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4" r:id="rId1"/>
  </p:sldMasterIdLst>
  <p:notesMasterIdLst>
    <p:notesMasterId r:id="rId28"/>
  </p:notesMasterIdLst>
  <p:sldIdLst>
    <p:sldId id="256" r:id="rId2"/>
    <p:sldId id="257" r:id="rId3"/>
    <p:sldId id="291" r:id="rId4"/>
    <p:sldId id="292" r:id="rId5"/>
    <p:sldId id="293" r:id="rId6"/>
    <p:sldId id="294" r:id="rId7"/>
    <p:sldId id="295" r:id="rId8"/>
    <p:sldId id="296" r:id="rId9"/>
    <p:sldId id="306" r:id="rId10"/>
    <p:sldId id="297" r:id="rId11"/>
    <p:sldId id="307" r:id="rId12"/>
    <p:sldId id="308" r:id="rId13"/>
    <p:sldId id="298" r:id="rId14"/>
    <p:sldId id="309" r:id="rId15"/>
    <p:sldId id="299" r:id="rId16"/>
    <p:sldId id="301" r:id="rId17"/>
    <p:sldId id="302" r:id="rId18"/>
    <p:sldId id="310" r:id="rId19"/>
    <p:sldId id="311" r:id="rId20"/>
    <p:sldId id="312" r:id="rId21"/>
    <p:sldId id="300" r:id="rId22"/>
    <p:sldId id="304" r:id="rId23"/>
    <p:sldId id="305" r:id="rId24"/>
    <p:sldId id="303" r:id="rId25"/>
    <p:sldId id="264" r:id="rId26"/>
    <p:sldId id="26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94"/>
  </p:normalViewPr>
  <p:slideViewPr>
    <p:cSldViewPr>
      <p:cViewPr>
        <p:scale>
          <a:sx n="100" d="100"/>
          <a:sy n="100" d="100"/>
        </p:scale>
        <p:origin x="-821" y="5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CBB7C0-70B2-4705-850C-500FCE2BA43B}" type="datetimeFigureOut">
              <a:rPr lang="pl-PL" smtClean="0"/>
              <a:pPr/>
              <a:t>20.09.2021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1DD3D-CD39-4083-87D4-0704760C1352}"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66221E02-25CB-4963-84BC-0813985E7D90}" type="datetimeFigureOut">
              <a:rPr lang="pl-PL" smtClean="0"/>
              <a:pPr/>
              <a:t>20.09.2021</a:t>
            </a:fld>
            <a:endParaRPr lang="pl-PL"/>
          </a:p>
        </p:txBody>
      </p:sp>
      <p:sp>
        <p:nvSpPr>
          <p:cNvPr id="5" name="Footer Placeholder 4"/>
          <p:cNvSpPr>
            <a:spLocks noGrp="1"/>
          </p:cNvSpPr>
          <p:nvPr>
            <p:ph type="ftr" sz="quarter" idx="11"/>
          </p:nvPr>
        </p:nvSpPr>
        <p:spPr>
          <a:xfrm>
            <a:off x="1921934" y="5054602"/>
            <a:ext cx="4064860" cy="279400"/>
          </a:xfrm>
        </p:spPr>
        <p:txBody>
          <a:bodyPr/>
          <a:lstStyle/>
          <a:p>
            <a:endParaRPr lang="pl-PL"/>
          </a:p>
        </p:txBody>
      </p:sp>
      <p:sp>
        <p:nvSpPr>
          <p:cNvPr id="6" name="Slide Number Placeholder 5"/>
          <p:cNvSpPr>
            <a:spLocks noGrp="1"/>
          </p:cNvSpPr>
          <p:nvPr>
            <p:ph type="sldNum" sz="quarter" idx="12"/>
          </p:nvPr>
        </p:nvSpPr>
        <p:spPr>
          <a:xfrm>
            <a:off x="6817317" y="5054602"/>
            <a:ext cx="413483" cy="279400"/>
          </a:xfrm>
        </p:spPr>
        <p:txBody>
          <a:bodyPr/>
          <a:lstStyle/>
          <a:p>
            <a:fld id="{589B7C76-EFF2-4CD8-A475-4750F11B4BC6}" type="slidenum">
              <a:rPr lang="pl-PL" smtClean="0"/>
              <a:pPr/>
              <a:t>‹#›</a:t>
            </a:fld>
            <a:endParaRPr lang="pl-PL"/>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1989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348801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91086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65093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2016158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3251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98243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75104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4795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409753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8297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35634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589B7C76-EFF2-4CD8-A475-4750F11B4BC6}" type="slidenum">
              <a:rPr lang="pl-PL" smtClean="0"/>
              <a:pPr/>
              <a:t>‹#›</a:t>
            </a:fld>
            <a:endParaRPr lang="pl-PL"/>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080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89B7C76-EFF2-4CD8-A475-4750F11B4BC6}" type="slidenum">
              <a:rPr lang="pl-PL" smtClean="0"/>
              <a:pPr/>
              <a:t>‹#›</a:t>
            </a:fld>
            <a:endParaRPr lang="pl-PL"/>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9037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287849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4885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21E02-25CB-4963-84BC-0813985E7D90}" type="datetimeFigureOut">
              <a:rPr lang="pl-PL" smtClean="0"/>
              <a:pPr/>
              <a:t>20.09.2021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72374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221E02-25CB-4963-84BC-0813985E7D90}" type="datetimeFigureOut">
              <a:rPr lang="pl-PL" smtClean="0"/>
              <a:pPr/>
              <a:t>20.09.2021</a:t>
            </a:fld>
            <a:endParaRPr lang="pl-PL"/>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216039255"/>
      </p:ext>
    </p:extLst>
  </p:cSld>
  <p:clrMap bg1="lt1" tx1="dk1" bg2="lt2" tx2="dk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 id="2147484506" r:id="rId12"/>
    <p:sldLayoutId id="2147484507" r:id="rId13"/>
    <p:sldLayoutId id="2147484508" r:id="rId14"/>
    <p:sldLayoutId id="2147484509" r:id="rId15"/>
    <p:sldLayoutId id="2147484510" r:id="rId16"/>
    <p:sldLayoutId id="214748451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59C2C63-D709-4949-9465-29A52CBEDD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EFD2038-15D6-4003-8350-AFEC394EEF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43940" y="1399880"/>
            <a:ext cx="585611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CF519C2-F6BE-41BE-A50E-54B98359C9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46249" y="1540931"/>
            <a:ext cx="5657851"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xmlns="" id="{7767AD93-AD3E-4C62-97D5-E54E14B2EAD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23631"/>
            <a:ext cx="9173373" cy="659658"/>
            <a:chOff x="-16934" y="3123631"/>
            <a:chExt cx="12231160" cy="659658"/>
          </a:xfrm>
        </p:grpSpPr>
        <p:sp>
          <p:nvSpPr>
            <p:cNvPr id="15" name="Rounded Rectangle 17">
              <a:extLst>
                <a:ext uri="{FF2B5EF4-FFF2-40B4-BE49-F238E27FC236}">
                  <a16:creationId xmlns:a16="http://schemas.microsoft.com/office/drawing/2014/main" xmlns="" id="{AA443E8D-EC07-4B8F-B370-2A1153F350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841F0AA1-D12D-4FDB-BF66-D9398ED9303A}"/>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xmlns="" id="{E2B949DE-0178-4942-80DE-811C1AA4FC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xmlns="" id="{284AA86D-EAE1-4E3F-A54C-7F1E390B6DF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9736202" y="3145536"/>
              <a:ext cx="2478024" cy="612648"/>
            </a:xfrm>
            <a:prstGeom prst="rect">
              <a:avLst/>
            </a:prstGeom>
          </p:spPr>
        </p:pic>
      </p:grpSp>
      <p:sp>
        <p:nvSpPr>
          <p:cNvPr id="2" name="Tytuł 1"/>
          <p:cNvSpPr>
            <a:spLocks noGrp="1"/>
          </p:cNvSpPr>
          <p:nvPr>
            <p:ph type="ctrTitle"/>
          </p:nvPr>
        </p:nvSpPr>
        <p:spPr>
          <a:xfrm>
            <a:off x="2019298" y="1871131"/>
            <a:ext cx="5111752" cy="1515533"/>
          </a:xfrm>
        </p:spPr>
        <p:txBody>
          <a:bodyPr>
            <a:normAutofit/>
          </a:bodyPr>
          <a:lstStyle/>
          <a:p>
            <a:r>
              <a:rPr lang="pl-PL" sz="4400" b="1" dirty="0">
                <a:solidFill>
                  <a:schemeClr val="bg1"/>
                </a:solidFill>
              </a:rPr>
              <a:t>Prawo </a:t>
            </a:r>
            <a:r>
              <a:rPr lang="pl-PL" sz="4400" b="1" dirty="0" smtClean="0">
                <a:solidFill>
                  <a:schemeClr val="bg1"/>
                </a:solidFill>
              </a:rPr>
              <a:t>ochrony środowiska</a:t>
            </a:r>
            <a:endParaRPr lang="pl-PL" sz="4400" b="1" dirty="0">
              <a:solidFill>
                <a:schemeClr val="bg1"/>
              </a:solidFill>
            </a:endParaRPr>
          </a:p>
        </p:txBody>
      </p:sp>
      <p:sp>
        <p:nvSpPr>
          <p:cNvPr id="3" name="Podtytuł 2"/>
          <p:cNvSpPr>
            <a:spLocks noGrp="1"/>
          </p:cNvSpPr>
          <p:nvPr>
            <p:ph type="subTitle" idx="1"/>
          </p:nvPr>
        </p:nvSpPr>
        <p:spPr>
          <a:xfrm>
            <a:off x="2019298" y="3657597"/>
            <a:ext cx="5111752" cy="1320802"/>
          </a:xfrm>
        </p:spPr>
        <p:txBody>
          <a:bodyPr>
            <a:normAutofit/>
          </a:bodyPr>
          <a:lstStyle/>
          <a:p>
            <a:r>
              <a:rPr lang="pl-PL">
                <a:solidFill>
                  <a:schemeClr val="bg1"/>
                </a:solidFill>
              </a:rPr>
              <a:t>dr Małgorzata Kozłowska</a:t>
            </a:r>
          </a:p>
          <a:p>
            <a:r>
              <a:rPr lang="pl-PL">
                <a:solidFill>
                  <a:schemeClr val="bg1"/>
                </a:solidFill>
              </a:rPr>
              <a:t>Instytut Nauk Administracyjnych</a:t>
            </a:r>
          </a:p>
          <a:p>
            <a:r>
              <a:rPr lang="pl-PL">
                <a:solidFill>
                  <a:schemeClr val="bg1"/>
                </a:solidFill>
              </a:rPr>
              <a:t>Zakład Prawa Administracyjnego</a:t>
            </a:r>
          </a:p>
        </p:txBody>
      </p:sp>
      <p:cxnSp>
        <p:nvCxnSpPr>
          <p:cNvPr id="20" name="Straight Connector 19">
            <a:extLst>
              <a:ext uri="{FF2B5EF4-FFF2-40B4-BE49-F238E27FC236}">
                <a16:creationId xmlns:a16="http://schemas.microsoft.com/office/drawing/2014/main" xmlns="" id="{0772CE55-4C36-44F1-A9BD-379BEB8431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019299" y="3522131"/>
            <a:ext cx="5111751"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Zakazy wprowadzone w stosunku do dziko występujących zwierząt gatunków objętych ochroną gatunkową</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70000" lnSpcReduction="20000"/>
          </a:bodyPr>
          <a:lstStyle/>
          <a:p>
            <a:pPr algn="l">
              <a:lnSpc>
                <a:spcPct val="90000"/>
              </a:lnSpc>
            </a:pPr>
            <a:r>
              <a:rPr lang="pl-PL" sz="1400" dirty="0" smtClean="0">
                <a:solidFill>
                  <a:schemeClr val="bg1"/>
                </a:solidFill>
              </a:rPr>
              <a:t/>
            </a:r>
            <a:br>
              <a:rPr lang="pl-PL" sz="1400" dirty="0" smtClean="0">
                <a:solidFill>
                  <a:schemeClr val="bg1"/>
                </a:solidFill>
              </a:rPr>
            </a:br>
            <a:r>
              <a:rPr lang="pl-PL" sz="1400" b="1" dirty="0" smtClean="0">
                <a:solidFill>
                  <a:schemeClr val="bg1"/>
                </a:solidFill>
              </a:rPr>
              <a:t>REGULACJA: </a:t>
            </a:r>
            <a:r>
              <a:rPr lang="pl-PL" sz="1400" dirty="0" smtClean="0">
                <a:solidFill>
                  <a:schemeClr val="bg1"/>
                </a:solidFill>
              </a:rPr>
              <a:t>ustawa z dnia 16 kwietnia 2004 r. o ochronie przyrody (Dz.U.2021.1098 </a:t>
            </a:r>
            <a:r>
              <a:rPr lang="pl-PL" sz="1400" dirty="0" err="1" smtClean="0">
                <a:solidFill>
                  <a:schemeClr val="bg1"/>
                </a:solidFill>
              </a:rPr>
              <a:t>t.j</a:t>
            </a:r>
            <a:r>
              <a:rPr lang="pl-PL" sz="1400" dirty="0" smtClean="0">
                <a:solidFill>
                  <a:schemeClr val="bg1"/>
                </a:solidFill>
              </a:rPr>
              <a:t>. z dnia 2021.06.21)</a:t>
            </a:r>
          </a:p>
          <a:p>
            <a:pPr algn="l">
              <a:lnSpc>
                <a:spcPct val="90000"/>
              </a:lnSpc>
            </a:pPr>
            <a:r>
              <a:rPr lang="pl-PL" sz="1400" dirty="0" smtClean="0">
                <a:solidFill>
                  <a:schemeClr val="bg1"/>
                </a:solidFill>
              </a:rPr>
              <a:t>Art.  52.  [Zakazy związane z objętymi ochroną gatunkami zwierząt]</a:t>
            </a:r>
          </a:p>
          <a:p>
            <a:pPr algn="l">
              <a:lnSpc>
                <a:spcPct val="90000"/>
              </a:lnSpc>
            </a:pPr>
            <a:r>
              <a:rPr lang="pl-PL" sz="1400" dirty="0" smtClean="0">
                <a:solidFill>
                  <a:schemeClr val="bg1"/>
                </a:solidFill>
              </a:rPr>
              <a:t>1.  W stosunku do dziko występujących zwierząt gatunków objętych ochroną gatunkową mogą być wprowadzone następujące zakazy:</a:t>
            </a:r>
          </a:p>
          <a:p>
            <a:pPr marL="342900" indent="-342900" algn="l">
              <a:lnSpc>
                <a:spcPct val="90000"/>
              </a:lnSpc>
              <a:buFont typeface="+mj-lt"/>
              <a:buAutoNum type="arabicParenR"/>
            </a:pPr>
            <a:r>
              <a:rPr lang="pl-PL" sz="1400" dirty="0" smtClean="0">
                <a:solidFill>
                  <a:schemeClr val="bg1"/>
                </a:solidFill>
              </a:rPr>
              <a:t>umyślnego zabijania;</a:t>
            </a:r>
          </a:p>
          <a:p>
            <a:pPr marL="342900" indent="-342900" algn="l">
              <a:lnSpc>
                <a:spcPct val="90000"/>
              </a:lnSpc>
              <a:buFont typeface="+mj-lt"/>
              <a:buAutoNum type="arabicParenR"/>
            </a:pPr>
            <a:r>
              <a:rPr lang="pl-PL" sz="1400" dirty="0" smtClean="0">
                <a:solidFill>
                  <a:schemeClr val="bg1"/>
                </a:solidFill>
              </a:rPr>
              <a:t>umyślnego okaleczania lub chwytania;</a:t>
            </a:r>
          </a:p>
          <a:p>
            <a:pPr marL="342900" indent="-342900" algn="l">
              <a:lnSpc>
                <a:spcPct val="90000"/>
              </a:lnSpc>
              <a:buFont typeface="+mj-lt"/>
              <a:buAutoNum type="arabicParenR"/>
            </a:pPr>
            <a:r>
              <a:rPr lang="pl-PL" sz="1400" dirty="0" smtClean="0">
                <a:solidFill>
                  <a:schemeClr val="bg1"/>
                </a:solidFill>
              </a:rPr>
              <a:t>umyślnego niszczenia ich jaj, postaci młodocianych lub form rozwojowych;</a:t>
            </a:r>
          </a:p>
          <a:p>
            <a:pPr marL="342900" indent="-342900" algn="l">
              <a:lnSpc>
                <a:spcPct val="90000"/>
              </a:lnSpc>
              <a:buFont typeface="+mj-lt"/>
              <a:buAutoNum type="arabicParenR"/>
            </a:pPr>
            <a:r>
              <a:rPr lang="pl-PL" sz="1400" dirty="0" smtClean="0">
                <a:solidFill>
                  <a:schemeClr val="bg1"/>
                </a:solidFill>
              </a:rPr>
              <a:t>transportu;</a:t>
            </a:r>
          </a:p>
          <a:p>
            <a:pPr marL="342900" indent="-342900" algn="l">
              <a:lnSpc>
                <a:spcPct val="90000"/>
              </a:lnSpc>
              <a:buFont typeface="+mj-lt"/>
              <a:buAutoNum type="arabicParenR"/>
            </a:pPr>
            <a:r>
              <a:rPr lang="pl-PL" sz="1400" dirty="0" smtClean="0">
                <a:solidFill>
                  <a:schemeClr val="bg1"/>
                </a:solidFill>
              </a:rPr>
              <a:t>chowu lub hodowli;</a:t>
            </a:r>
          </a:p>
          <a:p>
            <a:pPr marL="342900" indent="-342900" algn="l">
              <a:lnSpc>
                <a:spcPct val="90000"/>
              </a:lnSpc>
              <a:buFont typeface="+mj-lt"/>
              <a:buAutoNum type="arabicParenR"/>
            </a:pPr>
            <a:r>
              <a:rPr lang="pl-PL" sz="1400" dirty="0" smtClean="0">
                <a:solidFill>
                  <a:schemeClr val="bg1"/>
                </a:solidFill>
              </a:rPr>
              <a:t>zbierania, pozyskiwania, przetrzymywania, posiadania lub preparowania okazów gatunków;</a:t>
            </a:r>
          </a:p>
          <a:p>
            <a:pPr marL="342900" indent="-342900" algn="l">
              <a:lnSpc>
                <a:spcPct val="90000"/>
              </a:lnSpc>
              <a:buFont typeface="+mj-lt"/>
              <a:buAutoNum type="arabicParenR"/>
            </a:pPr>
            <a:r>
              <a:rPr lang="pl-PL" sz="1400" dirty="0" smtClean="0">
                <a:solidFill>
                  <a:schemeClr val="bg1"/>
                </a:solidFill>
              </a:rPr>
              <a:t>niszczenia siedlisk lub ostoi, będących ich obszarem rozrodu, wychowu młodych, odpoczynku, migracji lub żerowania;</a:t>
            </a:r>
          </a:p>
          <a:p>
            <a:pPr marL="342900" indent="-342900" algn="l">
              <a:lnSpc>
                <a:spcPct val="90000"/>
              </a:lnSpc>
              <a:buFont typeface="+mj-lt"/>
              <a:buAutoNum type="arabicParenR"/>
            </a:pPr>
            <a:r>
              <a:rPr lang="pl-PL" sz="1400" dirty="0" smtClean="0">
                <a:solidFill>
                  <a:schemeClr val="bg1"/>
                </a:solidFill>
              </a:rPr>
              <a:t>niszczenia, usuwania lub uszkadzania gniazd, mrowisk, nor, legowisk, żeremi, tam, tarlisk, zimowisk lub innych schronień;</a:t>
            </a:r>
          </a:p>
          <a:p>
            <a:pPr marL="342900" indent="-342900" algn="l">
              <a:lnSpc>
                <a:spcPct val="90000"/>
              </a:lnSpc>
              <a:buFont typeface="+mj-lt"/>
              <a:buAutoNum type="arabicParenR"/>
            </a:pPr>
            <a:r>
              <a:rPr lang="pl-PL" sz="1400" dirty="0" smtClean="0">
                <a:solidFill>
                  <a:schemeClr val="bg1"/>
                </a:solidFill>
              </a:rPr>
              <a:t>umyślnego uniemożliwiania dostępu do schronień;</a:t>
            </a:r>
          </a:p>
          <a:p>
            <a:pPr marL="342900" indent="-342900" algn="l">
              <a:lnSpc>
                <a:spcPct val="90000"/>
              </a:lnSpc>
              <a:buFont typeface="+mj-lt"/>
              <a:buAutoNum type="arabicParenR"/>
            </a:pPr>
            <a:r>
              <a:rPr lang="pl-PL" sz="1400" dirty="0" smtClean="0">
                <a:solidFill>
                  <a:schemeClr val="bg1"/>
                </a:solidFill>
              </a:rPr>
              <a:t>zbywania, oferowania do sprzedaży, wymiany, darowizny lub transportu w celu sprzedaży okazów gatunków;</a:t>
            </a:r>
          </a:p>
          <a:p>
            <a:pPr marL="342900" indent="-342900" algn="l">
              <a:lnSpc>
                <a:spcPct val="90000"/>
              </a:lnSpc>
              <a:buFont typeface="+mj-lt"/>
              <a:buAutoNum type="arabicParenR"/>
            </a:pPr>
            <a:r>
              <a:rPr lang="pl-PL" sz="1400" dirty="0" smtClean="0">
                <a:solidFill>
                  <a:schemeClr val="bg1"/>
                </a:solidFill>
              </a:rPr>
              <a:t>wwożenia z zagranicy lub wywożenia poza granicę państwa okazów gatunków;</a:t>
            </a:r>
          </a:p>
          <a:p>
            <a:pPr marL="342900" indent="-342900" algn="l">
              <a:lnSpc>
                <a:spcPct val="90000"/>
              </a:lnSpc>
              <a:buFont typeface="+mj-lt"/>
              <a:buAutoNum type="arabicParenR"/>
            </a:pPr>
            <a:r>
              <a:rPr lang="pl-PL" sz="1400" dirty="0" smtClean="0">
                <a:solidFill>
                  <a:schemeClr val="bg1"/>
                </a:solidFill>
              </a:rPr>
              <a:t>umyślnego płoszenia lub niepokojenia;</a:t>
            </a:r>
          </a:p>
          <a:p>
            <a:pPr marL="342900" indent="-342900" algn="l">
              <a:lnSpc>
                <a:spcPct val="90000"/>
              </a:lnSpc>
              <a:buFont typeface="+mj-lt"/>
              <a:buAutoNum type="arabicParenR"/>
            </a:pPr>
            <a:r>
              <a:rPr lang="pl-PL" sz="1400" dirty="0" smtClean="0">
                <a:solidFill>
                  <a:schemeClr val="bg1"/>
                </a:solidFill>
              </a:rPr>
              <a:t>umyślnego płoszenia lub niepokojenia w miejscach noclegu, w okresie lęgowym w miejscach rozrodu lub wychowu młodych lub w miejscach żerowania zgrupowań ptaków migrujących lub zimujących;</a:t>
            </a:r>
          </a:p>
          <a:p>
            <a:pPr marL="342900" indent="-342900" algn="l">
              <a:lnSpc>
                <a:spcPct val="90000"/>
              </a:lnSpc>
              <a:buFont typeface="+mj-lt"/>
              <a:buAutoNum type="arabicParenR"/>
            </a:pPr>
            <a:r>
              <a:rPr lang="pl-PL" sz="1400" dirty="0" smtClean="0">
                <a:solidFill>
                  <a:schemeClr val="bg1"/>
                </a:solidFill>
              </a:rPr>
              <a:t>fotografowania, filmowania lub obserwacji, mogących powodować ich płoszenie lub niepokojenie;</a:t>
            </a:r>
          </a:p>
          <a:p>
            <a:pPr marL="342900" indent="-342900" algn="l">
              <a:lnSpc>
                <a:spcPct val="90000"/>
              </a:lnSpc>
              <a:buFont typeface="+mj-lt"/>
              <a:buAutoNum type="arabicParenR"/>
            </a:pPr>
            <a:r>
              <a:rPr lang="pl-PL" sz="1400" dirty="0" smtClean="0">
                <a:solidFill>
                  <a:schemeClr val="bg1"/>
                </a:solidFill>
              </a:rPr>
              <a:t>umyślnego przemieszczania z miejsc regularnego przebywania na inne miejsca;</a:t>
            </a:r>
          </a:p>
          <a:p>
            <a:pPr marL="342900" indent="-342900" algn="l">
              <a:lnSpc>
                <a:spcPct val="90000"/>
              </a:lnSpc>
              <a:buFont typeface="+mj-lt"/>
              <a:buAutoNum type="arabicParenR"/>
            </a:pPr>
            <a:r>
              <a:rPr lang="pl-PL" sz="1400" dirty="0" smtClean="0">
                <a:solidFill>
                  <a:schemeClr val="bg1"/>
                </a:solidFill>
              </a:rPr>
              <a:t>umyślnego wprowadzania do środowiska przyrodniczego.</a:t>
            </a:r>
          </a:p>
          <a:p>
            <a:pPr algn="l">
              <a:lnSpc>
                <a:spcPct val="90000"/>
              </a:lnSpc>
            </a:pPr>
            <a:endParaRPr lang="en-US" sz="14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Zakazy wprowadzone w stosunku do dziko występujących zwierząt gatunków objętych ochroną gatunkową</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77500" lnSpcReduction="20000"/>
          </a:bodyPr>
          <a:lstStyle/>
          <a:p>
            <a:pPr algn="just">
              <a:lnSpc>
                <a:spcPct val="90000"/>
              </a:lnSpc>
            </a:pPr>
            <a:r>
              <a:rPr lang="pl-PL" sz="1400" b="1" dirty="0" smtClean="0">
                <a:solidFill>
                  <a:schemeClr val="bg1"/>
                </a:solidFill>
              </a:rPr>
              <a:t>Art. 52 ust. 2. </a:t>
            </a:r>
          </a:p>
          <a:p>
            <a:pPr algn="just">
              <a:lnSpc>
                <a:spcPct val="90000"/>
              </a:lnSpc>
            </a:pPr>
            <a:r>
              <a:rPr lang="pl-PL" sz="1400" dirty="0" smtClean="0">
                <a:solidFill>
                  <a:schemeClr val="bg1"/>
                </a:solidFill>
              </a:rPr>
              <a:t>W stosunku do gatunków zwierząt objętych ochroną gatunkową mogą być wprowadzone, w przypadku braku rozwiązań alternatywnych i jeżeli nie są szkodliwe dla zachowania we właściwym stanie ochrony dziko występujących populacji chronionych gatunków zwierząt, odstępstwa od zakazów, o których mowa w ust. 1 i 1a, dotyczące:</a:t>
            </a:r>
          </a:p>
          <a:p>
            <a:pPr marL="342900" indent="-342900" algn="just">
              <a:lnSpc>
                <a:spcPct val="90000"/>
              </a:lnSpc>
              <a:buFont typeface="+mj-lt"/>
              <a:buAutoNum type="arabicParenR"/>
            </a:pPr>
            <a:r>
              <a:rPr lang="pl-PL" sz="1400" dirty="0" smtClean="0">
                <a:solidFill>
                  <a:schemeClr val="bg1"/>
                </a:solidFill>
              </a:rPr>
              <a:t>usuwania od dnia 16 października do końca lutego gniazd z budek dla ptaków i ssaków;</a:t>
            </a:r>
          </a:p>
          <a:p>
            <a:pPr marL="342900" indent="-342900" algn="just">
              <a:lnSpc>
                <a:spcPct val="90000"/>
              </a:lnSpc>
              <a:buFont typeface="+mj-lt"/>
              <a:buAutoNum type="arabicParenR"/>
            </a:pPr>
            <a:r>
              <a:rPr lang="pl-PL" sz="1400" dirty="0" smtClean="0">
                <a:solidFill>
                  <a:schemeClr val="bg1"/>
                </a:solidFill>
              </a:rPr>
              <a:t>usuwania od dnia 16 października do końca lutego gniazd ptasich z obiektów budowlanych lub terenów zieleni, jeżeli wymagają tego względy bezpieczeństwa lub sanitarne;</a:t>
            </a:r>
          </a:p>
          <a:p>
            <a:pPr marL="342900" indent="-342900" algn="just">
              <a:lnSpc>
                <a:spcPct val="90000"/>
              </a:lnSpc>
              <a:buFont typeface="+mj-lt"/>
              <a:buAutoNum type="arabicParenR"/>
            </a:pPr>
            <a:r>
              <a:rPr lang="pl-PL" sz="1400" dirty="0" smtClean="0">
                <a:solidFill>
                  <a:schemeClr val="bg1"/>
                </a:solidFill>
              </a:rPr>
              <a:t>chwytania na terenach zabudowanych przez podmioty upoważnione przez regionalnego dyrektora ochrony środowiska zabłąkanych zwierząt i przemieszczania ich do miejsc regularnego przebywania;</a:t>
            </a:r>
          </a:p>
          <a:p>
            <a:pPr marL="342900" indent="-342900" algn="just">
              <a:lnSpc>
                <a:spcPct val="90000"/>
              </a:lnSpc>
              <a:buFont typeface="+mj-lt"/>
              <a:buAutoNum type="arabicParenR"/>
            </a:pPr>
            <a:r>
              <a:rPr lang="pl-PL" sz="1400" dirty="0" smtClean="0">
                <a:solidFill>
                  <a:schemeClr val="bg1"/>
                </a:solidFill>
              </a:rPr>
              <a:t>chwytania zwierząt rannych lub osłabionych w celu udzielenia im pomocy weterynaryjnej i przemieszczania ich do ośrodków rehabilitacji zwierząt;</a:t>
            </a:r>
          </a:p>
          <a:p>
            <a:pPr marL="342900" indent="-342900" algn="just">
              <a:lnSpc>
                <a:spcPct val="90000"/>
              </a:lnSpc>
              <a:buFont typeface="+mj-lt"/>
              <a:buAutoNum type="arabicParenR"/>
            </a:pPr>
            <a:r>
              <a:rPr lang="pl-PL" sz="1400" dirty="0" smtClean="0">
                <a:solidFill>
                  <a:schemeClr val="bg1"/>
                </a:solidFill>
              </a:rPr>
              <a:t>zapobiegania poważnym szkodom w odniesieniu do upraw rolnych, inwentarza żywego, lasów, rybostanu, wody lub innych rodzajów mienia;</a:t>
            </a:r>
          </a:p>
          <a:p>
            <a:pPr marL="342900" indent="-342900" algn="just">
              <a:lnSpc>
                <a:spcPct val="90000"/>
              </a:lnSpc>
              <a:buFont typeface="+mj-lt"/>
              <a:buAutoNum type="arabicParenR"/>
            </a:pPr>
            <a:r>
              <a:rPr lang="pl-PL" sz="1400" dirty="0" smtClean="0">
                <a:solidFill>
                  <a:schemeClr val="bg1"/>
                </a:solidFill>
              </a:rPr>
              <a:t>pozyskiwania okazów gatunków, o których mowa w art. 49 </a:t>
            </a:r>
            <a:r>
              <a:rPr lang="pl-PL" sz="1400" dirty="0" err="1" smtClean="0">
                <a:solidFill>
                  <a:schemeClr val="bg1"/>
                </a:solidFill>
              </a:rPr>
              <a:t>pkt</a:t>
            </a:r>
            <a:r>
              <a:rPr lang="pl-PL" sz="1400" dirty="0" smtClean="0">
                <a:solidFill>
                  <a:schemeClr val="bg1"/>
                </a:solidFill>
              </a:rPr>
              <a:t> 1 lit. c, przez podmioty, które uzyskały zezwolenie regionalnego dyrektora ochrony środowiska lub Generalnego Dyrektora Ochrony Środowiska na ich pozyskiwanie;</a:t>
            </a:r>
          </a:p>
          <a:p>
            <a:pPr marL="342900" indent="-342900" algn="just">
              <a:lnSpc>
                <a:spcPct val="90000"/>
              </a:lnSpc>
              <a:buFont typeface="+mj-lt"/>
              <a:buAutoNum type="arabicParenR"/>
            </a:pPr>
            <a:r>
              <a:rPr lang="pl-PL" sz="1400" dirty="0" smtClean="0">
                <a:solidFill>
                  <a:schemeClr val="bg1"/>
                </a:solidFill>
              </a:rPr>
              <a:t>przetrzymywania, posiadania, zbywania, oferowania do sprzedaży, wymiany, darowizny, a także wywożenia poza granicę państwa okazów gatunków, o których mowa w art. 49 </a:t>
            </a:r>
            <a:r>
              <a:rPr lang="pl-PL" sz="1400" dirty="0" err="1" smtClean="0">
                <a:solidFill>
                  <a:schemeClr val="bg1"/>
                </a:solidFill>
              </a:rPr>
              <a:t>pkt</a:t>
            </a:r>
            <a:r>
              <a:rPr lang="pl-PL" sz="1400" dirty="0" smtClean="0">
                <a:solidFill>
                  <a:schemeClr val="bg1"/>
                </a:solidFill>
              </a:rPr>
              <a:t> 1 lit. c, pozyskanych na podstawie zezwolenia, o którym mowa w </a:t>
            </a:r>
            <a:r>
              <a:rPr lang="pl-PL" sz="1400" dirty="0" err="1" smtClean="0">
                <a:solidFill>
                  <a:schemeClr val="bg1"/>
                </a:solidFill>
              </a:rPr>
              <a:t>pkt</a:t>
            </a:r>
            <a:r>
              <a:rPr lang="pl-PL" sz="1400" dirty="0" smtClean="0">
                <a:solidFill>
                  <a:schemeClr val="bg1"/>
                </a:solidFill>
              </a:rPr>
              <a:t> 6;</a:t>
            </a:r>
          </a:p>
          <a:p>
            <a:pPr marL="342900" indent="-342900" algn="just">
              <a:lnSpc>
                <a:spcPct val="90000"/>
              </a:lnSpc>
              <a:buFont typeface="+mj-lt"/>
              <a:buAutoNum type="arabicParenR"/>
            </a:pPr>
            <a:r>
              <a:rPr lang="pl-PL" sz="1400" dirty="0" smtClean="0">
                <a:solidFill>
                  <a:schemeClr val="bg1"/>
                </a:solidFill>
              </a:rPr>
              <a:t>przetrzymywania, posiadania, zbywania, oferowania do sprzedaży, wymiany, darowizny, a także wywożenia poza granicę państwa okazów gatunków pozyskanych poza granicą państwa i wwiezionych z zagranicy na podstawie zezwolenia regionalnego dyrektora ochrony środowiska lub Generalnego Dyrektora Ochrony Środowiska;</a:t>
            </a:r>
          </a:p>
          <a:p>
            <a:pPr marL="342900" indent="-342900" algn="just">
              <a:lnSpc>
                <a:spcPct val="90000"/>
              </a:lnSpc>
              <a:buFont typeface="+mj-lt"/>
              <a:buAutoNum type="arabicParenR"/>
            </a:pPr>
            <a:r>
              <a:rPr lang="pl-PL" sz="1400" dirty="0" smtClean="0">
                <a:solidFill>
                  <a:schemeClr val="bg1"/>
                </a:solidFill>
              </a:rPr>
              <a:t>zbierania i przechowywania piór ptaków;</a:t>
            </a:r>
          </a:p>
          <a:p>
            <a:pPr marL="342900" indent="-342900" algn="just">
              <a:lnSpc>
                <a:spcPct val="90000"/>
              </a:lnSpc>
              <a:buFont typeface="+mj-lt"/>
              <a:buAutoNum type="arabicParenR"/>
            </a:pPr>
            <a:r>
              <a:rPr lang="pl-PL" sz="1400" dirty="0" smtClean="0">
                <a:solidFill>
                  <a:schemeClr val="bg1"/>
                </a:solidFill>
              </a:rPr>
              <a:t>wykonywania czynności związanych z prowadzeniem racjonalnej gospodarki leśnej lub rolnej, jeżeli technologia prac uniemożliwia przestrzeganie zakazów.</a:t>
            </a:r>
          </a:p>
          <a:p>
            <a:pPr algn="l">
              <a:lnSpc>
                <a:spcPct val="90000"/>
              </a:lnSpc>
            </a:pPr>
            <a:endParaRPr lang="en-US" sz="1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Zakazy wprowadzone w stosunku do dziko występujących zwierząt gatunków objętych ochroną gatunkową</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92500" lnSpcReduction="20000"/>
          </a:bodyPr>
          <a:lstStyle/>
          <a:p>
            <a:pPr algn="just">
              <a:lnSpc>
                <a:spcPct val="90000"/>
              </a:lnSpc>
              <a:buFont typeface="Wingdings" pitchFamily="2" charset="2"/>
              <a:buChar char="Ø"/>
            </a:pPr>
            <a:r>
              <a:rPr lang="pl-PL" sz="1400" dirty="0" smtClean="0">
                <a:solidFill>
                  <a:schemeClr val="bg1"/>
                </a:solidFill>
              </a:rPr>
              <a:t> W obecnym stanie prawnym część zakazów odnosi się tylko do działań o charakterze umyślnym, a zatem takich, które z punktu widzenia odpowiedzialności karnej miałyby charakter zawiniony. W związku z tym, aby można było mówić o naruszeniu części zakazów wymienionych w art. 51 ust. 1 </a:t>
            </a:r>
            <a:r>
              <a:rPr lang="pl-PL" sz="1400" dirty="0" err="1" smtClean="0">
                <a:solidFill>
                  <a:schemeClr val="bg1"/>
                </a:solidFill>
              </a:rPr>
              <a:t>u.o.p</a:t>
            </a:r>
            <a:r>
              <a:rPr lang="pl-PL" sz="1400" dirty="0" smtClean="0">
                <a:solidFill>
                  <a:schemeClr val="bg1"/>
                </a:solidFill>
              </a:rPr>
              <a:t>., działanie sprawcy będzie musiało mieć charakter umyślny. W przypadku braku udowodnienia umyślności w działaniu (co z punktu widzenia dowodowego może być trudne) sprawca np. zniszczenia gatunku chronionego nie będzie ponosił za to odpowiedzialności.</a:t>
            </a:r>
          </a:p>
          <a:p>
            <a:pPr algn="just">
              <a:lnSpc>
                <a:spcPct val="90000"/>
              </a:lnSpc>
              <a:buFont typeface="Wingdings" pitchFamily="2" charset="2"/>
              <a:buChar char="Ø"/>
            </a:pPr>
            <a:r>
              <a:rPr lang="pl-PL" sz="1400" dirty="0" smtClean="0">
                <a:solidFill>
                  <a:schemeClr val="bg1"/>
                </a:solidFill>
              </a:rPr>
              <a:t> Zakazy, które mogą być wprowadzone w stosunku do chronionych gatunków zwierząt, mają charakter bardzo kazuistyczny i konkretny. </a:t>
            </a:r>
          </a:p>
          <a:p>
            <a:pPr algn="just">
              <a:lnSpc>
                <a:spcPct val="90000"/>
              </a:lnSpc>
              <a:buFont typeface="Wingdings" pitchFamily="2" charset="2"/>
              <a:buChar char="Ø"/>
            </a:pPr>
            <a:r>
              <a:rPr lang="pl-PL" sz="1400" dirty="0" smtClean="0">
                <a:solidFill>
                  <a:schemeClr val="bg1"/>
                </a:solidFill>
              </a:rPr>
              <a:t> Odstępstwa określone w art. 52 ust. 2 </a:t>
            </a:r>
            <a:r>
              <a:rPr lang="pl-PL" sz="1400" dirty="0" err="1" smtClean="0">
                <a:solidFill>
                  <a:schemeClr val="bg1"/>
                </a:solidFill>
              </a:rPr>
              <a:t>u.o.p</a:t>
            </a:r>
            <a:r>
              <a:rPr lang="pl-PL" sz="1400" dirty="0" smtClean="0">
                <a:solidFill>
                  <a:schemeClr val="bg1"/>
                </a:solidFill>
              </a:rPr>
              <a:t>., mogą być wprowadzone fakultatywnie. Powinny one być interpretowane w sposób bardzo precyzyjny, a ich zakresu nie wolno rozszerzać na działania rodzajowo zbliżone do tych dopuszczonych w drodze wyjątku.  Wprowadzenie odstępstw od zakazów obowiązujących w stosunku do gatunków chronionych zwierząt musi być poprzedzone łącznym ustaleniem, że brak jest rozwiązań alternatywnych, które nie spowodowałyby wystąpienia zagrożeń dla dziko występujących populacji gatunków chronionych i że nie wpłyną one na zachowanie ich we właściwym stanie. Brak spełnienia jednej z tych przesłanek uniemożliwia wprowadzenie odstępstw od zakazów wprowadzonych w odniesieniu do gatunków chronionych.</a:t>
            </a:r>
          </a:p>
          <a:p>
            <a:pPr algn="just">
              <a:lnSpc>
                <a:spcPct val="90000"/>
              </a:lnSpc>
              <a:buFont typeface="Wingdings" pitchFamily="2" charset="2"/>
              <a:buChar char="Ø"/>
            </a:pPr>
            <a:r>
              <a:rPr lang="pl-PL" sz="1400" dirty="0" smtClean="0">
                <a:solidFill>
                  <a:schemeClr val="bg1"/>
                </a:solidFill>
              </a:rPr>
              <a:t> Jeżeli organ ustali, że zastosowanie wnioskowanego odstępstwa nie jest niezbędne do osiągnięcia celów wskazanych przez wnioskodawcę, gdyż mogą do nich doprowadzić także inne środki, lub stwierdzi, że proponowane rozwiązanie będzie szkodliwe dla populacji konkretnego gatunku chronionego, to odstępstwa nie będą mogły być wprowadzone. Oczywiście takie ustalenia powinny znajdować swoje potwierdzenie w zgromadzonym przez organ administracji właściwy do wprowadzenia odstępstwa materiale dowodowym (tak samo jak w przypadku, gdy organ stwierdza, że występują przesłanki uzasadniające wprowadzenie rozwiązania). W przeciwnym razie podjęta decyzja będzie miała charakter dowolny i jako taka będzie naruszała prawo.</a:t>
            </a:r>
            <a:endParaRPr lang="en-US" sz="14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Zakres przedmiotowy/ podmiotowy ochrony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lnSpc>
                <a:spcPct val="90000"/>
              </a:lnSpc>
            </a:pPr>
            <a:r>
              <a:rPr lang="pl-PL" sz="1400" dirty="0" smtClean="0">
                <a:solidFill>
                  <a:schemeClr val="bg1"/>
                </a:solidFill>
              </a:rPr>
              <a:t/>
            </a:r>
            <a:br>
              <a:rPr lang="pl-PL" sz="1400" dirty="0" smtClean="0">
                <a:solidFill>
                  <a:schemeClr val="bg1"/>
                </a:solidFill>
              </a:rPr>
            </a:br>
            <a:r>
              <a:rPr lang="pl-PL" sz="1400" b="1" dirty="0" smtClean="0">
                <a:solidFill>
                  <a:schemeClr val="bg1"/>
                </a:solidFill>
              </a:rPr>
              <a:t>REGULACJA: </a:t>
            </a:r>
            <a:r>
              <a:rPr lang="pl-PL" sz="1400" dirty="0" smtClean="0">
                <a:solidFill>
                  <a:schemeClr val="bg1"/>
                </a:solidFill>
              </a:rPr>
              <a:t>ustawa z dnia 21 sierpnia 1997 r. o ochronie zwierząt (Dz.U.2020.638 </a:t>
            </a:r>
            <a:r>
              <a:rPr lang="pl-PL" sz="1400" dirty="0" err="1" smtClean="0">
                <a:solidFill>
                  <a:schemeClr val="bg1"/>
                </a:solidFill>
              </a:rPr>
              <a:t>t.j</a:t>
            </a:r>
            <a:r>
              <a:rPr lang="pl-PL" sz="1400" dirty="0" smtClean="0">
                <a:solidFill>
                  <a:schemeClr val="bg1"/>
                </a:solidFill>
              </a:rPr>
              <a:t>. z dnia 2020.04.09)</a:t>
            </a:r>
          </a:p>
          <a:p>
            <a:pPr algn="just">
              <a:lnSpc>
                <a:spcPct val="90000"/>
              </a:lnSpc>
            </a:pPr>
            <a:r>
              <a:rPr lang="pl-PL" sz="1400" b="1" dirty="0" smtClean="0">
                <a:solidFill>
                  <a:schemeClr val="bg1"/>
                </a:solidFill>
              </a:rPr>
              <a:t>Art.  2.  [Zakres przedmiotowy ustawy]</a:t>
            </a:r>
          </a:p>
          <a:p>
            <a:pPr algn="just">
              <a:lnSpc>
                <a:spcPct val="90000"/>
              </a:lnSpc>
            </a:pPr>
            <a:r>
              <a:rPr lang="pl-PL" sz="1400" dirty="0" smtClean="0">
                <a:solidFill>
                  <a:schemeClr val="bg1"/>
                </a:solidFill>
              </a:rPr>
              <a:t>1. Ustawa reguluje postępowanie ze zwierzętami kręgowymi, w tym zwierzętami kręgowymi wykorzystywanymi w celach naukowych lub edukacyjnych w zakresie nieuregulowanym w ustawie z dnia 15 stycznia 2015 r. o ochronie zwierząt wykorzystywanych do celów naukowych lub edukacyjnych (Dz. U. z 2019 r. poz. 1392).</a:t>
            </a:r>
          </a:p>
          <a:p>
            <a:pPr algn="just">
              <a:lnSpc>
                <a:spcPct val="90000"/>
              </a:lnSpc>
            </a:pPr>
            <a:r>
              <a:rPr lang="pl-PL" sz="1400" dirty="0" smtClean="0">
                <a:solidFill>
                  <a:schemeClr val="bg1"/>
                </a:solidFill>
              </a:rPr>
              <a:t>2. (uchylony).</a:t>
            </a:r>
          </a:p>
          <a:p>
            <a:pPr algn="just">
              <a:lnSpc>
                <a:spcPct val="90000"/>
              </a:lnSpc>
            </a:pPr>
            <a:endParaRPr lang="pl-PL" sz="1400" dirty="0" smtClean="0">
              <a:solidFill>
                <a:schemeClr val="bg1"/>
              </a:solidFill>
            </a:endParaRPr>
          </a:p>
          <a:p>
            <a:pPr algn="just">
              <a:lnSpc>
                <a:spcPct val="90000"/>
              </a:lnSpc>
              <a:buFont typeface="Wingdings" pitchFamily="2" charset="2"/>
              <a:buChar char="Ø"/>
            </a:pPr>
            <a:r>
              <a:rPr lang="pl-PL" sz="1400" dirty="0" smtClean="0">
                <a:solidFill>
                  <a:schemeClr val="bg1"/>
                </a:solidFill>
              </a:rPr>
              <a:t> Zakres przedmiotowy ustawy wynika z art. 2 ust. 1 </a:t>
            </a:r>
            <a:r>
              <a:rPr lang="pl-PL" sz="1400" dirty="0" err="1" smtClean="0">
                <a:solidFill>
                  <a:schemeClr val="bg1"/>
                </a:solidFill>
              </a:rPr>
              <a:t>u.o.z</a:t>
            </a:r>
            <a:r>
              <a:rPr lang="pl-PL" sz="1400" dirty="0" smtClean="0">
                <a:solidFill>
                  <a:schemeClr val="bg1"/>
                </a:solidFill>
              </a:rPr>
              <a:t>., choć nie w sposób wyczerpujący. Przepis ten wskazuje, że zakres regulacji ustawy odnosi się co do zasady do wszystkich zwierząt kręgowych, przy czym w stosunku do tzw. zwierząt laboratoryjnych ograniczony jest do spraw nieuregulowanych w ustawie z 15.01.2015 r. o ochronie zwierząt wykorzystywanych do celów naukowych lub edukacyjnych,</a:t>
            </a:r>
          </a:p>
          <a:p>
            <a:pPr algn="just">
              <a:lnSpc>
                <a:spcPct val="90000"/>
              </a:lnSpc>
              <a:buFont typeface="Wingdings" pitchFamily="2" charset="2"/>
              <a:buChar char="Ø"/>
            </a:pPr>
            <a:r>
              <a:rPr lang="pl-PL" sz="1400" dirty="0" smtClean="0">
                <a:solidFill>
                  <a:schemeClr val="bg1"/>
                </a:solidFill>
              </a:rPr>
              <a:t> Artykuł 2 ust. 1 stanowi, że ustawa reguluje co do zasady postępowanie ze zwierzętami kręgowymi, a zatem odwołuje się do kryterium biologicznej przynależności danego zwierzęcia do podtypu strunowców – zwierząt kręgowych (w rozumieniu biologicznym),</a:t>
            </a:r>
          </a:p>
          <a:p>
            <a:pPr algn="just">
              <a:lnSpc>
                <a:spcPct val="90000"/>
              </a:lnSpc>
              <a:buFont typeface="Wingdings" pitchFamily="2" charset="2"/>
              <a:buChar char="Ø"/>
            </a:pPr>
            <a:r>
              <a:rPr lang="pl-PL" sz="1400" dirty="0" smtClean="0">
                <a:solidFill>
                  <a:schemeClr val="bg1"/>
                </a:solidFill>
              </a:rPr>
              <a:t> Ustawa jest jedynym aktem prawnym w Polsce w przedmiocie ochrony zwierząt przed niehumanitarnym traktowaniem</a:t>
            </a:r>
            <a:endParaRPr lang="en-US" sz="14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Zakres przedmiotowy/ podmiotowy ochrony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lnSpc>
                <a:spcPct val="90000"/>
              </a:lnSpc>
            </a:pPr>
            <a:r>
              <a:rPr lang="pl-PL" sz="1400" b="1" dirty="0" smtClean="0">
                <a:solidFill>
                  <a:schemeClr val="bg1"/>
                </a:solidFill>
              </a:rPr>
              <a:t>PYTANIE: </a:t>
            </a:r>
            <a:r>
              <a:rPr lang="pl-PL" sz="1400" dirty="0" smtClean="0">
                <a:solidFill>
                  <a:schemeClr val="bg1"/>
                </a:solidFill>
              </a:rPr>
              <a:t>czy oznacza to jednak, że ustawa o ochronie zwierząt znajduje zastosowanie wyłącznie do zwierząt kręgowych?</a:t>
            </a:r>
          </a:p>
          <a:p>
            <a:pPr algn="just">
              <a:lnSpc>
                <a:spcPct val="90000"/>
              </a:lnSpc>
              <a:buFont typeface="Wingdings" pitchFamily="2" charset="2"/>
              <a:buChar char="Ø"/>
            </a:pPr>
            <a:r>
              <a:rPr lang="pl-PL" sz="1400" dirty="0" smtClean="0">
                <a:solidFill>
                  <a:schemeClr val="bg1"/>
                </a:solidFill>
              </a:rPr>
              <a:t> M. </a:t>
            </a:r>
            <a:r>
              <a:rPr lang="pl-PL" sz="1400" dirty="0" err="1" smtClean="0">
                <a:solidFill>
                  <a:schemeClr val="bg1"/>
                </a:solidFill>
              </a:rPr>
              <a:t>Goettel</a:t>
            </a:r>
            <a:r>
              <a:rPr lang="pl-PL" sz="1400" dirty="0" smtClean="0">
                <a:solidFill>
                  <a:schemeClr val="bg1"/>
                </a:solidFill>
              </a:rPr>
              <a:t>, „wydaje się, że ustawodawca wskazuje w art. 2 tylko pewien fragment materii poddanej regulacji – co zresztą wynika z jego brzmienia – a konkretnie ze słów »postępowanie ze zwierzętami kręgowymi«. Można z nich odczytać myśl, że ustalone w przepisach ustawy reguły postępowania względem określonych kategorii zwierząt mają zastosowanie tylko wtedy, gdy zwierzęta te należą do podtypu kręgowców. Trudny do zaakceptowania w świetle np. art. 5 </a:t>
            </a:r>
            <a:r>
              <a:rPr lang="pl-PL" sz="1400" dirty="0" err="1" smtClean="0">
                <a:solidFill>
                  <a:schemeClr val="bg1"/>
                </a:solidFill>
              </a:rPr>
              <a:t>u.o.z</a:t>
            </a:r>
            <a:r>
              <a:rPr lang="pl-PL" sz="1400" dirty="0" smtClean="0">
                <a:solidFill>
                  <a:schemeClr val="bg1"/>
                </a:solidFill>
              </a:rPr>
              <a:t>. byłby wniosek, iż intencją ustawodawcy było zawężenie stosowania w całości unormowań ustawy do kręgowców, czyli objęcia mechanizmem </a:t>
            </a:r>
            <a:r>
              <a:rPr lang="pl-PL" sz="1400" dirty="0" err="1" smtClean="0">
                <a:solidFill>
                  <a:schemeClr val="bg1"/>
                </a:solidFill>
              </a:rPr>
              <a:t>dereifikacji</a:t>
            </a:r>
            <a:r>
              <a:rPr lang="pl-PL" sz="1400" dirty="0" smtClean="0">
                <a:solidFill>
                  <a:schemeClr val="bg1"/>
                </a:solidFill>
              </a:rPr>
              <a:t> wyłącznie tej grupy zwierząt” (M. </a:t>
            </a:r>
            <a:r>
              <a:rPr lang="pl-PL" sz="1400" dirty="0" err="1" smtClean="0">
                <a:solidFill>
                  <a:schemeClr val="bg1"/>
                </a:solidFill>
              </a:rPr>
              <a:t>Goettel</a:t>
            </a:r>
            <a:r>
              <a:rPr lang="pl-PL" sz="1400" dirty="0" smtClean="0">
                <a:solidFill>
                  <a:schemeClr val="bg1"/>
                </a:solidFill>
              </a:rPr>
              <a:t>, Sytuacja..., s. 46).</a:t>
            </a:r>
          </a:p>
          <a:p>
            <a:pPr algn="just">
              <a:lnSpc>
                <a:spcPct val="90000"/>
              </a:lnSpc>
              <a:buFont typeface="Wingdings" pitchFamily="2" charset="2"/>
              <a:buChar char="Ø"/>
            </a:pPr>
            <a:r>
              <a:rPr lang="pl-PL" sz="1400" dirty="0" smtClean="0">
                <a:solidFill>
                  <a:schemeClr val="bg1"/>
                </a:solidFill>
              </a:rPr>
              <a:t> T. Pietrzykowski uważa natomiast, że przyjęcie iż art. 1 </a:t>
            </a:r>
            <a:r>
              <a:rPr lang="pl-PL" sz="1400" dirty="0" err="1" smtClean="0">
                <a:solidFill>
                  <a:schemeClr val="bg1"/>
                </a:solidFill>
              </a:rPr>
              <a:t>u.o.z</a:t>
            </a:r>
            <a:r>
              <a:rPr lang="pl-PL" sz="1400" dirty="0" smtClean="0">
                <a:solidFill>
                  <a:schemeClr val="bg1"/>
                </a:solidFill>
              </a:rPr>
              <a:t>. odnosiłby się do wszystkich zwierząt, oznaczałoby, że ustawodawca uznał wszystkie zwierzęta bezkręgowe (włącznie z np. organizmami jednokomórkowymi) za istoty „zdolne do odczuwania cierpienia”, co pozostawałoby w jaskrawej sprzeczności z wiedzą naukową (T. Pietrzykowski, Prawna ochrona..., s. 218). Uznanie, że zwierzęta bezkręgowe podlegają ochronie ustawy, naruszałoby także założenie racjonalności prawodawcy, bowiem nie wiązałoby się z konkretnymi następstwami prawnymi wobec tych zwierząt, a zatem byłoby czysto aksjologicznym założeniem bez możliwości przełożenia go na egzekucję na poziomie prawnym. </a:t>
            </a:r>
            <a:endParaRPr lang="en-US" sz="14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Zezwolenie na posiadanie psa</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92500" lnSpcReduction="10000"/>
          </a:bodyPr>
          <a:lstStyle/>
          <a:p>
            <a:pPr algn="l">
              <a:lnSpc>
                <a:spcPct val="90000"/>
              </a:lnSpc>
            </a:pPr>
            <a:r>
              <a:rPr lang="pl-PL" sz="1400" dirty="0" smtClean="0">
                <a:solidFill>
                  <a:schemeClr val="bg1"/>
                </a:solidFill>
              </a:rPr>
              <a:t/>
            </a:r>
            <a:br>
              <a:rPr lang="pl-PL" sz="1400" dirty="0" smtClean="0">
                <a:solidFill>
                  <a:schemeClr val="bg1"/>
                </a:solidFill>
              </a:rPr>
            </a:br>
            <a:r>
              <a:rPr lang="pl-PL" sz="1400" b="1" dirty="0" smtClean="0">
                <a:solidFill>
                  <a:schemeClr val="bg1"/>
                </a:solidFill>
              </a:rPr>
              <a:t>REGULACJA: </a:t>
            </a:r>
            <a:r>
              <a:rPr lang="pl-PL" sz="1400" dirty="0" smtClean="0">
                <a:solidFill>
                  <a:schemeClr val="bg1"/>
                </a:solidFill>
              </a:rPr>
              <a:t>ustawa z dnia 21 sierpnia 1997 r. o ochronie zwierząt (Dz.U.2020.638 </a:t>
            </a:r>
            <a:r>
              <a:rPr lang="pl-PL" sz="1400" dirty="0" err="1" smtClean="0">
                <a:solidFill>
                  <a:schemeClr val="bg1"/>
                </a:solidFill>
              </a:rPr>
              <a:t>t.j</a:t>
            </a:r>
            <a:r>
              <a:rPr lang="pl-PL" sz="1400" dirty="0" smtClean="0">
                <a:solidFill>
                  <a:schemeClr val="bg1"/>
                </a:solidFill>
              </a:rPr>
              <a:t>. z dnia 2020.04.09)</a:t>
            </a:r>
          </a:p>
          <a:p>
            <a:pPr algn="l">
              <a:lnSpc>
                <a:spcPct val="90000"/>
              </a:lnSpc>
            </a:pPr>
            <a:r>
              <a:rPr lang="pl-PL" sz="1400" b="1" dirty="0" smtClean="0">
                <a:solidFill>
                  <a:schemeClr val="bg1"/>
                </a:solidFill>
              </a:rPr>
              <a:t>Art.  10.  [Hodowla i utrzymywanie psów ras uznawanych za agresywne]</a:t>
            </a:r>
          </a:p>
          <a:p>
            <a:pPr algn="just">
              <a:lnSpc>
                <a:spcPct val="90000"/>
              </a:lnSpc>
            </a:pPr>
            <a:r>
              <a:rPr lang="pl-PL" sz="1400" dirty="0" smtClean="0">
                <a:solidFill>
                  <a:schemeClr val="bg1"/>
                </a:solidFill>
              </a:rPr>
              <a:t>1. Prowadzenie hodowli lub utrzymywanie psa rasy uznawanej za agresywną wymaga zezwolenia wydanego przez wójta (burmistrza, prezydenta miasta) właściwego ze względu na planowane miejsce prowadzenia hodowli lub utrzymywania psa na wniosek osoby zamierzającej prowadzić taką hodowlę lub utrzymywać takiego psa.</a:t>
            </a:r>
          </a:p>
          <a:p>
            <a:pPr algn="just">
              <a:lnSpc>
                <a:spcPct val="90000"/>
              </a:lnSpc>
            </a:pPr>
            <a:r>
              <a:rPr lang="pl-PL" sz="1400" dirty="0" smtClean="0">
                <a:solidFill>
                  <a:schemeClr val="bg1"/>
                </a:solidFill>
              </a:rPr>
              <a:t>2. Zezwolenia, o którym mowa w ust. 1, nie wydaje się, a wydane cofa się, jeżeli pies będzie lub jest utrzymywany w warunkach i w sposób, które stanowią zagrożenie dla ludzi lub zwierząt.</a:t>
            </a:r>
          </a:p>
          <a:p>
            <a:pPr algn="just">
              <a:lnSpc>
                <a:spcPct val="90000"/>
              </a:lnSpc>
            </a:pPr>
            <a:r>
              <a:rPr lang="pl-PL" sz="1400" dirty="0" smtClean="0">
                <a:solidFill>
                  <a:schemeClr val="bg1"/>
                </a:solidFill>
              </a:rPr>
              <a:t>2a.  Organem właściwym w sprawie cofnięcia zezwolenia, o którym mowa w ust. 1, jest wójt (burmistrz, prezydent miasta) właściwy ze względu na miejsce prowadzenia hodowli lub utrzymywania psa.</a:t>
            </a:r>
          </a:p>
          <a:p>
            <a:pPr algn="just">
              <a:lnSpc>
                <a:spcPct val="90000"/>
              </a:lnSpc>
            </a:pPr>
            <a:r>
              <a:rPr lang="pl-PL" sz="1400" dirty="0" smtClean="0">
                <a:solidFill>
                  <a:schemeClr val="bg1"/>
                </a:solidFill>
              </a:rPr>
              <a:t>2b. W razie zmiany miejsca prowadzenia hodowli lub utrzymywania psa właściwy organ dokonuje zmiany zezwolenia, o którym mowa w ust. 1.</a:t>
            </a:r>
          </a:p>
          <a:p>
            <a:pPr algn="just">
              <a:lnSpc>
                <a:spcPct val="90000"/>
              </a:lnSpc>
            </a:pPr>
            <a:r>
              <a:rPr lang="pl-PL" sz="1400" dirty="0" smtClean="0">
                <a:solidFill>
                  <a:schemeClr val="bg1"/>
                </a:solidFill>
              </a:rPr>
              <a:t>2c. Rozstrzygnięcia w sprawie wydania zezwolenia oraz cofnięcia zezwolenia, o którym mowa w ust. 1, są podejmowane w formie decyzji administracyjnej.</a:t>
            </a:r>
          </a:p>
          <a:p>
            <a:pPr algn="just">
              <a:lnSpc>
                <a:spcPct val="90000"/>
              </a:lnSpc>
            </a:pPr>
            <a:r>
              <a:rPr lang="pl-PL" sz="1400" dirty="0" smtClean="0">
                <a:solidFill>
                  <a:schemeClr val="bg1"/>
                </a:solidFill>
              </a:rPr>
              <a:t>3. Minister właściwy do spraw administracji publicznej, po zasięgnięciu opinii Związku Kynologicznego w Polsce, ustala, w drodze rozporządzenia, wykaz ras psów uznawanych za agresywne, biorąc pod uwagę konieczność zapewnienia bezpieczeństwa ludzi i zwierząt.</a:t>
            </a: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Zezwolenie na posiadanie psa</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lnSpc>
                <a:spcPct val="90000"/>
              </a:lnSpc>
            </a:pPr>
            <a:r>
              <a:rPr lang="pl-PL" sz="1400" dirty="0" smtClean="0">
                <a:solidFill>
                  <a:schemeClr val="bg1"/>
                </a:solidFill>
              </a:rPr>
              <a:t>Przepisy art. 10 regulują kwestie związane z legalnością prowadzenia hodowli lub utrzymywania psów rasy uznawanej za agresywną. Rozporządzenie ministra spraw wewnętrznych i administracji z 28.04.2003 r. w sprawie wykazu ras psów uznawanych za agresywne, wydane na podstawie art. 10 ust. 3 </a:t>
            </a:r>
            <a:r>
              <a:rPr lang="pl-PL" sz="1400" dirty="0" err="1" smtClean="0">
                <a:solidFill>
                  <a:schemeClr val="bg1"/>
                </a:solidFill>
              </a:rPr>
              <a:t>u.o.z</a:t>
            </a:r>
            <a:r>
              <a:rPr lang="pl-PL" sz="1400" dirty="0" smtClean="0">
                <a:solidFill>
                  <a:schemeClr val="bg1"/>
                </a:solidFill>
              </a:rPr>
              <a:t>., wskazuje następujące rasy: amerykański pit </a:t>
            </a:r>
            <a:r>
              <a:rPr lang="pl-PL" sz="1400" dirty="0" err="1" smtClean="0">
                <a:solidFill>
                  <a:schemeClr val="bg1"/>
                </a:solidFill>
              </a:rPr>
              <a:t>bull</a:t>
            </a:r>
            <a:r>
              <a:rPr lang="pl-PL" sz="1400" dirty="0" smtClean="0">
                <a:solidFill>
                  <a:schemeClr val="bg1"/>
                </a:solidFill>
              </a:rPr>
              <a:t> terier, pies z Majorki (</a:t>
            </a:r>
            <a:r>
              <a:rPr lang="pl-PL" sz="1400" dirty="0" err="1" smtClean="0">
                <a:solidFill>
                  <a:schemeClr val="bg1"/>
                </a:solidFill>
              </a:rPr>
              <a:t>Perro</a:t>
            </a:r>
            <a:r>
              <a:rPr lang="pl-PL" sz="1400" dirty="0" smtClean="0">
                <a:solidFill>
                  <a:schemeClr val="bg1"/>
                </a:solidFill>
              </a:rPr>
              <a:t> de Presa </a:t>
            </a:r>
            <a:r>
              <a:rPr lang="pl-PL" sz="1400" dirty="0" err="1" smtClean="0">
                <a:solidFill>
                  <a:schemeClr val="bg1"/>
                </a:solidFill>
              </a:rPr>
              <a:t>Mallorquin</a:t>
            </a:r>
            <a:r>
              <a:rPr lang="pl-PL" sz="1400" dirty="0" smtClean="0">
                <a:solidFill>
                  <a:schemeClr val="bg1"/>
                </a:solidFill>
              </a:rPr>
              <a:t>), buldog amerykański, dog argentyński, pies kanaryjski (</a:t>
            </a:r>
            <a:r>
              <a:rPr lang="pl-PL" sz="1400" dirty="0" err="1" smtClean="0">
                <a:solidFill>
                  <a:schemeClr val="bg1"/>
                </a:solidFill>
              </a:rPr>
              <a:t>Perro</a:t>
            </a:r>
            <a:r>
              <a:rPr lang="pl-PL" sz="1400" dirty="0" smtClean="0">
                <a:solidFill>
                  <a:schemeClr val="bg1"/>
                </a:solidFill>
              </a:rPr>
              <a:t> de Presa Canario), </a:t>
            </a:r>
            <a:r>
              <a:rPr lang="pl-PL" sz="1400" dirty="0" err="1" smtClean="0">
                <a:solidFill>
                  <a:schemeClr val="bg1"/>
                </a:solidFill>
              </a:rPr>
              <a:t>tosa</a:t>
            </a:r>
            <a:r>
              <a:rPr lang="pl-PL" sz="1400" dirty="0" smtClean="0">
                <a:solidFill>
                  <a:schemeClr val="bg1"/>
                </a:solidFill>
              </a:rPr>
              <a:t> </a:t>
            </a:r>
            <a:r>
              <a:rPr lang="pl-PL" sz="1400" dirty="0" err="1" smtClean="0">
                <a:solidFill>
                  <a:schemeClr val="bg1"/>
                </a:solidFill>
              </a:rPr>
              <a:t>inu</a:t>
            </a:r>
            <a:r>
              <a:rPr lang="pl-PL" sz="1400" dirty="0" smtClean="0">
                <a:solidFill>
                  <a:schemeClr val="bg1"/>
                </a:solidFill>
              </a:rPr>
              <a:t>, rottweiler, </a:t>
            </a:r>
            <a:r>
              <a:rPr lang="pl-PL" sz="1400" dirty="0" err="1" smtClean="0">
                <a:solidFill>
                  <a:schemeClr val="bg1"/>
                </a:solidFill>
              </a:rPr>
              <a:t>akbash</a:t>
            </a:r>
            <a:r>
              <a:rPr lang="pl-PL" sz="1400" dirty="0" smtClean="0">
                <a:solidFill>
                  <a:schemeClr val="bg1"/>
                </a:solidFill>
              </a:rPr>
              <a:t> dog, </a:t>
            </a:r>
            <a:r>
              <a:rPr lang="pl-PL" sz="1400" dirty="0" err="1" smtClean="0">
                <a:solidFill>
                  <a:schemeClr val="bg1"/>
                </a:solidFill>
              </a:rPr>
              <a:t>anatolian</a:t>
            </a:r>
            <a:r>
              <a:rPr lang="pl-PL" sz="1400" dirty="0" smtClean="0">
                <a:solidFill>
                  <a:schemeClr val="bg1"/>
                </a:solidFill>
              </a:rPr>
              <a:t> </a:t>
            </a:r>
            <a:r>
              <a:rPr lang="pl-PL" sz="1400" dirty="0" err="1" smtClean="0">
                <a:solidFill>
                  <a:schemeClr val="bg1"/>
                </a:solidFill>
              </a:rPr>
              <a:t>karabash</a:t>
            </a:r>
            <a:r>
              <a:rPr lang="pl-PL" sz="1400" dirty="0" smtClean="0">
                <a:solidFill>
                  <a:schemeClr val="bg1"/>
                </a:solidFill>
              </a:rPr>
              <a:t>, moskiewski stróżujący, owczarek kaukaski. </a:t>
            </a:r>
            <a:r>
              <a:rPr lang="pl-PL" sz="1400" b="1" dirty="0" smtClean="0">
                <a:solidFill>
                  <a:schemeClr val="bg1"/>
                </a:solidFill>
              </a:rPr>
              <a:t>Jest to łącznie 11 ras.</a:t>
            </a:r>
            <a:endParaRPr lang="pl-PL" sz="1400" dirty="0" smtClean="0">
              <a:solidFill>
                <a:schemeClr val="bg1"/>
              </a:solidFill>
            </a:endParaRPr>
          </a:p>
          <a:p>
            <a:pPr algn="just">
              <a:lnSpc>
                <a:spcPct val="90000"/>
              </a:lnSpc>
            </a:pPr>
            <a:r>
              <a:rPr lang="pl-PL" sz="1400" dirty="0" smtClean="0">
                <a:solidFill>
                  <a:schemeClr val="bg1"/>
                </a:solidFill>
              </a:rPr>
              <a:t>Procedurze uzyskiwania zezwolenia, o którym mowa w art. 10 ust. 1 </a:t>
            </a:r>
            <a:r>
              <a:rPr lang="pl-PL" sz="1400" dirty="0" err="1" smtClean="0">
                <a:solidFill>
                  <a:schemeClr val="bg1"/>
                </a:solidFill>
              </a:rPr>
              <a:t>u.o.z</a:t>
            </a:r>
            <a:r>
              <a:rPr lang="pl-PL" sz="1400" dirty="0" smtClean="0">
                <a:solidFill>
                  <a:schemeClr val="bg1"/>
                </a:solidFill>
              </a:rPr>
              <a:t>., podlega zarówno hodowla psów ras uznawanych za niebezpieczne, jak i ich utrzymywanie. Oznacza to, że dyspozycja tego przepisu obejmuje hodowców, w tym działających jako przedsiębiorcy, jak i osoby fizyczne, które zamierzają posiadać pojedynczego psa takiej rasy.</a:t>
            </a:r>
          </a:p>
          <a:p>
            <a:pPr algn="just">
              <a:lnSpc>
                <a:spcPct val="90000"/>
              </a:lnSpc>
            </a:pPr>
            <a:r>
              <a:rPr lang="pl-PL" sz="1400" dirty="0" smtClean="0">
                <a:solidFill>
                  <a:schemeClr val="bg1"/>
                </a:solidFill>
              </a:rPr>
              <a:t>Prowadzenie hodowli bądź utrzymywanie psa jednej z wymienionych wyżej ras psów wymaga uzyskania zezwolenia wójta (burmistrza, prezydenta miasta) właściwego ze względu na planowane miejsce prowadzenia hodowli lub utrzymywania psa. Postępowanie prowadzone jest na wniosek osoby zamierzającej prowadzić taką hodowlę lub utrzymywać takiego psa.</a:t>
            </a:r>
            <a:endParaRPr lang="en-US" sz="14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Zezwolenie na posiadanie psa</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lnSpc>
                <a:spcPct val="90000"/>
              </a:lnSpc>
            </a:pPr>
            <a:r>
              <a:rPr lang="pl-PL" sz="1400" dirty="0" smtClean="0">
                <a:solidFill>
                  <a:schemeClr val="bg1"/>
                </a:solidFill>
              </a:rPr>
              <a:t>Efektem postępowania administracyjnego w przedmiocie zezwolenia na prowadzenie hodowli bądź utrzymywanie psa jednej z wymienionych wyżej ras jest decyzja administracyjna (art. 10 ust. 2c </a:t>
            </a:r>
            <a:r>
              <a:rPr lang="pl-PL" sz="1400" dirty="0" err="1" smtClean="0">
                <a:solidFill>
                  <a:schemeClr val="bg1"/>
                </a:solidFill>
              </a:rPr>
              <a:t>u.o.z</a:t>
            </a:r>
            <a:r>
              <a:rPr lang="pl-PL" sz="1400" dirty="0" smtClean="0">
                <a:solidFill>
                  <a:schemeClr val="bg1"/>
                </a:solidFill>
              </a:rPr>
              <a:t>.), która podlega zaskarżeniu do samorządowego kolegium odwoławczego, a następnie do wojewódzkiego sądu administracyjnego i Naczelnego Sądu Administracyjnego.</a:t>
            </a:r>
          </a:p>
          <a:p>
            <a:pPr algn="just">
              <a:lnSpc>
                <a:spcPct val="90000"/>
              </a:lnSpc>
            </a:pPr>
            <a:r>
              <a:rPr lang="pl-PL" sz="1400" dirty="0" smtClean="0">
                <a:solidFill>
                  <a:schemeClr val="bg1"/>
                </a:solidFill>
              </a:rPr>
              <a:t>Organ bada w postępowaniu administracyjnym przesłanki negatywne, o których mowa w art. 10 ust. 2 </a:t>
            </a:r>
            <a:r>
              <a:rPr lang="pl-PL" sz="1400" dirty="0" err="1" smtClean="0">
                <a:solidFill>
                  <a:schemeClr val="bg1"/>
                </a:solidFill>
              </a:rPr>
              <a:t>u.o.z</a:t>
            </a:r>
            <a:r>
              <a:rPr lang="pl-PL" sz="1400" dirty="0" smtClean="0">
                <a:solidFill>
                  <a:schemeClr val="bg1"/>
                </a:solidFill>
              </a:rPr>
              <a:t>. Należą do nich: utrzymywanie psa w warunkach i w sposób, które stanowią zagrożenie dla ludzi lub zwierząt. Jeśli w toku postępowania stwierdzi, że przesłanki te nie zachodzą, wydaje decyzję zezwalającą. Jeśli zaś uznaje, że przesłanki te są wypełnione, nie wydaje zezwolenia, a wydane cofa. Zgodnie z art. 10 ust. 2a </a:t>
            </a:r>
            <a:r>
              <a:rPr lang="pl-PL" sz="1400" dirty="0" err="1" smtClean="0">
                <a:solidFill>
                  <a:schemeClr val="bg1"/>
                </a:solidFill>
              </a:rPr>
              <a:t>u.o.z</a:t>
            </a:r>
            <a:r>
              <a:rPr lang="pl-PL" sz="1400" dirty="0" smtClean="0">
                <a:solidFill>
                  <a:schemeClr val="bg1"/>
                </a:solidFill>
              </a:rPr>
              <a:t>. organem właściwym do cofnięcia zezwolenia jest wójt (burmistrz, prezydent miasta) właściwy ze względu na miejsce prowadzenia hodowli lub utrzymywania psa. Zmiana miejsca prowadzenia hodowli lub utrzymywania psa wymaga zaś zmiany zezwolenia (art. 10 ust. 2b </a:t>
            </a:r>
            <a:r>
              <a:rPr lang="pl-PL" sz="1400" dirty="0" err="1" smtClean="0">
                <a:solidFill>
                  <a:schemeClr val="bg1"/>
                </a:solidFill>
              </a:rPr>
              <a:t>u.o.z</a:t>
            </a:r>
            <a:r>
              <a:rPr lang="pl-PL" sz="1400" dirty="0" smtClean="0">
                <a:solidFill>
                  <a:schemeClr val="bg1"/>
                </a:solidFill>
              </a:rPr>
              <a:t>.).</a:t>
            </a:r>
            <a:endParaRPr lang="en-US" sz="14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Hodowanie/ utrzymywanie chartów</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92500" lnSpcReduction="20000"/>
          </a:bodyPr>
          <a:lstStyle/>
          <a:p>
            <a:pPr algn="just">
              <a:lnSpc>
                <a:spcPct val="90000"/>
              </a:lnSpc>
            </a:pPr>
            <a:r>
              <a:rPr lang="pl-PL" sz="1400" b="1" dirty="0" smtClean="0">
                <a:solidFill>
                  <a:schemeClr val="bg1"/>
                </a:solidFill>
              </a:rPr>
              <a:t>REGULUJE: </a:t>
            </a:r>
            <a:r>
              <a:rPr lang="pl-PL" sz="1400" dirty="0" smtClean="0">
                <a:solidFill>
                  <a:schemeClr val="bg1"/>
                </a:solidFill>
              </a:rPr>
              <a:t>ustawa z dnia 13 października 1995 r. Prawo łowieckie (Dz.U.2020.1683 </a:t>
            </a:r>
            <a:r>
              <a:rPr lang="pl-PL" sz="1400" dirty="0" err="1" smtClean="0">
                <a:solidFill>
                  <a:schemeClr val="bg1"/>
                </a:solidFill>
              </a:rPr>
              <a:t>t.j</a:t>
            </a:r>
            <a:r>
              <a:rPr lang="pl-PL" sz="1400" dirty="0" smtClean="0">
                <a:solidFill>
                  <a:schemeClr val="bg1"/>
                </a:solidFill>
              </a:rPr>
              <a:t>. z dnia 2020.09.30)</a:t>
            </a:r>
          </a:p>
          <a:p>
            <a:pPr algn="just">
              <a:lnSpc>
                <a:spcPct val="90000"/>
              </a:lnSpc>
            </a:pPr>
            <a:r>
              <a:rPr lang="pl-PL" sz="1400" b="1" dirty="0" smtClean="0">
                <a:solidFill>
                  <a:schemeClr val="bg1"/>
                </a:solidFill>
              </a:rPr>
              <a:t>Art.  10.  [Hodowla chartów]</a:t>
            </a:r>
          </a:p>
          <a:p>
            <a:pPr marL="342900" indent="-342900" algn="just">
              <a:lnSpc>
                <a:spcPct val="90000"/>
              </a:lnSpc>
              <a:buFont typeface="+mj-lt"/>
              <a:buAutoNum type="arabicPeriod"/>
            </a:pPr>
            <a:r>
              <a:rPr lang="pl-PL" sz="1400" dirty="0" smtClean="0">
                <a:solidFill>
                  <a:schemeClr val="bg1"/>
                </a:solidFill>
              </a:rPr>
              <a:t>Hodowanie lub utrzymywanie chartów rasowych lub ich mieszańców wymaga zezwolenia starosty właściwego ze względu na miejsce prowadzenia ich hodowli lub utrzymywania, wydawanego na wniosek osoby zamierzającej prowadzić taką hodowlę lub utrzymywać takiego psa.</a:t>
            </a:r>
          </a:p>
          <a:p>
            <a:pPr marL="342900" indent="-342900" algn="just">
              <a:lnSpc>
                <a:spcPct val="90000"/>
              </a:lnSpc>
              <a:buFont typeface="+mj-lt"/>
              <a:buAutoNum type="arabicPeriod"/>
            </a:pPr>
            <a:r>
              <a:rPr lang="pl-PL" sz="1400" dirty="0" smtClean="0">
                <a:solidFill>
                  <a:schemeClr val="bg1"/>
                </a:solidFill>
              </a:rPr>
              <a:t>Minister właściwy do spraw rolnictwa w porozumieniu z ministrem właściwym do spraw środowiska, po zasięgnięciu opinii Związku Kynologicznego w Polsce oraz Polskiego Związku Łowieckiego, określi, w drodze rozporządzenia, warunki i sposób hodowania i utrzymywania chartów rasowych oraz ich mieszańców, biorąc pod uwagę konieczność zapewnienia bezpieczeństwa ludzi oraz, w odpowiednim zakresie, bezpieczeństwa zwierząt.</a:t>
            </a:r>
          </a:p>
          <a:p>
            <a:pPr marL="342900" indent="-342900" algn="just">
              <a:lnSpc>
                <a:spcPct val="90000"/>
              </a:lnSpc>
              <a:buFont typeface="+mj-lt"/>
              <a:buAutoNum type="arabicPeriod"/>
            </a:pPr>
            <a:r>
              <a:rPr lang="pl-PL" sz="1400" dirty="0" smtClean="0">
                <a:solidFill>
                  <a:schemeClr val="bg1"/>
                </a:solidFill>
              </a:rPr>
              <a:t>W przypadku niespełnienia wymagań określonych w przepisach wydanych na podstawie ust. 2 starosta odmawia wydania zezwolenia, o którym mowa w ust. 1.</a:t>
            </a:r>
          </a:p>
          <a:p>
            <a:pPr marL="342900" indent="-342900" algn="just">
              <a:lnSpc>
                <a:spcPct val="90000"/>
              </a:lnSpc>
              <a:buFont typeface="+mj-lt"/>
              <a:buAutoNum type="arabicPeriod"/>
            </a:pPr>
            <a:r>
              <a:rPr lang="pl-PL" sz="1400" dirty="0" smtClean="0">
                <a:solidFill>
                  <a:schemeClr val="bg1"/>
                </a:solidFill>
              </a:rPr>
              <a:t>Przepis ust. 3 stosuje się odpowiednio do cofnięcia zezwolenia, o którym mowa w ust. 1.</a:t>
            </a:r>
          </a:p>
          <a:p>
            <a:pPr marL="342900" indent="-342900" algn="just">
              <a:lnSpc>
                <a:spcPct val="90000"/>
              </a:lnSpc>
              <a:buFont typeface="+mj-lt"/>
              <a:buAutoNum type="arabicPeriod"/>
            </a:pPr>
            <a:r>
              <a:rPr lang="pl-PL" sz="1400" dirty="0" smtClean="0">
                <a:solidFill>
                  <a:schemeClr val="bg1"/>
                </a:solidFill>
              </a:rPr>
              <a:t>Organem właściwym w sprawie cofnięcia zezwolenia, o którym mowa w ust. 1, jest starosta właściwy ze względu na miejsce prowadzenia hodowli lub utrzymywania chartów rasowych lub ich mieszańców.</a:t>
            </a:r>
          </a:p>
          <a:p>
            <a:pPr marL="342900" indent="-342900" algn="just">
              <a:lnSpc>
                <a:spcPct val="90000"/>
              </a:lnSpc>
              <a:buFont typeface="+mj-lt"/>
              <a:buAutoNum type="arabicPeriod"/>
            </a:pPr>
            <a:r>
              <a:rPr lang="pl-PL" sz="1400" dirty="0" smtClean="0">
                <a:solidFill>
                  <a:schemeClr val="bg1"/>
                </a:solidFill>
              </a:rPr>
              <a:t>Zezwolenie, o którym mowa w ust. 1, wygasa w razie zmiany miejsca prowadzenia hodowli lub utrzymywania chartów rasowych lub ich mieszańców.</a:t>
            </a:r>
          </a:p>
          <a:p>
            <a:pPr marL="342900" indent="-342900" algn="just">
              <a:lnSpc>
                <a:spcPct val="90000"/>
              </a:lnSpc>
              <a:buFont typeface="+mj-lt"/>
              <a:buAutoNum type="arabicPeriod"/>
            </a:pPr>
            <a:r>
              <a:rPr lang="pl-PL" sz="1400" dirty="0" smtClean="0">
                <a:solidFill>
                  <a:schemeClr val="bg1"/>
                </a:solidFill>
              </a:rPr>
              <a:t>Rozstrzygnięcia w sprawie wydania zezwolenia oraz cofnięcia zezwolenia, o którym mowa w ust. 1, są podejmowane w formie decyzji administracyjnej.</a:t>
            </a:r>
          </a:p>
          <a:p>
            <a:pPr algn="just">
              <a:lnSpc>
                <a:spcPct val="90000"/>
              </a:lnSpc>
            </a:pPr>
            <a:endParaRPr lang="pl-PL" sz="1400" dirty="0" smtClean="0">
              <a:solidFill>
                <a:schemeClr val="bg1"/>
              </a:solidFill>
            </a:endParaRPr>
          </a:p>
          <a:p>
            <a:pPr algn="just">
              <a:lnSpc>
                <a:spcPct val="90000"/>
              </a:lnSpc>
            </a:pPr>
            <a:endParaRPr lang="en-US" sz="1400" b="1"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Hodowanie/ utrzymywanie chartów</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lnSpcReduction="10000"/>
          </a:bodyPr>
          <a:lstStyle/>
          <a:p>
            <a:pPr algn="just">
              <a:lnSpc>
                <a:spcPct val="90000"/>
              </a:lnSpc>
              <a:buFont typeface="Wingdings" pitchFamily="2" charset="2"/>
              <a:buChar char="Ø"/>
            </a:pPr>
            <a:r>
              <a:rPr lang="pl-PL" sz="1400" dirty="0" smtClean="0">
                <a:solidFill>
                  <a:schemeClr val="bg1"/>
                </a:solidFill>
              </a:rPr>
              <a:t> W literaturze prawniczej podkreśla się, że </a:t>
            </a:r>
            <a:r>
              <a:rPr lang="pl-PL" sz="1400" i="1" dirty="0" err="1" smtClean="0">
                <a:solidFill>
                  <a:schemeClr val="bg1"/>
                </a:solidFill>
              </a:rPr>
              <a:t>ratio</a:t>
            </a:r>
            <a:r>
              <a:rPr lang="pl-PL" sz="1400" i="1" dirty="0" smtClean="0">
                <a:solidFill>
                  <a:schemeClr val="bg1"/>
                </a:solidFill>
              </a:rPr>
              <a:t> </a:t>
            </a:r>
            <a:r>
              <a:rPr lang="pl-PL" sz="1400" i="1" dirty="0" err="1" smtClean="0">
                <a:solidFill>
                  <a:schemeClr val="bg1"/>
                </a:solidFill>
              </a:rPr>
              <a:t>legis</a:t>
            </a:r>
            <a:r>
              <a:rPr lang="pl-PL" sz="1400" dirty="0" smtClean="0">
                <a:solidFill>
                  <a:schemeClr val="bg1"/>
                </a:solidFill>
              </a:rPr>
              <a:t> uchwalenia tego przepisu stanowią doświadczenia natury historycznej, tzn. wcześniejsze wykorzystywanie chartów w działalności kłusowniczej, skutkowało częściowym wytępieniem niektórych gatunków zwierząt,</a:t>
            </a:r>
          </a:p>
          <a:p>
            <a:pPr algn="just">
              <a:lnSpc>
                <a:spcPct val="90000"/>
              </a:lnSpc>
              <a:buFont typeface="Wingdings" pitchFamily="2" charset="2"/>
              <a:buChar char="Ø"/>
            </a:pPr>
            <a:r>
              <a:rPr lang="pl-PL" sz="1400" dirty="0" smtClean="0">
                <a:solidFill>
                  <a:schemeClr val="bg1"/>
                </a:solidFill>
              </a:rPr>
              <a:t> Hodowanie lub utrzymywanie chartów lub ich mieszańców jest dopuszczalne jedynie na podstawie zezwolenia udzielonego przez właściwego miejscowo starostę, wydawanej na wniosek osoby zamierzających podjąć tego typu aktywność. Rozciągnięcie obowiązku uzyskania zezwolenia także na mieszańce powyższego gatunku ma na celu „uszczelnienie” omawianego przepisu (utrudnienie jego obchodzenia). Ze względu na brak sprecyzowania tej kwestii przez ustawodawcę należy przyjąć, że nawet niewielka domieszka cech psa tej rasy jest wystarczająca, aby konieczne było uzyskanie zezwolenia na jego hodowlę lub utrzymanie. Na tle obecnego brzmienia komentowanej normy nie ulega wątpliwości, że zgoda jest konieczna także w przypadku hodowli lub utrzymania jednego psa tej rasy (lub mieszańca).</a:t>
            </a:r>
          </a:p>
          <a:p>
            <a:pPr algn="just">
              <a:lnSpc>
                <a:spcPct val="90000"/>
              </a:lnSpc>
              <a:buFont typeface="Wingdings" pitchFamily="2" charset="2"/>
              <a:buChar char="Ø"/>
            </a:pPr>
            <a:r>
              <a:rPr lang="pl-PL" sz="1400" dirty="0" smtClean="0">
                <a:solidFill>
                  <a:schemeClr val="bg1"/>
                </a:solidFill>
              </a:rPr>
              <a:t> Z art. 10 ust. 3 wynika, że starosta odmawia wydania zezwolenia w przypadku niespełnienia wymogów określonych w rozporządzeniu w sprawie warunków i sposobu hodowania i utrzymywania chartów rasowych oraz ich mieszańców (zezwolenia nie otrzyma zatem, np. osoba, która nie dysponuje pomieszczeniem lub obszarem zamykanym lub ogrodzonym w taki sposób, że charty nie będą mogły się z niego wydostać). Na tle powołanej normy pewne wątpliwości może budzić, czy starosta może odmówić udzielenia zezwolenia w innych przypadkach niż w razie niespełniania wymagań określonych w rozporządzeniu w sprawie warunków i sposobu hodowania i utrzymywania chartów rasowych oraz ich mieszańców.</a:t>
            </a:r>
          </a:p>
          <a:p>
            <a:pPr algn="just">
              <a:lnSpc>
                <a:spcPct val="90000"/>
              </a:lnSpc>
            </a:pPr>
            <a:endParaRPr lang="en-US" sz="14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D12B819D-CC31-407E-85A4-38D86944A0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433B347-AE1B-487E-9813-FC88C0DD71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6" y="469900"/>
            <a:ext cx="8429625"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contourW="12700">
            <a:bevelT w="6350" h="6350"/>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7FE02B2F-D95A-47B1-8DA1-163D342608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6009" y="609600"/>
            <a:ext cx="82296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971551" y="982132"/>
            <a:ext cx="7200897" cy="1303867"/>
          </a:xfrm>
        </p:spPr>
        <p:txBody>
          <a:bodyPr vert="horz" lIns="91440" tIns="45720" rIns="91440" bIns="45720" rtlCol="0" anchor="ctr">
            <a:normAutofit/>
          </a:bodyPr>
          <a:lstStyle/>
          <a:p>
            <a:r>
              <a:rPr lang="en-US" sz="4400" dirty="0">
                <a:solidFill>
                  <a:schemeClr val="bg1"/>
                </a:solidFill>
              </a:rPr>
              <a:t>Plan </a:t>
            </a:r>
            <a:r>
              <a:rPr lang="pl-PL" sz="4400" dirty="0" smtClean="0">
                <a:solidFill>
                  <a:schemeClr val="bg1"/>
                </a:solidFill>
              </a:rPr>
              <a:t>ćwiczeń nr 2</a:t>
            </a:r>
            <a:endParaRPr lang="en-US" sz="4400" dirty="0">
              <a:solidFill>
                <a:schemeClr val="bg1"/>
              </a:solidFill>
            </a:endParaRPr>
          </a:p>
        </p:txBody>
      </p:sp>
      <p:cxnSp>
        <p:nvCxnSpPr>
          <p:cNvPr id="22" name="Straight Connector 21">
            <a:extLst>
              <a:ext uri="{FF2B5EF4-FFF2-40B4-BE49-F238E27FC236}">
                <a16:creationId xmlns:a16="http://schemas.microsoft.com/office/drawing/2014/main" xmlns="" id="{ED867580-55A6-4E67-A38E-4D1E3D4FBAF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12281" y="2400639"/>
            <a:ext cx="6955394"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Podtytuł 2"/>
          <p:cNvSpPr>
            <a:spLocks noGrp="1"/>
          </p:cNvSpPr>
          <p:nvPr>
            <p:ph type="subTitle" idx="1"/>
          </p:nvPr>
        </p:nvSpPr>
        <p:spPr>
          <a:xfrm>
            <a:off x="971550" y="2556932"/>
            <a:ext cx="7200897" cy="3318936"/>
          </a:xfrm>
        </p:spPr>
        <p:txBody>
          <a:bodyPr vert="horz" lIns="91440" tIns="45720" rIns="91440" bIns="45720" rtlCol="0" anchor="t">
            <a:normAutofit fontScale="92500" lnSpcReduction="10000"/>
          </a:bodyPr>
          <a:lstStyle/>
          <a:p>
            <a:pPr marL="514350" indent="-514350" algn="just">
              <a:buFont typeface="+mj-lt"/>
              <a:buAutoNum type="arabicPeriod"/>
            </a:pPr>
            <a:r>
              <a:rPr lang="pl-PL" dirty="0" smtClean="0">
                <a:solidFill>
                  <a:schemeClr val="bg1"/>
                </a:solidFill>
              </a:rPr>
              <a:t>Wykorzystanie zwierząt do celów widowiskowo-rozrywkowych/specjalnych</a:t>
            </a:r>
          </a:p>
          <a:p>
            <a:pPr marL="514350" indent="-514350" algn="just">
              <a:buFont typeface="+mj-lt"/>
              <a:buAutoNum type="arabicPeriod"/>
            </a:pPr>
            <a:r>
              <a:rPr lang="pl-PL" dirty="0" smtClean="0">
                <a:solidFill>
                  <a:schemeClr val="bg1"/>
                </a:solidFill>
              </a:rPr>
              <a:t>Zakaz zabijania zwierząt</a:t>
            </a:r>
          </a:p>
          <a:p>
            <a:pPr marL="514350" indent="-514350" algn="just">
              <a:buFont typeface="+mj-lt"/>
              <a:buAutoNum type="arabicPeriod"/>
            </a:pPr>
            <a:r>
              <a:rPr lang="pl-PL" dirty="0" smtClean="0">
                <a:solidFill>
                  <a:schemeClr val="bg1"/>
                </a:solidFill>
              </a:rPr>
              <a:t>Zakazy wprowadzone w stosunku do dziko występujących zwierząt gatunków objętych ochroną gatunkową</a:t>
            </a:r>
          </a:p>
          <a:p>
            <a:pPr marL="514350" indent="-514350" algn="just">
              <a:buFont typeface="+mj-lt"/>
              <a:buAutoNum type="arabicPeriod"/>
            </a:pPr>
            <a:r>
              <a:rPr lang="pl-PL" dirty="0" smtClean="0">
                <a:solidFill>
                  <a:schemeClr val="bg1"/>
                </a:solidFill>
              </a:rPr>
              <a:t>Zakres przedmiotowy/podmiotowy ochrony zwierząt</a:t>
            </a:r>
          </a:p>
          <a:p>
            <a:pPr marL="514350" indent="-514350" algn="just">
              <a:buFont typeface="+mj-lt"/>
              <a:buAutoNum type="arabicPeriod"/>
            </a:pPr>
            <a:r>
              <a:rPr lang="pl-PL" dirty="0" smtClean="0">
                <a:solidFill>
                  <a:schemeClr val="bg1"/>
                </a:solidFill>
              </a:rPr>
              <a:t>Zezwolenie na posiadanie psa</a:t>
            </a:r>
          </a:p>
          <a:p>
            <a:pPr marL="514350" indent="-514350" algn="just">
              <a:buFont typeface="+mj-lt"/>
              <a:buAutoNum type="arabicPeriod"/>
            </a:pPr>
            <a:r>
              <a:rPr lang="pl-PL" dirty="0" smtClean="0">
                <a:solidFill>
                  <a:schemeClr val="bg1"/>
                </a:solidFill>
              </a:rPr>
              <a:t>Hodowanie/utrzymywanie hartów</a:t>
            </a:r>
          </a:p>
          <a:p>
            <a:pPr marL="514350" indent="-514350" algn="just">
              <a:buFont typeface="+mj-lt"/>
              <a:buAutoNum type="arabicPeriod"/>
            </a:pPr>
            <a:r>
              <a:rPr lang="pl-PL" dirty="0" smtClean="0">
                <a:solidFill>
                  <a:schemeClr val="bg1"/>
                </a:solidFill>
              </a:rPr>
              <a:t>Zezwolenie na prowadzenie ośrodka rehabilitacji  zwierząt</a:t>
            </a:r>
          </a:p>
          <a:p>
            <a:pPr marL="514350" indent="-514350" algn="l"/>
            <a:endParaRPr lang="pl-PL" dirty="0" smtClean="0">
              <a:solidFill>
                <a:schemeClr val="bg1"/>
              </a:solidFill>
            </a:endParaRPr>
          </a:p>
          <a:p>
            <a:pPr marL="514350" indent="-514350" algn="l">
              <a:buFont typeface="+mj-lt"/>
              <a:buAutoNum type="arabicPeriod"/>
            </a:pPr>
            <a:endParaRPr lang="en-US" dirty="0">
              <a:solidFill>
                <a:schemeClr val="bg1"/>
              </a:solidFill>
            </a:endParaRPr>
          </a:p>
          <a:p>
            <a:pPr marL="514350" indent="-514350" algn="l">
              <a:buFont typeface="+mj-lt"/>
              <a:buAutoNum type="arabicPeriod"/>
            </a:pPr>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Hodowanie/ utrzymywanie chartów</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lnSpcReduction="10000"/>
          </a:bodyPr>
          <a:lstStyle/>
          <a:p>
            <a:pPr algn="just">
              <a:lnSpc>
                <a:spcPct val="90000"/>
              </a:lnSpc>
              <a:buFont typeface="Wingdings" pitchFamily="2" charset="2"/>
              <a:buChar char="Ø"/>
            </a:pPr>
            <a:r>
              <a:rPr lang="pl-PL" sz="1400" dirty="0" smtClean="0">
                <a:solidFill>
                  <a:schemeClr val="bg1"/>
                </a:solidFill>
              </a:rPr>
              <a:t> Artykuł 10 ust. 3 ustawy w sposób stanowczy zabrania wydania zezwolenia na hodowlę czy utrzymanie chartów bądź ich mieszańców w przypadku niespełnienia warunków z rozporządzenia w sprawie warunków i sposobu hodowania i utrzymywania chartów rasowych oraz ich mieszańców, co nie znaczy jednak, że decyzja ma być wydana w każdym przypadku wypełnienia rygorów tego rozporządzenia. Ustalenie przez organ, że warunki do hodowli lub utrzymania chartów są spełnione stanowi dopiero początek procesu decyzyjnego. Starosta powinien następnie rozważyć wszechstronnie dany stan faktyczny i na tej podstawie stwierdzić, czy istotnie wniosek powinien zostać załatwiony pozytywnie. </a:t>
            </a:r>
          </a:p>
          <a:p>
            <a:pPr algn="just">
              <a:lnSpc>
                <a:spcPct val="90000"/>
              </a:lnSpc>
              <a:buFont typeface="Wingdings" pitchFamily="2" charset="2"/>
              <a:buChar char="Ø"/>
            </a:pPr>
            <a:r>
              <a:rPr lang="pl-PL" sz="1400" dirty="0" smtClean="0">
                <a:solidFill>
                  <a:schemeClr val="bg1"/>
                </a:solidFill>
              </a:rPr>
              <a:t> Jak zauważył WSA w Kielcach w wyroku z dnia 13 lipca 2010 r., II SA/</a:t>
            </a:r>
            <a:r>
              <a:rPr lang="pl-PL" sz="1400" dirty="0" err="1" smtClean="0">
                <a:solidFill>
                  <a:schemeClr val="bg1"/>
                </a:solidFill>
              </a:rPr>
              <a:t>Ke</a:t>
            </a:r>
            <a:r>
              <a:rPr lang="pl-PL" sz="1400" dirty="0" smtClean="0">
                <a:solidFill>
                  <a:schemeClr val="bg1"/>
                </a:solidFill>
              </a:rPr>
              <a:t> 360/10 „ustawa Prawo łowieckie nie wymienia żadnych przesłanek wydania omawianego zezwolenia [na hodowanie i utrzymanie chartów – przyp. A.P.] i nie określa jakie czynności ma podjąć organ przed wydaniem decyzji w tym przedmiocie. Brak ustalenia wymogów dotyczących udzielenia zezwolenia nie oznacza jednak, iż decyzja taka ma być dowolna. Zamieszczenie bowiem treści art. 10 w przepisach Prawa łowieckiego oznacza, że przesłanką odmowy może być wyłącznie wzgląd na jeden z celów ustawy, to jest ochronę bytowania zwierząt łownych poprzez zwalczanie kłusownictwa. (...) Z tych względów ocena co do zasady – czy z uwagi na konkretną osobę, która ubiega się o zezwolenie, istnieje zagrożenie dla realizacji celów ustawy – mieści się w granicach uznania organu orzekającego. Zadaniem tego organu jest więc podjęcie wszelkich kroków do dokładnego wyjaśnienia stanu faktycznego oraz załatwienia sprawy przy uwzględnieniu interesu społecznego i słusznego interesu obywatela (art. 7 KPA) – poprzez wyczerpujące zebranie i rozpatrzenie całego materiału dowodowego (art. 77 § 1 KPA)”.</a:t>
            </a:r>
            <a:endParaRPr lang="en-US" sz="14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Zezwolenie na prowadzenie ośrodka rehabilitacji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lnSpcReduction="10000"/>
          </a:bodyPr>
          <a:lstStyle/>
          <a:p>
            <a:pPr algn="just">
              <a:lnSpc>
                <a:spcPct val="90000"/>
              </a:lnSpc>
            </a:pPr>
            <a:r>
              <a:rPr lang="pl-PL" sz="1400" dirty="0" smtClean="0">
                <a:solidFill>
                  <a:schemeClr val="bg1"/>
                </a:solidFill>
              </a:rPr>
              <a:t/>
            </a:r>
            <a:br>
              <a:rPr lang="pl-PL" sz="1400" dirty="0" smtClean="0">
                <a:solidFill>
                  <a:schemeClr val="bg1"/>
                </a:solidFill>
              </a:rPr>
            </a:br>
            <a:r>
              <a:rPr lang="pl-PL" sz="1400" b="1" dirty="0" smtClean="0">
                <a:solidFill>
                  <a:schemeClr val="bg1"/>
                </a:solidFill>
              </a:rPr>
              <a:t>REGULACJA: </a:t>
            </a:r>
            <a:r>
              <a:rPr lang="pl-PL" sz="1400" dirty="0" smtClean="0">
                <a:solidFill>
                  <a:schemeClr val="bg1"/>
                </a:solidFill>
              </a:rPr>
              <a:t>ustawa z dnia 16 kwietnia 2004 r. o ochronie przyrody (Dz.U.2021.1098 </a:t>
            </a:r>
            <a:r>
              <a:rPr lang="pl-PL" sz="1400" dirty="0" err="1" smtClean="0">
                <a:solidFill>
                  <a:schemeClr val="bg1"/>
                </a:solidFill>
              </a:rPr>
              <a:t>t.j</a:t>
            </a:r>
            <a:r>
              <a:rPr lang="pl-PL" sz="1400" dirty="0" smtClean="0">
                <a:solidFill>
                  <a:schemeClr val="bg1"/>
                </a:solidFill>
              </a:rPr>
              <a:t>. z dnia 2021.06.21)</a:t>
            </a:r>
          </a:p>
          <a:p>
            <a:pPr algn="just">
              <a:lnSpc>
                <a:spcPct val="90000"/>
              </a:lnSpc>
            </a:pPr>
            <a:endParaRPr lang="pl-PL" sz="1400" dirty="0" smtClean="0">
              <a:solidFill>
                <a:schemeClr val="bg1"/>
              </a:solidFill>
            </a:endParaRPr>
          </a:p>
          <a:p>
            <a:pPr algn="just">
              <a:lnSpc>
                <a:spcPct val="90000"/>
              </a:lnSpc>
            </a:pPr>
            <a:r>
              <a:rPr lang="pl-PL" sz="1400" b="1" dirty="0" smtClean="0">
                <a:solidFill>
                  <a:schemeClr val="bg1"/>
                </a:solidFill>
              </a:rPr>
              <a:t>Art.  75.  [Utworzenie i prowadzenie ośrodka rehabilitacji zwierząt]</a:t>
            </a:r>
          </a:p>
          <a:p>
            <a:pPr algn="just">
              <a:lnSpc>
                <a:spcPct val="90000"/>
              </a:lnSpc>
            </a:pPr>
            <a:r>
              <a:rPr lang="pl-PL" sz="1400" dirty="0" smtClean="0">
                <a:solidFill>
                  <a:schemeClr val="bg1"/>
                </a:solidFill>
              </a:rPr>
              <a:t>1. Utworzenie i prowadzenie ośrodka rehabilitacji zwierząt, zwanego dalej "ośrodkiem", wymaga uzyskania zezwolenia Generalnego Dyrektora Ochrony Środowiska.</a:t>
            </a:r>
          </a:p>
          <a:p>
            <a:pPr algn="just">
              <a:lnSpc>
                <a:spcPct val="90000"/>
              </a:lnSpc>
            </a:pPr>
            <a:r>
              <a:rPr lang="pl-PL" sz="1400" dirty="0" smtClean="0">
                <a:solidFill>
                  <a:schemeClr val="bg1"/>
                </a:solidFill>
              </a:rPr>
              <a:t>2. Zezwolenie, o którym mowa w ust. 1, wydaje się na wniosek, który zawiera:</a:t>
            </a:r>
          </a:p>
          <a:p>
            <a:pPr marL="342900" indent="-342900" algn="just">
              <a:lnSpc>
                <a:spcPct val="90000"/>
              </a:lnSpc>
              <a:buFont typeface="+mj-lt"/>
              <a:buAutoNum type="arabicParenR"/>
            </a:pPr>
            <a:r>
              <a:rPr lang="pl-PL" sz="1400" dirty="0" smtClean="0">
                <a:solidFill>
                  <a:schemeClr val="bg1"/>
                </a:solidFill>
              </a:rPr>
              <a:t>imię, nazwisko i adres albo nazwę i siedzibę wnioskodawcy;</a:t>
            </a:r>
          </a:p>
          <a:p>
            <a:pPr marL="342900" indent="-342900" algn="just">
              <a:lnSpc>
                <a:spcPct val="90000"/>
              </a:lnSpc>
              <a:buFont typeface="+mj-lt"/>
              <a:buAutoNum type="arabicParenR"/>
            </a:pPr>
            <a:r>
              <a:rPr lang="pl-PL" sz="1400" dirty="0" smtClean="0">
                <a:solidFill>
                  <a:schemeClr val="bg1"/>
                </a:solidFill>
              </a:rPr>
              <a:t>wskazanie położenia ośrodka;</a:t>
            </a:r>
          </a:p>
          <a:p>
            <a:pPr marL="342900" indent="-342900" algn="just">
              <a:lnSpc>
                <a:spcPct val="90000"/>
              </a:lnSpc>
              <a:buFont typeface="+mj-lt"/>
              <a:buAutoNum type="arabicParenR"/>
            </a:pPr>
            <a:r>
              <a:rPr lang="pl-PL" sz="1400" dirty="0" smtClean="0">
                <a:solidFill>
                  <a:schemeClr val="bg1"/>
                </a:solidFill>
              </a:rPr>
              <a:t>opis pomieszczeń do leczenia i rehabilitacji zwierząt;</a:t>
            </a:r>
          </a:p>
          <a:p>
            <a:pPr marL="342900" indent="-342900" algn="just">
              <a:lnSpc>
                <a:spcPct val="90000"/>
              </a:lnSpc>
              <a:buFont typeface="+mj-lt"/>
              <a:buAutoNum type="arabicParenR"/>
            </a:pPr>
            <a:r>
              <a:rPr lang="pl-PL" sz="1400" dirty="0" smtClean="0">
                <a:solidFill>
                  <a:schemeClr val="bg1"/>
                </a:solidFill>
              </a:rPr>
              <a:t>wykaz gatunków lub grup gatunków zwierząt, które mogą być leczone i rehabilitowane w ośrodku, zawierający nazwę gatunków lub wyższych jednostek systematycznych grup gatunków w języku łacińskim i polskim, jeżeli polska nazwa istnieje;</a:t>
            </a:r>
          </a:p>
          <a:p>
            <a:pPr marL="342900" indent="-342900" algn="just">
              <a:lnSpc>
                <a:spcPct val="90000"/>
              </a:lnSpc>
              <a:buFont typeface="+mj-lt"/>
              <a:buAutoNum type="arabicParenR"/>
            </a:pPr>
            <a:r>
              <a:rPr lang="pl-PL" sz="1400" dirty="0" smtClean="0">
                <a:solidFill>
                  <a:schemeClr val="bg1"/>
                </a:solidFill>
              </a:rPr>
              <a:t>wskazanie osoby odpowiedzialnej za prowadzenie ośrodka;</a:t>
            </a:r>
          </a:p>
          <a:p>
            <a:pPr marL="342900" indent="-342900" algn="just">
              <a:lnSpc>
                <a:spcPct val="90000"/>
              </a:lnSpc>
              <a:buFont typeface="+mj-lt"/>
              <a:buAutoNum type="arabicParenR"/>
            </a:pPr>
            <a:r>
              <a:rPr lang="pl-PL" sz="1400" dirty="0" smtClean="0">
                <a:solidFill>
                  <a:schemeClr val="bg1"/>
                </a:solidFill>
              </a:rPr>
              <a:t>informację o możliwości zapewnienia opieki lekarsko-weterynaryjnej;</a:t>
            </a:r>
          </a:p>
          <a:p>
            <a:pPr marL="342900" indent="-342900" algn="just">
              <a:lnSpc>
                <a:spcPct val="90000"/>
              </a:lnSpc>
              <a:buFont typeface="+mj-lt"/>
              <a:buAutoNum type="arabicParenR"/>
            </a:pPr>
            <a:r>
              <a:rPr lang="pl-PL" sz="1400" dirty="0" smtClean="0">
                <a:solidFill>
                  <a:schemeClr val="bg1"/>
                </a:solidFill>
              </a:rPr>
              <a:t>opinię właściwej miejscowo rady gminy.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Zezwolenie na prowadzenie ośrodka rehabilitacji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85000" lnSpcReduction="20000"/>
          </a:bodyPr>
          <a:lstStyle/>
          <a:p>
            <a:pPr algn="just">
              <a:lnSpc>
                <a:spcPct val="90000"/>
              </a:lnSpc>
            </a:pPr>
            <a:r>
              <a:rPr lang="pl-PL" sz="1400" dirty="0" smtClean="0">
                <a:solidFill>
                  <a:schemeClr val="bg1"/>
                </a:solidFill>
              </a:rPr>
              <a:t/>
            </a:r>
            <a:br>
              <a:rPr lang="pl-PL" sz="1400" dirty="0" smtClean="0">
                <a:solidFill>
                  <a:schemeClr val="bg1"/>
                </a:solidFill>
              </a:rPr>
            </a:br>
            <a:r>
              <a:rPr lang="pl-PL" sz="1400" b="1" dirty="0" smtClean="0">
                <a:solidFill>
                  <a:schemeClr val="bg1"/>
                </a:solidFill>
              </a:rPr>
              <a:t>REGULACJA: </a:t>
            </a:r>
            <a:r>
              <a:rPr lang="pl-PL" sz="1400" dirty="0" smtClean="0">
                <a:solidFill>
                  <a:schemeClr val="bg1"/>
                </a:solidFill>
              </a:rPr>
              <a:t>ustawa z dnia 16 kwietnia 2004 r. o ochronie przyrody (Dz.U.2021.1098 </a:t>
            </a:r>
            <a:r>
              <a:rPr lang="pl-PL" sz="1400" dirty="0" err="1" smtClean="0">
                <a:solidFill>
                  <a:schemeClr val="bg1"/>
                </a:solidFill>
              </a:rPr>
              <a:t>t.j</a:t>
            </a:r>
            <a:r>
              <a:rPr lang="pl-PL" sz="1400" dirty="0" smtClean="0">
                <a:solidFill>
                  <a:schemeClr val="bg1"/>
                </a:solidFill>
              </a:rPr>
              <a:t>. z dnia 2021.06.21)</a:t>
            </a:r>
          </a:p>
          <a:p>
            <a:pPr algn="just">
              <a:lnSpc>
                <a:spcPct val="90000"/>
              </a:lnSpc>
            </a:pPr>
            <a:endParaRPr lang="pl-PL" sz="1400" dirty="0" smtClean="0">
              <a:solidFill>
                <a:schemeClr val="bg1"/>
              </a:solidFill>
            </a:endParaRPr>
          </a:p>
          <a:p>
            <a:pPr algn="just">
              <a:lnSpc>
                <a:spcPct val="90000"/>
              </a:lnSpc>
            </a:pPr>
            <a:r>
              <a:rPr lang="pl-PL" sz="1400" b="1" dirty="0" smtClean="0">
                <a:solidFill>
                  <a:schemeClr val="bg1"/>
                </a:solidFill>
              </a:rPr>
              <a:t>Art.  75.  [Utworzenie i prowadzenie ośrodka rehabilitacji zwierząt]</a:t>
            </a:r>
          </a:p>
          <a:p>
            <a:pPr algn="just">
              <a:lnSpc>
                <a:spcPct val="90000"/>
              </a:lnSpc>
            </a:pPr>
            <a:r>
              <a:rPr lang="pl-PL" sz="1400" dirty="0" smtClean="0">
                <a:solidFill>
                  <a:schemeClr val="bg1"/>
                </a:solidFill>
              </a:rPr>
              <a:t>3. Zezwolenie, o którym mowa w ust. 1, zawiera:</a:t>
            </a:r>
          </a:p>
          <a:p>
            <a:pPr marL="342900" indent="-342900" algn="just">
              <a:lnSpc>
                <a:spcPct val="90000"/>
              </a:lnSpc>
              <a:buFont typeface="+mj-lt"/>
              <a:buAutoNum type="arabicParenR"/>
            </a:pPr>
            <a:r>
              <a:rPr lang="pl-PL" sz="1400" dirty="0" smtClean="0">
                <a:solidFill>
                  <a:schemeClr val="bg1"/>
                </a:solidFill>
              </a:rPr>
              <a:t>imię, nazwisko i adres albo nazwę i siedzibę wnioskodawcy;</a:t>
            </a:r>
          </a:p>
          <a:p>
            <a:pPr marL="342900" indent="-342900" algn="just">
              <a:lnSpc>
                <a:spcPct val="90000"/>
              </a:lnSpc>
              <a:buFont typeface="+mj-lt"/>
              <a:buAutoNum type="arabicParenR"/>
            </a:pPr>
            <a:r>
              <a:rPr lang="pl-PL" sz="1400" dirty="0" smtClean="0">
                <a:solidFill>
                  <a:schemeClr val="bg1"/>
                </a:solidFill>
              </a:rPr>
              <a:t>wskazanie położenia ośrodka;</a:t>
            </a:r>
          </a:p>
          <a:p>
            <a:pPr marL="342900" indent="-342900" algn="just">
              <a:lnSpc>
                <a:spcPct val="90000"/>
              </a:lnSpc>
              <a:buFont typeface="+mj-lt"/>
              <a:buAutoNum type="arabicParenR"/>
            </a:pPr>
            <a:r>
              <a:rPr lang="pl-PL" sz="1400" dirty="0" smtClean="0">
                <a:solidFill>
                  <a:schemeClr val="bg1"/>
                </a:solidFill>
              </a:rPr>
              <a:t>wykaz gatunków lub grup gatunków zwierząt, które mogą być leczone i rehabilitowane w ośrodku, zawierający nazwę gatunków lub wyższych jednostek systematycznych grup gatunków w języku łacińskim i polskim, jeżeli polska nazwa istnieje;</a:t>
            </a:r>
          </a:p>
          <a:p>
            <a:pPr marL="342900" indent="-342900" algn="just">
              <a:lnSpc>
                <a:spcPct val="90000"/>
              </a:lnSpc>
              <a:buFont typeface="+mj-lt"/>
              <a:buAutoNum type="arabicParenR"/>
            </a:pPr>
            <a:r>
              <a:rPr lang="pl-PL" sz="1400" dirty="0" smtClean="0">
                <a:solidFill>
                  <a:schemeClr val="bg1"/>
                </a:solidFill>
              </a:rPr>
              <a:t>określenie zakresu i terminu złożenia informacji o wykorzystaniu zezwolenia.</a:t>
            </a:r>
          </a:p>
          <a:p>
            <a:pPr algn="just">
              <a:lnSpc>
                <a:spcPct val="90000"/>
              </a:lnSpc>
            </a:pPr>
            <a:r>
              <a:rPr lang="pl-PL" sz="1400" dirty="0" smtClean="0">
                <a:solidFill>
                  <a:schemeClr val="bg1"/>
                </a:solidFill>
              </a:rPr>
              <a:t>4. Generalny Dyrektor Ochrony Środowiska odmawia wydania zezwolenia, jeżeli wnioskodawca nie spełnia warunków leczenia i rehabilitacji zwierząt odpowiadających potrzebom biologicznym danego gatunku.</a:t>
            </a:r>
          </a:p>
          <a:p>
            <a:pPr algn="just">
              <a:lnSpc>
                <a:spcPct val="90000"/>
              </a:lnSpc>
            </a:pPr>
            <a:r>
              <a:rPr lang="pl-PL" sz="1400" dirty="0" smtClean="0">
                <a:solidFill>
                  <a:schemeClr val="bg1"/>
                </a:solidFill>
              </a:rPr>
              <a:t>5.  Zezwolenie, o którym mowa w ust. 1, może być cofnięte przez Generalnego Dyrektora Ochrony Środowiska w przypadku niespełnienia warunków leczenia i rehabilitacji zwierząt odpowiadających potrzebom biologicznym danego gatunku albo nieusunięcia, w wyznaczonym przez Generalnego Dyrektora Ochrony Środowiska terminie, nieprawidłowości stwierdzonych w wyniku kontroli przeprowadzonej przez regionalnego dyrektora ochrony środowiska.</a:t>
            </a:r>
          </a:p>
          <a:p>
            <a:pPr algn="just">
              <a:lnSpc>
                <a:spcPct val="90000"/>
              </a:lnSpc>
            </a:pPr>
            <a:r>
              <a:rPr lang="pl-PL" sz="1400" dirty="0" smtClean="0">
                <a:solidFill>
                  <a:schemeClr val="bg1"/>
                </a:solidFill>
              </a:rPr>
              <a:t>6. Jeżeli zezwolenie, o którym mowa w ust. 1, zostanie cofnięte, ośrodek podlega likwidacji.</a:t>
            </a:r>
          </a:p>
          <a:p>
            <a:pPr algn="just">
              <a:lnSpc>
                <a:spcPct val="90000"/>
              </a:lnSpc>
            </a:pPr>
            <a:r>
              <a:rPr lang="pl-PL" sz="1400" dirty="0" smtClean="0">
                <a:solidFill>
                  <a:schemeClr val="bg1"/>
                </a:solidFill>
              </a:rPr>
              <a:t>7. W razie likwidacji ośrodka osoba odpowiedzialna za prowadzenie ośrodka jest obowiązana zapewnić leczonym i rehabilitowanym tam zwierzętom warunki odpowiadające ich potrzebom biologicznym.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Zezwolenie na prowadzenie ośrodka rehabilitacji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lnSpc>
                <a:spcPct val="90000"/>
              </a:lnSpc>
              <a:buFont typeface="Wingdings" pitchFamily="2" charset="2"/>
              <a:buChar char="Ø"/>
            </a:pPr>
            <a:r>
              <a:rPr lang="pl-PL" sz="1400" dirty="0" smtClean="0">
                <a:solidFill>
                  <a:schemeClr val="bg1"/>
                </a:solidFill>
              </a:rPr>
              <a:t> W dotychczasowym systemie prawnym działalność ośrodków rehabilitacji zwierząt nie była poważniej sformalizowana, efektem czego różny mógł być standard opieki świadczonej zwierzętom, które takiej pomocy potrzebowały. Dlatego pragnąc uniknąć problemów z tym związanych, ustawodawca w art. 75 ust. 1 </a:t>
            </a:r>
            <a:r>
              <a:rPr lang="pl-PL" sz="1400" dirty="0" err="1" smtClean="0">
                <a:solidFill>
                  <a:schemeClr val="bg1"/>
                </a:solidFill>
              </a:rPr>
              <a:t>u.o.p</a:t>
            </a:r>
            <a:r>
              <a:rPr lang="pl-PL" sz="1400" dirty="0" smtClean="0">
                <a:solidFill>
                  <a:schemeClr val="bg1"/>
                </a:solidFill>
              </a:rPr>
              <a:t>. określił, że utworzenie i prowadzenie tego typu placówki może mieć miejsce wyłącznie na podstawie zezwolenia.</a:t>
            </a:r>
          </a:p>
          <a:p>
            <a:pPr algn="just">
              <a:lnSpc>
                <a:spcPct val="90000"/>
              </a:lnSpc>
              <a:buFont typeface="Wingdings" pitchFamily="2" charset="2"/>
              <a:buChar char="Ø"/>
            </a:pPr>
            <a:r>
              <a:rPr lang="pl-PL" sz="1400" dirty="0" smtClean="0">
                <a:solidFill>
                  <a:schemeClr val="bg1"/>
                </a:solidFill>
              </a:rPr>
              <a:t> Zgodnie z postanowieniami art. 5 </a:t>
            </a:r>
            <a:r>
              <a:rPr lang="pl-PL" sz="1400" dirty="0" err="1" smtClean="0">
                <a:solidFill>
                  <a:schemeClr val="bg1"/>
                </a:solidFill>
              </a:rPr>
              <a:t>pkt</a:t>
            </a:r>
            <a:r>
              <a:rPr lang="pl-PL" sz="1400" dirty="0" smtClean="0">
                <a:solidFill>
                  <a:schemeClr val="bg1"/>
                </a:solidFill>
              </a:rPr>
              <a:t> 13 </a:t>
            </a:r>
            <a:r>
              <a:rPr lang="pl-PL" sz="1400" dirty="0" err="1" smtClean="0">
                <a:solidFill>
                  <a:schemeClr val="bg1"/>
                </a:solidFill>
              </a:rPr>
              <a:t>u.o.p</a:t>
            </a:r>
            <a:r>
              <a:rPr lang="pl-PL" sz="1400" dirty="0" smtClean="0">
                <a:solidFill>
                  <a:schemeClr val="bg1"/>
                </a:solidFill>
              </a:rPr>
              <a:t>. ośrodek rehabilitacji to miejsce, w którym jest prowadzone leczenie i rehabilitacja zwierząt dziko występujących, wymagających okresowej opieki człowieka w celu przywrócenia ich do środowiska przyrodniczego. </a:t>
            </a:r>
          </a:p>
          <a:p>
            <a:pPr algn="just">
              <a:lnSpc>
                <a:spcPct val="90000"/>
              </a:lnSpc>
              <a:buFont typeface="Wingdings" pitchFamily="2" charset="2"/>
              <a:buChar char="Ø"/>
            </a:pPr>
            <a:r>
              <a:rPr lang="pl-PL" sz="1400" dirty="0" smtClean="0">
                <a:solidFill>
                  <a:schemeClr val="bg1"/>
                </a:solidFill>
              </a:rPr>
              <a:t> Z punktu widzenia ochrony przyrody istotny jest cel, jaki ustawodawca postawił do zrealizowania dla tych placówek, tj. przywrócenie do środowiska przyrodniczego osobników wymagających leczenia i rehabilitacji.</a:t>
            </a:r>
          </a:p>
          <a:p>
            <a:pPr algn="just">
              <a:lnSpc>
                <a:spcPct val="90000"/>
              </a:lnSpc>
              <a:buFont typeface="Wingdings" pitchFamily="2" charset="2"/>
              <a:buChar char="Ø"/>
            </a:pPr>
            <a:r>
              <a:rPr lang="pl-PL" sz="1400" dirty="0" smtClean="0">
                <a:solidFill>
                  <a:schemeClr val="bg1"/>
                </a:solidFill>
              </a:rPr>
              <a:t> W obecnym stanie prawnym występują dwie niezależne od siebie podstawy cofnięcia zezwolenia. Pierwsza konkretna, polegająca na niespełnieniu warunków leczenia i rehabilitacji, oraz druga o charakterze generalnym związana z nieusunięciem w wymaganym terminie nieprawidłowości stwierdzonych w trakcie kontroli.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Zezwolenie na prowadzenie ośrodka rehabilitacji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l">
              <a:lnSpc>
                <a:spcPct val="90000"/>
              </a:lnSpc>
            </a:pPr>
            <a:r>
              <a:rPr lang="pl-PL" sz="1400" b="1" dirty="0" smtClean="0">
                <a:solidFill>
                  <a:schemeClr val="bg1"/>
                </a:solidFill>
              </a:rPr>
              <a:t>Art.  76.  [Warunki przebywania zwierząt w ośrodku rehabilitacji]</a:t>
            </a:r>
          </a:p>
          <a:p>
            <a:pPr algn="l">
              <a:lnSpc>
                <a:spcPct val="90000"/>
              </a:lnSpc>
            </a:pPr>
            <a:r>
              <a:rPr lang="pl-PL" sz="1400" dirty="0" smtClean="0">
                <a:solidFill>
                  <a:schemeClr val="bg1"/>
                </a:solidFill>
              </a:rPr>
              <a:t>1. Zwierzęta objęte leczeniem i rehabilitacją w ośrodku nie mogą być sprzedawane.</a:t>
            </a:r>
          </a:p>
          <a:p>
            <a:pPr algn="l">
              <a:lnSpc>
                <a:spcPct val="90000"/>
              </a:lnSpc>
            </a:pPr>
            <a:r>
              <a:rPr lang="pl-PL" sz="1400" dirty="0" smtClean="0">
                <a:solidFill>
                  <a:schemeClr val="bg1"/>
                </a:solidFill>
              </a:rPr>
              <a:t>2. Warunki przebywania zwierząt w ośrodku powinny odpowiadać potrzebom biologicznym zwierząt w okresie ich leczenia i rehabilitacji.</a:t>
            </a:r>
          </a:p>
          <a:p>
            <a:pPr algn="l">
              <a:lnSpc>
                <a:spcPct val="90000"/>
              </a:lnSpc>
            </a:pPr>
            <a:r>
              <a:rPr lang="pl-PL" sz="1400" dirty="0" smtClean="0">
                <a:solidFill>
                  <a:schemeClr val="bg1"/>
                </a:solidFill>
              </a:rPr>
              <a:t>3. Regionalny dyrektor ochrony środowiska może dofinansowywać z własnych środków budżetowych leczenie i rehabilitację zwierząt w ośrodkach.</a:t>
            </a:r>
          </a:p>
          <a:p>
            <a:pPr algn="l">
              <a:lnSpc>
                <a:spcPct val="90000"/>
              </a:lnSpc>
              <a:buFont typeface="Wingdings" pitchFamily="2" charset="2"/>
              <a:buChar char="Ø"/>
            </a:pPr>
            <a:r>
              <a:rPr lang="pl-PL" sz="1400" dirty="0" smtClean="0">
                <a:solidFill>
                  <a:schemeClr val="bg1"/>
                </a:solidFill>
              </a:rPr>
              <a:t> Podstawowym celem utworzenia ośrodków rehabilitacji zwierząt jest leczenie zwierząt w celu przywrócenia ich do środowiska przyrodniczego. Aby był on realizowany w sposób konsekwentny, ustawodawca wyłączył możliwość sprzedaży zwierząt objętych leczeniem i rehabilitacją. W przypadku jednak gdyby do zawarcia takiej umowy doszło, to i tak z uwagi na rażące naruszenie prawa byłaby ona nieważna w myśl art. 58 k.c.</a:t>
            </a: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346050"/>
          </a:xfrm>
        </p:spPr>
        <p:txBody>
          <a:bodyPr>
            <a:normAutofit fontScale="90000"/>
          </a:bodyPr>
          <a:lstStyle/>
          <a:p>
            <a:endParaRPr lang="pl-PL" b="1" dirty="0"/>
          </a:p>
        </p:txBody>
      </p:sp>
      <p:sp>
        <p:nvSpPr>
          <p:cNvPr id="3" name="Symbol zastępczy zawartości 2"/>
          <p:cNvSpPr>
            <a:spLocks noGrp="1"/>
          </p:cNvSpPr>
          <p:nvPr>
            <p:ph idx="1"/>
          </p:nvPr>
        </p:nvSpPr>
        <p:spPr/>
        <p:txBody>
          <a:bodyPr>
            <a:normAutofit/>
          </a:bodyPr>
          <a:lstStyle/>
          <a:p>
            <a:pPr algn="ctr">
              <a:buNone/>
            </a:pPr>
            <a:endParaRPr lang="pl-PL" b="1" dirty="0">
              <a:latin typeface="Cambria" pitchFamily="18" charset="0"/>
            </a:endParaRPr>
          </a:p>
          <a:p>
            <a:pPr algn="ctr">
              <a:buNone/>
            </a:pPr>
            <a:endParaRPr lang="pl-PL" b="1" dirty="0">
              <a:latin typeface="Cambria" pitchFamily="18" charset="0"/>
            </a:endParaRPr>
          </a:p>
          <a:p>
            <a:pPr algn="ctr">
              <a:buNone/>
            </a:pPr>
            <a:r>
              <a:rPr lang="pl-PL" sz="4000" b="1" dirty="0">
                <a:latin typeface="Cambria" pitchFamily="18" charset="0"/>
              </a:rPr>
              <a:t>Dziękuję za uwagę </a:t>
            </a:r>
          </a:p>
        </p:txBody>
      </p:sp>
      <p:pic>
        <p:nvPicPr>
          <p:cNvPr id="4" name="Obraz 3" descr="dziękuję za uwagę.jpg"/>
          <p:cNvPicPr>
            <a:picLocks noChangeAspect="1"/>
          </p:cNvPicPr>
          <p:nvPr/>
        </p:nvPicPr>
        <p:blipFill>
          <a:blip r:embed="rId2" cstate="print"/>
          <a:stretch>
            <a:fillRect/>
          </a:stretch>
        </p:blipFill>
        <p:spPr>
          <a:xfrm>
            <a:off x="0" y="14679"/>
            <a:ext cx="9144000" cy="695192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lgn="l"/>
            <a:r>
              <a:rPr lang="pl-PL" b="1" dirty="0"/>
              <a:t>UWAGA…</a:t>
            </a:r>
          </a:p>
        </p:txBody>
      </p:sp>
      <p:sp>
        <p:nvSpPr>
          <p:cNvPr id="2" name="Symbol zastępczy zawartości 1"/>
          <p:cNvSpPr>
            <a:spLocks noGrp="1"/>
          </p:cNvSpPr>
          <p:nvPr>
            <p:ph idx="1"/>
          </p:nvPr>
        </p:nvSpPr>
        <p:spPr/>
        <p:txBody>
          <a:bodyPr>
            <a:normAutofit fontScale="85000" lnSpcReduction="10000"/>
          </a:bodyPr>
          <a:lstStyle/>
          <a:p>
            <a:pPr algn="just">
              <a:buNone/>
            </a:pPr>
            <a:r>
              <a:rPr lang="pl-PL" sz="2400" i="1" dirty="0">
                <a:latin typeface="Cambria" pitchFamily="18" charset="0"/>
              </a:rPr>
              <a:t>Powyższa </a:t>
            </a:r>
            <a:r>
              <a:rPr lang="pl-PL" sz="2400" i="1" dirty="0" smtClean="0">
                <a:latin typeface="Cambria" pitchFamily="18" charset="0"/>
              </a:rPr>
              <a:t>prezentacja- 26 kolejno ponumerowanych</a:t>
            </a:r>
            <a:endParaRPr lang="pl-PL" sz="2400" i="1" dirty="0">
              <a:latin typeface="Cambria" pitchFamily="18" charset="0"/>
            </a:endParaRPr>
          </a:p>
          <a:p>
            <a:pPr algn="just">
              <a:buNone/>
            </a:pPr>
            <a:r>
              <a:rPr lang="pl-PL" sz="2400" i="1" smtClean="0">
                <a:latin typeface="Cambria" pitchFamily="18" charset="0"/>
              </a:rPr>
              <a:t>slajdów- </a:t>
            </a:r>
            <a:r>
              <a:rPr lang="pl-PL" sz="2400" i="1" dirty="0">
                <a:latin typeface="Cambria" pitchFamily="18" charset="0"/>
              </a:rPr>
              <a:t>została przygotowana wyłączanie w celach</a:t>
            </a:r>
          </a:p>
          <a:p>
            <a:pPr algn="just">
              <a:buNone/>
            </a:pPr>
            <a:r>
              <a:rPr lang="pl-PL" sz="2400" i="1" dirty="0">
                <a:latin typeface="Cambria" pitchFamily="18" charset="0"/>
              </a:rPr>
              <a:t>ogólnoinformacyjnych i szkoleniowych. </a:t>
            </a:r>
          </a:p>
          <a:p>
            <a:pPr algn="just">
              <a:buNone/>
            </a:pPr>
            <a:endParaRPr lang="pl-PL" sz="2400" dirty="0">
              <a:latin typeface="Cambria" pitchFamily="18" charset="0"/>
            </a:endParaRPr>
          </a:p>
          <a:p>
            <a:pPr algn="just">
              <a:buNone/>
            </a:pPr>
            <a:r>
              <a:rPr lang="pl-PL" sz="2400" i="1" dirty="0">
                <a:latin typeface="Cambria" pitchFamily="18" charset="0"/>
              </a:rPr>
              <a:t>Małgorzata Kozłowska wszelkie prawa zastrzeżone.</a:t>
            </a:r>
          </a:p>
          <a:p>
            <a:pPr algn="just">
              <a:buNone/>
            </a:pPr>
            <a:endParaRPr lang="pl-PL" sz="2400" dirty="0">
              <a:latin typeface="Cambria" pitchFamily="18" charset="0"/>
            </a:endParaRPr>
          </a:p>
          <a:p>
            <a:pPr algn="just">
              <a:buNone/>
            </a:pPr>
            <a:r>
              <a:rPr lang="pl-PL" sz="2400" i="1" dirty="0">
                <a:latin typeface="Cambria" pitchFamily="18" charset="0"/>
              </a:rPr>
              <a:t>Materiały szkoleniowe przekazane wyłącznie do</a:t>
            </a:r>
          </a:p>
          <a:p>
            <a:pPr algn="just">
              <a:buNone/>
            </a:pPr>
            <a:r>
              <a:rPr lang="pl-PL" sz="2400" i="1" dirty="0">
                <a:latin typeface="Cambria" pitchFamily="18" charset="0"/>
              </a:rPr>
              <a:t>użytku wewnętrznego. Nie podlegają rozpowszechnianiu.</a:t>
            </a:r>
            <a:endParaRPr lang="pl-PL" sz="2400" dirty="0">
              <a:latin typeface="Cambria" pitchFamily="18" charset="0"/>
            </a:endParaRPr>
          </a:p>
          <a:p>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Wykorzystanie zwierząt do celów widowiskowo-rozrywkowych/ specjalnych</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77500" lnSpcReduction="20000"/>
          </a:bodyPr>
          <a:lstStyle/>
          <a:p>
            <a:pPr algn="just"/>
            <a:r>
              <a:rPr lang="pl-PL" sz="1400" dirty="0" smtClean="0">
                <a:solidFill>
                  <a:schemeClr val="bg1"/>
                </a:solidFill>
              </a:rPr>
              <a:t/>
            </a:r>
            <a:br>
              <a:rPr lang="pl-PL" sz="1400" dirty="0" smtClean="0">
                <a:solidFill>
                  <a:schemeClr val="bg1"/>
                </a:solidFill>
              </a:rPr>
            </a:br>
            <a:r>
              <a:rPr lang="pl-PL" sz="1400" b="1" dirty="0" smtClean="0">
                <a:solidFill>
                  <a:schemeClr val="bg1"/>
                </a:solidFill>
              </a:rPr>
              <a:t>REGULACJA: </a:t>
            </a:r>
            <a:r>
              <a:rPr lang="pl-PL" sz="1400" dirty="0" smtClean="0">
                <a:solidFill>
                  <a:schemeClr val="bg1"/>
                </a:solidFill>
              </a:rPr>
              <a:t>ustawa z dnia 21 sierpnia 1997 r. o ochronie zwierząt (Dz.U.2020.638 </a:t>
            </a:r>
            <a:r>
              <a:rPr lang="pl-PL" sz="1400" dirty="0" err="1" smtClean="0">
                <a:solidFill>
                  <a:schemeClr val="bg1"/>
                </a:solidFill>
              </a:rPr>
              <a:t>t.j</a:t>
            </a:r>
            <a:r>
              <a:rPr lang="pl-PL" sz="1400" dirty="0" smtClean="0">
                <a:solidFill>
                  <a:schemeClr val="bg1"/>
                </a:solidFill>
              </a:rPr>
              <a:t>. z dnia 2020.04.09)</a:t>
            </a:r>
          </a:p>
          <a:p>
            <a:pPr algn="just"/>
            <a:endParaRPr lang="pl-PL" sz="1400" dirty="0" smtClean="0">
              <a:solidFill>
                <a:schemeClr val="bg1"/>
              </a:solidFill>
            </a:endParaRPr>
          </a:p>
          <a:p>
            <a:pPr algn="just"/>
            <a:r>
              <a:rPr lang="pl-PL" sz="1400" b="1" dirty="0" smtClean="0">
                <a:solidFill>
                  <a:schemeClr val="bg1"/>
                </a:solidFill>
              </a:rPr>
              <a:t>Art.  4.  [Definicje]</a:t>
            </a:r>
          </a:p>
          <a:p>
            <a:pPr algn="just"/>
            <a:r>
              <a:rPr lang="pl-PL" sz="1400" dirty="0" smtClean="0">
                <a:solidFill>
                  <a:schemeClr val="bg1"/>
                </a:solidFill>
              </a:rPr>
              <a:t>Ilekroć w ustawie jest mowa o:</a:t>
            </a:r>
          </a:p>
          <a:p>
            <a:pPr algn="just"/>
            <a:r>
              <a:rPr lang="pl-PL" sz="1400" dirty="0" smtClean="0">
                <a:solidFill>
                  <a:schemeClr val="bg1"/>
                </a:solidFill>
              </a:rPr>
              <a:t>20) zwierzętach wykorzystywanych do celów specjalnych - rozumie się przez to zwierzęta, których profesjonalna tresura oraz używanie odbywa się na podstawie odrębnych przepisów, regulujących szczegółowe zasady działania jednostek Sił Zbrojnych Rzeczypospolitej Polskiej, Agencji Wywiadu, Policji, Straży Granicznej i innych formacji podległych ministrowi właściwemu do spraw wewnętrznych, Krajowej Administracji Skarbowej, ratownictwa oraz regulujących zasady szkolenia i wykorzystania psów - przewodników osób ociemniałych;</a:t>
            </a:r>
          </a:p>
          <a:p>
            <a:pPr>
              <a:lnSpc>
                <a:spcPct val="90000"/>
              </a:lnSpc>
            </a:pPr>
            <a:r>
              <a:rPr lang="pl-PL" sz="1400" b="1" dirty="0" smtClean="0">
                <a:solidFill>
                  <a:schemeClr val="bg1"/>
                </a:solidFill>
              </a:rPr>
              <a:t>Rozdział  4</a:t>
            </a:r>
          </a:p>
          <a:p>
            <a:pPr>
              <a:lnSpc>
                <a:spcPct val="90000"/>
              </a:lnSpc>
            </a:pPr>
            <a:r>
              <a:rPr lang="pl-PL" sz="1400" b="1" dirty="0" smtClean="0">
                <a:solidFill>
                  <a:schemeClr val="bg1"/>
                </a:solidFill>
              </a:rPr>
              <a:t>Zwierzęta wykorzystywane do celów rozrywkowych, widowiskowych, filmowych, sportowych i specjalnych</a:t>
            </a:r>
          </a:p>
          <a:p>
            <a:pPr algn="l">
              <a:lnSpc>
                <a:spcPct val="90000"/>
              </a:lnSpc>
            </a:pPr>
            <a:r>
              <a:rPr lang="pl-PL" sz="1400" b="1" dirty="0" smtClean="0">
                <a:solidFill>
                  <a:schemeClr val="bg1"/>
                </a:solidFill>
              </a:rPr>
              <a:t>Art.  15.  [Warunki występów, treningów i tresury zwierząt]</a:t>
            </a:r>
          </a:p>
          <a:p>
            <a:pPr algn="just">
              <a:lnSpc>
                <a:spcPct val="90000"/>
              </a:lnSpc>
            </a:pPr>
            <a:r>
              <a:rPr lang="pl-PL" sz="1400" dirty="0" smtClean="0">
                <a:solidFill>
                  <a:schemeClr val="bg1"/>
                </a:solidFill>
              </a:rPr>
              <a:t>1. Warunki występów, treningów i tresury oraz metody postępowania ze zwierzętami wykorzystywanymi do celów rozrywkowych, widowiskowych, filmowych, sportowych i specjalnych nie mogą zagrażać ich życiu i zdrowiu ani powodować cierpienia.</a:t>
            </a:r>
          </a:p>
          <a:p>
            <a:pPr algn="just">
              <a:lnSpc>
                <a:spcPct val="90000"/>
              </a:lnSpc>
            </a:pPr>
            <a:r>
              <a:rPr lang="pl-PL" sz="1400" dirty="0" smtClean="0">
                <a:solidFill>
                  <a:schemeClr val="bg1"/>
                </a:solidFill>
              </a:rPr>
              <a:t>2.  Warunki występów zwierząt, o których mowa w ust. 1, muszą być określone w przygotowanym przez organizatora występu scenariuszu lub odpowiednim programie zatwierdzonym przez Głównego Lekarza Weterynarii albo wskazaną przez niego osobę.</a:t>
            </a:r>
          </a:p>
          <a:p>
            <a:pPr algn="just">
              <a:lnSpc>
                <a:spcPct val="90000"/>
              </a:lnSpc>
            </a:pPr>
            <a:r>
              <a:rPr lang="pl-PL" sz="1400" dirty="0" smtClean="0">
                <a:solidFill>
                  <a:schemeClr val="bg1"/>
                </a:solidFill>
              </a:rPr>
              <a:t>3. Zabrania się stosowania wobec zwierząt farmakologicznych i mechanicznych metod i środków dopingujących.</a:t>
            </a:r>
          </a:p>
          <a:p>
            <a:pPr algn="just">
              <a:lnSpc>
                <a:spcPct val="90000"/>
              </a:lnSpc>
            </a:pPr>
            <a:r>
              <a:rPr lang="pl-PL" sz="1400" dirty="0" smtClean="0">
                <a:solidFill>
                  <a:schemeClr val="bg1"/>
                </a:solidFill>
              </a:rPr>
              <a:t>4. Zwierzęta, o których mowa w ust. 1, powinny mieć zapewniony właściwy wypoczynek. Zabrania się w szczególności wykorzystywania tych zwierząt bezpośrednio po transporcie, bez regeneracji wypoczynkowo-ruchowej.</a:t>
            </a:r>
          </a:p>
          <a:p>
            <a:pPr algn="just">
              <a:lnSpc>
                <a:spcPct val="90000"/>
              </a:lnSpc>
            </a:pPr>
            <a:r>
              <a:rPr lang="pl-PL" sz="1400" dirty="0" smtClean="0">
                <a:solidFill>
                  <a:schemeClr val="bg1"/>
                </a:solidFill>
              </a:rPr>
              <a:t>5. Zwierzętom, o których mowa w ust. 1, należy zapewnić opiekę lekarsko-weterynaryjną.</a:t>
            </a: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Wykorzystanie zwierząt do celów widowiskowo-rozrywkowych/ specjalnych</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77500" lnSpcReduction="20000"/>
          </a:bodyPr>
          <a:lstStyle/>
          <a:p>
            <a:pPr algn="just"/>
            <a:r>
              <a:rPr lang="pl-PL" sz="1400" b="1" dirty="0" smtClean="0">
                <a:solidFill>
                  <a:schemeClr val="bg1"/>
                </a:solidFill>
              </a:rPr>
              <a:t>Art.  16.  [Zakaz organizowania walk zwierząt]</a:t>
            </a:r>
          </a:p>
          <a:p>
            <a:pPr algn="just"/>
            <a:r>
              <a:rPr lang="pl-PL" sz="1400" dirty="0" smtClean="0">
                <a:solidFill>
                  <a:schemeClr val="bg1"/>
                </a:solidFill>
              </a:rPr>
              <a:t>Zabrania się wykorzystywania zwierząt w widowiskach i sportach noszących znamiona okrucieństwa, w szczególności zabrania się organizowania walk z udziałem byków, psów, kogutów.</a:t>
            </a:r>
          </a:p>
          <a:p>
            <a:pPr algn="just"/>
            <a:r>
              <a:rPr lang="pl-PL" sz="1400" b="1" dirty="0" smtClean="0">
                <a:solidFill>
                  <a:schemeClr val="bg1"/>
                </a:solidFill>
              </a:rPr>
              <a:t>Art.  17.  [Zwierzęta wykorzystywane do tresury i pokazów dla celów widowiskowo-rozrywkowych; warunki tresury]</a:t>
            </a:r>
          </a:p>
          <a:p>
            <a:pPr algn="just"/>
            <a:r>
              <a:rPr lang="pl-PL" sz="1400" dirty="0" smtClean="0">
                <a:solidFill>
                  <a:schemeClr val="bg1"/>
                </a:solidFill>
              </a:rPr>
              <a:t>1.  Do tresury i pokazów dla celów widowiskowo-rozrywkowych mogą być wykorzystywane tylko zwierzęta urodzone i wychowane w niewoli i tylko takie, którym mogą być zapewnione warunki egzystencji stosowne do potrzeb danego gatunku.</a:t>
            </a:r>
          </a:p>
          <a:p>
            <a:pPr algn="just"/>
            <a:r>
              <a:rPr lang="pl-PL" sz="1400" dirty="0" smtClean="0">
                <a:solidFill>
                  <a:schemeClr val="bg1"/>
                </a:solidFill>
              </a:rPr>
              <a:t>2.  Tresura zwierząt do celów widowiskowo-rozrywkowych i obronnych nie może być prowadzona w sposób powodujący ich cierpienie.</a:t>
            </a:r>
          </a:p>
          <a:p>
            <a:pPr algn="just"/>
            <a:r>
              <a:rPr lang="pl-PL" sz="1400" dirty="0" smtClean="0">
                <a:solidFill>
                  <a:schemeClr val="bg1"/>
                </a:solidFill>
              </a:rPr>
              <a:t>3.  Nie wolno prowadzić tresury zwierząt wyłącznie w celu zwiększenia ich agresywności.</a:t>
            </a:r>
          </a:p>
          <a:p>
            <a:pPr algn="just"/>
            <a:r>
              <a:rPr lang="pl-PL" sz="1400" dirty="0" smtClean="0">
                <a:solidFill>
                  <a:schemeClr val="bg1"/>
                </a:solidFill>
              </a:rPr>
              <a:t>4.  Zabrania się zmuszania zwierząt do wykonywania czynności, które powodują ból lub są sprzeczne z ich naturą.</a:t>
            </a:r>
          </a:p>
          <a:p>
            <a:pPr algn="just"/>
            <a:r>
              <a:rPr lang="pl-PL" sz="1400" dirty="0" smtClean="0">
                <a:solidFill>
                  <a:schemeClr val="bg1"/>
                </a:solidFill>
              </a:rPr>
              <a:t>5.  Zabrania się działalności menażerii objazdowych.</a:t>
            </a:r>
          </a:p>
          <a:p>
            <a:pPr algn="just"/>
            <a:r>
              <a:rPr lang="pl-PL" sz="1400" dirty="0" smtClean="0">
                <a:solidFill>
                  <a:schemeClr val="bg1"/>
                </a:solidFill>
              </a:rPr>
              <a:t>6.  Zabrania się propagowania lub upowszechniania drastycznych scen zabijania, zadawania cierpienia lub innej przemocy, ze strony człowieka, której ofiarami są zwierzęta, chyba że sceny te mają na celu napiętnowanie okrutnego zachowania wobec zwierząt.</a:t>
            </a:r>
          </a:p>
          <a:p>
            <a:pPr algn="just"/>
            <a:r>
              <a:rPr lang="pl-PL" sz="1400" dirty="0" smtClean="0">
                <a:solidFill>
                  <a:schemeClr val="bg1"/>
                </a:solidFill>
              </a:rPr>
              <a:t>7.  Do zwierząt, o których mowa w ust. 2, stosuje się odpowiednio przepisy art. 9.</a:t>
            </a:r>
          </a:p>
          <a:p>
            <a:pPr algn="just"/>
            <a:r>
              <a:rPr lang="pl-PL" sz="1400" dirty="0" smtClean="0">
                <a:solidFill>
                  <a:schemeClr val="bg1"/>
                </a:solidFill>
              </a:rPr>
              <a:t>8.  Minister właściwy do spraw środowiska w porozumieniu z ministrem właściwym do spraw kultury 3  określi, w drodze rozporządzenia, minimalne warunki utrzymywania poszczególnych gatunków zwierząt wykorzystywanych do celów rozrywkowych, widowiskowych, filmowych, sportowych i specjalnych, mając na względzie zapewnienie im właściwej opieki.</a:t>
            </a:r>
          </a:p>
          <a:p>
            <a:pPr algn="just"/>
            <a:r>
              <a:rPr lang="pl-PL" sz="1400" dirty="0" smtClean="0">
                <a:solidFill>
                  <a:schemeClr val="bg1"/>
                </a:solidFill>
              </a:rPr>
              <a:t>9.  (uchylony).</a:t>
            </a: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Wykorzystanie zwierząt do celów widowiskowo-rozrywkowych/ specjalnych</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r>
              <a:rPr lang="pl-PL" sz="1400" b="1" dirty="0" smtClean="0">
                <a:solidFill>
                  <a:schemeClr val="bg1"/>
                </a:solidFill>
              </a:rPr>
              <a:t>Art.  18.  [Warunki przetrzymywania zwierząt wykorzystywanych do celów rozrywkowych, widowiskowych, filmowych, sportowych i specjalnych]</a:t>
            </a:r>
          </a:p>
          <a:p>
            <a:pPr algn="just"/>
            <a:r>
              <a:rPr lang="pl-PL" sz="1400" dirty="0" smtClean="0">
                <a:solidFill>
                  <a:schemeClr val="bg1"/>
                </a:solidFill>
              </a:rPr>
              <a:t>1.  Zwierzęta wykorzystywane do celów rozrywkowych, widowiskowych, filmowych, sportowych i specjalnych mogą być przetrzymywane, hodowane i prezentowane jedynie w stadninach, cyrkach lub bazach cyrkowych oraz w miejscach przeznaczonych dla zwierząt wykorzystywanych do celów specjalnych, pod nadzorem Inspekcji Weterynaryjnej.</a:t>
            </a:r>
          </a:p>
          <a:p>
            <a:pPr algn="just"/>
            <a:r>
              <a:rPr lang="pl-PL" sz="1400" dirty="0" smtClean="0">
                <a:solidFill>
                  <a:schemeClr val="bg1"/>
                </a:solidFill>
              </a:rPr>
              <a:t>2.  Przetrzymywanie, hodowla lub prezentacja zwierząt, o których mowa w ust. 1, musi być wykonywana w sposób gwarantujący bezpieczeństwo ludzi i zwierząt.</a:t>
            </a: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Wykorzystanie zwierząt do celów widowiskowo-rozrywkowych/ specjalnych</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92500" lnSpcReduction="10000"/>
          </a:bodyPr>
          <a:lstStyle/>
          <a:p>
            <a:pPr algn="just"/>
            <a:r>
              <a:rPr lang="pl-PL" sz="1400" dirty="0" smtClean="0">
                <a:solidFill>
                  <a:schemeClr val="bg1"/>
                </a:solidFill>
              </a:rPr>
              <a:t>W związku z kontrowersjami, jakie budzi działalność cyrkowa, w której wykorzystuje się zwierzęta, zagadnieniem wartym zasygnalizowania w niniejszym rozdziale są „zakazy” wprowadzane na terenie niektórych gmin, związane z organizowaniem tego typu występów. W ostatnich latach sprawy te dość często trafiały na wokandy sądów administracyjnych.</a:t>
            </a:r>
          </a:p>
          <a:p>
            <a:pPr algn="just"/>
            <a:r>
              <a:rPr lang="pl-PL" sz="1400" dirty="0" smtClean="0">
                <a:solidFill>
                  <a:schemeClr val="bg1"/>
                </a:solidFill>
              </a:rPr>
              <a:t>W 2016 r. WSA w Łodzi rozpatrywał skargę dotyczącą uchwały rady miejskiej, w której rada wyraziła negatywne stanowisko wobec organizowania na terenie miasta pokazów cyrkowych z udziałem zwierząt i zawarła swoisty apel w sprawie zapobiegania lokalizacji objazdowych przedstawień i pokazów z udziałem zwierząt na terenach należących do miasta. Strona skarżąca podniosła m.in. naruszenie przepisów o swobodzie działalności gospodarczej. Wojewódzki Sąd Administracyjny w postanowieniu z 6.07.2016 r. (sygn. akt III SA/</a:t>
            </a:r>
            <a:r>
              <a:rPr lang="pl-PL" sz="1400" dirty="0" err="1" smtClean="0">
                <a:solidFill>
                  <a:schemeClr val="bg1"/>
                </a:solidFill>
              </a:rPr>
              <a:t>Łd</a:t>
            </a:r>
            <a:r>
              <a:rPr lang="pl-PL" sz="1400" dirty="0" smtClean="0">
                <a:solidFill>
                  <a:schemeClr val="bg1"/>
                </a:solidFill>
              </a:rPr>
              <a:t> 422/16) orzekł, że „podjęcie przez gminę uchwały wskazującej, jakiego rodzaju biznesu nie chce w wynajmowanych przedsiębiorcom nieruchomościach, nie stanowi ograniczenia swobody działalności gospodarczej. Przedsiębiorca nie może się domagać wyeliminowania takiej uchwały z obrotu prawnego”. Sąd w uzasadnieniu wyroku wyjaśnił, że żaden przepis prawa materialnego nie przyznaje skarżącym uprawnienia do wystąpienia z roszczeniem o najem nieruchomości należącej do danej gminy, jak również żaden przepis nie nakłada na gminę obowiązku wynajęcia komunalnego gruntu z przeznaczeniem na określoną działalność czy też w konkretnie określonym celu, w tym organizacji przedstawienia z udziałem zwierząt. </a:t>
            </a:r>
          </a:p>
          <a:p>
            <a:pPr algn="just"/>
            <a:r>
              <a:rPr lang="pl-PL" sz="1400" dirty="0" smtClean="0">
                <a:solidFill>
                  <a:schemeClr val="bg1"/>
                </a:solidFill>
              </a:rPr>
              <a:t>W podobnym tonie wypowiedział się WSA w Poznaniu w orzeczeniu z 20.09.2016 r. (postanowienie WSA w Poznaniu z 20.09.2016 r., IV SA/Po 516/16, LEX nr 2131771.)</a:t>
            </a:r>
          </a:p>
          <a:p>
            <a:pPr algn="just"/>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Wykorzystanie zwierząt do celów widowiskowo-rozrywkowych/ specjalnych</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92500" lnSpcReduction="10000"/>
          </a:bodyPr>
          <a:lstStyle/>
          <a:p>
            <a:pPr algn="just"/>
            <a:r>
              <a:rPr lang="pl-PL" sz="1400" dirty="0" smtClean="0">
                <a:solidFill>
                  <a:schemeClr val="bg1"/>
                </a:solidFill>
              </a:rPr>
              <a:t>Inaczej miała się sprawa rozpoznawana przez WSA we Wrocławiu, który w wyroku z 25.10.2016 r. (Wyrok WSA we Wrocławiu z 25.10.2016 r., II SA/</a:t>
            </a:r>
            <a:r>
              <a:rPr lang="pl-PL" sz="1400" dirty="0" err="1" smtClean="0">
                <a:solidFill>
                  <a:schemeClr val="bg1"/>
                </a:solidFill>
              </a:rPr>
              <a:t>Wr</a:t>
            </a:r>
            <a:r>
              <a:rPr lang="pl-PL" sz="1400" dirty="0" smtClean="0">
                <a:solidFill>
                  <a:schemeClr val="bg1"/>
                </a:solidFill>
              </a:rPr>
              <a:t> 372/16) orzekł, że brak jest podstaw prawnych do wydania przez organ wykonawczy gminy zarządzenia zakazującego organizowania przedstawień cyrkowych z udziałem zwierząt na terenach stanowiących mienie lub pozostających w zarządzie gminy. Stan faktyczny dotyczył zarządzenia prezydenta miasta, w którym ten zakazał organizowania przedstawień cyrkowych z udziałem zwierząt na terenach stanowiących mienie lub pozostających w zarządzie gminy (miasta), w szczególności przez odmowę zawierania umów dzierżawy lub udostępniania gruntów w jakiejkolwiek innej formie, zakazanie promocji tego typu wydarzeń z wykorzystaniem majątku gminy oraz dystrybucję biletów na tego typu wydarzenia w jednostkach organizacyjnych gminy oraz za ich pośrednictwem. Wojewódzki Sąd Administracyjny we Wrocławiu przywołał dwa wymienione wyżej orzeczenia WSA w Łodzi i WSA w Poznaniu, jednak inaczej ocenił analogiczną sprawę. Uznał bowiem, że działalność cyrkowa, w której wykorzystywane są zwierzęta, jako jedyna forma działalności przedsiębiorcy i pozostająca w zgodzie z obowiązującymi przepisami, nie może być ograniczana przez gminę. Wskazał, że jednym z kluczowych elementów jej organizacji jest wynajem od gmin gruntów komunalnych i – jak wyjaśnił w uzasadnieniu – „przedmiotem sprawy nie jest odmowa zawarcia konkretnej umowy, lecz wykluczenie z góry przez gminę zawierania umów i zamanifestowanie tego zakazu w akcie z zakresu administracji publicznej. Akt ten zatem </a:t>
            </a:r>
            <a:r>
              <a:rPr lang="pl-PL" sz="1400" dirty="0" err="1" smtClean="0">
                <a:solidFill>
                  <a:schemeClr val="bg1"/>
                </a:solidFill>
              </a:rPr>
              <a:t>oddziaływuje</a:t>
            </a:r>
            <a:r>
              <a:rPr lang="pl-PL" sz="1400" dirty="0" smtClean="0">
                <a:solidFill>
                  <a:schemeClr val="bg1"/>
                </a:solidFill>
              </a:rPr>
              <a:t> bezpośrednio na sferę prawną skarżących, nie w aspekcie prawa cywilnego jak tego wymagają omawiane postanowienia, lecz z uwagi na ich prawa podmiotowe wynikające z Konstytucji RP i związane z ich statusem przedsiębiorcy”.</a:t>
            </a:r>
          </a:p>
          <a:p>
            <a:pPr algn="l">
              <a:lnSpc>
                <a:spcPct val="90000"/>
              </a:lnSpc>
            </a:pPr>
            <a:endParaRPr lang="en-US" sz="1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Zakaz zabijania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85000" lnSpcReduction="20000"/>
          </a:bodyPr>
          <a:lstStyle/>
          <a:p>
            <a:pPr algn="just">
              <a:lnSpc>
                <a:spcPct val="90000"/>
              </a:lnSpc>
            </a:pPr>
            <a:r>
              <a:rPr lang="pl-PL" sz="1400" dirty="0" smtClean="0">
                <a:solidFill>
                  <a:schemeClr val="bg1"/>
                </a:solidFill>
              </a:rPr>
              <a:t/>
            </a:r>
            <a:br>
              <a:rPr lang="pl-PL" sz="1400" dirty="0" smtClean="0">
                <a:solidFill>
                  <a:schemeClr val="bg1"/>
                </a:solidFill>
              </a:rPr>
            </a:br>
            <a:r>
              <a:rPr lang="pl-PL" sz="1400" b="1" dirty="0" smtClean="0">
                <a:solidFill>
                  <a:schemeClr val="bg1"/>
                </a:solidFill>
              </a:rPr>
              <a:t>REGULACJA: </a:t>
            </a:r>
            <a:r>
              <a:rPr lang="pl-PL" sz="1400" dirty="0" smtClean="0">
                <a:solidFill>
                  <a:schemeClr val="bg1"/>
                </a:solidFill>
              </a:rPr>
              <a:t>ustawa z dnia 21 sierpnia 1997 r. o ochronie zwierząt (Dz.U.2020.638 </a:t>
            </a:r>
            <a:r>
              <a:rPr lang="pl-PL" sz="1400" dirty="0" err="1" smtClean="0">
                <a:solidFill>
                  <a:schemeClr val="bg1"/>
                </a:solidFill>
              </a:rPr>
              <a:t>t.j</a:t>
            </a:r>
            <a:r>
              <a:rPr lang="pl-PL" sz="1400" dirty="0" smtClean="0">
                <a:solidFill>
                  <a:schemeClr val="bg1"/>
                </a:solidFill>
              </a:rPr>
              <a:t>. z dnia 2020.04.09)</a:t>
            </a:r>
          </a:p>
          <a:p>
            <a:pPr algn="l">
              <a:lnSpc>
                <a:spcPct val="90000"/>
              </a:lnSpc>
            </a:pPr>
            <a:r>
              <a:rPr lang="pl-PL" sz="1400" b="1" dirty="0" smtClean="0">
                <a:solidFill>
                  <a:schemeClr val="bg1"/>
                </a:solidFill>
              </a:rPr>
              <a:t>Art.  6.  [Zakaz zabijania i znęcania się nad zwierzętami]</a:t>
            </a:r>
          </a:p>
          <a:p>
            <a:pPr algn="l">
              <a:lnSpc>
                <a:spcPct val="90000"/>
              </a:lnSpc>
            </a:pPr>
            <a:r>
              <a:rPr lang="pl-PL" sz="1400" dirty="0" smtClean="0">
                <a:solidFill>
                  <a:schemeClr val="bg1"/>
                </a:solidFill>
              </a:rPr>
              <a:t>1.  Zabrania się zabijania zwierząt, z wyjątkiem:</a:t>
            </a:r>
          </a:p>
          <a:p>
            <a:pPr marL="342900" indent="-342900" algn="just">
              <a:lnSpc>
                <a:spcPct val="90000"/>
              </a:lnSpc>
              <a:buFont typeface="+mj-lt"/>
              <a:buAutoNum type="arabicParenR"/>
            </a:pPr>
            <a:r>
              <a:rPr lang="pl-PL" sz="1400" dirty="0" smtClean="0">
                <a:solidFill>
                  <a:schemeClr val="bg1"/>
                </a:solidFill>
              </a:rPr>
              <a:t>uboju i uśmiercania zwierząt gospodarskich oraz uśmiercania dzikich ptaków i ssaków utrzymywanych przez człowieka w celu pozyskania mięsa i skór,</a:t>
            </a:r>
          </a:p>
          <a:p>
            <a:pPr marL="342900" indent="-342900" algn="just">
              <a:lnSpc>
                <a:spcPct val="90000"/>
              </a:lnSpc>
              <a:buFont typeface="+mj-lt"/>
              <a:buAutoNum type="arabicParenR"/>
            </a:pPr>
            <a:r>
              <a:rPr lang="pl-PL" sz="1400" dirty="0" smtClean="0">
                <a:solidFill>
                  <a:schemeClr val="bg1"/>
                </a:solidFill>
              </a:rPr>
              <a:t>połowu ryb zgodnie z przepisami o rybołówstwie i rybactwie śródlądowym,</a:t>
            </a:r>
          </a:p>
          <a:p>
            <a:pPr marL="342900" indent="-342900" algn="just">
              <a:lnSpc>
                <a:spcPct val="90000"/>
              </a:lnSpc>
              <a:buFont typeface="+mj-lt"/>
              <a:buAutoNum type="arabicParenR"/>
            </a:pPr>
            <a:r>
              <a:rPr lang="pl-PL" sz="1400" dirty="0" smtClean="0">
                <a:solidFill>
                  <a:schemeClr val="bg1"/>
                </a:solidFill>
              </a:rPr>
              <a:t>konieczności bezzwłocznego uśmiercenia,</a:t>
            </a:r>
          </a:p>
          <a:p>
            <a:pPr marL="342900" indent="-342900" algn="just">
              <a:lnSpc>
                <a:spcPct val="90000"/>
              </a:lnSpc>
              <a:buFont typeface="+mj-lt"/>
              <a:buAutoNum type="arabicParenR"/>
            </a:pPr>
            <a:r>
              <a:rPr lang="pl-PL" sz="1400" dirty="0" smtClean="0">
                <a:solidFill>
                  <a:schemeClr val="bg1"/>
                </a:solidFill>
              </a:rPr>
              <a:t>działań niezbędnych do usunięcia poważnego zagrożenia sanitarnego ludzi lub zwierząt,</a:t>
            </a:r>
          </a:p>
          <a:p>
            <a:pPr marL="342900" indent="-342900" algn="just">
              <a:lnSpc>
                <a:spcPct val="90000"/>
              </a:lnSpc>
              <a:buFont typeface="+mj-lt"/>
              <a:buAutoNum type="arabicParenR"/>
            </a:pPr>
            <a:r>
              <a:rPr lang="pl-PL" sz="1400" dirty="0" smtClean="0">
                <a:solidFill>
                  <a:schemeClr val="bg1"/>
                </a:solidFill>
              </a:rPr>
              <a:t>zabicia lub poddania ubojowi zwierząt gospodarskich z nakazu powiatowego lekarza weterynarii, o którym mowa w art. 33b ust. 1,</a:t>
            </a:r>
          </a:p>
          <a:p>
            <a:pPr marL="342900" indent="-342900" algn="just">
              <a:lnSpc>
                <a:spcPct val="90000"/>
              </a:lnSpc>
              <a:buFont typeface="+mj-lt"/>
              <a:buAutoNum type="arabicParenR"/>
            </a:pPr>
            <a:r>
              <a:rPr lang="pl-PL" sz="1400" dirty="0" smtClean="0">
                <a:solidFill>
                  <a:schemeClr val="bg1"/>
                </a:solidFill>
              </a:rPr>
              <a:t>usuwania osobników bezpośrednio zagrażających ludziom lub innym zwierzętom, jeżeli nie jest możliwy inny sposób usunięcia zagrożenia,</a:t>
            </a:r>
          </a:p>
          <a:p>
            <a:pPr marL="342900" indent="-342900" algn="just">
              <a:lnSpc>
                <a:spcPct val="90000"/>
              </a:lnSpc>
              <a:buFont typeface="+mj-lt"/>
              <a:buAutoNum type="arabicParenR"/>
            </a:pPr>
            <a:r>
              <a:rPr lang="pl-PL" sz="1400" dirty="0" smtClean="0">
                <a:solidFill>
                  <a:schemeClr val="bg1"/>
                </a:solidFill>
              </a:rPr>
              <a:t>polowań, odstrzałów i ograniczania populacji zwierząt łownych,</a:t>
            </a:r>
          </a:p>
          <a:p>
            <a:pPr marL="342900" indent="-342900" algn="just">
              <a:lnSpc>
                <a:spcPct val="90000"/>
              </a:lnSpc>
              <a:buFont typeface="+mj-lt"/>
              <a:buAutoNum type="arabicParenR"/>
            </a:pPr>
            <a:r>
              <a:rPr lang="pl-PL" sz="1400" dirty="0" smtClean="0">
                <a:solidFill>
                  <a:schemeClr val="bg1"/>
                </a:solidFill>
              </a:rPr>
              <a:t>usypiania ślepych miotów,</a:t>
            </a:r>
          </a:p>
          <a:p>
            <a:pPr marL="342900" indent="-342900" algn="just">
              <a:lnSpc>
                <a:spcPct val="90000"/>
              </a:lnSpc>
              <a:buFont typeface="+mj-lt"/>
              <a:buAutoNum type="arabicParenR"/>
            </a:pPr>
            <a:r>
              <a:rPr lang="pl-PL" sz="1400" dirty="0" smtClean="0">
                <a:solidFill>
                  <a:schemeClr val="bg1"/>
                </a:solidFill>
              </a:rPr>
              <a:t>czynności podlegających zakazom w stosunku do gatunków chronionych, określonym w ustawie z dnia 16 kwietnia 2004 r. o ochronie przyrody (Dz. U. z 2020 r. poz. 55 i 471) wykonywanych na podstawie właściwych zezwoleń,</a:t>
            </a:r>
          </a:p>
          <a:p>
            <a:pPr marL="342900" indent="-342900" algn="just">
              <a:lnSpc>
                <a:spcPct val="90000"/>
              </a:lnSpc>
              <a:buFont typeface="+mj-lt"/>
              <a:buAutoNum type="arabicParenR"/>
            </a:pPr>
            <a:r>
              <a:rPr lang="pl-PL" sz="1400" dirty="0" smtClean="0">
                <a:solidFill>
                  <a:schemeClr val="bg1"/>
                </a:solidFill>
              </a:rPr>
              <a:t>uśmiercania zwierząt gatunków obcych zagrażających gatunkom rodzimym lub siedliskom przyrodniczym w rozumieniu ustawy z dnia 16 kwietnia 2004 r. o ochronie przyrody</a:t>
            </a:r>
          </a:p>
          <a:p>
            <a:pPr algn="l">
              <a:lnSpc>
                <a:spcPct val="90000"/>
              </a:lnSpc>
            </a:pPr>
            <a:r>
              <a:rPr lang="pl-PL" sz="1400" dirty="0" smtClean="0">
                <a:solidFill>
                  <a:schemeClr val="bg1"/>
                </a:solidFill>
              </a:rPr>
              <a:t>- prowadzonych zgodnie z art. 33 oraz przepisami odrębnymi.</a:t>
            </a:r>
          </a:p>
          <a:p>
            <a:pPr algn="l">
              <a:lnSpc>
                <a:spcPct val="90000"/>
              </a:lnSpc>
            </a:pPr>
            <a:endParaRPr lang="en-US" sz="1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Zakaz zabijania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lnSpc>
                <a:spcPct val="90000"/>
              </a:lnSpc>
              <a:buFont typeface="Wingdings" pitchFamily="2" charset="2"/>
              <a:buChar char="Ø"/>
            </a:pPr>
            <a:r>
              <a:rPr lang="pl-PL" sz="1400" dirty="0" smtClean="0">
                <a:solidFill>
                  <a:schemeClr val="bg1"/>
                </a:solidFill>
              </a:rPr>
              <a:t> Zasadą jest zakaz zabijania zwierząt, wynikający z art. 6 ust. 1 </a:t>
            </a:r>
            <a:r>
              <a:rPr lang="pl-PL" sz="1400" dirty="0" err="1" smtClean="0">
                <a:solidFill>
                  <a:schemeClr val="bg1"/>
                </a:solidFill>
              </a:rPr>
              <a:t>u.o.z</a:t>
            </a:r>
            <a:r>
              <a:rPr lang="pl-PL" sz="1400" dirty="0" smtClean="0">
                <a:solidFill>
                  <a:schemeClr val="bg1"/>
                </a:solidFill>
              </a:rPr>
              <a:t>. Punkty 1–9 tego przepisu określają jednak wyjątki od zakazu,</a:t>
            </a:r>
          </a:p>
          <a:p>
            <a:pPr algn="just">
              <a:lnSpc>
                <a:spcPct val="90000"/>
              </a:lnSpc>
              <a:buFont typeface="Wingdings" pitchFamily="2" charset="2"/>
              <a:buChar char="Ø"/>
            </a:pPr>
            <a:r>
              <a:rPr lang="pl-PL" sz="1400" dirty="0" smtClean="0">
                <a:solidFill>
                  <a:schemeClr val="bg1"/>
                </a:solidFill>
              </a:rPr>
              <a:t> Konstrukcja samego przepisu art. 6 ust. 1 </a:t>
            </a:r>
            <a:r>
              <a:rPr lang="pl-PL" sz="1400" dirty="0" err="1" smtClean="0">
                <a:solidFill>
                  <a:schemeClr val="bg1"/>
                </a:solidFill>
              </a:rPr>
              <a:t>u.o.z</a:t>
            </a:r>
            <a:r>
              <a:rPr lang="pl-PL" sz="1400" dirty="0" smtClean="0">
                <a:solidFill>
                  <a:schemeClr val="bg1"/>
                </a:solidFill>
              </a:rPr>
              <a:t>. wskazuje na to, że wyliczenie wyjątków od zasady zakazującej zabijania zwierząt ma charakter katalogu zamkniętego. Nie zawiera bowiem żadnego sformułowania poprzedzającego wyliczenie, wskazującego na to, że katalog ten ma formułę otwartą. </a:t>
            </a:r>
          </a:p>
          <a:p>
            <a:pPr algn="just">
              <a:lnSpc>
                <a:spcPct val="90000"/>
              </a:lnSpc>
              <a:buFont typeface="Wingdings" pitchFamily="2" charset="2"/>
              <a:buChar char="Ø"/>
            </a:pPr>
            <a:r>
              <a:rPr lang="pl-PL" sz="1400" dirty="0" smtClean="0">
                <a:solidFill>
                  <a:schemeClr val="bg1"/>
                </a:solidFill>
              </a:rPr>
              <a:t>  Z uwagi na treść art. 35 ust. 1 </a:t>
            </a:r>
            <a:r>
              <a:rPr lang="pl-PL" sz="1400" dirty="0" err="1" smtClean="0">
                <a:solidFill>
                  <a:schemeClr val="bg1"/>
                </a:solidFill>
              </a:rPr>
              <a:t>u.o.z</a:t>
            </a:r>
            <a:r>
              <a:rPr lang="pl-PL" sz="1400" dirty="0" smtClean="0">
                <a:solidFill>
                  <a:schemeClr val="bg1"/>
                </a:solidFill>
              </a:rPr>
              <a:t>., zgodnie z którym zabicie zwierzęcia z naruszeniem art. 6 ust. 1, stanowi przestępstwo znęcania się nad zwierzętami. </a:t>
            </a:r>
            <a:endParaRPr lang="en-US" sz="1400"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1764</TotalTime>
  <Words>445</Words>
  <Application>Microsoft Office PowerPoint</Application>
  <PresentationFormat>Pokaz na ekranie (4:3)</PresentationFormat>
  <Paragraphs>202</Paragraphs>
  <Slides>26</Slides>
  <Notes>0</Notes>
  <HiddenSlides>0</HiddenSlides>
  <MMClips>0</MMClips>
  <ScaleCrop>false</ScaleCrop>
  <HeadingPairs>
    <vt:vector size="4" baseType="variant">
      <vt:variant>
        <vt:lpstr>Motyw</vt:lpstr>
      </vt:variant>
      <vt:variant>
        <vt:i4>1</vt:i4>
      </vt:variant>
      <vt:variant>
        <vt:lpstr>Tytuły slajdów</vt:lpstr>
      </vt:variant>
      <vt:variant>
        <vt:i4>26</vt:i4>
      </vt:variant>
    </vt:vector>
  </HeadingPairs>
  <TitlesOfParts>
    <vt:vector size="27" baseType="lpstr">
      <vt:lpstr>Organic</vt:lpstr>
      <vt:lpstr>Prawo ochrony środowiska</vt:lpstr>
      <vt:lpstr>Plan ćwiczeń nr 2</vt:lpstr>
      <vt:lpstr>Wykorzystanie zwierząt do celów widowiskowo-rozrywkowych/ specjalnych</vt:lpstr>
      <vt:lpstr>Wykorzystanie zwierząt do celów widowiskowo-rozrywkowych/ specjalnych</vt:lpstr>
      <vt:lpstr>Wykorzystanie zwierząt do celów widowiskowo-rozrywkowych/ specjalnych</vt:lpstr>
      <vt:lpstr>Wykorzystanie zwierząt do celów widowiskowo-rozrywkowych/ specjalnych</vt:lpstr>
      <vt:lpstr>Wykorzystanie zwierząt do celów widowiskowo-rozrywkowych/ specjalnych</vt:lpstr>
      <vt:lpstr>Zakaz zabijania zwierząt</vt:lpstr>
      <vt:lpstr>Zakaz zabijania zwierząt</vt:lpstr>
      <vt:lpstr>Zakazy wprowadzone w stosunku do dziko występujących zwierząt gatunków objętych ochroną gatunkową</vt:lpstr>
      <vt:lpstr>Zakazy wprowadzone w stosunku do dziko występujących zwierząt gatunków objętych ochroną gatunkową</vt:lpstr>
      <vt:lpstr>Zakazy wprowadzone w stosunku do dziko występujących zwierząt gatunków objętych ochroną gatunkową</vt:lpstr>
      <vt:lpstr>Zakres przedmiotowy/ podmiotowy ochrony zwierząt</vt:lpstr>
      <vt:lpstr>Zakres przedmiotowy/ podmiotowy ochrony zwierząt</vt:lpstr>
      <vt:lpstr>Zezwolenie na posiadanie psa</vt:lpstr>
      <vt:lpstr>Zezwolenie na posiadanie psa</vt:lpstr>
      <vt:lpstr>Zezwolenie na posiadanie psa</vt:lpstr>
      <vt:lpstr>Hodowanie/ utrzymywanie chartów</vt:lpstr>
      <vt:lpstr>Hodowanie/ utrzymywanie chartów</vt:lpstr>
      <vt:lpstr>Hodowanie/ utrzymywanie chartów</vt:lpstr>
      <vt:lpstr>Zezwolenie na prowadzenie ośrodka rehabilitacji  zwierząt</vt:lpstr>
      <vt:lpstr>Zezwolenie na prowadzenie ośrodka rehabilitacji  zwierząt</vt:lpstr>
      <vt:lpstr>Zezwolenie na prowadzenie ośrodka rehabilitacji  zwierząt</vt:lpstr>
      <vt:lpstr>Zezwolenie na prowadzenie ośrodka rehabilitacji  zwierząt</vt:lpstr>
      <vt:lpstr>Slajd 25</vt:lpstr>
      <vt:lpstr>UWAGA…</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Prawo kultury fizycznej i turystyki</dc:title>
  <dc:creator>dr Małgorzata Kozłowska</dc:creator>
  <cp:lastModifiedBy>Malgosia</cp:lastModifiedBy>
  <cp:revision>251</cp:revision>
  <dcterms:created xsi:type="dcterms:W3CDTF">2020-02-23T14:05:39Z</dcterms:created>
  <dcterms:modified xsi:type="dcterms:W3CDTF">2021-09-20T11:58:59Z</dcterms:modified>
</cp:coreProperties>
</file>