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39"/>
  </p:notesMasterIdLst>
  <p:sldIdLst>
    <p:sldId id="256" r:id="rId2"/>
    <p:sldId id="257" r:id="rId3"/>
    <p:sldId id="326" r:id="rId4"/>
    <p:sldId id="337" r:id="rId5"/>
    <p:sldId id="338" r:id="rId6"/>
    <p:sldId id="325" r:id="rId7"/>
    <p:sldId id="339" r:id="rId8"/>
    <p:sldId id="341" r:id="rId9"/>
    <p:sldId id="340" r:id="rId10"/>
    <p:sldId id="324" r:id="rId11"/>
    <p:sldId id="343" r:id="rId12"/>
    <p:sldId id="342" r:id="rId13"/>
    <p:sldId id="345" r:id="rId14"/>
    <p:sldId id="346" r:id="rId15"/>
    <p:sldId id="347" r:id="rId16"/>
    <p:sldId id="348" r:id="rId17"/>
    <p:sldId id="323" r:id="rId18"/>
    <p:sldId id="349" r:id="rId19"/>
    <p:sldId id="322" r:id="rId20"/>
    <p:sldId id="350" r:id="rId21"/>
    <p:sldId id="352" r:id="rId22"/>
    <p:sldId id="321" r:id="rId23"/>
    <p:sldId id="353" r:id="rId24"/>
    <p:sldId id="320" r:id="rId25"/>
    <p:sldId id="319" r:id="rId26"/>
    <p:sldId id="327" r:id="rId27"/>
    <p:sldId id="328" r:id="rId28"/>
    <p:sldId id="329" r:id="rId29"/>
    <p:sldId id="330" r:id="rId30"/>
    <p:sldId id="331" r:id="rId31"/>
    <p:sldId id="332" r:id="rId32"/>
    <p:sldId id="333" r:id="rId33"/>
    <p:sldId id="334" r:id="rId34"/>
    <p:sldId id="335" r:id="rId35"/>
    <p:sldId id="336" r:id="rId36"/>
    <p:sldId id="264" r:id="rId37"/>
    <p:sldId id="26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673" autoAdjust="0"/>
  </p:normalViewPr>
  <p:slideViewPr>
    <p:cSldViewPr>
      <p:cViewPr>
        <p:scale>
          <a:sx n="100" d="100"/>
          <a:sy n="100" d="100"/>
        </p:scale>
        <p:origin x="-970" y="82"/>
      </p:cViewPr>
      <p:guideLst>
        <p:guide orient="horz" pos="2160"/>
        <p:guide pos="2880"/>
      </p:guideLst>
    </p:cSldViewPr>
  </p:slideViewPr>
  <p:outlineViewPr>
    <p:cViewPr>
      <p:scale>
        <a:sx n="33" d="100"/>
        <a:sy n="33" d="100"/>
      </p:scale>
      <p:origin x="0" y="253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B7C0-70B2-4705-850C-500FCE2BA43B}" type="datetimeFigureOut">
              <a:rPr lang="pl-PL" smtClean="0"/>
              <a:pPr/>
              <a:t>17.09.2021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1DD3D-CD39-4083-87D4-0704760C1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 </a:t>
            </a:r>
            <a:endParaRPr lang="pl-PL" dirty="0"/>
          </a:p>
        </p:txBody>
      </p:sp>
      <p:sp>
        <p:nvSpPr>
          <p:cNvPr id="4" name="Symbol zastępczy numeru slajdu 3"/>
          <p:cNvSpPr>
            <a:spLocks noGrp="1"/>
          </p:cNvSpPr>
          <p:nvPr>
            <p:ph type="sldNum" sz="quarter" idx="10"/>
          </p:nvPr>
        </p:nvSpPr>
        <p:spPr/>
        <p:txBody>
          <a:bodyPr/>
          <a:lstStyle/>
          <a:p>
            <a:fld id="{8C21DD3D-CD39-4083-87D4-0704760C1352}" type="slidenum">
              <a:rPr lang="pl-PL" smtClean="0"/>
              <a:pPr/>
              <a:t>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589B7C76-EFF2-4CD8-A475-4750F11B4BC6}" type="slidenum">
              <a:rPr lang="pl-PL" smtClean="0"/>
              <a:pPr/>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98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488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10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50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01615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325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824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510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7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40975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829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563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80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90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8784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488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17.09.2021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7237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21E02-25CB-4963-84BC-0813985E7D90}" type="datetimeFigureOut">
              <a:rPr lang="pl-PL" smtClean="0"/>
              <a:pPr/>
              <a:t>17.09.2021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1603925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9173373" cy="659658"/>
            <a:chOff x="-16934" y="3123631"/>
            <a:chExt cx="12231160" cy="659658"/>
          </a:xfrm>
        </p:grpSpPr>
        <p:sp>
          <p:nvSpPr>
            <p:cNvPr id="15"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ytuł 1"/>
          <p:cNvSpPr>
            <a:spLocks noGrp="1"/>
          </p:cNvSpPr>
          <p:nvPr>
            <p:ph type="ctrTitle"/>
          </p:nvPr>
        </p:nvSpPr>
        <p:spPr>
          <a:xfrm>
            <a:off x="2019298" y="1871131"/>
            <a:ext cx="5111752" cy="1515533"/>
          </a:xfrm>
        </p:spPr>
        <p:txBody>
          <a:bodyPr>
            <a:normAutofit/>
          </a:bodyPr>
          <a:lstStyle/>
          <a:p>
            <a:r>
              <a:rPr lang="pl-PL" sz="4400" b="1" dirty="0">
                <a:solidFill>
                  <a:schemeClr val="bg1"/>
                </a:solidFill>
              </a:rPr>
              <a:t>Prawo </a:t>
            </a:r>
            <a:r>
              <a:rPr lang="pl-PL" sz="4400" b="1" dirty="0" smtClean="0">
                <a:solidFill>
                  <a:schemeClr val="bg1"/>
                </a:solidFill>
              </a:rPr>
              <a:t>ochrony środowiska</a:t>
            </a:r>
            <a:endParaRPr lang="pl-PL" sz="4400" b="1" dirty="0">
              <a:solidFill>
                <a:schemeClr val="bg1"/>
              </a:solidFill>
            </a:endParaRPr>
          </a:p>
        </p:txBody>
      </p:sp>
      <p:sp>
        <p:nvSpPr>
          <p:cNvPr id="3" name="Podtytuł 2"/>
          <p:cNvSpPr>
            <a:spLocks noGrp="1"/>
          </p:cNvSpPr>
          <p:nvPr>
            <p:ph type="subTitle" idx="1"/>
          </p:nvPr>
        </p:nvSpPr>
        <p:spPr>
          <a:xfrm>
            <a:off x="2019298" y="3657597"/>
            <a:ext cx="5111752" cy="1320802"/>
          </a:xfrm>
        </p:spPr>
        <p:txBody>
          <a:bodyPr>
            <a:normAutofit/>
          </a:bodyPr>
          <a:lstStyle/>
          <a:p>
            <a:r>
              <a:rPr lang="pl-PL">
                <a:solidFill>
                  <a:schemeClr val="bg1"/>
                </a:solidFill>
              </a:rPr>
              <a:t>dr Małgorzata Kozłowska</a:t>
            </a:r>
          </a:p>
          <a:p>
            <a:r>
              <a:rPr lang="pl-PL">
                <a:solidFill>
                  <a:schemeClr val="bg1"/>
                </a:solidFill>
              </a:rPr>
              <a:t>Instytut Nauk Administracyjnych</a:t>
            </a:r>
          </a:p>
          <a:p>
            <a:r>
              <a:rPr lang="pl-PL">
                <a:solidFill>
                  <a:schemeClr val="bg1"/>
                </a:solidFill>
              </a:rPr>
              <a:t>Zakład Prawa Administracyjnego</a:t>
            </a:r>
          </a:p>
        </p:txBody>
      </p:sp>
      <p:cxnSp>
        <p:nvCxnSpPr>
          <p:cNvPr id="20" name="Straight Connector 19">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Grunty przeznaczone do zalesienia</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fontScale="92500" lnSpcReduction="1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28 września 1991 r. o lasach (Dz.U.2021.1275 </a:t>
            </a:r>
            <a:r>
              <a:rPr lang="pl-PL" sz="1400" dirty="0" err="1" smtClean="0">
                <a:solidFill>
                  <a:schemeClr val="bg1"/>
                </a:solidFill>
              </a:rPr>
              <a:t>t.j</a:t>
            </a:r>
            <a:r>
              <a:rPr lang="pl-PL" sz="1400" dirty="0" smtClean="0">
                <a:solidFill>
                  <a:schemeClr val="bg1"/>
                </a:solidFill>
              </a:rPr>
              <a:t>. z dnia 2021.07.13</a:t>
            </a:r>
            <a:r>
              <a:rPr lang="pl-PL" sz="1400" dirty="0" smtClean="0">
                <a:solidFill>
                  <a:schemeClr val="bg1"/>
                </a:solidFill>
              </a:rPr>
              <a:t>)</a:t>
            </a:r>
          </a:p>
          <a:p>
            <a:pPr algn="just"/>
            <a:endParaRPr lang="pl-PL" sz="1400" dirty="0" smtClean="0">
              <a:solidFill>
                <a:schemeClr val="bg1"/>
              </a:solidFill>
            </a:endParaRPr>
          </a:p>
          <a:p>
            <a:pPr algn="just"/>
            <a:r>
              <a:rPr lang="pl-PL" sz="1400" b="1" dirty="0" smtClean="0">
                <a:solidFill>
                  <a:schemeClr val="bg1"/>
                </a:solidFill>
              </a:rPr>
              <a:t>Art.  14.  [Powiększanie zasobów leśnych]</a:t>
            </a:r>
          </a:p>
          <a:p>
            <a:pPr algn="just"/>
            <a:r>
              <a:rPr lang="pl-PL" sz="1400" dirty="0" smtClean="0">
                <a:solidFill>
                  <a:schemeClr val="bg1"/>
                </a:solidFill>
              </a:rPr>
              <a:t>1. </a:t>
            </a:r>
            <a:r>
              <a:rPr lang="pl-PL" sz="1400" dirty="0" smtClean="0">
                <a:solidFill>
                  <a:schemeClr val="bg1"/>
                </a:solidFill>
              </a:rPr>
              <a:t>Powiększanie </a:t>
            </a:r>
            <a:r>
              <a:rPr lang="pl-PL" sz="1400" dirty="0" smtClean="0">
                <a:solidFill>
                  <a:schemeClr val="bg1"/>
                </a:solidFill>
              </a:rPr>
              <a:t>zasobów leśnych następuje w wyniku zalesienia gruntów oraz podwyższania produkcyjności lasu w sposób określony w planie urządzenia lasu.</a:t>
            </a:r>
          </a:p>
          <a:p>
            <a:pPr algn="just"/>
            <a:r>
              <a:rPr lang="pl-PL" sz="1400" dirty="0" smtClean="0">
                <a:solidFill>
                  <a:schemeClr val="bg1"/>
                </a:solidFill>
              </a:rPr>
              <a:t>2. Do </a:t>
            </a:r>
            <a:r>
              <a:rPr lang="pl-PL" sz="1400" dirty="0" smtClean="0">
                <a:solidFill>
                  <a:schemeClr val="bg1"/>
                </a:solidFill>
              </a:rPr>
              <a:t>zalesienia mogą być przeznaczone nieużytki, grunty rolne nieprzydatne do produkcji rolnej i grunty rolne nieużytkowane rolniczo oraz inne grunty nadające się do zalesienia, a w szczególności</a:t>
            </a:r>
            <a:r>
              <a:rPr lang="pl-PL" sz="1400" dirty="0" smtClean="0">
                <a:solidFill>
                  <a:schemeClr val="bg1"/>
                </a:solidFill>
              </a:rPr>
              <a:t>:</a:t>
            </a:r>
          </a:p>
          <a:p>
            <a:pPr marL="342900" indent="-342900" algn="just">
              <a:buFont typeface="+mj-lt"/>
              <a:buAutoNum type="arabicParenR"/>
            </a:pPr>
            <a:r>
              <a:rPr lang="pl-PL" sz="1400" dirty="0" smtClean="0">
                <a:solidFill>
                  <a:schemeClr val="bg1"/>
                </a:solidFill>
              </a:rPr>
              <a:t>grunty </a:t>
            </a:r>
            <a:r>
              <a:rPr lang="pl-PL" sz="1400" dirty="0" smtClean="0">
                <a:solidFill>
                  <a:schemeClr val="bg1"/>
                </a:solidFill>
              </a:rPr>
              <a:t>położone przy źródliskach rzek lub potoków, na wododziałach, wzdłuż brzegów rzek oraz na obrzeżach jezior i zbiorników wodnych;</a:t>
            </a:r>
          </a:p>
          <a:p>
            <a:pPr marL="342900" indent="-342900" algn="just">
              <a:buFont typeface="+mj-lt"/>
              <a:buAutoNum type="arabicParenR"/>
            </a:pPr>
            <a:r>
              <a:rPr lang="pl-PL" sz="1400" dirty="0" smtClean="0">
                <a:solidFill>
                  <a:schemeClr val="bg1"/>
                </a:solidFill>
              </a:rPr>
              <a:t>lotne </a:t>
            </a:r>
            <a:r>
              <a:rPr lang="pl-PL" sz="1400" dirty="0" smtClean="0">
                <a:solidFill>
                  <a:schemeClr val="bg1"/>
                </a:solidFill>
              </a:rPr>
              <a:t>piaski i wydmy piaszczyste;</a:t>
            </a:r>
          </a:p>
          <a:p>
            <a:pPr marL="342900" indent="-342900" algn="just">
              <a:buFont typeface="+mj-lt"/>
              <a:buAutoNum type="arabicParenR"/>
            </a:pPr>
            <a:r>
              <a:rPr lang="pl-PL" sz="1400" dirty="0" smtClean="0">
                <a:solidFill>
                  <a:schemeClr val="bg1"/>
                </a:solidFill>
              </a:rPr>
              <a:t>strome </a:t>
            </a:r>
            <a:r>
              <a:rPr lang="pl-PL" sz="1400" dirty="0" smtClean="0">
                <a:solidFill>
                  <a:schemeClr val="bg1"/>
                </a:solidFill>
              </a:rPr>
              <a:t>stoki, zbocza, urwiska i zapadliska;</a:t>
            </a:r>
          </a:p>
          <a:p>
            <a:pPr marL="342900" indent="-342900" algn="just">
              <a:buFont typeface="+mj-lt"/>
              <a:buAutoNum type="arabicParenR"/>
            </a:pPr>
            <a:r>
              <a:rPr lang="pl-PL" sz="1400" dirty="0" smtClean="0">
                <a:solidFill>
                  <a:schemeClr val="bg1"/>
                </a:solidFill>
              </a:rPr>
              <a:t>hałdy </a:t>
            </a:r>
            <a:r>
              <a:rPr lang="pl-PL" sz="1400" dirty="0" smtClean="0">
                <a:solidFill>
                  <a:schemeClr val="bg1"/>
                </a:solidFill>
              </a:rPr>
              <a:t>i tereny po wyeksploatowanym piasku, żwirze, torfie i glinie.</a:t>
            </a:r>
          </a:p>
          <a:p>
            <a:pPr algn="just"/>
            <a:r>
              <a:rPr lang="pl-PL" sz="1400" dirty="0" smtClean="0">
                <a:solidFill>
                  <a:schemeClr val="bg1"/>
                </a:solidFill>
              </a:rPr>
              <a:t>2a. </a:t>
            </a:r>
            <a:r>
              <a:rPr lang="pl-PL" sz="1400" dirty="0" smtClean="0">
                <a:solidFill>
                  <a:schemeClr val="bg1"/>
                </a:solidFill>
              </a:rPr>
              <a:t>Wielkość </a:t>
            </a:r>
            <a:r>
              <a:rPr lang="pl-PL" sz="1400" dirty="0" smtClean="0">
                <a:solidFill>
                  <a:schemeClr val="bg1"/>
                </a:solidFill>
              </a:rPr>
              <a:t>zalesień, ich rozmieszczenie oraz sposób realizacji określa krajowy program zwiększania lesistości opracowany przez ministra właściwego do spraw środowiska, zatwierdzony przez Radę Ministrów.</a:t>
            </a:r>
          </a:p>
          <a:p>
            <a:pPr algn="just"/>
            <a:r>
              <a:rPr lang="pl-PL" sz="1400" dirty="0" smtClean="0">
                <a:solidFill>
                  <a:schemeClr val="bg1"/>
                </a:solidFill>
              </a:rPr>
              <a:t>3. </a:t>
            </a:r>
            <a:r>
              <a:rPr lang="pl-PL" sz="1400" dirty="0" smtClean="0">
                <a:solidFill>
                  <a:schemeClr val="bg1"/>
                </a:solidFill>
              </a:rPr>
              <a:t>Grunty </a:t>
            </a:r>
            <a:r>
              <a:rPr lang="pl-PL" sz="1400" dirty="0" smtClean="0">
                <a:solidFill>
                  <a:schemeClr val="bg1"/>
                </a:solidFill>
              </a:rPr>
              <a:t>przeznaczone do zalesienia określa miejscowy plan zagospodarowania przestrzennego lub decyzja o warunkach zabudowy i zagospodarowania terenu.</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Grunty przeznaczone do zalesienia</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fontScale="850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dirty="0" smtClean="0">
                <a:solidFill>
                  <a:schemeClr val="bg1"/>
                </a:solidFill>
              </a:rPr>
              <a:t>Ostatnią z zasad gospodarki leśnej jest powiększanie zasobów leśnych. Kwestii tej ustawodawca poświęcił art. 14 i 14a ustawy o lasach.</a:t>
            </a:r>
          </a:p>
          <a:p>
            <a:pPr algn="just"/>
            <a:r>
              <a:rPr lang="pl-PL" sz="1400" dirty="0" smtClean="0">
                <a:solidFill>
                  <a:schemeClr val="bg1"/>
                </a:solidFill>
              </a:rPr>
              <a:t>Jak wynika z ust. 1 art. 14 ustawy o lasach powiększenie zasobów leśnych może być dokonywane w dwojaki sposób - bądź to poprzez zalesienie, bądź to poprzez podwyższanie produkcyjności lasu w sposób określony w planie urządzenia lasu. </a:t>
            </a:r>
          </a:p>
          <a:p>
            <a:pPr algn="just"/>
            <a:r>
              <a:rPr lang="pl-PL" sz="1400" b="1" dirty="0" smtClean="0">
                <a:solidFill>
                  <a:schemeClr val="bg1"/>
                </a:solidFill>
              </a:rPr>
              <a:t>ZALESIANIE</a:t>
            </a:r>
            <a:r>
              <a:rPr lang="pl-PL" sz="1400" dirty="0" smtClean="0">
                <a:solidFill>
                  <a:schemeClr val="bg1"/>
                </a:solidFill>
              </a:rPr>
              <a:t> oznacza </a:t>
            </a:r>
            <a:r>
              <a:rPr lang="pl-PL" sz="1400" dirty="0" smtClean="0">
                <a:solidFill>
                  <a:schemeClr val="bg1"/>
                </a:solidFill>
              </a:rPr>
              <a:t>posadzenie drzew na jakimś </a:t>
            </a:r>
            <a:r>
              <a:rPr lang="pl-PL" sz="1400" dirty="0" smtClean="0">
                <a:solidFill>
                  <a:schemeClr val="bg1"/>
                </a:solidFill>
              </a:rPr>
              <a:t>terenie. </a:t>
            </a:r>
            <a:r>
              <a:rPr lang="pl-PL" sz="1400" dirty="0" smtClean="0">
                <a:solidFill>
                  <a:schemeClr val="bg1"/>
                </a:solidFill>
              </a:rPr>
              <a:t>W komentowanym przepisie wskazano, jakie grunty przeznacza się do zalesienia. Do zalesienia mogą być przeznaczone nieużytki, grunty rolne nieprzydatne do produkcji rolnej i grunty rolne nieużytkowane rolniczo oraz inne grunty nadające się do zalesienia, a w szczególności:</a:t>
            </a:r>
          </a:p>
          <a:p>
            <a:pPr marL="342900" indent="-342900" algn="just">
              <a:buFont typeface="+mj-lt"/>
              <a:buAutoNum type="arabicParenR"/>
            </a:pPr>
            <a:r>
              <a:rPr lang="pl-PL" sz="1400" dirty="0" smtClean="0">
                <a:solidFill>
                  <a:schemeClr val="bg1"/>
                </a:solidFill>
              </a:rPr>
              <a:t>grunty </a:t>
            </a:r>
            <a:r>
              <a:rPr lang="pl-PL" sz="1400" dirty="0" smtClean="0">
                <a:solidFill>
                  <a:schemeClr val="bg1"/>
                </a:solidFill>
              </a:rPr>
              <a:t>położone przy źródliskach rzek lub potoków, na wododziałach, wzdłuż brzegów rzek oraz na obrzeżach jezior i zbiorników wodnych;</a:t>
            </a:r>
          </a:p>
          <a:p>
            <a:pPr marL="342900" indent="-342900" algn="just">
              <a:buFont typeface="+mj-lt"/>
              <a:buAutoNum type="arabicParenR"/>
            </a:pPr>
            <a:r>
              <a:rPr lang="pl-PL" sz="1400" dirty="0" smtClean="0">
                <a:solidFill>
                  <a:schemeClr val="bg1"/>
                </a:solidFill>
              </a:rPr>
              <a:t>lotne </a:t>
            </a:r>
            <a:r>
              <a:rPr lang="pl-PL" sz="1400" dirty="0" smtClean="0">
                <a:solidFill>
                  <a:schemeClr val="bg1"/>
                </a:solidFill>
              </a:rPr>
              <a:t>piaski i wydmy piaszczyste;</a:t>
            </a:r>
          </a:p>
          <a:p>
            <a:pPr marL="342900" indent="-342900" algn="just">
              <a:buFont typeface="+mj-lt"/>
              <a:buAutoNum type="arabicParenR"/>
            </a:pPr>
            <a:r>
              <a:rPr lang="pl-PL" sz="1400" dirty="0" smtClean="0">
                <a:solidFill>
                  <a:schemeClr val="bg1"/>
                </a:solidFill>
              </a:rPr>
              <a:t>strome </a:t>
            </a:r>
            <a:r>
              <a:rPr lang="pl-PL" sz="1400" dirty="0" smtClean="0">
                <a:solidFill>
                  <a:schemeClr val="bg1"/>
                </a:solidFill>
              </a:rPr>
              <a:t>stoki, zbocza, urwiska i zapadliska;</a:t>
            </a:r>
          </a:p>
          <a:p>
            <a:pPr marL="342900" indent="-342900" algn="just">
              <a:buFont typeface="+mj-lt"/>
              <a:buAutoNum type="arabicParenR"/>
            </a:pPr>
            <a:r>
              <a:rPr lang="pl-PL" sz="1400" dirty="0" smtClean="0">
                <a:solidFill>
                  <a:schemeClr val="bg1"/>
                </a:solidFill>
              </a:rPr>
              <a:t>hałdy </a:t>
            </a:r>
            <a:r>
              <a:rPr lang="pl-PL" sz="1400" dirty="0" smtClean="0">
                <a:solidFill>
                  <a:schemeClr val="bg1"/>
                </a:solidFill>
              </a:rPr>
              <a:t>i tereny po wyeksploatowanym piasku, żwirze, torfie i glinie</a:t>
            </a:r>
            <a:r>
              <a:rPr lang="pl-PL" sz="1400" dirty="0" smtClean="0">
                <a:solidFill>
                  <a:schemeClr val="bg1"/>
                </a:solidFill>
              </a:rPr>
              <a:t>.</a:t>
            </a:r>
          </a:p>
          <a:p>
            <a:pPr algn="just"/>
            <a:r>
              <a:rPr lang="pl-PL" sz="1400" dirty="0" smtClean="0">
                <a:solidFill>
                  <a:schemeClr val="bg1"/>
                </a:solidFill>
              </a:rPr>
              <a:t>Grunty przeznaczone do zalesienia określa się w miejscowym planie zagospodarowania przestrzennego lub decyzji o warunkach zabudowy i zagospodarowania </a:t>
            </a:r>
            <a:r>
              <a:rPr lang="pl-PL" sz="1400" dirty="0" smtClean="0">
                <a:solidFill>
                  <a:schemeClr val="bg1"/>
                </a:solidFill>
              </a:rPr>
              <a:t>terenu. Dopiero </a:t>
            </a:r>
            <a:r>
              <a:rPr lang="pl-PL" sz="1400" dirty="0" smtClean="0">
                <a:solidFill>
                  <a:schemeClr val="bg1"/>
                </a:solidFill>
              </a:rPr>
              <a:t>treść </a:t>
            </a:r>
            <a:r>
              <a:rPr lang="pl-PL" sz="1400" dirty="0" err="1" smtClean="0">
                <a:solidFill>
                  <a:schemeClr val="bg1"/>
                </a:solidFill>
              </a:rPr>
              <a:t>mpzp</a:t>
            </a:r>
            <a:r>
              <a:rPr lang="pl-PL" sz="1400" dirty="0" smtClean="0">
                <a:solidFill>
                  <a:schemeClr val="bg1"/>
                </a:solidFill>
              </a:rPr>
              <a:t> </a:t>
            </a:r>
            <a:r>
              <a:rPr lang="pl-PL" sz="1400" dirty="0" smtClean="0">
                <a:solidFill>
                  <a:schemeClr val="bg1"/>
                </a:solidFill>
              </a:rPr>
              <a:t>bądź decyzja o warunkach zabudowy określa grunty przeznaczone do zalesienia. </a:t>
            </a:r>
            <a:r>
              <a:rPr lang="pl-PL" sz="1400" dirty="0" smtClean="0">
                <a:solidFill>
                  <a:schemeClr val="bg1"/>
                </a:solidFill>
              </a:rPr>
              <a:t>W </a:t>
            </a:r>
            <a:r>
              <a:rPr lang="pl-PL" sz="1400" dirty="0" smtClean="0">
                <a:solidFill>
                  <a:schemeClr val="bg1"/>
                </a:solidFill>
              </a:rPr>
              <a:t>przypadku terenów, na których przewiduje się realizację postanowień programu zwiększenia lesistości, określenie gruntów przeznaczonych do zalesienia następuje w sporządzanym obowiązkowo </a:t>
            </a:r>
            <a:r>
              <a:rPr lang="pl-PL" sz="1400" dirty="0" err="1" smtClean="0">
                <a:solidFill>
                  <a:schemeClr val="bg1"/>
                </a:solidFill>
              </a:rPr>
              <a:t>mpzp</a:t>
            </a:r>
            <a:r>
              <a:rPr lang="pl-PL" sz="1400" dirty="0" smtClean="0">
                <a:solidFill>
                  <a:schemeClr val="bg1"/>
                </a:solidFill>
              </a:rPr>
              <a:t>. </a:t>
            </a:r>
            <a:r>
              <a:rPr lang="pl-PL" sz="1400" dirty="0" smtClean="0">
                <a:solidFill>
                  <a:schemeClr val="bg1"/>
                </a:solidFill>
              </a:rPr>
              <a:t>Natomiast dla pozostałych terenów w </a:t>
            </a:r>
            <a:r>
              <a:rPr lang="pl-PL" sz="1400" dirty="0" err="1" smtClean="0">
                <a:solidFill>
                  <a:schemeClr val="bg1"/>
                </a:solidFill>
              </a:rPr>
              <a:t>mpzp</a:t>
            </a:r>
            <a:r>
              <a:rPr lang="pl-PL" sz="1400" dirty="0" smtClean="0">
                <a:solidFill>
                  <a:schemeClr val="bg1"/>
                </a:solidFill>
              </a:rPr>
              <a:t> sporządzonym </a:t>
            </a:r>
            <a:r>
              <a:rPr lang="pl-PL" sz="1400" dirty="0" smtClean="0">
                <a:solidFill>
                  <a:schemeClr val="bg1"/>
                </a:solidFill>
              </a:rPr>
              <a:t>fakultatywnie, a jeśli taki nie został sporządzony, w decyzji o warunkach zabudowy i zagospodarowania terenu, wydanej na podstawie ustawy o </a:t>
            </a:r>
            <a:r>
              <a:rPr lang="pl-PL" sz="1400" dirty="0" smtClean="0">
                <a:solidFill>
                  <a:schemeClr val="bg1"/>
                </a:solidFill>
              </a:rPr>
              <a:t>lasach.</a:t>
            </a:r>
          </a:p>
          <a:p>
            <a:pPr algn="just"/>
            <a:r>
              <a:rPr lang="pl-PL" sz="1400" dirty="0" smtClean="0">
                <a:solidFill>
                  <a:schemeClr val="bg1"/>
                </a:solidFill>
              </a:rPr>
              <a:t>W </a:t>
            </a:r>
            <a:r>
              <a:rPr lang="pl-PL" sz="1400" dirty="0" smtClean="0">
                <a:solidFill>
                  <a:schemeClr val="bg1"/>
                </a:solidFill>
              </a:rPr>
              <a:t>razie braku </a:t>
            </a:r>
            <a:r>
              <a:rPr lang="pl-PL" sz="1400" dirty="0" err="1" smtClean="0">
                <a:solidFill>
                  <a:schemeClr val="bg1"/>
                </a:solidFill>
              </a:rPr>
              <a:t>mpzp</a:t>
            </a:r>
            <a:r>
              <a:rPr lang="pl-PL" sz="1400" dirty="0" smtClean="0">
                <a:solidFill>
                  <a:schemeClr val="bg1"/>
                </a:solidFill>
              </a:rPr>
              <a:t> </a:t>
            </a:r>
            <a:r>
              <a:rPr lang="pl-PL" sz="1400" dirty="0" smtClean="0">
                <a:solidFill>
                  <a:schemeClr val="bg1"/>
                </a:solidFill>
              </a:rPr>
              <a:t>grunty przeznaczone do zalesienia może określać wydana w tym celu decyzja o warunkach zabudowy i zagospodarowaniu </a:t>
            </a:r>
            <a:r>
              <a:rPr lang="pl-PL" sz="1400" dirty="0" smtClean="0">
                <a:solidFill>
                  <a:schemeClr val="bg1"/>
                </a:solidFill>
              </a:rPr>
              <a:t>terenu (vide: </a:t>
            </a:r>
            <a:r>
              <a:rPr lang="pl-PL" sz="1400" dirty="0" smtClean="0">
                <a:solidFill>
                  <a:schemeClr val="bg1"/>
                </a:solidFill>
              </a:rPr>
              <a:t>Jak </a:t>
            </a:r>
            <a:r>
              <a:rPr lang="pl-PL" sz="1400" dirty="0" smtClean="0">
                <a:solidFill>
                  <a:schemeClr val="bg1"/>
                </a:solidFill>
              </a:rPr>
              <a:t>wyrok </a:t>
            </a:r>
            <a:r>
              <a:rPr lang="pl-PL" sz="1400" dirty="0" smtClean="0">
                <a:solidFill>
                  <a:schemeClr val="bg1"/>
                </a:solidFill>
              </a:rPr>
              <a:t>WSA w Białymstoku z dnia 23 listopada 2004 r., II SA/Bk </a:t>
            </a:r>
            <a:r>
              <a:rPr lang="pl-PL" sz="1400" dirty="0" smtClean="0">
                <a:solidFill>
                  <a:schemeClr val="bg1"/>
                </a:solidFill>
              </a:rPr>
              <a:t>536/04)</a:t>
            </a:r>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Grunty przeznaczone do zalesienia</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fontScale="925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a:t>
            </a:r>
            <a:r>
              <a:rPr lang="pl-PL" sz="1400" b="1" dirty="0" smtClean="0">
                <a:solidFill>
                  <a:schemeClr val="bg1"/>
                </a:solidFill>
              </a:rPr>
              <a:t>.  14.  [Powiększanie zasobów leśnych]</a:t>
            </a:r>
          </a:p>
          <a:p>
            <a:pPr algn="just"/>
            <a:r>
              <a:rPr lang="pl-PL" sz="1400" dirty="0" smtClean="0">
                <a:solidFill>
                  <a:schemeClr val="bg1"/>
                </a:solidFill>
              </a:rPr>
              <a:t>4. </a:t>
            </a:r>
            <a:r>
              <a:rPr lang="pl-PL" sz="1400" dirty="0" smtClean="0">
                <a:solidFill>
                  <a:schemeClr val="bg1"/>
                </a:solidFill>
              </a:rPr>
              <a:t>Obowiązek </a:t>
            </a:r>
            <a:r>
              <a:rPr lang="pl-PL" sz="1400" dirty="0" smtClean="0">
                <a:solidFill>
                  <a:schemeClr val="bg1"/>
                </a:solidFill>
              </a:rPr>
              <a:t>zalesiania gruntów ciąży na nadleśniczych w odniesieniu do gruntów w zarządzie Lasów Państwowych oraz na właścicielach lub użytkownikach wieczystych pozostałych gruntów.</a:t>
            </a:r>
          </a:p>
          <a:p>
            <a:pPr algn="just"/>
            <a:r>
              <a:rPr lang="pl-PL" sz="1400" dirty="0" smtClean="0">
                <a:solidFill>
                  <a:schemeClr val="bg1"/>
                </a:solidFill>
              </a:rPr>
              <a:t>5. </a:t>
            </a:r>
            <a:r>
              <a:rPr lang="pl-PL" sz="1400" dirty="0" smtClean="0">
                <a:solidFill>
                  <a:schemeClr val="bg1"/>
                </a:solidFill>
              </a:rPr>
              <a:t>Właściciele </a:t>
            </a:r>
            <a:r>
              <a:rPr lang="pl-PL" sz="1400" dirty="0" smtClean="0">
                <a:solidFill>
                  <a:schemeClr val="bg1"/>
                </a:solidFill>
              </a:rPr>
              <a:t>lub użytkownicy wieczyści gruntów mogą otrzymać dotacje z budżetu państwa przeznaczone na całkowite lub częściowe pokrycie kosztów zalesienia gruntów, o których mowa w ust. 3. Decyzję w sprawie przyznania środków na pokrycie tych kosztów wydaje starosta na wniosek właściciela lub użytkownika wieczystego, po zaopiniowaniu przez wójta (burmistrza, prezydenta miasta), z uwzględnieniem przepisów dotyczących pomocy publicznej.</a:t>
            </a:r>
          </a:p>
          <a:p>
            <a:pPr algn="just"/>
            <a:r>
              <a:rPr lang="pl-PL" sz="1400" dirty="0" smtClean="0">
                <a:solidFill>
                  <a:schemeClr val="bg1"/>
                </a:solidFill>
              </a:rPr>
              <a:t>6. </a:t>
            </a:r>
            <a:r>
              <a:rPr lang="pl-PL" sz="1400" dirty="0" smtClean="0">
                <a:solidFill>
                  <a:schemeClr val="bg1"/>
                </a:solidFill>
              </a:rPr>
              <a:t>(</a:t>
            </a:r>
            <a:r>
              <a:rPr lang="pl-PL" sz="1400" dirty="0" smtClean="0">
                <a:solidFill>
                  <a:schemeClr val="bg1"/>
                </a:solidFill>
              </a:rPr>
              <a:t>uchylony).</a:t>
            </a:r>
          </a:p>
          <a:p>
            <a:pPr algn="just"/>
            <a:r>
              <a:rPr lang="pl-PL" sz="1400" dirty="0" smtClean="0">
                <a:solidFill>
                  <a:schemeClr val="bg1"/>
                </a:solidFill>
              </a:rPr>
              <a:t>7. </a:t>
            </a:r>
            <a:r>
              <a:rPr lang="pl-PL" sz="1400" dirty="0" smtClean="0">
                <a:solidFill>
                  <a:schemeClr val="bg1"/>
                </a:solidFill>
              </a:rPr>
              <a:t>Starosta </a:t>
            </a:r>
            <a:r>
              <a:rPr lang="pl-PL" sz="1400" dirty="0" smtClean="0">
                <a:solidFill>
                  <a:schemeClr val="bg1"/>
                </a:solidFill>
              </a:rPr>
              <a:t>właściwy ze względu na położenie gruntu objętego zalesieniem dokonuje oceny udatności upraw leśnych najpóźniej w piątym roku od zalesienia gruntu oraz przekwalifikuje z urzędu zalesiony grunt na leśny, jeżeli zalesienia gruntu dokonano na podstawie przepisów o wspieraniu rozwoju obszarów wiejskich ze środków pochodzących z Sekcji Gwarancji Europejskiego Funduszu Orientacji i Gwarancji Rolnej lub na podstawie przepisów o wspieraniu rozwoju obszarów wiejskich z udziałem środków Europejskiego Funduszu Rolnego na rzecz Rozwoju Obszarów Wiejskich w ramach Programu Rozwoju Obszarów Wiejskich na lata 2007-2013, lub na podstawie przepisów o wspieraniu rozwoju obszarów wiejskich z udziałem środków Europejskiego Funduszu Rolnego na rzecz Rozwoju Obszarów Wiejskich w ramach Programu Rozwoju Obszarów Wiejskich na lata 2014-2020.</a:t>
            </a:r>
          </a:p>
          <a:p>
            <a:pPr algn="just"/>
            <a:r>
              <a:rPr lang="pl-PL" sz="1400" dirty="0" smtClean="0">
                <a:solidFill>
                  <a:schemeClr val="bg1"/>
                </a:solidFill>
              </a:rPr>
              <a:t>8. </a:t>
            </a:r>
            <a:r>
              <a:rPr lang="pl-PL" sz="1400" dirty="0" smtClean="0">
                <a:solidFill>
                  <a:schemeClr val="bg1"/>
                </a:solidFill>
              </a:rPr>
              <a:t>Starosta </a:t>
            </a:r>
            <a:r>
              <a:rPr lang="pl-PL" sz="1400" dirty="0" smtClean="0">
                <a:solidFill>
                  <a:schemeClr val="bg1"/>
                </a:solidFill>
              </a:rPr>
              <a:t>może powierzyć, w drodze porozumienia, dokonanie oceny udatności upraw nadleśniczemu.</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Grunty przeznaczone do zalesienia</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dirty="0" smtClean="0">
                <a:solidFill>
                  <a:schemeClr val="bg1"/>
                </a:solidFill>
              </a:rPr>
              <a:t>Konsekwencją określenia gruntów przeznaczonych do zalesienia są obowiązki, jakie w związku z tym prawodawca nakłada na zarządcę - Lasy Państwowe oraz na właścicieli i użytkowników wieczystych. Jest to obowiązek dokonania zalesienia, czyli dokonania czynności technicznych zwiększenia ilości drzew, poprzez ich zasadzenie. Nie budzi wątpliwości nałożenie takiego obowiązku na zarządcę gruntów, czyli na Lasy Państwowe, a ściśle - na nadleśniczego. </a:t>
            </a:r>
            <a:endParaRPr lang="pl-PL" sz="1400" dirty="0" smtClean="0">
              <a:solidFill>
                <a:schemeClr val="bg1"/>
              </a:solidFill>
            </a:endParaRPr>
          </a:p>
          <a:p>
            <a:pPr algn="just"/>
            <a:r>
              <a:rPr lang="pl-PL" sz="1400" dirty="0" smtClean="0">
                <a:solidFill>
                  <a:schemeClr val="bg1"/>
                </a:solidFill>
              </a:rPr>
              <a:t>Zalesienie gruntów wiąże się z wydatkami. Stąd też właściciele lub użytkownicy wieczyści gruntów mogą otrzymać dotacje z budżetu państwa przeznaczone na całkowite lub częściowe pokrycie kosztów zalesienia gruntów, o których mowa w ust. 3 art. 14. Przyznanie dotacji następuje jedynie na wniosek właściciela gruntu lub użytkownika wieczystego. Ustawodawca nie wskazuje na zarządcę, a więc Lasy Państwowe takiej dotacji nie uzyskają. Organ administracji publicznej nie może przyznać dotacji z urzędu. Dotacji udziela się na podstawie decyzji w sprawie przyznania środków na pokrycie tych kosztów, którą wydaje starosta. Decyzja taka wymaga zaopiniowania przez wójta (burmistrza, prezydenta miasta).</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Cechowanie drewna</a:t>
            </a: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fontScale="92500" lnSpcReduction="1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REGULACJA: </a:t>
            </a:r>
            <a:r>
              <a:rPr lang="pl-PL" sz="1400" dirty="0" smtClean="0">
                <a:solidFill>
                  <a:schemeClr val="bg1"/>
                </a:solidFill>
              </a:rPr>
              <a:t>ustawa z dnia 28 września 1991 r. o lasach (Dz.U.2021.1275 </a:t>
            </a:r>
            <a:r>
              <a:rPr lang="pl-PL" sz="1400" dirty="0" err="1" smtClean="0">
                <a:solidFill>
                  <a:schemeClr val="bg1"/>
                </a:solidFill>
              </a:rPr>
              <a:t>t.j</a:t>
            </a:r>
            <a:r>
              <a:rPr lang="pl-PL" sz="1400" dirty="0" smtClean="0">
                <a:solidFill>
                  <a:schemeClr val="bg1"/>
                </a:solidFill>
              </a:rPr>
              <a:t>. z dnia 2021.07.13)</a:t>
            </a:r>
          </a:p>
          <a:p>
            <a:pPr algn="just"/>
            <a:r>
              <a:rPr lang="pl-PL" sz="1400" b="1" dirty="0" smtClean="0">
                <a:solidFill>
                  <a:schemeClr val="bg1"/>
                </a:solidFill>
              </a:rPr>
              <a:t>Art.  14a.  [Cechowanie drewna]</a:t>
            </a:r>
          </a:p>
          <a:p>
            <a:pPr algn="just"/>
            <a:r>
              <a:rPr lang="pl-PL" sz="1400" dirty="0" smtClean="0">
                <a:solidFill>
                  <a:schemeClr val="bg1"/>
                </a:solidFill>
              </a:rPr>
              <a:t>1. </a:t>
            </a:r>
            <a:r>
              <a:rPr lang="pl-PL" sz="1400" dirty="0" smtClean="0">
                <a:solidFill>
                  <a:schemeClr val="bg1"/>
                </a:solidFill>
              </a:rPr>
              <a:t>Drewno </a:t>
            </a:r>
            <a:r>
              <a:rPr lang="pl-PL" sz="1400" dirty="0" smtClean="0">
                <a:solidFill>
                  <a:schemeClr val="bg1"/>
                </a:solidFill>
              </a:rPr>
              <a:t>pozyskane w lasach podlega ocechowaniu.</a:t>
            </a:r>
          </a:p>
          <a:p>
            <a:pPr algn="just"/>
            <a:r>
              <a:rPr lang="pl-PL" sz="1400" dirty="0" smtClean="0">
                <a:solidFill>
                  <a:schemeClr val="bg1"/>
                </a:solidFill>
              </a:rPr>
              <a:t>2. </a:t>
            </a:r>
            <a:r>
              <a:rPr lang="pl-PL" sz="1400" dirty="0" smtClean="0">
                <a:solidFill>
                  <a:schemeClr val="bg1"/>
                </a:solidFill>
              </a:rPr>
              <a:t>Obowiązek </a:t>
            </a:r>
            <a:r>
              <a:rPr lang="pl-PL" sz="1400" dirty="0" smtClean="0">
                <a:solidFill>
                  <a:schemeClr val="bg1"/>
                </a:solidFill>
              </a:rPr>
              <a:t>cechowania drewna spoczywa na właścicielach lasów, z zastrzeżeniem ust. 3.</a:t>
            </a:r>
          </a:p>
          <a:p>
            <a:pPr algn="just"/>
            <a:r>
              <a:rPr lang="pl-PL" sz="1400" dirty="0" smtClean="0">
                <a:solidFill>
                  <a:schemeClr val="bg1"/>
                </a:solidFill>
              </a:rPr>
              <a:t>3. </a:t>
            </a:r>
            <a:r>
              <a:rPr lang="pl-PL" sz="1400" dirty="0" smtClean="0">
                <a:solidFill>
                  <a:schemeClr val="bg1"/>
                </a:solidFill>
              </a:rPr>
              <a:t>Drewno </a:t>
            </a:r>
            <a:r>
              <a:rPr lang="pl-PL" sz="1400" dirty="0" smtClean="0">
                <a:solidFill>
                  <a:schemeClr val="bg1"/>
                </a:solidFill>
              </a:rPr>
              <a:t>pozyskane w lasach niestanowiących własności Skarbu Państwa cechuje starosta, który wystawia właścicielowi lasu dokument stwierdzający legalność pozyskania drewna.</a:t>
            </a:r>
          </a:p>
          <a:p>
            <a:pPr algn="just"/>
            <a:r>
              <a:rPr lang="pl-PL" sz="1400" dirty="0" smtClean="0">
                <a:solidFill>
                  <a:schemeClr val="bg1"/>
                </a:solidFill>
              </a:rPr>
              <a:t>4. </a:t>
            </a:r>
            <a:r>
              <a:rPr lang="pl-PL" sz="1400" dirty="0" smtClean="0">
                <a:solidFill>
                  <a:schemeClr val="bg1"/>
                </a:solidFill>
              </a:rPr>
              <a:t>Minister </a:t>
            </a:r>
            <a:r>
              <a:rPr lang="pl-PL" sz="1400" dirty="0" smtClean="0">
                <a:solidFill>
                  <a:schemeClr val="bg1"/>
                </a:solidFill>
              </a:rPr>
              <a:t>właściwy do spraw środowiska określi, w drodze rozporządzenia, szczegółowe zasady cechowania drewna, wzory urządzeń do cechowania i zasady ich stosowania oraz wzór dokumentu stwierdzającego legalność pozyskania drewna.</a:t>
            </a:r>
          </a:p>
          <a:p>
            <a:pPr algn="just"/>
            <a:endParaRPr lang="pl-PL" sz="1400" dirty="0" smtClean="0">
              <a:solidFill>
                <a:schemeClr val="bg1"/>
              </a:solidFill>
            </a:endParaRPr>
          </a:p>
          <a:p>
            <a:pPr algn="just">
              <a:buFont typeface="Wingdings" pitchFamily="2" charset="2"/>
              <a:buChar char="Ø"/>
            </a:pPr>
            <a:r>
              <a:rPr lang="pl-PL" sz="1400" dirty="0" smtClean="0">
                <a:solidFill>
                  <a:schemeClr val="bg1"/>
                </a:solidFill>
              </a:rPr>
              <a:t>Zasadniczym </a:t>
            </a:r>
            <a:r>
              <a:rPr lang="pl-PL" sz="1400" dirty="0" smtClean="0">
                <a:solidFill>
                  <a:schemeClr val="bg1"/>
                </a:solidFill>
              </a:rPr>
              <a:t>celem cechowania drewna pozyskanego w lasach jest potwierdzenie legalności pozyskania, a tym samym ułatwienie wykrywania kradzieży leśnych, oraz bezprawnych wyrębów w lasach </a:t>
            </a:r>
            <a:r>
              <a:rPr lang="pl-PL" sz="1400" dirty="0" smtClean="0">
                <a:solidFill>
                  <a:schemeClr val="bg1"/>
                </a:solidFill>
              </a:rPr>
              <a:t>prywatnych. Cechowanie </a:t>
            </a:r>
            <a:r>
              <a:rPr lang="pl-PL" sz="1400" dirty="0" smtClean="0">
                <a:solidFill>
                  <a:schemeClr val="bg1"/>
                </a:solidFill>
              </a:rPr>
              <a:t>oznacza zatem czynność techniczną polegającą na oznaczeniu drewna pozyskanego w lasach, w celu ustalenia legalności jego pozyskania</a:t>
            </a:r>
            <a:r>
              <a:rPr lang="pl-PL" sz="1400" dirty="0" smtClean="0">
                <a:solidFill>
                  <a:schemeClr val="bg1"/>
                </a:solidFill>
              </a:rPr>
              <a:t>.</a:t>
            </a:r>
          </a:p>
          <a:p>
            <a:pPr algn="just">
              <a:buFont typeface="Wingdings" pitchFamily="2" charset="2"/>
              <a:buChar char="Ø"/>
            </a:pPr>
            <a:r>
              <a:rPr lang="pl-PL" sz="1400" dirty="0" smtClean="0">
                <a:solidFill>
                  <a:schemeClr val="bg1"/>
                </a:solidFill>
              </a:rPr>
              <a:t> </a:t>
            </a:r>
            <a:r>
              <a:rPr lang="pl-PL" sz="1400" dirty="0" smtClean="0">
                <a:solidFill>
                  <a:schemeClr val="bg1"/>
                </a:solidFill>
              </a:rPr>
              <a:t>Obowiązek cechowania drewna spoczywa na właścicielach lasów i jest to obowiązek wynikający wprost z ustawy. Z tym że wyjątkiem od tej zasady jest obowiązek cechowania spoczywający na staroście, ale tylko w odniesieniu do drewna pozyskanego w lasach niestanowiących własności Skarbu Państwa. </a:t>
            </a:r>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Cechowanie drewna</a:t>
            </a: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fontScale="92500" lnSpcReduction="20000"/>
          </a:bodyPr>
          <a:lstStyle/>
          <a:p>
            <a:pPr algn="just"/>
            <a:endParaRPr lang="pl-PL" sz="1400" dirty="0" smtClean="0">
              <a:solidFill>
                <a:schemeClr val="bg1"/>
              </a:solidFill>
            </a:endParaRPr>
          </a:p>
          <a:p>
            <a:pPr algn="just"/>
            <a:endParaRPr lang="pl-PL" sz="1400" dirty="0" smtClean="0">
              <a:solidFill>
                <a:schemeClr val="bg1"/>
              </a:solidFill>
            </a:endParaRPr>
          </a:p>
          <a:p>
            <a:pPr algn="just"/>
            <a:r>
              <a:rPr lang="pl-PL" sz="1400" dirty="0" smtClean="0">
                <a:solidFill>
                  <a:schemeClr val="bg1"/>
                </a:solidFill>
              </a:rPr>
              <a:t>Minister </a:t>
            </a:r>
            <a:r>
              <a:rPr lang="pl-PL" sz="1400" dirty="0" smtClean="0">
                <a:solidFill>
                  <a:schemeClr val="bg1"/>
                </a:solidFill>
              </a:rPr>
              <a:t>właściwy do spraw środowiska wydał rozporządzenie z dnia 24 lutego 1998 r. w sprawie szczegółowych zasad cechowania drewna, wzorów urządzeń do cechowania i zasad ich stosowania oraz wzoru dokumentu stwierdzającego legalność pozyskania </a:t>
            </a:r>
            <a:r>
              <a:rPr lang="pl-PL" sz="1400" dirty="0" smtClean="0">
                <a:solidFill>
                  <a:schemeClr val="bg1"/>
                </a:solidFill>
              </a:rPr>
              <a:t>drewna. </a:t>
            </a:r>
            <a:r>
              <a:rPr lang="pl-PL" sz="1400" dirty="0" smtClean="0">
                <a:solidFill>
                  <a:schemeClr val="bg1"/>
                </a:solidFill>
              </a:rPr>
              <a:t>Zgodnie z § 1 tego rozporządzenia: "Cechowanie drewna polega na trwałym umieszczeniu na pozyskanym drewnie znaku graficznego, literowego lub cyfrowego oraz kolejnego numeru sztuki albo numeru stosu drewna".</a:t>
            </a:r>
          </a:p>
          <a:p>
            <a:pPr algn="just"/>
            <a:r>
              <a:rPr lang="pl-PL" sz="1400" dirty="0" smtClean="0">
                <a:solidFill>
                  <a:schemeClr val="bg1"/>
                </a:solidFill>
              </a:rPr>
              <a:t>W myśl § 3 rozporządzenia </a:t>
            </a:r>
            <a:r>
              <a:rPr lang="pl-PL" sz="1400" dirty="0" err="1" smtClean="0">
                <a:solidFill>
                  <a:schemeClr val="bg1"/>
                </a:solidFill>
              </a:rPr>
              <a:t>ws</a:t>
            </a:r>
            <a:r>
              <a:rPr lang="pl-PL" sz="1400" dirty="0" smtClean="0">
                <a:solidFill>
                  <a:schemeClr val="bg1"/>
                </a:solidFill>
              </a:rPr>
              <a:t>. cechowania:</a:t>
            </a:r>
          </a:p>
          <a:p>
            <a:pPr algn="just"/>
            <a:r>
              <a:rPr lang="pl-PL" sz="1400" dirty="0" smtClean="0">
                <a:solidFill>
                  <a:schemeClr val="bg1"/>
                </a:solidFill>
              </a:rPr>
              <a:t>1. Cechowania drewna w lasach stanowiących własność Skarbu Państwa dokonuje się po jego pozyskaniu, przed wywozem z lasu lub przerobem.</a:t>
            </a:r>
          </a:p>
          <a:p>
            <a:pPr algn="just"/>
            <a:r>
              <a:rPr lang="pl-PL" sz="1400" dirty="0" smtClean="0">
                <a:solidFill>
                  <a:schemeClr val="bg1"/>
                </a:solidFill>
              </a:rPr>
              <a:t>2. Cechowania drewna w lasach nie stanowiących własności Skarbu Państwa dokonuje się w miejscu jego pozyskania.</a:t>
            </a:r>
          </a:p>
          <a:p>
            <a:pPr algn="just"/>
            <a:r>
              <a:rPr lang="pl-PL" sz="1400" dirty="0" smtClean="0">
                <a:solidFill>
                  <a:schemeClr val="bg1"/>
                </a:solidFill>
              </a:rPr>
              <a:t>Cechowanie drewna w Lasach Państwowych regulowane jest w </a:t>
            </a:r>
            <a:r>
              <a:rPr lang="pl-PL" sz="1400" dirty="0" smtClean="0">
                <a:solidFill>
                  <a:schemeClr val="bg1"/>
                </a:solidFill>
              </a:rPr>
              <a:t>§ 5</a:t>
            </a:r>
            <a:r>
              <a:rPr lang="pl-PL" sz="1400" dirty="0" smtClean="0">
                <a:solidFill>
                  <a:schemeClr val="bg1"/>
                </a:solidFill>
              </a:rPr>
              <a:t> rozporządzenia </a:t>
            </a:r>
            <a:r>
              <a:rPr lang="pl-PL" sz="1400" dirty="0" err="1" smtClean="0">
                <a:solidFill>
                  <a:schemeClr val="bg1"/>
                </a:solidFill>
              </a:rPr>
              <a:t>ws</a:t>
            </a:r>
            <a:r>
              <a:rPr lang="pl-PL" sz="1400" dirty="0" smtClean="0">
                <a:solidFill>
                  <a:schemeClr val="bg1"/>
                </a:solidFill>
              </a:rPr>
              <a:t>. cechowania. Przepis ten stanowi, że:</a:t>
            </a:r>
          </a:p>
          <a:p>
            <a:pPr algn="just"/>
            <a:r>
              <a:rPr lang="pl-PL" sz="1400" dirty="0" smtClean="0">
                <a:solidFill>
                  <a:schemeClr val="bg1"/>
                </a:solidFill>
              </a:rPr>
              <a:t>1. Cechowania drewna w jednostkach organizacyjnych Państwowego Gospodarstwa Leśnego Lasy Państwowe, zwanego dalej "Lasami Państwowymi", dokonuje się przez naniesienie, za pomocą tarczy, na drewno znaku graficznego w kolorze czarnym oraz przymocowanie płytki z numerem w kolorze czerwonym.</a:t>
            </a:r>
          </a:p>
          <a:p>
            <a:pPr algn="just"/>
            <a:r>
              <a:rPr lang="pl-PL" sz="1400" dirty="0" smtClean="0">
                <a:solidFill>
                  <a:schemeClr val="bg1"/>
                </a:solidFill>
              </a:rPr>
              <a:t>2. Płytka, o której mowa w ust. 1, przymocowana do pozyskanego drewna, zawiera oznaczenia cyfrowe w dwu liniach:</a:t>
            </a:r>
          </a:p>
          <a:p>
            <a:pPr algn="just"/>
            <a:r>
              <a:rPr lang="pl-PL" sz="1400" dirty="0" smtClean="0">
                <a:solidFill>
                  <a:schemeClr val="bg1"/>
                </a:solidFill>
              </a:rPr>
              <a:t>1) w linii górnej - numer kolejny sztuki albo stosu drewna,</a:t>
            </a:r>
          </a:p>
          <a:p>
            <a:pPr algn="just"/>
            <a:r>
              <a:rPr lang="pl-PL" sz="1400" dirty="0" smtClean="0">
                <a:solidFill>
                  <a:schemeClr val="bg1"/>
                </a:solidFill>
              </a:rPr>
              <a:t>2) w linii dolnej - zakodowany 6-cyfrowy znak jednostki organizacyjnej Lasów Państwowych, z której pochodzi drewno; płytka może zawierać dodatkowo kod paskowy do odczytu elektronicznego.</a:t>
            </a:r>
          </a:p>
          <a:p>
            <a:pPr algn="just"/>
            <a:r>
              <a:rPr lang="pl-PL" sz="1400" dirty="0" smtClean="0">
                <a:solidFill>
                  <a:schemeClr val="bg1"/>
                </a:solidFill>
              </a:rPr>
              <a:t>3. Wzór tarczy i płytki, o których mowa w ust. 1 i 2, określa załącznik nr 1 do rozporządzenia.</a:t>
            </a:r>
          </a:p>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Cechowanie drewna</a:t>
            </a: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260648"/>
            <a:ext cx="4965792" cy="6336704"/>
          </a:xfrm>
        </p:spPr>
        <p:txBody>
          <a:bodyPr vert="horz" lIns="91440" tIns="45720" rIns="91440" bIns="45720" rtlCol="0" anchor="ctr">
            <a:normAutofit fontScale="92500" lnSpcReduction="10000"/>
          </a:bodyPr>
          <a:lstStyle/>
          <a:p>
            <a:pPr algn="just"/>
            <a:endParaRPr lang="pl-PL" sz="1400" dirty="0" smtClean="0">
              <a:solidFill>
                <a:schemeClr val="bg1"/>
              </a:solidFill>
            </a:endParaRPr>
          </a:p>
          <a:p>
            <a:pPr algn="just"/>
            <a:endParaRPr lang="pl-PL" sz="1400" dirty="0" smtClean="0">
              <a:solidFill>
                <a:schemeClr val="bg1"/>
              </a:solidFill>
            </a:endParaRPr>
          </a:p>
          <a:p>
            <a:pPr algn="just"/>
            <a:r>
              <a:rPr lang="pl-PL" sz="1400" dirty="0" smtClean="0">
                <a:solidFill>
                  <a:schemeClr val="bg1"/>
                </a:solidFill>
              </a:rPr>
              <a:t>Natomiast </a:t>
            </a:r>
            <a:r>
              <a:rPr lang="pl-PL" sz="1400" dirty="0" smtClean="0">
                <a:solidFill>
                  <a:schemeClr val="bg1"/>
                </a:solidFill>
              </a:rPr>
              <a:t>cechowania drewna w parkach narodowych dotyczy § 6 rozporządzenia </a:t>
            </a:r>
            <a:r>
              <a:rPr lang="pl-PL" sz="1400" dirty="0" err="1" smtClean="0">
                <a:solidFill>
                  <a:schemeClr val="bg1"/>
                </a:solidFill>
              </a:rPr>
              <a:t>ws</a:t>
            </a:r>
            <a:r>
              <a:rPr lang="pl-PL" sz="1400" dirty="0" smtClean="0">
                <a:solidFill>
                  <a:schemeClr val="bg1"/>
                </a:solidFill>
              </a:rPr>
              <a:t>. cechowania, w myśl którego:</a:t>
            </a:r>
          </a:p>
          <a:p>
            <a:pPr algn="just"/>
            <a:r>
              <a:rPr lang="pl-PL" sz="1400" dirty="0" smtClean="0">
                <a:solidFill>
                  <a:schemeClr val="bg1"/>
                </a:solidFill>
              </a:rPr>
              <a:t>1. Cechowania drewna w parkach narodowych dokonuje się przez naniesienie, za pomocą tarczy, na drewno znaku graficznego w kolorze czarnym oraz przymocowanie płytki w kolorze zielonym; płytka zawiera oznaczenia cyfrowe określające kolejny numer sztuki albo stosu drewna.</a:t>
            </a:r>
          </a:p>
          <a:p>
            <a:pPr algn="just"/>
            <a:r>
              <a:rPr lang="pl-PL" sz="1400" dirty="0" smtClean="0">
                <a:solidFill>
                  <a:schemeClr val="bg1"/>
                </a:solidFill>
              </a:rPr>
              <a:t>2. Wzór tarczy i płytki, o których mowa w ust. 1, określa załącznik nr 2 do rozporządzenia.</a:t>
            </a:r>
          </a:p>
          <a:p>
            <a:pPr algn="just"/>
            <a:r>
              <a:rPr lang="pl-PL" sz="1400" dirty="0" smtClean="0">
                <a:solidFill>
                  <a:schemeClr val="bg1"/>
                </a:solidFill>
              </a:rPr>
              <a:t>Z kolei § 9 tego rozporządzenia reguluje cechowanie drewna w lasach niestanowiących własności Skarbu Państwa:</a:t>
            </a:r>
          </a:p>
          <a:p>
            <a:pPr algn="just"/>
            <a:r>
              <a:rPr lang="pl-PL" sz="1400" dirty="0" smtClean="0">
                <a:solidFill>
                  <a:schemeClr val="bg1"/>
                </a:solidFill>
              </a:rPr>
              <a:t>1. Cechowania drewna w lasach nie stanowiących własności Skarbu Państwa dokonuje się przez naniesienie, za pomocą tarczy, na drewno znaku w kolorze czarnym, w postaci liter oznaczających lasy nie stanowiące własności Skarbu Państwa i cyfr identyfikujących powiat, oraz przymocowanie płytki w kolorze niebieskim z cyframi określającymi kolejny numer sztuki albo stosu drewna.</a:t>
            </a:r>
          </a:p>
          <a:p>
            <a:pPr algn="just"/>
            <a:r>
              <a:rPr lang="pl-PL" sz="1400" dirty="0" smtClean="0">
                <a:solidFill>
                  <a:schemeClr val="bg1"/>
                </a:solidFill>
              </a:rPr>
              <a:t>2. Wzór tarczy i płytki, o których mowa w ust. 1, określa załącznik nr 5 do rozporządzenia.</a:t>
            </a:r>
          </a:p>
          <a:p>
            <a:pPr algn="just"/>
            <a:r>
              <a:rPr lang="pl-PL" sz="1400" dirty="0" smtClean="0">
                <a:solidFill>
                  <a:schemeClr val="bg1"/>
                </a:solidFill>
              </a:rPr>
              <a:t>3. Cechowania drewna w lasach nie stanowiących własności Skarbu Państwa dokonuje starosta niezwłocznie po zawiadomieniu przez właściciela lasu o pozyskaniu drewna.</a:t>
            </a:r>
          </a:p>
          <a:p>
            <a:pPr algn="just"/>
            <a:r>
              <a:rPr lang="pl-PL" sz="1400" dirty="0" smtClean="0">
                <a:solidFill>
                  <a:schemeClr val="bg1"/>
                </a:solidFill>
              </a:rPr>
              <a:t>4. Dokumentem stwierdzającym legalność pozyskania drewna jest świadectwo legalności pozyskanego drewna, którego wzór stanowi załącznik nr 6 do rozporządzenia.</a:t>
            </a:r>
          </a:p>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Lasy objęte stałym zakazem wstępu</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r>
              <a:rPr lang="pl-PL" sz="1400" dirty="0" smtClean="0">
                <a:solidFill>
                  <a:schemeClr val="bg1"/>
                </a:solidFill>
              </a:rPr>
              <a:t/>
            </a:r>
            <a:br>
              <a:rPr lang="pl-PL" sz="1400" dirty="0" smtClean="0">
                <a:solidFill>
                  <a:schemeClr val="bg1"/>
                </a:solidFill>
              </a:rPr>
            </a:br>
            <a:endParaRPr lang="pl-PL" sz="1400"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28 września 1991 r. o lasach (Dz.U.2021.1275 </a:t>
            </a:r>
            <a:r>
              <a:rPr lang="pl-PL" sz="1400" dirty="0" err="1" smtClean="0">
                <a:solidFill>
                  <a:schemeClr val="bg1"/>
                </a:solidFill>
              </a:rPr>
              <a:t>t.j</a:t>
            </a:r>
            <a:r>
              <a:rPr lang="pl-PL" sz="1400" dirty="0" smtClean="0">
                <a:solidFill>
                  <a:schemeClr val="bg1"/>
                </a:solidFill>
              </a:rPr>
              <a:t>. z dnia 2021.07.13)</a:t>
            </a:r>
          </a:p>
          <a:p>
            <a:pPr algn="just"/>
            <a:r>
              <a:rPr lang="pl-PL" sz="1400" b="1" dirty="0" smtClean="0">
                <a:solidFill>
                  <a:schemeClr val="bg1"/>
                </a:solidFill>
              </a:rPr>
              <a:t>Art.  26.  [Ograniczenia w dostępie do lasów]</a:t>
            </a:r>
          </a:p>
          <a:p>
            <a:pPr algn="just"/>
            <a:r>
              <a:rPr lang="pl-PL" sz="1400" dirty="0" smtClean="0">
                <a:solidFill>
                  <a:schemeClr val="bg1"/>
                </a:solidFill>
              </a:rPr>
              <a:t>1. </a:t>
            </a:r>
            <a:r>
              <a:rPr lang="pl-PL" sz="1400" dirty="0" smtClean="0">
                <a:solidFill>
                  <a:schemeClr val="bg1"/>
                </a:solidFill>
              </a:rPr>
              <a:t> Lasy </a:t>
            </a:r>
            <a:r>
              <a:rPr lang="pl-PL" sz="1400" dirty="0" smtClean="0">
                <a:solidFill>
                  <a:schemeClr val="bg1"/>
                </a:solidFill>
              </a:rPr>
              <a:t>stanowiące własność Skarbu Państwa, z zastrzeżeniem ust. 2 i 3, są udostępniane dla ludności.</a:t>
            </a:r>
          </a:p>
          <a:p>
            <a:pPr algn="just"/>
            <a:r>
              <a:rPr lang="pl-PL" sz="1400" dirty="0" smtClean="0">
                <a:solidFill>
                  <a:schemeClr val="bg1"/>
                </a:solidFill>
              </a:rPr>
              <a:t>2. </a:t>
            </a:r>
            <a:r>
              <a:rPr lang="pl-PL" sz="1400" dirty="0" smtClean="0">
                <a:solidFill>
                  <a:schemeClr val="bg1"/>
                </a:solidFill>
              </a:rPr>
              <a:t> Stałym </a:t>
            </a:r>
            <a:r>
              <a:rPr lang="pl-PL" sz="1400" dirty="0" smtClean="0">
                <a:solidFill>
                  <a:schemeClr val="bg1"/>
                </a:solidFill>
              </a:rPr>
              <a:t>zakazem wstępu objęte są lasy </a:t>
            </a:r>
            <a:r>
              <a:rPr lang="pl-PL" sz="1400" dirty="0" smtClean="0">
                <a:solidFill>
                  <a:schemeClr val="bg1"/>
                </a:solidFill>
              </a:rPr>
              <a:t>stanowiące:</a:t>
            </a:r>
          </a:p>
          <a:p>
            <a:pPr marL="342900" indent="-342900" algn="just">
              <a:buFont typeface="+mj-lt"/>
              <a:buAutoNum type="arabicParenR"/>
            </a:pPr>
            <a:r>
              <a:rPr lang="pl-PL" sz="1400" dirty="0" smtClean="0">
                <a:solidFill>
                  <a:schemeClr val="bg1"/>
                </a:solidFill>
              </a:rPr>
              <a:t>uprawy </a:t>
            </a:r>
            <a:r>
              <a:rPr lang="pl-PL" sz="1400" dirty="0" smtClean="0">
                <a:solidFill>
                  <a:schemeClr val="bg1"/>
                </a:solidFill>
              </a:rPr>
              <a:t>leśne do 4 m wysokości;</a:t>
            </a:r>
          </a:p>
          <a:p>
            <a:pPr marL="342900" indent="-342900" algn="just">
              <a:buFont typeface="+mj-lt"/>
              <a:buAutoNum type="arabicParenR"/>
            </a:pPr>
            <a:r>
              <a:rPr lang="pl-PL" sz="1400" dirty="0" smtClean="0">
                <a:solidFill>
                  <a:schemeClr val="bg1"/>
                </a:solidFill>
              </a:rPr>
              <a:t>powierzchnie </a:t>
            </a:r>
            <a:r>
              <a:rPr lang="pl-PL" sz="1400" dirty="0" smtClean="0">
                <a:solidFill>
                  <a:schemeClr val="bg1"/>
                </a:solidFill>
              </a:rPr>
              <a:t>doświadczalne i drzewostany nasienne;</a:t>
            </a:r>
          </a:p>
          <a:p>
            <a:pPr marL="342900" indent="-342900" algn="just">
              <a:buFont typeface="+mj-lt"/>
              <a:buAutoNum type="arabicParenR"/>
            </a:pPr>
            <a:r>
              <a:rPr lang="pl-PL" sz="1400" dirty="0" smtClean="0">
                <a:solidFill>
                  <a:schemeClr val="bg1"/>
                </a:solidFill>
              </a:rPr>
              <a:t>ostoje </a:t>
            </a:r>
            <a:r>
              <a:rPr lang="pl-PL" sz="1400" dirty="0" smtClean="0">
                <a:solidFill>
                  <a:schemeClr val="bg1"/>
                </a:solidFill>
              </a:rPr>
              <a:t>zwierząt;</a:t>
            </a:r>
          </a:p>
          <a:p>
            <a:pPr marL="342900" indent="-342900" algn="just">
              <a:buFont typeface="+mj-lt"/>
              <a:buAutoNum type="arabicParenR"/>
            </a:pPr>
            <a:r>
              <a:rPr lang="pl-PL" sz="1400" dirty="0" smtClean="0">
                <a:solidFill>
                  <a:schemeClr val="bg1"/>
                </a:solidFill>
              </a:rPr>
              <a:t>źródliska </a:t>
            </a:r>
            <a:r>
              <a:rPr lang="pl-PL" sz="1400" dirty="0" smtClean="0">
                <a:solidFill>
                  <a:schemeClr val="bg1"/>
                </a:solidFill>
              </a:rPr>
              <a:t>rzek i potoków;</a:t>
            </a:r>
          </a:p>
          <a:p>
            <a:pPr marL="342900" indent="-342900" algn="just">
              <a:buFont typeface="+mj-lt"/>
              <a:buAutoNum type="arabicParenR"/>
            </a:pPr>
            <a:r>
              <a:rPr lang="pl-PL" sz="1400" dirty="0" smtClean="0">
                <a:solidFill>
                  <a:schemeClr val="bg1"/>
                </a:solidFill>
              </a:rPr>
              <a:t>obszary </a:t>
            </a:r>
            <a:r>
              <a:rPr lang="pl-PL" sz="1400" dirty="0" smtClean="0">
                <a:solidFill>
                  <a:schemeClr val="bg1"/>
                </a:solidFill>
              </a:rPr>
              <a:t>zagrożone erozją.</a:t>
            </a:r>
          </a:p>
          <a:p>
            <a:pPr algn="just"/>
            <a:r>
              <a:rPr lang="pl-PL" sz="1400" dirty="0" smtClean="0">
                <a:solidFill>
                  <a:schemeClr val="bg1"/>
                </a:solidFill>
              </a:rPr>
              <a:t>4</a:t>
            </a:r>
            <a:r>
              <a:rPr lang="pl-PL" sz="1400" dirty="0" smtClean="0">
                <a:solidFill>
                  <a:schemeClr val="bg1"/>
                </a:solidFill>
              </a:rPr>
              <a:t>. </a:t>
            </a:r>
            <a:r>
              <a:rPr lang="pl-PL" sz="1400" dirty="0" smtClean="0">
                <a:solidFill>
                  <a:schemeClr val="bg1"/>
                </a:solidFill>
              </a:rPr>
              <a:t>Lasy </a:t>
            </a:r>
            <a:r>
              <a:rPr lang="pl-PL" sz="1400" dirty="0" smtClean="0">
                <a:solidFill>
                  <a:schemeClr val="bg1"/>
                </a:solidFill>
              </a:rPr>
              <a:t>objęte stałym lub okresowym zakazem wstępu, z wyjątkiem przypadków określonych w ust. 2 </a:t>
            </a:r>
            <a:r>
              <a:rPr lang="pl-PL" sz="1400" dirty="0" err="1" smtClean="0">
                <a:solidFill>
                  <a:schemeClr val="bg1"/>
                </a:solidFill>
              </a:rPr>
              <a:t>pkt</a:t>
            </a:r>
            <a:r>
              <a:rPr lang="pl-PL" sz="1400" dirty="0" smtClean="0">
                <a:solidFill>
                  <a:schemeClr val="bg1"/>
                </a:solidFill>
              </a:rPr>
              <a:t> 1, oznacza się tablicami z napisem "zakaz wstępu" oraz wskazaniem przyczyny i terminu obowiązywania zakazu. Obowiązek ustawiania i utrzymywania znaków ciąży na nadleśniczym w stosunku do lasów będących w zarządzie Lasów Państwowych oraz na właścicielach pozostałych lasów.</a:t>
            </a:r>
          </a:p>
          <a:p>
            <a:pPr algn="just"/>
            <a:r>
              <a:rPr lang="pl-PL" sz="1400" dirty="0" smtClean="0">
                <a:solidFill>
                  <a:schemeClr val="bg1"/>
                </a:solidFill>
              </a:rPr>
              <a:t>5. Minister </a:t>
            </a:r>
            <a:r>
              <a:rPr lang="pl-PL" sz="1400" dirty="0" smtClean="0">
                <a:solidFill>
                  <a:schemeClr val="bg1"/>
                </a:solidFill>
              </a:rPr>
              <a:t>właściwy do spraw środowiska określi, w drodze rozporządzenia, wzór znaku zakazu wstępu do lasu oraz zasady jego umieszczania.</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Lasy objęte stałym zakazem wstępu</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a:bodyPr>
          <a:lstStyle/>
          <a:p>
            <a:pPr algn="just"/>
            <a:r>
              <a:rPr lang="pl-PL" sz="1400" dirty="0" smtClean="0">
                <a:solidFill>
                  <a:schemeClr val="bg1"/>
                </a:solidFill>
              </a:rPr>
              <a:t/>
            </a:r>
            <a:br>
              <a:rPr lang="pl-PL" sz="1400" dirty="0" smtClean="0">
                <a:solidFill>
                  <a:schemeClr val="bg1"/>
                </a:solidFill>
              </a:rPr>
            </a:br>
            <a:endParaRPr lang="pl-PL" sz="1400" dirty="0" smtClean="0">
              <a:solidFill>
                <a:schemeClr val="bg1"/>
              </a:solidFill>
            </a:endParaRPr>
          </a:p>
          <a:p>
            <a:pPr algn="just"/>
            <a:endParaRPr lang="pl-PL" sz="1400" b="1" dirty="0" smtClean="0">
              <a:solidFill>
                <a:schemeClr val="bg1"/>
              </a:solidFill>
            </a:endParaRPr>
          </a:p>
          <a:p>
            <a:pPr algn="just">
              <a:buFont typeface="Wingdings" pitchFamily="2" charset="2"/>
              <a:buChar char="Ø"/>
            </a:pPr>
            <a:r>
              <a:rPr lang="pl-PL" sz="1400" dirty="0" smtClean="0">
                <a:solidFill>
                  <a:schemeClr val="bg1"/>
                </a:solidFill>
              </a:rPr>
              <a:t> Zasadą jest </a:t>
            </a:r>
            <a:r>
              <a:rPr lang="pl-PL" sz="1400" dirty="0" smtClean="0">
                <a:solidFill>
                  <a:schemeClr val="bg1"/>
                </a:solidFill>
              </a:rPr>
              <a:t>powszechne udostępnianie lasu. </a:t>
            </a:r>
            <a:r>
              <a:rPr lang="pl-PL" sz="1400" dirty="0" smtClean="0">
                <a:solidFill>
                  <a:schemeClr val="bg1"/>
                </a:solidFill>
              </a:rPr>
              <a:t>Prawem </a:t>
            </a:r>
            <a:r>
              <a:rPr lang="pl-PL" sz="1400" dirty="0" smtClean="0">
                <a:solidFill>
                  <a:schemeClr val="bg1"/>
                </a:solidFill>
              </a:rPr>
              <a:t>do korzystania z lasu objęte są jedynie lasy stanowiące własność Skarbu </a:t>
            </a:r>
            <a:r>
              <a:rPr lang="pl-PL" sz="1400" dirty="0" smtClean="0">
                <a:solidFill>
                  <a:schemeClr val="bg1"/>
                </a:solidFill>
              </a:rPr>
              <a:t>Państwa, </a:t>
            </a:r>
            <a:r>
              <a:rPr lang="pl-PL" sz="1400" dirty="0" smtClean="0">
                <a:solidFill>
                  <a:schemeClr val="bg1"/>
                </a:solidFill>
              </a:rPr>
              <a:t>co wynika  z </a:t>
            </a:r>
            <a:r>
              <a:rPr lang="pl-PL" sz="1400" dirty="0" smtClean="0">
                <a:solidFill>
                  <a:schemeClr val="bg1"/>
                </a:solidFill>
              </a:rPr>
              <a:t>ich publicznoprawnego charakteru. </a:t>
            </a:r>
            <a:r>
              <a:rPr lang="pl-PL" sz="1400" dirty="0" smtClean="0">
                <a:solidFill>
                  <a:schemeClr val="bg1"/>
                </a:solidFill>
              </a:rPr>
              <a:t>Możliwość ta nie dotyczy lasów należących do innych </a:t>
            </a:r>
            <a:r>
              <a:rPr lang="pl-PL" sz="1400" dirty="0" smtClean="0">
                <a:solidFill>
                  <a:schemeClr val="bg1"/>
                </a:solidFill>
              </a:rPr>
              <a:t>podmiotów. </a:t>
            </a:r>
          </a:p>
          <a:p>
            <a:pPr algn="just">
              <a:buFont typeface="Wingdings" pitchFamily="2" charset="2"/>
              <a:buChar char="Ø"/>
            </a:pPr>
            <a:r>
              <a:rPr lang="pl-PL" sz="1400" dirty="0" smtClean="0">
                <a:solidFill>
                  <a:schemeClr val="bg1"/>
                </a:solidFill>
              </a:rPr>
              <a:t> Obok </a:t>
            </a:r>
            <a:r>
              <a:rPr lang="pl-PL" sz="1400" dirty="0" smtClean="0">
                <a:solidFill>
                  <a:schemeClr val="bg1"/>
                </a:solidFill>
              </a:rPr>
              <a:t>funkcji ochronnej i produkcyjnej lasy pełnią niezwykle istotną funkcję społeczną polegającą na tym, że las jest miejscem wypoczynku, miejscem, w którym człowiek doznaje przeżyć duchowych, ale także miejscem, w którym można zbierać grzyby i owoce leśne, co jest nie tylko przyjemnością, ale dla pewnej, trudnej zresztą do ustalenia liczby ludzi, sposobem na życie, a nawet na przeżycie. Przesłanką pełnienia przez las funkcji społecznej jest swobodny dostęp do </a:t>
            </a:r>
            <a:r>
              <a:rPr lang="pl-PL" sz="1400" dirty="0" smtClean="0">
                <a:solidFill>
                  <a:schemeClr val="bg1"/>
                </a:solidFill>
              </a:rPr>
              <a:t>lasu.</a:t>
            </a:r>
          </a:p>
          <a:p>
            <a:pPr algn="just">
              <a:buFont typeface="Wingdings" pitchFamily="2" charset="2"/>
              <a:buChar char="Ø"/>
            </a:pPr>
            <a:r>
              <a:rPr lang="pl-PL" sz="1400" dirty="0" smtClean="0">
                <a:solidFill>
                  <a:schemeClr val="bg1"/>
                </a:solidFill>
              </a:rPr>
              <a:t>Zasada powszechnego udostępniania lasów Skarbu Państwa doznaje ograniczeń. </a:t>
            </a:r>
            <a:r>
              <a:rPr lang="pl-PL" sz="1400" dirty="0" smtClean="0">
                <a:solidFill>
                  <a:schemeClr val="bg1"/>
                </a:solidFill>
              </a:rPr>
              <a:t>Ograniczenia </a:t>
            </a:r>
            <a:r>
              <a:rPr lang="pl-PL" sz="1400" dirty="0" smtClean="0">
                <a:solidFill>
                  <a:schemeClr val="bg1"/>
                </a:solidFill>
              </a:rPr>
              <a:t>określone w ust. 2 mają charakter obligatoryjny. Wynikają one z mocy prawa i do ograniczenia prawa korzystania z lasu nie jest wymagana żadna decyzja</a:t>
            </a:r>
            <a:r>
              <a:rPr lang="pl-PL" sz="1400" dirty="0" smtClean="0">
                <a:solidFill>
                  <a:schemeClr val="bg1"/>
                </a:solidFill>
              </a:rPr>
              <a:t>.</a:t>
            </a:r>
          </a:p>
          <a:p>
            <a:pPr algn="just">
              <a:buFont typeface="Wingdings" pitchFamily="2" charset="2"/>
              <a:buChar char="Ø"/>
            </a:pPr>
            <a:r>
              <a:rPr lang="pl-PL" sz="1400" dirty="0" smtClean="0">
                <a:solidFill>
                  <a:schemeClr val="bg1"/>
                </a:solidFill>
              </a:rPr>
              <a:t> </a:t>
            </a:r>
            <a:r>
              <a:rPr lang="pl-PL" sz="1400" dirty="0" smtClean="0">
                <a:solidFill>
                  <a:schemeClr val="bg1"/>
                </a:solidFill>
              </a:rPr>
              <a:t>N</a:t>
            </a:r>
            <a:r>
              <a:rPr lang="pl-PL" sz="1400" dirty="0" smtClean="0">
                <a:solidFill>
                  <a:schemeClr val="bg1"/>
                </a:solidFill>
              </a:rPr>
              <a:t>adleśniczy </a:t>
            </a:r>
            <a:r>
              <a:rPr lang="pl-PL" sz="1400" dirty="0" smtClean="0">
                <a:solidFill>
                  <a:schemeClr val="bg1"/>
                </a:solidFill>
              </a:rPr>
              <a:t>wprowadza ograniczenie dostępu do lasu poprzez ustawienie tablic z napisem "zakaz wstępu" oraz z podaniem przyczyny i terminu wprowadzonego ograniczenia. Zatem konstytutywnym zdarzeniem prawnym będzie ustawienie tablicy. O istnieniu zakazu można mówić dopiero w chwili, gdy taka tablica zostanie ustawiona.</a:t>
            </a:r>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Lasy ochronne</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336704"/>
          </a:xfrm>
        </p:spPr>
        <p:txBody>
          <a:bodyPr vert="horz" lIns="91440" tIns="45720" rIns="91440" bIns="45720" rtlCol="0" anchor="ctr">
            <a:normAutofit fontScale="77500" lnSpcReduction="20000"/>
          </a:bodyPr>
          <a:lstStyle/>
          <a:p>
            <a:pPr algn="just"/>
            <a:r>
              <a:rPr lang="pl-PL" sz="1500" dirty="0" smtClean="0">
                <a:solidFill>
                  <a:schemeClr val="bg1"/>
                </a:solidFill>
              </a:rPr>
              <a:t/>
            </a:r>
            <a:br>
              <a:rPr lang="pl-PL" sz="1500" dirty="0" smtClean="0">
                <a:solidFill>
                  <a:schemeClr val="bg1"/>
                </a:solidFill>
              </a:rPr>
            </a:br>
            <a:endParaRPr lang="pl-PL" sz="1500" dirty="0" smtClean="0">
              <a:solidFill>
                <a:schemeClr val="bg1"/>
              </a:solidFill>
            </a:endParaRPr>
          </a:p>
          <a:p>
            <a:pPr algn="just"/>
            <a:endParaRPr lang="pl-PL" sz="1500" b="1" dirty="0" smtClean="0">
              <a:solidFill>
                <a:schemeClr val="bg1"/>
              </a:solidFill>
            </a:endParaRPr>
          </a:p>
          <a:p>
            <a:pPr algn="just"/>
            <a:endParaRPr lang="pl-PL" sz="1500" b="1" dirty="0" smtClean="0">
              <a:solidFill>
                <a:schemeClr val="bg1"/>
              </a:solidFill>
            </a:endParaRPr>
          </a:p>
          <a:p>
            <a:pPr algn="just"/>
            <a:r>
              <a:rPr lang="pl-PL" sz="1500" b="1" dirty="0" smtClean="0">
                <a:solidFill>
                  <a:schemeClr val="bg1"/>
                </a:solidFill>
              </a:rPr>
              <a:t>REGULACJA</a:t>
            </a:r>
            <a:r>
              <a:rPr lang="pl-PL" sz="1500" b="1" dirty="0" smtClean="0">
                <a:solidFill>
                  <a:schemeClr val="bg1"/>
                </a:solidFill>
              </a:rPr>
              <a:t>: </a:t>
            </a:r>
            <a:r>
              <a:rPr lang="pl-PL" sz="1500" dirty="0" smtClean="0">
                <a:solidFill>
                  <a:schemeClr val="bg1"/>
                </a:solidFill>
              </a:rPr>
              <a:t>ustawa z dnia 28 września 1991 r. o lasach (Dz.U.2021.1275 </a:t>
            </a:r>
            <a:r>
              <a:rPr lang="pl-PL" sz="1500" dirty="0" err="1" smtClean="0">
                <a:solidFill>
                  <a:schemeClr val="bg1"/>
                </a:solidFill>
              </a:rPr>
              <a:t>t.j</a:t>
            </a:r>
            <a:r>
              <a:rPr lang="pl-PL" sz="1500" dirty="0" smtClean="0">
                <a:solidFill>
                  <a:schemeClr val="bg1"/>
                </a:solidFill>
              </a:rPr>
              <a:t>. z dnia 2021.07.13</a:t>
            </a:r>
            <a:r>
              <a:rPr lang="pl-PL" sz="1500" dirty="0" smtClean="0">
                <a:solidFill>
                  <a:schemeClr val="bg1"/>
                </a:solidFill>
              </a:rPr>
              <a:t>)</a:t>
            </a:r>
          </a:p>
          <a:p>
            <a:pPr algn="just"/>
            <a:endParaRPr lang="pl-PL" sz="1500" dirty="0" smtClean="0">
              <a:solidFill>
                <a:schemeClr val="bg1"/>
              </a:solidFill>
            </a:endParaRPr>
          </a:p>
          <a:p>
            <a:pPr algn="just"/>
            <a:r>
              <a:rPr lang="pl-PL" sz="1500" b="1" dirty="0" smtClean="0">
                <a:solidFill>
                  <a:schemeClr val="bg1"/>
                </a:solidFill>
              </a:rPr>
              <a:t>Art.  15.  [Rodzaje lasów ochronnych]</a:t>
            </a:r>
          </a:p>
          <a:p>
            <a:pPr algn="just"/>
            <a:r>
              <a:rPr lang="pl-PL" sz="1500" dirty="0" smtClean="0">
                <a:solidFill>
                  <a:schemeClr val="bg1"/>
                </a:solidFill>
              </a:rPr>
              <a:t>Za lasy szczególnie chronione, zwane dalej "lasami ochronnymi", mogą być uznane lasy, które:</a:t>
            </a:r>
          </a:p>
          <a:p>
            <a:pPr marL="342900" indent="-342900" algn="just">
              <a:buFont typeface="+mj-lt"/>
              <a:buAutoNum type="arabicParenR"/>
            </a:pPr>
            <a:r>
              <a:rPr lang="pl-PL" sz="1500" dirty="0" smtClean="0">
                <a:solidFill>
                  <a:schemeClr val="bg1"/>
                </a:solidFill>
              </a:rPr>
              <a:t>chronią </a:t>
            </a:r>
            <a:r>
              <a:rPr lang="pl-PL" sz="1500" dirty="0" smtClean="0">
                <a:solidFill>
                  <a:schemeClr val="bg1"/>
                </a:solidFill>
              </a:rPr>
              <a:t>glebę przed zmywaniem lub wyjałowieniem, powstrzymują usuwanie się ziemi, obrywanie się skał lub lawin;</a:t>
            </a:r>
          </a:p>
          <a:p>
            <a:pPr marL="342900" indent="-342900" algn="just">
              <a:buFont typeface="+mj-lt"/>
              <a:buAutoNum type="arabicParenR"/>
            </a:pPr>
            <a:r>
              <a:rPr lang="pl-PL" sz="1500" dirty="0" smtClean="0">
                <a:solidFill>
                  <a:schemeClr val="bg1"/>
                </a:solidFill>
              </a:rPr>
              <a:t>chronią </a:t>
            </a:r>
            <a:r>
              <a:rPr lang="pl-PL" sz="1500" dirty="0" smtClean="0">
                <a:solidFill>
                  <a:schemeClr val="bg1"/>
                </a:solidFill>
              </a:rPr>
              <a:t>zasoby wód powierzchniowych i podziemnych, regulują stosunki hydrologiczne w zlewni oraz na obszarach wododziałów;</a:t>
            </a:r>
          </a:p>
          <a:p>
            <a:pPr marL="342900" indent="-342900" algn="just">
              <a:buFont typeface="+mj-lt"/>
              <a:buAutoNum type="arabicParenR"/>
            </a:pPr>
            <a:r>
              <a:rPr lang="pl-PL" sz="1500" dirty="0" smtClean="0">
                <a:solidFill>
                  <a:schemeClr val="bg1"/>
                </a:solidFill>
              </a:rPr>
              <a:t>ograniczają </a:t>
            </a:r>
            <a:r>
              <a:rPr lang="pl-PL" sz="1500" dirty="0" smtClean="0">
                <a:solidFill>
                  <a:schemeClr val="bg1"/>
                </a:solidFill>
              </a:rPr>
              <a:t>powstawanie lub rozprzestrzenianie się lotnych piasków;</a:t>
            </a:r>
          </a:p>
          <a:p>
            <a:pPr marL="342900" indent="-342900" algn="just">
              <a:buFont typeface="+mj-lt"/>
              <a:buAutoNum type="arabicParenR"/>
            </a:pPr>
            <a:r>
              <a:rPr lang="pl-PL" sz="1500" dirty="0" smtClean="0">
                <a:solidFill>
                  <a:schemeClr val="bg1"/>
                </a:solidFill>
              </a:rPr>
              <a:t>są </a:t>
            </a:r>
            <a:r>
              <a:rPr lang="pl-PL" sz="1500" dirty="0" smtClean="0">
                <a:solidFill>
                  <a:schemeClr val="bg1"/>
                </a:solidFill>
              </a:rPr>
              <a:t>trwale uszkodzone na skutek działalności przemysłu;</a:t>
            </a:r>
          </a:p>
          <a:p>
            <a:pPr marL="342900" indent="-342900" algn="just">
              <a:buFont typeface="+mj-lt"/>
              <a:buAutoNum type="arabicParenR"/>
            </a:pPr>
            <a:r>
              <a:rPr lang="pl-PL" sz="1500" dirty="0" smtClean="0">
                <a:solidFill>
                  <a:schemeClr val="bg1"/>
                </a:solidFill>
              </a:rPr>
              <a:t>stanowią </a:t>
            </a:r>
            <a:r>
              <a:rPr lang="pl-PL" sz="1500" dirty="0" smtClean="0">
                <a:solidFill>
                  <a:schemeClr val="bg1"/>
                </a:solidFill>
              </a:rPr>
              <a:t>drzewostany nasienne lub ostoje zwierząt i stanowiska roślin podlegających ochronie gatunkowej;</a:t>
            </a:r>
          </a:p>
          <a:p>
            <a:pPr marL="342900" indent="-342900" algn="just">
              <a:buFont typeface="+mj-lt"/>
              <a:buAutoNum type="arabicParenR"/>
            </a:pPr>
            <a:r>
              <a:rPr lang="pl-PL" sz="1500" dirty="0" smtClean="0">
                <a:solidFill>
                  <a:schemeClr val="bg1"/>
                </a:solidFill>
              </a:rPr>
              <a:t>mają </a:t>
            </a:r>
            <a:r>
              <a:rPr lang="pl-PL" sz="1500" dirty="0" smtClean="0">
                <a:solidFill>
                  <a:schemeClr val="bg1"/>
                </a:solidFill>
              </a:rPr>
              <a:t>szczególne znaczenie przyrodniczo-naukowe lub dla obronności i bezpieczeństwa Państwa;</a:t>
            </a:r>
          </a:p>
          <a:p>
            <a:pPr marL="342900" indent="-342900" algn="just">
              <a:buFont typeface="+mj-lt"/>
              <a:buAutoNum type="arabicParenR"/>
            </a:pPr>
            <a:r>
              <a:rPr lang="pl-PL" sz="1500" dirty="0" smtClean="0">
                <a:solidFill>
                  <a:schemeClr val="bg1"/>
                </a:solidFill>
              </a:rPr>
              <a:t>są </a:t>
            </a:r>
            <a:r>
              <a:rPr lang="pl-PL" sz="1500" dirty="0" smtClean="0">
                <a:solidFill>
                  <a:schemeClr val="bg1"/>
                </a:solidFill>
              </a:rPr>
              <a:t>położone</a:t>
            </a:r>
            <a:r>
              <a:rPr lang="pl-PL" sz="1500" dirty="0" smtClean="0">
                <a:solidFill>
                  <a:schemeClr val="bg1"/>
                </a:solidFill>
              </a:rPr>
              <a:t>:</a:t>
            </a:r>
          </a:p>
          <a:p>
            <a:pPr marL="342900" indent="-342900" algn="just">
              <a:buFont typeface="+mj-lt"/>
              <a:buAutoNum type="alphaLcParenR"/>
            </a:pPr>
            <a:r>
              <a:rPr lang="pl-PL" sz="1500" dirty="0" smtClean="0">
                <a:solidFill>
                  <a:schemeClr val="bg1"/>
                </a:solidFill>
              </a:rPr>
              <a:t>w </a:t>
            </a:r>
            <a:r>
              <a:rPr lang="pl-PL" sz="1500" dirty="0" smtClean="0">
                <a:solidFill>
                  <a:schemeClr val="bg1"/>
                </a:solidFill>
              </a:rPr>
              <a:t>granicach administracyjnych miast i w odległości do 10 km od granic administracyjnych miast liczących ponad 50 tys. mieszkańców,</a:t>
            </a:r>
          </a:p>
          <a:p>
            <a:pPr marL="342900" indent="-342900" algn="just">
              <a:buFont typeface="+mj-lt"/>
              <a:buAutoNum type="alphaLcParenR"/>
            </a:pPr>
            <a:r>
              <a:rPr lang="pl-PL" sz="1500" dirty="0" smtClean="0">
                <a:solidFill>
                  <a:schemeClr val="bg1"/>
                </a:solidFill>
              </a:rPr>
              <a:t>w </a:t>
            </a:r>
            <a:r>
              <a:rPr lang="pl-PL" sz="1500" dirty="0" smtClean="0">
                <a:solidFill>
                  <a:schemeClr val="bg1"/>
                </a:solidFill>
              </a:rPr>
              <a:t>strefach ochronnych uzdrowisk i obszarów ochrony uzdrowiskowej w rozumieniu ustawy z dnia 28 lipca 2005 r. o lecznictwie uzdrowiskowym, uzdrowiskach i obszarach ochrony uzdrowiskowej oraz o gminach uzdrowiskowych (Dz. U. z 2020 r. poz. 1662 oraz z 2021 r. poz. 36 i 97),</a:t>
            </a:r>
          </a:p>
          <a:p>
            <a:pPr marL="342900" indent="-342900" algn="just">
              <a:buFont typeface="+mj-lt"/>
              <a:buAutoNum type="alphaLcParenR"/>
            </a:pPr>
            <a:r>
              <a:rPr lang="pl-PL" sz="1500" dirty="0" smtClean="0">
                <a:solidFill>
                  <a:schemeClr val="bg1"/>
                </a:solidFill>
              </a:rPr>
              <a:t>w </a:t>
            </a:r>
            <a:r>
              <a:rPr lang="pl-PL" sz="1500" dirty="0" smtClean="0">
                <a:solidFill>
                  <a:schemeClr val="bg1"/>
                </a:solidFill>
              </a:rPr>
              <a:t>strefie górnej granicy lasów.</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971551" y="982132"/>
            <a:ext cx="7200897" cy="1303867"/>
          </a:xfrm>
        </p:spPr>
        <p:txBody>
          <a:bodyPr vert="horz" lIns="91440" tIns="45720" rIns="91440" bIns="45720" rtlCol="0" anchor="ctr">
            <a:normAutofit/>
          </a:bodyPr>
          <a:lstStyle/>
          <a:p>
            <a:r>
              <a:rPr lang="en-US" sz="4400" dirty="0">
                <a:solidFill>
                  <a:schemeClr val="bg1"/>
                </a:solidFill>
              </a:rPr>
              <a:t>Plan </a:t>
            </a:r>
            <a:r>
              <a:rPr lang="pl-PL" sz="4400" dirty="0" smtClean="0">
                <a:solidFill>
                  <a:schemeClr val="bg1"/>
                </a:solidFill>
              </a:rPr>
              <a:t>ćwiczeń nr 3</a:t>
            </a:r>
            <a:endParaRPr lang="en-US" sz="4400" dirty="0">
              <a:solidFill>
                <a:schemeClr val="bg1"/>
              </a:solidFill>
            </a:endParaRPr>
          </a:p>
        </p:txBody>
      </p:sp>
      <p:cxnSp>
        <p:nvCxnSpPr>
          <p:cNvPr id="22" name="Straight Connector 21">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Podtytuł 2"/>
          <p:cNvSpPr>
            <a:spLocks noGrp="1"/>
          </p:cNvSpPr>
          <p:nvPr>
            <p:ph type="subTitle" idx="1"/>
          </p:nvPr>
        </p:nvSpPr>
        <p:spPr>
          <a:xfrm>
            <a:off x="971550" y="2556932"/>
            <a:ext cx="7200897" cy="3318936"/>
          </a:xfrm>
        </p:spPr>
        <p:txBody>
          <a:bodyPr vert="horz" lIns="91440" tIns="45720" rIns="91440" bIns="45720" rtlCol="0" anchor="t">
            <a:normAutofit fontScale="85000" lnSpcReduction="10000"/>
          </a:bodyPr>
          <a:lstStyle/>
          <a:p>
            <a:pPr marL="514350" indent="-514350" algn="l">
              <a:buAutoNum type="arabicPeriod"/>
            </a:pPr>
            <a:r>
              <a:rPr lang="pl-PL" dirty="0" smtClean="0">
                <a:solidFill>
                  <a:schemeClr val="bg1"/>
                </a:solidFill>
              </a:rPr>
              <a:t>Pojęcie lasu</a:t>
            </a:r>
          </a:p>
          <a:p>
            <a:pPr marL="514350" indent="-514350" algn="l">
              <a:buAutoNum type="arabicPeriod"/>
            </a:pPr>
            <a:r>
              <a:rPr lang="pl-PL" dirty="0" smtClean="0">
                <a:solidFill>
                  <a:schemeClr val="bg1"/>
                </a:solidFill>
              </a:rPr>
              <a:t>Zasady prowadzenia gospodarki leśnej</a:t>
            </a:r>
          </a:p>
          <a:p>
            <a:pPr marL="514350" indent="-514350" algn="l">
              <a:buAutoNum type="arabicPeriod"/>
            </a:pPr>
            <a:r>
              <a:rPr lang="pl-PL" dirty="0" smtClean="0">
                <a:solidFill>
                  <a:schemeClr val="bg1"/>
                </a:solidFill>
              </a:rPr>
              <a:t>Grunty przeznaczone do </a:t>
            </a:r>
            <a:r>
              <a:rPr lang="pl-PL" dirty="0" smtClean="0">
                <a:solidFill>
                  <a:schemeClr val="bg1"/>
                </a:solidFill>
              </a:rPr>
              <a:t>zalesienia</a:t>
            </a:r>
          </a:p>
          <a:p>
            <a:pPr marL="514350" indent="-514350" algn="l">
              <a:buAutoNum type="arabicPeriod"/>
            </a:pPr>
            <a:r>
              <a:rPr lang="pl-PL" dirty="0" smtClean="0">
                <a:solidFill>
                  <a:schemeClr val="bg1"/>
                </a:solidFill>
              </a:rPr>
              <a:t>Cechowanie drewna</a:t>
            </a:r>
            <a:endParaRPr lang="pl-PL" dirty="0" smtClean="0">
              <a:solidFill>
                <a:schemeClr val="bg1"/>
              </a:solidFill>
            </a:endParaRPr>
          </a:p>
          <a:p>
            <a:pPr marL="514350" indent="-514350" algn="l">
              <a:buAutoNum type="arabicPeriod"/>
            </a:pPr>
            <a:r>
              <a:rPr lang="pl-PL" dirty="0" smtClean="0">
                <a:solidFill>
                  <a:schemeClr val="bg1"/>
                </a:solidFill>
              </a:rPr>
              <a:t>Lasy objęte stałym zakazem wstępu</a:t>
            </a:r>
          </a:p>
          <a:p>
            <a:pPr marL="514350" indent="-514350" algn="l">
              <a:buAutoNum type="arabicPeriod"/>
            </a:pPr>
            <a:r>
              <a:rPr lang="pl-PL" dirty="0" smtClean="0">
                <a:solidFill>
                  <a:schemeClr val="bg1"/>
                </a:solidFill>
              </a:rPr>
              <a:t>Lasy ochronne</a:t>
            </a:r>
          </a:p>
          <a:p>
            <a:pPr marL="514350" indent="-514350" algn="l">
              <a:buAutoNum type="arabicPeriod"/>
            </a:pPr>
            <a:r>
              <a:rPr lang="pl-PL" dirty="0" smtClean="0">
                <a:solidFill>
                  <a:schemeClr val="bg1"/>
                </a:solidFill>
              </a:rPr>
              <a:t>Trwale zrównoważona gospodarka leśna</a:t>
            </a:r>
          </a:p>
          <a:p>
            <a:pPr marL="514350" indent="-514350" algn="l">
              <a:buAutoNum type="arabicPeriod"/>
            </a:pPr>
            <a:r>
              <a:rPr lang="pl-PL" dirty="0" smtClean="0">
                <a:solidFill>
                  <a:schemeClr val="bg1"/>
                </a:solidFill>
              </a:rPr>
              <a:t>Zadrzewienie</a:t>
            </a:r>
          </a:p>
          <a:p>
            <a:pPr marL="514350" indent="-514350" algn="l">
              <a:buAutoNum type="arabicPeriod"/>
            </a:pPr>
            <a:r>
              <a:rPr lang="pl-PL" dirty="0" smtClean="0">
                <a:solidFill>
                  <a:schemeClr val="bg1"/>
                </a:solidFill>
              </a:rPr>
              <a:t>Zezwolenie na wycięcie drzew/ krzewów</a:t>
            </a:r>
          </a:p>
          <a:p>
            <a:pPr marL="514350" indent="-514350" algn="l">
              <a:buFont typeface="+mj-lt"/>
              <a:buAutoNum type="arabicPeriod"/>
            </a:pPr>
            <a:endParaRPr lang="en-US" dirty="0">
              <a:solidFill>
                <a:schemeClr val="bg1"/>
              </a:solidFill>
            </a:endParaRPr>
          </a:p>
          <a:p>
            <a:pPr marL="514350" indent="-514350" algn="l">
              <a:buFont typeface="+mj-lt"/>
              <a:buAutoNum type="arabicPeriod"/>
            </a:pP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Lasy ochronne</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480720"/>
          </a:xfrm>
        </p:spPr>
        <p:txBody>
          <a:bodyPr vert="horz" lIns="91440" tIns="45720" rIns="91440" bIns="45720" rtlCol="0" anchor="ctr">
            <a:normAutofit fontScale="62500" lnSpcReduction="20000"/>
          </a:bodyPr>
          <a:lstStyle/>
          <a:p>
            <a:pPr algn="just"/>
            <a:r>
              <a:rPr lang="pl-PL" sz="1400" dirty="0" smtClean="0">
                <a:solidFill>
                  <a:schemeClr val="bg1"/>
                </a:solidFill>
              </a:rPr>
              <a:t/>
            </a:r>
            <a:br>
              <a:rPr lang="pl-PL" sz="1400" dirty="0" smtClean="0">
                <a:solidFill>
                  <a:schemeClr val="bg1"/>
                </a:solidFill>
              </a:rPr>
            </a:br>
            <a:endParaRPr lang="pl-PL" sz="1900" dirty="0" smtClean="0">
              <a:solidFill>
                <a:schemeClr val="bg1"/>
              </a:solidFill>
            </a:endParaRPr>
          </a:p>
          <a:p>
            <a:pPr algn="just"/>
            <a:endParaRPr lang="pl-PL" sz="1900" b="1" dirty="0" smtClean="0">
              <a:solidFill>
                <a:schemeClr val="bg1"/>
              </a:solidFill>
            </a:endParaRPr>
          </a:p>
          <a:p>
            <a:pPr algn="just">
              <a:buFont typeface="Wingdings" pitchFamily="2" charset="2"/>
              <a:buChar char="Ø"/>
            </a:pPr>
            <a:r>
              <a:rPr lang="pl-PL" sz="2400" dirty="0" smtClean="0">
                <a:solidFill>
                  <a:schemeClr val="bg1"/>
                </a:solidFill>
              </a:rPr>
              <a:t> </a:t>
            </a:r>
            <a:r>
              <a:rPr lang="pl-PL" sz="2400" dirty="0" smtClean="0">
                <a:solidFill>
                  <a:schemeClr val="bg1"/>
                </a:solidFill>
              </a:rPr>
              <a:t>Art. </a:t>
            </a:r>
            <a:r>
              <a:rPr lang="pl-PL" sz="2400" dirty="0" smtClean="0">
                <a:solidFill>
                  <a:schemeClr val="bg1"/>
                </a:solidFill>
              </a:rPr>
              <a:t>15 </a:t>
            </a:r>
            <a:r>
              <a:rPr lang="pl-PL" sz="2400" dirty="0" smtClean="0">
                <a:solidFill>
                  <a:schemeClr val="bg1"/>
                </a:solidFill>
              </a:rPr>
              <a:t>zawiera </a:t>
            </a:r>
            <a:r>
              <a:rPr lang="pl-PL" sz="2400" dirty="0" smtClean="0">
                <a:solidFill>
                  <a:schemeClr val="bg1"/>
                </a:solidFill>
              </a:rPr>
              <a:t>definicję lasu ochronnego. Ustawodawca definiuje to pojęcie w ten sposób, że wskazuje, jakie lasy mogą być uznane za lasy ochronne. Katalog przypadków wymienionych w art. 15 ustawy o lasach ma charakter zamknięty.</a:t>
            </a:r>
          </a:p>
          <a:p>
            <a:pPr algn="just">
              <a:buFont typeface="Wingdings" pitchFamily="2" charset="2"/>
              <a:buChar char="Ø"/>
            </a:pPr>
            <a:r>
              <a:rPr lang="pl-PL" sz="2400" dirty="0" smtClean="0">
                <a:solidFill>
                  <a:schemeClr val="bg1"/>
                </a:solidFill>
              </a:rPr>
              <a:t>Z przepisu tego wynika, że lasami ochronnymi są lasy szczególnie chronione z uwagi na zaistnienie choćby jednej z okoliczności wymienionych w art. 15 </a:t>
            </a:r>
            <a:r>
              <a:rPr lang="pl-PL" sz="2400" dirty="0" err="1" smtClean="0">
                <a:solidFill>
                  <a:schemeClr val="bg1"/>
                </a:solidFill>
              </a:rPr>
              <a:t>pkt</a:t>
            </a:r>
            <a:r>
              <a:rPr lang="pl-PL" sz="2400" dirty="0" smtClean="0">
                <a:solidFill>
                  <a:schemeClr val="bg1"/>
                </a:solidFill>
              </a:rPr>
              <a:t> 1-7. Zatem uznanie za las ochronny ma na celu urzeczywistnianie funkcji prewencyjnej, przy czym prewencja dotyczy wartości wymienionych w </a:t>
            </a:r>
            <a:r>
              <a:rPr lang="pl-PL" sz="2400" dirty="0" err="1" smtClean="0">
                <a:solidFill>
                  <a:schemeClr val="bg1"/>
                </a:solidFill>
              </a:rPr>
              <a:t>pkt</a:t>
            </a:r>
            <a:r>
              <a:rPr lang="pl-PL" sz="2400" dirty="0" smtClean="0">
                <a:solidFill>
                  <a:schemeClr val="bg1"/>
                </a:solidFill>
              </a:rPr>
              <a:t> 1-7.</a:t>
            </a:r>
          </a:p>
          <a:p>
            <a:pPr algn="just">
              <a:buFont typeface="Wingdings" pitchFamily="2" charset="2"/>
              <a:buChar char="Ø"/>
            </a:pPr>
            <a:r>
              <a:rPr lang="pl-PL" sz="2400" dirty="0" smtClean="0">
                <a:solidFill>
                  <a:schemeClr val="bg1"/>
                </a:solidFill>
              </a:rPr>
              <a:t> </a:t>
            </a:r>
            <a:r>
              <a:rPr lang="pl-PL" sz="2400" dirty="0" smtClean="0">
                <a:solidFill>
                  <a:schemeClr val="bg1"/>
                </a:solidFill>
              </a:rPr>
              <a:t>Analizując katalog sytuacji określonych w </a:t>
            </a:r>
            <a:r>
              <a:rPr lang="pl-PL" sz="2400" dirty="0" err="1" smtClean="0">
                <a:solidFill>
                  <a:schemeClr val="bg1"/>
                </a:solidFill>
              </a:rPr>
              <a:t>pkt</a:t>
            </a:r>
            <a:r>
              <a:rPr lang="pl-PL" sz="2400" dirty="0" smtClean="0">
                <a:solidFill>
                  <a:schemeClr val="bg1"/>
                </a:solidFill>
              </a:rPr>
              <a:t> 1-7, można zauważyć, że obejmuje on dwie </a:t>
            </a:r>
            <a:r>
              <a:rPr lang="pl-PL" sz="2400" dirty="0" smtClean="0">
                <a:solidFill>
                  <a:schemeClr val="bg1"/>
                </a:solidFill>
              </a:rPr>
              <a:t>grupy. </a:t>
            </a:r>
          </a:p>
          <a:p>
            <a:pPr algn="just">
              <a:buFont typeface="Wingdings" pitchFamily="2" charset="2"/>
              <a:buChar char="Ø"/>
            </a:pPr>
            <a:r>
              <a:rPr lang="pl-PL" sz="2400" dirty="0" smtClean="0">
                <a:solidFill>
                  <a:schemeClr val="bg1"/>
                </a:solidFill>
              </a:rPr>
              <a:t>Do pierwszej grupy zaliczyć należy te sytuacje, gdy sam las pełni jakiekolwiek funkcje ochronne. W tym przypadku przedmiotem ochrony nie jest las, tylko funkcje ochronne, jakie on sprawuje. Ta grupa </a:t>
            </a:r>
            <a:r>
              <a:rPr lang="pl-PL" sz="2400" dirty="0" smtClean="0">
                <a:solidFill>
                  <a:schemeClr val="bg1"/>
                </a:solidFill>
              </a:rPr>
              <a:t>obejmuje m.in. </a:t>
            </a:r>
            <a:r>
              <a:rPr lang="pl-PL" sz="2400" dirty="0" smtClean="0">
                <a:solidFill>
                  <a:schemeClr val="bg1"/>
                </a:solidFill>
              </a:rPr>
              <a:t>ochronę gleby przed zmywaniem lub wyjałowieniem, powstrzymywanie usuwania się ziemi, obrywania się skał lub lawin, ochronę zasobów wód powierzchniowych i podziemnych, regulowanie stosunków hydrologicznych w zlewni oraz na obszarach wododziałów, ograniczenie powstawania lub rozprzestrzeniania się lotnych piasków. </a:t>
            </a:r>
            <a:endParaRPr lang="pl-PL" sz="2400" dirty="0" smtClean="0">
              <a:solidFill>
                <a:schemeClr val="bg1"/>
              </a:solidFill>
            </a:endParaRPr>
          </a:p>
          <a:p>
            <a:pPr algn="just">
              <a:buFont typeface="Wingdings" pitchFamily="2" charset="2"/>
              <a:buChar char="Ø"/>
            </a:pPr>
            <a:r>
              <a:rPr lang="pl-PL" sz="2400" dirty="0" smtClean="0">
                <a:solidFill>
                  <a:schemeClr val="bg1"/>
                </a:solidFill>
              </a:rPr>
              <a:t> Do drugiej grupy zaliczyć należy sytuacje, gdy za las ochronny uznaje się las trwale uszkodzony na skutek działalności przemysłu bądź lasy, które stanowią drzewostany nasienne lub ostoje zwierząt i stanowiska roślin podlegających ochronie gatunkowej, a także lasy, które mają szczególne znaczenie przyrodniczo-naukowe. Grupa ta obejmuje sytuacje, gdy ochrona lasu dotyczy jego samego. </a:t>
            </a:r>
            <a:endParaRPr lang="pl-PL" sz="2400" dirty="0" smtClean="0">
              <a:solidFill>
                <a:schemeClr val="bg1"/>
              </a:solidFill>
            </a:endParaRPr>
          </a:p>
          <a:p>
            <a:pPr algn="just">
              <a:buFont typeface="Wingdings" pitchFamily="2" charset="2"/>
              <a:buChar char="Ø"/>
            </a:pPr>
            <a:endParaRPr lang="pl-PL" sz="2400" dirty="0" smtClean="0">
              <a:solidFill>
                <a:schemeClr val="bg1"/>
              </a:solidFill>
            </a:endParaRPr>
          </a:p>
          <a:p>
            <a:pPr algn="just"/>
            <a:endParaRPr lang="pl-PL" sz="2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Lasy ochronne</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480720"/>
          </a:xfrm>
        </p:spPr>
        <p:txBody>
          <a:bodyPr vert="horz" lIns="91440" tIns="45720" rIns="91440" bIns="45720" rtlCol="0" anchor="ctr">
            <a:normAutofit fontScale="92500" lnSpcReduction="20000"/>
          </a:bodyPr>
          <a:lstStyle/>
          <a:p>
            <a:pPr algn="just"/>
            <a:r>
              <a:rPr lang="pl-PL" sz="1400" dirty="0" smtClean="0">
                <a:solidFill>
                  <a:schemeClr val="bg1"/>
                </a:solidFill>
              </a:rPr>
              <a:t/>
            </a:r>
            <a:br>
              <a:rPr lang="pl-PL" sz="1400" dirty="0" smtClean="0">
                <a:solidFill>
                  <a:schemeClr val="bg1"/>
                </a:solidFill>
              </a:rPr>
            </a:br>
            <a:endParaRPr lang="pl-PL" sz="1900" dirty="0" smtClean="0">
              <a:solidFill>
                <a:schemeClr val="bg1"/>
              </a:solidFill>
            </a:endParaRPr>
          </a:p>
          <a:p>
            <a:pPr algn="just">
              <a:buFont typeface="Wingdings" pitchFamily="2" charset="2"/>
              <a:buChar char="Ø"/>
            </a:pPr>
            <a:endParaRPr lang="pl-PL" sz="2400" dirty="0" smtClean="0">
              <a:solidFill>
                <a:schemeClr val="bg1"/>
              </a:solidFill>
            </a:endParaRPr>
          </a:p>
          <a:p>
            <a:pPr algn="just"/>
            <a:r>
              <a:rPr lang="pl-PL" sz="2400" b="1" dirty="0" smtClean="0">
                <a:solidFill>
                  <a:schemeClr val="bg1"/>
                </a:solidFill>
              </a:rPr>
              <a:t>Art.  16.  [Uznanie lasu za ochronny]</a:t>
            </a:r>
          </a:p>
          <a:p>
            <a:pPr algn="just"/>
            <a:r>
              <a:rPr lang="pl-PL" sz="2400" dirty="0" smtClean="0">
                <a:solidFill>
                  <a:schemeClr val="bg1"/>
                </a:solidFill>
              </a:rPr>
              <a:t>1. </a:t>
            </a:r>
            <a:r>
              <a:rPr lang="pl-PL" sz="2400" dirty="0" smtClean="0">
                <a:solidFill>
                  <a:schemeClr val="bg1"/>
                </a:solidFill>
              </a:rPr>
              <a:t> Minister </a:t>
            </a:r>
            <a:r>
              <a:rPr lang="pl-PL" sz="2400" dirty="0" smtClean="0">
                <a:solidFill>
                  <a:schemeClr val="bg1"/>
                </a:solidFill>
              </a:rPr>
              <a:t>właściwy do spraw środowiska, w drodze decyzji, uznaje las za ochronny lub pozbawia go tego charakteru, na wniosek Dyrektora Generalnego, zaopiniowany przez radę gminy - w odniesieniu do lasów stanowiących własność Skarbu Państwa.</a:t>
            </a:r>
          </a:p>
          <a:p>
            <a:pPr algn="just"/>
            <a:r>
              <a:rPr lang="pl-PL" sz="2400" dirty="0" smtClean="0">
                <a:solidFill>
                  <a:schemeClr val="bg1"/>
                </a:solidFill>
              </a:rPr>
              <a:t>1a. </a:t>
            </a:r>
            <a:r>
              <a:rPr lang="pl-PL" sz="2400" dirty="0" smtClean="0">
                <a:solidFill>
                  <a:schemeClr val="bg1"/>
                </a:solidFill>
              </a:rPr>
              <a:t> Starosta</a:t>
            </a:r>
            <a:r>
              <a:rPr lang="pl-PL" sz="2400" dirty="0" smtClean="0">
                <a:solidFill>
                  <a:schemeClr val="bg1"/>
                </a:solidFill>
              </a:rPr>
              <a:t>, po uzgodnieniu z właścicielem lasu i po zasięgnięciu opinii rady gminy, w drodze decyzji, uznaje las za ochronny lub pozbawia go tego charakteru - w odniesieniu do pozostałych lasów.</a:t>
            </a:r>
          </a:p>
          <a:p>
            <a:pPr algn="just"/>
            <a:r>
              <a:rPr lang="pl-PL" sz="2400" dirty="0" smtClean="0">
                <a:solidFill>
                  <a:schemeClr val="bg1"/>
                </a:solidFill>
              </a:rPr>
              <a:t>2. </a:t>
            </a:r>
            <a:r>
              <a:rPr lang="pl-PL" sz="2400" dirty="0" smtClean="0">
                <a:solidFill>
                  <a:schemeClr val="bg1"/>
                </a:solidFill>
              </a:rPr>
              <a:t> Rada </a:t>
            </a:r>
            <a:r>
              <a:rPr lang="pl-PL" sz="2400" dirty="0" smtClean="0">
                <a:solidFill>
                  <a:schemeClr val="bg1"/>
                </a:solidFill>
              </a:rPr>
              <a:t>gminy powinna wyrazić opinię w ciągu dwóch miesięcy od dnia otrzymania wystąpienia o jej wyrażenie. W razie upływu tego terminu uważa się, że rada gminy nie zgłasza zastrzeżeń.</a:t>
            </a:r>
          </a:p>
          <a:p>
            <a:pPr algn="just"/>
            <a:endParaRPr lang="pl-PL" sz="2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Trwale zrównoważona gospodarka leśna</a:t>
            </a: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480720"/>
          </a:xfrm>
        </p:spPr>
        <p:txBody>
          <a:bodyPr vert="horz" lIns="91440" tIns="45720" rIns="91440" bIns="45720" rtlCol="0" anchor="ctr">
            <a:normAutofit fontScale="25000" lnSpcReduction="20000"/>
          </a:bodyPr>
          <a:lstStyle/>
          <a:p>
            <a:pPr algn="just"/>
            <a:endParaRPr lang="pl-PL" sz="4400" b="1" dirty="0" smtClean="0">
              <a:solidFill>
                <a:schemeClr val="bg1"/>
              </a:solidFill>
            </a:endParaRPr>
          </a:p>
          <a:p>
            <a:pPr algn="just"/>
            <a:endParaRPr lang="pl-PL" sz="4400" b="1" dirty="0" smtClean="0">
              <a:solidFill>
                <a:schemeClr val="bg1"/>
              </a:solidFill>
            </a:endParaRPr>
          </a:p>
          <a:p>
            <a:pPr algn="just"/>
            <a:r>
              <a:rPr lang="pl-PL" sz="4400" b="1" dirty="0" smtClean="0">
                <a:solidFill>
                  <a:schemeClr val="bg1"/>
                </a:solidFill>
              </a:rPr>
              <a:t>REGULACJA</a:t>
            </a:r>
            <a:r>
              <a:rPr lang="pl-PL" sz="4400" b="1" dirty="0" smtClean="0">
                <a:solidFill>
                  <a:schemeClr val="bg1"/>
                </a:solidFill>
              </a:rPr>
              <a:t>: </a:t>
            </a:r>
            <a:r>
              <a:rPr lang="pl-PL" sz="4400" dirty="0" smtClean="0">
                <a:solidFill>
                  <a:schemeClr val="bg1"/>
                </a:solidFill>
              </a:rPr>
              <a:t>ustawa z dnia 28 września 1991 r. o lasach (Dz.U.2021.1275 </a:t>
            </a:r>
            <a:r>
              <a:rPr lang="pl-PL" sz="4400" dirty="0" err="1" smtClean="0">
                <a:solidFill>
                  <a:schemeClr val="bg1"/>
                </a:solidFill>
              </a:rPr>
              <a:t>t.j</a:t>
            </a:r>
            <a:r>
              <a:rPr lang="pl-PL" sz="4400" dirty="0" smtClean="0">
                <a:solidFill>
                  <a:schemeClr val="bg1"/>
                </a:solidFill>
              </a:rPr>
              <a:t>. z dnia 2021.07.13</a:t>
            </a:r>
            <a:r>
              <a:rPr lang="pl-PL" sz="4400" dirty="0" smtClean="0">
                <a:solidFill>
                  <a:schemeClr val="bg1"/>
                </a:solidFill>
              </a:rPr>
              <a:t>)</a:t>
            </a:r>
          </a:p>
          <a:p>
            <a:pPr algn="just"/>
            <a:endParaRPr lang="pl-PL" sz="4400" dirty="0" smtClean="0">
              <a:solidFill>
                <a:schemeClr val="bg1"/>
              </a:solidFill>
            </a:endParaRPr>
          </a:p>
          <a:p>
            <a:pPr algn="just"/>
            <a:r>
              <a:rPr lang="pl-PL" sz="4400" dirty="0" smtClean="0">
                <a:solidFill>
                  <a:schemeClr val="bg1"/>
                </a:solidFill>
              </a:rPr>
              <a:t>Ar</a:t>
            </a:r>
            <a:r>
              <a:rPr lang="pl-PL" sz="4400" b="1" dirty="0" smtClean="0">
                <a:solidFill>
                  <a:schemeClr val="bg1"/>
                </a:solidFill>
              </a:rPr>
              <a:t>t</a:t>
            </a:r>
            <a:r>
              <a:rPr lang="pl-PL" sz="4400" b="1" dirty="0" smtClean="0">
                <a:solidFill>
                  <a:schemeClr val="bg1"/>
                </a:solidFill>
              </a:rPr>
              <a:t>.  6.  [Definicje ustawowe]</a:t>
            </a:r>
          </a:p>
          <a:p>
            <a:pPr algn="just"/>
            <a:r>
              <a:rPr lang="pl-PL" sz="4400" dirty="0" smtClean="0">
                <a:solidFill>
                  <a:schemeClr val="bg1"/>
                </a:solidFill>
              </a:rPr>
              <a:t>1. </a:t>
            </a:r>
            <a:r>
              <a:rPr lang="pl-PL" sz="4400" dirty="0" smtClean="0">
                <a:solidFill>
                  <a:schemeClr val="bg1"/>
                </a:solidFill>
              </a:rPr>
              <a:t>Użyte </a:t>
            </a:r>
            <a:r>
              <a:rPr lang="pl-PL" sz="4400" dirty="0" smtClean="0">
                <a:solidFill>
                  <a:schemeClr val="bg1"/>
                </a:solidFill>
              </a:rPr>
              <a:t>w ustawie określenia oznaczają</a:t>
            </a:r>
            <a:r>
              <a:rPr lang="pl-PL" sz="4400" dirty="0" smtClean="0">
                <a:solidFill>
                  <a:schemeClr val="bg1"/>
                </a:solidFill>
              </a:rPr>
              <a:t>:</a:t>
            </a:r>
          </a:p>
          <a:p>
            <a:pPr algn="just"/>
            <a:r>
              <a:rPr lang="pl-PL" sz="4400" dirty="0" smtClean="0">
                <a:solidFill>
                  <a:schemeClr val="bg1"/>
                </a:solidFill>
              </a:rPr>
              <a:t>1a) trwale </a:t>
            </a:r>
            <a:r>
              <a:rPr lang="pl-PL" sz="4400" dirty="0" smtClean="0">
                <a:solidFill>
                  <a:schemeClr val="bg1"/>
                </a:solidFill>
              </a:rPr>
              <a:t>zrównoważona gospodarka leśna - działalność zmierzającą do ukształtowania struktury lasów i ich wykorzystania w sposób i tempie zapewniającym trwałe zachowanie ich bogactwa biologicznego, wysokiej produkcyjności oraz potencjału regeneracyjnego, żywotności i zdolności do wypełniania, teraz i w przyszłości, wszystkich ważnych ochronnych, gospodarczych i socjalnych funkcji na poziomie lokalnym, narodowym i globalnym, bez szkody dla innych ekosystemów</a:t>
            </a:r>
            <a:r>
              <a:rPr lang="pl-PL" sz="4400" dirty="0" smtClean="0">
                <a:solidFill>
                  <a:schemeClr val="bg1"/>
                </a:solidFill>
              </a:rPr>
              <a:t>;</a:t>
            </a:r>
          </a:p>
          <a:p>
            <a:pPr algn="just"/>
            <a:endParaRPr lang="pl-PL" sz="4400" dirty="0" smtClean="0">
              <a:solidFill>
                <a:schemeClr val="bg1"/>
              </a:solidFill>
            </a:endParaRPr>
          </a:p>
          <a:p>
            <a:pPr algn="just"/>
            <a:r>
              <a:rPr lang="pl-PL" sz="4400" b="1" dirty="0" smtClean="0">
                <a:solidFill>
                  <a:schemeClr val="bg1"/>
                </a:solidFill>
              </a:rPr>
              <a:t>Art</a:t>
            </a:r>
            <a:r>
              <a:rPr lang="pl-PL" sz="4400" b="1" dirty="0" smtClean="0">
                <a:solidFill>
                  <a:schemeClr val="bg1"/>
                </a:solidFill>
              </a:rPr>
              <a:t>.  7.  [Trwale zrównoważona gospodarka leśna]</a:t>
            </a:r>
          </a:p>
          <a:p>
            <a:pPr algn="just"/>
            <a:r>
              <a:rPr lang="pl-PL" sz="4400" dirty="0" smtClean="0">
                <a:solidFill>
                  <a:schemeClr val="bg1"/>
                </a:solidFill>
              </a:rPr>
              <a:t>1. </a:t>
            </a:r>
            <a:r>
              <a:rPr lang="pl-PL" sz="4400" dirty="0" smtClean="0">
                <a:solidFill>
                  <a:schemeClr val="bg1"/>
                </a:solidFill>
              </a:rPr>
              <a:t> Trwale </a:t>
            </a:r>
            <a:r>
              <a:rPr lang="pl-PL" sz="4400" dirty="0" smtClean="0">
                <a:solidFill>
                  <a:schemeClr val="bg1"/>
                </a:solidFill>
              </a:rPr>
              <a:t>zrównoważoną gospodarkę leśną prowadzi się według planu urządzenia lasu lub uproszczonego planu urządzenia lasu, z uwzględnieniem w szczególności następujących celów:1)</a:t>
            </a:r>
          </a:p>
          <a:p>
            <a:pPr algn="just"/>
            <a:r>
              <a:rPr lang="pl-PL" sz="4400" dirty="0" smtClean="0">
                <a:solidFill>
                  <a:schemeClr val="bg1"/>
                </a:solidFill>
              </a:rPr>
              <a:t>zachowania lasów i korzystnego ich wpływu na klimat, powietrze, wodę, glebę, warunki życia i zdrowia człowieka oraz na równowagę przyrodniczą;</a:t>
            </a:r>
          </a:p>
          <a:p>
            <a:pPr algn="just"/>
            <a:r>
              <a:rPr lang="pl-PL" sz="4400" dirty="0" smtClean="0">
                <a:solidFill>
                  <a:schemeClr val="bg1"/>
                </a:solidFill>
              </a:rPr>
              <a:t>2</a:t>
            </a:r>
            <a:r>
              <a:rPr lang="pl-PL" sz="4400" dirty="0" smtClean="0">
                <a:solidFill>
                  <a:schemeClr val="bg1"/>
                </a:solidFill>
              </a:rPr>
              <a:t>) ochrony </a:t>
            </a:r>
            <a:r>
              <a:rPr lang="pl-PL" sz="4400" dirty="0" smtClean="0">
                <a:solidFill>
                  <a:schemeClr val="bg1"/>
                </a:solidFill>
              </a:rPr>
              <a:t>lasów, zwłaszcza lasów i ekosystemów leśnych stanowiących naturalne fragmenty rodzimej przyrody lub lasów szczególnie cennych ze względu na</a:t>
            </a:r>
            <a:r>
              <a:rPr lang="pl-PL" sz="4400" dirty="0" smtClean="0">
                <a:solidFill>
                  <a:schemeClr val="bg1"/>
                </a:solidFill>
              </a:rPr>
              <a:t>:</a:t>
            </a:r>
          </a:p>
          <a:p>
            <a:pPr algn="just"/>
            <a:r>
              <a:rPr lang="pl-PL" sz="4400" dirty="0" smtClean="0">
                <a:solidFill>
                  <a:schemeClr val="bg1"/>
                </a:solidFill>
              </a:rPr>
              <a:t>a) zachowanie </a:t>
            </a:r>
            <a:r>
              <a:rPr lang="pl-PL" sz="4400" dirty="0" smtClean="0">
                <a:solidFill>
                  <a:schemeClr val="bg1"/>
                </a:solidFill>
              </a:rPr>
              <a:t>różnorodności przyrodniczej,</a:t>
            </a:r>
          </a:p>
          <a:p>
            <a:pPr algn="just"/>
            <a:r>
              <a:rPr lang="pl-PL" sz="4400" dirty="0" smtClean="0">
                <a:solidFill>
                  <a:schemeClr val="bg1"/>
                </a:solidFill>
              </a:rPr>
              <a:t>b</a:t>
            </a:r>
            <a:r>
              <a:rPr lang="pl-PL" sz="4400" dirty="0" smtClean="0">
                <a:solidFill>
                  <a:schemeClr val="bg1"/>
                </a:solidFill>
              </a:rPr>
              <a:t>) zachowanie </a:t>
            </a:r>
            <a:r>
              <a:rPr lang="pl-PL" sz="4400" dirty="0" smtClean="0">
                <a:solidFill>
                  <a:schemeClr val="bg1"/>
                </a:solidFill>
              </a:rPr>
              <a:t>leśnych zasobów genetycznych,</a:t>
            </a:r>
          </a:p>
          <a:p>
            <a:pPr algn="just"/>
            <a:r>
              <a:rPr lang="pl-PL" sz="4400" dirty="0" smtClean="0">
                <a:solidFill>
                  <a:schemeClr val="bg1"/>
                </a:solidFill>
              </a:rPr>
              <a:t>c</a:t>
            </a:r>
            <a:r>
              <a:rPr lang="pl-PL" sz="4400" dirty="0" smtClean="0">
                <a:solidFill>
                  <a:schemeClr val="bg1"/>
                </a:solidFill>
              </a:rPr>
              <a:t>) walory </a:t>
            </a:r>
            <a:r>
              <a:rPr lang="pl-PL" sz="4400" dirty="0" smtClean="0">
                <a:solidFill>
                  <a:schemeClr val="bg1"/>
                </a:solidFill>
              </a:rPr>
              <a:t>krajobrazowe,</a:t>
            </a:r>
          </a:p>
          <a:p>
            <a:pPr algn="just"/>
            <a:r>
              <a:rPr lang="pl-PL" sz="4400" dirty="0" smtClean="0">
                <a:solidFill>
                  <a:schemeClr val="bg1"/>
                </a:solidFill>
              </a:rPr>
              <a:t>d</a:t>
            </a:r>
            <a:r>
              <a:rPr lang="pl-PL" sz="4400" dirty="0" smtClean="0">
                <a:solidFill>
                  <a:schemeClr val="bg1"/>
                </a:solidFill>
              </a:rPr>
              <a:t>) potrzeby </a:t>
            </a:r>
            <a:r>
              <a:rPr lang="pl-PL" sz="4400" dirty="0" smtClean="0">
                <a:solidFill>
                  <a:schemeClr val="bg1"/>
                </a:solidFill>
              </a:rPr>
              <a:t>nauki;</a:t>
            </a:r>
          </a:p>
          <a:p>
            <a:pPr algn="just"/>
            <a:r>
              <a:rPr lang="pl-PL" sz="4400" dirty="0" smtClean="0">
                <a:solidFill>
                  <a:schemeClr val="bg1"/>
                </a:solidFill>
              </a:rPr>
              <a:t>3</a:t>
            </a:r>
            <a:r>
              <a:rPr lang="pl-PL" sz="4400" dirty="0" smtClean="0">
                <a:solidFill>
                  <a:schemeClr val="bg1"/>
                </a:solidFill>
              </a:rPr>
              <a:t>) ochrony </a:t>
            </a:r>
            <a:r>
              <a:rPr lang="pl-PL" sz="4400" dirty="0" smtClean="0">
                <a:solidFill>
                  <a:schemeClr val="bg1"/>
                </a:solidFill>
              </a:rPr>
              <a:t>gleb i terenów szczególnie narażonych na zanieczyszczenie lub uszkodzenie oraz o specjalnym znaczeniu społecznym;</a:t>
            </a:r>
          </a:p>
          <a:p>
            <a:pPr algn="just"/>
            <a:r>
              <a:rPr lang="pl-PL" sz="4400" dirty="0" smtClean="0">
                <a:solidFill>
                  <a:schemeClr val="bg1"/>
                </a:solidFill>
              </a:rPr>
              <a:t>4</a:t>
            </a:r>
            <a:r>
              <a:rPr lang="pl-PL" sz="4400" dirty="0" smtClean="0">
                <a:solidFill>
                  <a:schemeClr val="bg1"/>
                </a:solidFill>
              </a:rPr>
              <a:t>) ochrony </a:t>
            </a:r>
            <a:r>
              <a:rPr lang="pl-PL" sz="4400" dirty="0" smtClean="0">
                <a:solidFill>
                  <a:schemeClr val="bg1"/>
                </a:solidFill>
              </a:rPr>
              <a:t>wód powierzchniowych i głębinowych, retencji zlewni, w szczególności na obszarach wododziałów i na obszarach zasilania zbiorników wód podziemnych;</a:t>
            </a:r>
          </a:p>
          <a:p>
            <a:pPr algn="just"/>
            <a:r>
              <a:rPr lang="pl-PL" sz="4400" dirty="0" smtClean="0">
                <a:solidFill>
                  <a:schemeClr val="bg1"/>
                </a:solidFill>
              </a:rPr>
              <a:t>5</a:t>
            </a:r>
            <a:r>
              <a:rPr lang="pl-PL" sz="4400" dirty="0" smtClean="0">
                <a:solidFill>
                  <a:schemeClr val="bg1"/>
                </a:solidFill>
              </a:rPr>
              <a:t>) produkcji</a:t>
            </a:r>
            <a:r>
              <a:rPr lang="pl-PL" sz="4400" dirty="0" smtClean="0">
                <a:solidFill>
                  <a:schemeClr val="bg1"/>
                </a:solidFill>
              </a:rPr>
              <a:t>, na zasadzie racjonalnej gospodarki, drewna oraz surowców i produktów ubocznego użytkowania lasu.</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Trwale zrównoważona gospodarka leśna</a:t>
            </a: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480720"/>
          </a:xfrm>
        </p:spPr>
        <p:txBody>
          <a:bodyPr vert="horz" lIns="91440" tIns="45720" rIns="91440" bIns="45720" rtlCol="0" anchor="ctr">
            <a:normAutofit/>
          </a:bodyPr>
          <a:lstStyle/>
          <a:p>
            <a:pPr algn="just"/>
            <a:endParaRPr lang="pl-PL" sz="4400" b="1" dirty="0" smtClean="0">
              <a:solidFill>
                <a:schemeClr val="bg1"/>
              </a:solidFill>
            </a:endParaRPr>
          </a:p>
          <a:p>
            <a:pPr algn="just"/>
            <a:endParaRPr lang="pl-PL" sz="4400" b="1" dirty="0" smtClean="0">
              <a:solidFill>
                <a:schemeClr val="bg1"/>
              </a:solidFill>
            </a:endParaRPr>
          </a:p>
          <a:p>
            <a:pPr algn="just">
              <a:buFont typeface="Wingdings" pitchFamily="2" charset="2"/>
              <a:buChar char="Ø"/>
            </a:pPr>
            <a:r>
              <a:rPr lang="pl-PL" sz="1400" dirty="0" smtClean="0">
                <a:solidFill>
                  <a:schemeClr val="bg1"/>
                </a:solidFill>
              </a:rPr>
              <a:t> </a:t>
            </a:r>
            <a:r>
              <a:rPr lang="pl-PL" sz="1400" dirty="0" smtClean="0">
                <a:solidFill>
                  <a:schemeClr val="bg1"/>
                </a:solidFill>
              </a:rPr>
              <a:t>Trwale </a:t>
            </a:r>
            <a:r>
              <a:rPr lang="pl-PL" sz="1400" dirty="0" smtClean="0">
                <a:solidFill>
                  <a:schemeClr val="bg1"/>
                </a:solidFill>
              </a:rPr>
              <a:t>zrównoważona gospodarka leśna ma na celu ukształtowanie struktury lasów i ich wykorzystanie w określonym tempie i w określony sposób. </a:t>
            </a:r>
            <a:r>
              <a:rPr lang="pl-PL" sz="1400" dirty="0" smtClean="0">
                <a:solidFill>
                  <a:schemeClr val="bg1"/>
                </a:solidFill>
              </a:rPr>
              <a:t>Prawodawca </a:t>
            </a:r>
            <a:r>
              <a:rPr lang="pl-PL" sz="1400" dirty="0" smtClean="0">
                <a:solidFill>
                  <a:schemeClr val="bg1"/>
                </a:solidFill>
              </a:rPr>
              <a:t>godzi tu </a:t>
            </a:r>
            <a:r>
              <a:rPr lang="pl-PL" sz="1400" dirty="0" smtClean="0">
                <a:solidFill>
                  <a:schemeClr val="bg1"/>
                </a:solidFill>
              </a:rPr>
              <a:t>dwie </a:t>
            </a:r>
            <a:r>
              <a:rPr lang="pl-PL" sz="1400" dirty="0" smtClean="0">
                <a:solidFill>
                  <a:schemeClr val="bg1"/>
                </a:solidFill>
              </a:rPr>
              <a:t>kwestie - ochronę lasów i możliwość ich wykorzystywania, a przede wszystkim możliwość gospodarczego ich wykorzystania. </a:t>
            </a:r>
            <a:endParaRPr lang="pl-PL" sz="1400" dirty="0" smtClean="0">
              <a:solidFill>
                <a:schemeClr val="bg1"/>
              </a:solidFill>
            </a:endParaRPr>
          </a:p>
          <a:p>
            <a:pPr algn="just">
              <a:buFont typeface="Wingdings" pitchFamily="2" charset="2"/>
              <a:buChar char="Ø"/>
            </a:pPr>
            <a:r>
              <a:rPr lang="pl-PL" sz="1400" dirty="0" smtClean="0">
                <a:solidFill>
                  <a:schemeClr val="bg1"/>
                </a:solidFill>
              </a:rPr>
              <a:t> </a:t>
            </a:r>
            <a:r>
              <a:rPr lang="pl-PL" sz="1400" dirty="0" smtClean="0">
                <a:solidFill>
                  <a:schemeClr val="bg1"/>
                </a:solidFill>
              </a:rPr>
              <a:t>Celem </a:t>
            </a:r>
            <a:r>
              <a:rPr lang="pl-PL" sz="1400" dirty="0" smtClean="0">
                <a:solidFill>
                  <a:schemeClr val="bg1"/>
                </a:solidFill>
              </a:rPr>
              <a:t>trwale zrównoważonej gospodarki leśnej ma być kształtowanie struktury lasów. </a:t>
            </a:r>
            <a:r>
              <a:rPr lang="pl-PL" sz="1400" dirty="0" smtClean="0">
                <a:solidFill>
                  <a:schemeClr val="bg1"/>
                </a:solidFill>
              </a:rPr>
              <a:t>Wykorzystywanie </a:t>
            </a:r>
            <a:r>
              <a:rPr lang="pl-PL" sz="1400" dirty="0" smtClean="0">
                <a:solidFill>
                  <a:schemeClr val="bg1"/>
                </a:solidFill>
              </a:rPr>
              <a:t>lasów, w tym gospodarcze wykorzystywanie lasów, musi uwzględniać konieczność ochrony wskazanych w definicji trwale zrównoważonej gospodarki leśnej wartości</a:t>
            </a:r>
            <a:r>
              <a:rPr lang="pl-PL" sz="1400" dirty="0" smtClean="0">
                <a:solidFill>
                  <a:schemeClr val="bg1"/>
                </a:solidFill>
              </a:rPr>
              <a:t>.</a:t>
            </a:r>
          </a:p>
          <a:p>
            <a:pPr algn="just">
              <a:buFont typeface="Wingdings" pitchFamily="2" charset="2"/>
              <a:buChar char="Ø"/>
            </a:pPr>
            <a:r>
              <a:rPr lang="pl-PL" sz="1400" dirty="0" smtClean="0">
                <a:solidFill>
                  <a:schemeClr val="bg1"/>
                </a:solidFill>
              </a:rPr>
              <a:t> Podstawowym instrumentem, który ma służyć do prowadzenia trwale zrównoważonej gospodarki leśnej jest plan urządzenia lasu lub też uproszczony plan urządzenia </a:t>
            </a:r>
            <a:r>
              <a:rPr lang="pl-PL" sz="1400" dirty="0" smtClean="0">
                <a:solidFill>
                  <a:schemeClr val="bg1"/>
                </a:solidFill>
              </a:rPr>
              <a:t>lasu. </a:t>
            </a:r>
            <a:r>
              <a:rPr lang="pl-PL" sz="1400" dirty="0" smtClean="0">
                <a:solidFill>
                  <a:schemeClr val="bg1"/>
                </a:solidFill>
              </a:rPr>
              <a:t>Ustawodawca stawia określone cele, które powinny być osiągnięte za pomocą planów urządzenia lasu lub też uproszczonego planu urządzenia lasu</a:t>
            </a:r>
            <a:r>
              <a:rPr lang="pl-PL" sz="1400" dirty="0" smtClean="0">
                <a:solidFill>
                  <a:schemeClr val="bg1"/>
                </a:solidFill>
              </a:rPr>
              <a:t>. </a:t>
            </a:r>
          </a:p>
          <a:p>
            <a:pPr algn="just">
              <a:buFont typeface="Wingdings" pitchFamily="2" charset="2"/>
              <a:buChar char="Ø"/>
            </a:pPr>
            <a:r>
              <a:rPr lang="pl-PL" sz="1400" dirty="0" smtClean="0">
                <a:solidFill>
                  <a:schemeClr val="bg1"/>
                </a:solidFill>
              </a:rPr>
              <a:t> Ustawodawca </a:t>
            </a:r>
            <a:r>
              <a:rPr lang="pl-PL" sz="1400" dirty="0" smtClean="0">
                <a:solidFill>
                  <a:schemeClr val="bg1"/>
                </a:solidFill>
              </a:rPr>
              <a:t>wprowadził wyraźną hierarchizację celów gospodarki leśnej, w której cele ochronne uzyskały priorytet przed celami produkcyjnymi. Szczególnie znaczące jest wskazanie na konieczność zachowania różnorodności przyrodniczej. </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Zadrzewienie</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a:t>
            </a:r>
            <a:r>
              <a:rPr lang="pl-PL" sz="1400" dirty="0" smtClean="0">
                <a:solidFill>
                  <a:schemeClr val="bg1"/>
                </a:solidFill>
              </a:rPr>
              <a:t>dnia 16 kwietnia 2004 r</a:t>
            </a:r>
            <a:r>
              <a:rPr lang="pl-PL" sz="1400" dirty="0" smtClean="0">
                <a:solidFill>
                  <a:schemeClr val="bg1"/>
                </a:solidFill>
              </a:rPr>
              <a:t>. o</a:t>
            </a:r>
            <a:r>
              <a:rPr lang="pl-PL" sz="1400" dirty="0" smtClean="0">
                <a:solidFill>
                  <a:schemeClr val="bg1"/>
                </a:solidFill>
              </a:rPr>
              <a:t> ochronie przyrody (Dz.U.2021.1098 </a:t>
            </a:r>
            <a:r>
              <a:rPr lang="pl-PL" sz="1400" dirty="0" err="1" smtClean="0">
                <a:solidFill>
                  <a:schemeClr val="bg1"/>
                </a:solidFill>
              </a:rPr>
              <a:t>t.j</a:t>
            </a:r>
            <a:r>
              <a:rPr lang="pl-PL" sz="1400" dirty="0" smtClean="0">
                <a:solidFill>
                  <a:schemeClr val="bg1"/>
                </a:solidFill>
              </a:rPr>
              <a:t>. z dnia </a:t>
            </a:r>
            <a:r>
              <a:rPr lang="pl-PL" sz="1400" dirty="0" smtClean="0">
                <a:solidFill>
                  <a:schemeClr val="bg1"/>
                </a:solidFill>
              </a:rPr>
              <a:t>2021.06.21)</a:t>
            </a:r>
          </a:p>
          <a:p>
            <a:pPr algn="just"/>
            <a:r>
              <a:rPr lang="pl-PL" sz="1400" b="1" dirty="0" smtClean="0">
                <a:solidFill>
                  <a:schemeClr val="bg1"/>
                </a:solidFill>
              </a:rPr>
              <a:t>Art.  5.  [Definicje]</a:t>
            </a:r>
          </a:p>
          <a:p>
            <a:pPr algn="just"/>
            <a:r>
              <a:rPr lang="pl-PL" sz="1400" dirty="0" smtClean="0">
                <a:solidFill>
                  <a:schemeClr val="bg1"/>
                </a:solidFill>
              </a:rPr>
              <a:t>Użyte w ustawie określenia </a:t>
            </a:r>
            <a:r>
              <a:rPr lang="pl-PL" sz="1400" dirty="0" smtClean="0">
                <a:solidFill>
                  <a:schemeClr val="bg1"/>
                </a:solidFill>
              </a:rPr>
              <a:t>oznaczają:</a:t>
            </a:r>
          </a:p>
          <a:p>
            <a:pPr algn="just"/>
            <a:r>
              <a:rPr lang="pl-PL" sz="1400" dirty="0" smtClean="0">
                <a:solidFill>
                  <a:schemeClr val="bg1"/>
                </a:solidFill>
              </a:rPr>
              <a:t>27) zadrzewienie </a:t>
            </a:r>
            <a:r>
              <a:rPr lang="pl-PL" sz="1400" dirty="0" smtClean="0">
                <a:solidFill>
                  <a:schemeClr val="bg1"/>
                </a:solidFill>
              </a:rPr>
              <a:t>- pojedyncze drzewa, krzewy albo ich skupiska niebędące lasem w rozumieniu ustawy z dnia 28 września 1991 r. o lasach (Dz. U. z 2020 r. poz. 1463 i 2338 oraz z 2021 r. poz. 784) lub plantacją, wraz z terenem, na którym występują, i pozostałymi składnikami szaty roślinnej tego terenu;</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r>
              <a:rPr lang="pl-PL" sz="1400" dirty="0" smtClean="0">
                <a:solidFill>
                  <a:schemeClr val="bg1"/>
                </a:solidFill>
              </a:rPr>
              <a:t/>
            </a:r>
            <a:br>
              <a:rPr lang="pl-PL" sz="1400" dirty="0" smtClean="0">
                <a:solidFill>
                  <a:schemeClr val="bg1"/>
                </a:solidFill>
              </a:rPr>
            </a:br>
            <a:endParaRPr lang="pl-PL" sz="1400"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r>
              <a:rPr lang="pl-PL" sz="1400" b="1" dirty="0" smtClean="0">
                <a:solidFill>
                  <a:schemeClr val="bg1"/>
                </a:solidFill>
              </a:rPr>
              <a:t>Art.  83.  [Obowiązek uzyskania zezwolenia na usunięcie drzew lub krzewów]</a:t>
            </a:r>
          </a:p>
          <a:p>
            <a:pPr algn="just"/>
            <a:r>
              <a:rPr lang="pl-PL" sz="1400" dirty="0" smtClean="0">
                <a:solidFill>
                  <a:schemeClr val="bg1"/>
                </a:solidFill>
              </a:rPr>
              <a:t>1. Usunięcie drzewa lub krzewu z terenu nieruchomości lub jej części może nastąpić po uzyskaniu zezwolenia wydanego na wniosek:</a:t>
            </a:r>
          </a:p>
          <a:p>
            <a:pPr marL="342900" indent="-342900" algn="just">
              <a:buFont typeface="+mj-lt"/>
              <a:buAutoNum type="arabicParenR"/>
            </a:pPr>
            <a:r>
              <a:rPr lang="pl-PL" sz="1400" dirty="0" smtClean="0">
                <a:solidFill>
                  <a:schemeClr val="bg1"/>
                </a:solidFill>
              </a:rPr>
              <a:t>posiadacza nieruchomości - za zgodą właściciela tej nieruchomości;</a:t>
            </a:r>
          </a:p>
          <a:p>
            <a:pPr marL="342900" indent="-342900" algn="just">
              <a:buFont typeface="+mj-lt"/>
              <a:buAutoNum type="arabicParenR"/>
            </a:pPr>
            <a:r>
              <a:rPr lang="pl-PL" sz="1400" dirty="0" smtClean="0">
                <a:solidFill>
                  <a:schemeClr val="bg1"/>
                </a:solidFill>
              </a:rPr>
              <a:t>2właściciela urządzeń, o których mowa w art. 49 § 1 ustawy z dnia 23 kwietnia 1964 r. - Kodeks cywilny (Dz. U. z 2020 r. poz. 1740 i 2320), zwanej dalej "Kodeksem cywilnym" - jeżeli drzewo lub krzew zagrażają funkcjonowaniu tych urządzeń.</a:t>
            </a:r>
          </a:p>
          <a:p>
            <a:pPr algn="just"/>
            <a:r>
              <a:rPr lang="pl-PL" sz="1400" dirty="0" smtClean="0">
                <a:solidFill>
                  <a:schemeClr val="bg1"/>
                </a:solidFill>
              </a:rPr>
              <a:t>1a. (uchylony).</a:t>
            </a:r>
          </a:p>
          <a:p>
            <a:pPr algn="just"/>
            <a:r>
              <a:rPr lang="pl-PL" sz="1400" dirty="0" smtClean="0">
                <a:solidFill>
                  <a:schemeClr val="bg1"/>
                </a:solidFill>
              </a:rPr>
              <a:t>2.  Zgoda właściciela nieruchomości, o której mowa w ust. 1 </a:t>
            </a:r>
            <a:r>
              <a:rPr lang="pl-PL" sz="1400" dirty="0" err="1" smtClean="0">
                <a:solidFill>
                  <a:schemeClr val="bg1"/>
                </a:solidFill>
              </a:rPr>
              <a:t>pkt</a:t>
            </a:r>
            <a:r>
              <a:rPr lang="pl-PL" sz="1400" dirty="0" smtClean="0">
                <a:solidFill>
                  <a:schemeClr val="bg1"/>
                </a:solidFill>
              </a:rPr>
              <a:t> 1, nie jest wymagana w przypadku wniosku złożonego przez:</a:t>
            </a:r>
          </a:p>
          <a:p>
            <a:pPr marL="342900" indent="-342900" algn="just">
              <a:buFont typeface="+mj-lt"/>
              <a:buAutoNum type="arabicParenR"/>
            </a:pPr>
            <a:r>
              <a:rPr lang="pl-PL" sz="1400" dirty="0" smtClean="0">
                <a:solidFill>
                  <a:schemeClr val="bg1"/>
                </a:solidFill>
              </a:rPr>
              <a:t>spółdzielnię mieszkaniową;</a:t>
            </a:r>
          </a:p>
          <a:p>
            <a:pPr marL="342900" indent="-342900" algn="just">
              <a:buFont typeface="+mj-lt"/>
              <a:buAutoNum type="arabicParenR"/>
            </a:pPr>
            <a:r>
              <a:rPr lang="pl-PL" sz="1400" dirty="0" smtClean="0">
                <a:solidFill>
                  <a:schemeClr val="bg1"/>
                </a:solidFill>
              </a:rPr>
              <a:t>wspólnotę mieszkaniową, w której właściciele lokali powierzyli zarząd nieruchomością wspólną zarządowi, zgodnie z ustawą z dnia 24 czerwca 1994 r. o własności lokali (Dz. U. z 2020 r. poz. 1910 oraz z 2021 r. poz. 11);</a:t>
            </a:r>
          </a:p>
          <a:p>
            <a:pPr marL="342900" indent="-342900" algn="just">
              <a:buFont typeface="+mj-lt"/>
              <a:buAutoNum type="arabicParenR"/>
            </a:pPr>
            <a:r>
              <a:rPr lang="pl-PL" sz="1400" dirty="0" smtClean="0">
                <a:solidFill>
                  <a:schemeClr val="bg1"/>
                </a:solidFill>
              </a:rPr>
              <a:t>zarządcę nieruchomości będącej własnością Skarbu Państwa.</a:t>
            </a:r>
          </a:p>
          <a:p>
            <a:pPr algn="just"/>
            <a:r>
              <a:rPr lang="pl-PL" sz="1400" dirty="0" smtClean="0">
                <a:solidFill>
                  <a:schemeClr val="bg1"/>
                </a:solidFill>
              </a:rPr>
              <a:t>3.  Zgoda właściciela nieruchomości, o której mowa w ust. 1 </a:t>
            </a:r>
            <a:r>
              <a:rPr lang="pl-PL" sz="1400" dirty="0" err="1" smtClean="0">
                <a:solidFill>
                  <a:schemeClr val="bg1"/>
                </a:solidFill>
              </a:rPr>
              <a:t>pkt</a:t>
            </a:r>
            <a:r>
              <a:rPr lang="pl-PL" sz="1400" dirty="0" smtClean="0">
                <a:solidFill>
                  <a:schemeClr val="bg1"/>
                </a:solidFill>
              </a:rPr>
              <a:t> 1, nie jest wymagana także w przypadku wniosku złożonego przez użytkownika wieczystego lub posiadacza nieruchomości o nieuregulowanym stanie prawnym, niebędących podmiotem, o którym mowa w ust. 2.</a:t>
            </a:r>
          </a:p>
          <a:p>
            <a:pPr algn="just"/>
            <a:r>
              <a:rPr lang="pl-PL" sz="1400" dirty="0" smtClean="0">
                <a:solidFill>
                  <a:schemeClr val="bg1"/>
                </a:solidFill>
              </a:rPr>
              <a:t>4. Spółdzielnia mieszkaniowa informuje, w sposób zwyczajowo przyjęty, członków spółdzielni, właścicieli budynków lub lokali niebędących członkami spółdzielni oraz osoby niebędące członkami spółdzielni, którym przysługują spółdzielcze własnościowe prawa do lokali, a zarząd wspólnoty mieszkaniowej - członków wspólnoty, o zamiarze złożenia wniosku o wydanie zezwolenia na usunięcie drzewa lub krzewu, wyznaczając co najmniej 30-dniowy termin na zgłaszanie uwag. Wniosek może być złożony nie później niż w terminie 12 miesięcy od upływu terminu na zgłaszanie uwag.</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dirty="0" smtClean="0">
                <a:solidFill>
                  <a:schemeClr val="bg1"/>
                </a:solidFill>
              </a:rPr>
              <a:t/>
            </a:r>
            <a:br>
              <a:rPr lang="pl-PL" sz="1400" dirty="0" smtClean="0">
                <a:solidFill>
                  <a:schemeClr val="bg1"/>
                </a:solidFill>
              </a:rPr>
            </a:br>
            <a:endParaRPr lang="pl-PL" sz="1400" dirty="0" smtClean="0">
              <a:solidFill>
                <a:schemeClr val="bg1"/>
              </a:solidFill>
            </a:endParaRPr>
          </a:p>
          <a:p>
            <a:pPr algn="just">
              <a:buFont typeface="Wingdings" pitchFamily="2" charset="2"/>
              <a:buChar char="Ø"/>
            </a:pPr>
            <a:r>
              <a:rPr lang="pl-PL" sz="1400" dirty="0" smtClean="0">
                <a:solidFill>
                  <a:schemeClr val="bg1"/>
                </a:solidFill>
              </a:rPr>
              <a:t> Zgodnie z postanowieniami art. 83 ust. 1 </a:t>
            </a:r>
            <a:r>
              <a:rPr lang="pl-PL" sz="1400" dirty="0" err="1" smtClean="0">
                <a:solidFill>
                  <a:schemeClr val="bg1"/>
                </a:solidFill>
              </a:rPr>
              <a:t>u.o.p</a:t>
            </a:r>
            <a:r>
              <a:rPr lang="pl-PL" sz="1400" dirty="0" smtClean="0">
                <a:solidFill>
                  <a:schemeClr val="bg1"/>
                </a:solidFill>
              </a:rPr>
              <a:t>. jednym z podstawowych instrumentów służących ochronie drzew i krzewów rosnących na terenach miast i wsi (poza wyjątkami wynikającymi z ust. 6 tego przepisu) jest obowiązek uzyskania zezwolenia na usunięcie drzew lub krzewów, którego brak skutkuje wymierzeniem kar pieniężnych na podstawie art. 88 ust. 1 </a:t>
            </a:r>
            <a:r>
              <a:rPr lang="pl-PL" sz="1400" dirty="0" err="1" smtClean="0">
                <a:solidFill>
                  <a:schemeClr val="bg1"/>
                </a:solidFill>
              </a:rPr>
              <a:t>pkt</a:t>
            </a:r>
            <a:r>
              <a:rPr lang="pl-PL" sz="1400" dirty="0" smtClean="0">
                <a:solidFill>
                  <a:schemeClr val="bg1"/>
                </a:solidFill>
              </a:rPr>
              <a:t> 1 </a:t>
            </a:r>
            <a:r>
              <a:rPr lang="pl-PL" sz="1400" dirty="0" err="1" smtClean="0">
                <a:solidFill>
                  <a:schemeClr val="bg1"/>
                </a:solidFill>
              </a:rPr>
              <a:t>u.o.p</a:t>
            </a:r>
            <a:r>
              <a:rPr lang="pl-PL" sz="1400" dirty="0" smtClean="0">
                <a:solidFill>
                  <a:schemeClr val="bg1"/>
                </a:solidFill>
              </a:rPr>
              <a:t>. za usunięcie drzew bez wymaganego zezwolenia.</a:t>
            </a:r>
          </a:p>
          <a:p>
            <a:pPr algn="just"/>
            <a:r>
              <a:rPr lang="pl-PL" sz="1400" b="1" dirty="0" smtClean="0">
                <a:solidFill>
                  <a:schemeClr val="bg1"/>
                </a:solidFill>
              </a:rPr>
              <a:t>LEGALNA DEFINICJA DRZEWA I KRZEWU</a:t>
            </a:r>
          </a:p>
          <a:p>
            <a:pPr algn="just"/>
            <a:r>
              <a:rPr lang="pl-PL" sz="1400" b="1" dirty="0" smtClean="0">
                <a:solidFill>
                  <a:schemeClr val="bg1"/>
                </a:solidFill>
              </a:rPr>
              <a:t>Art.  5.  [Definicje]</a:t>
            </a:r>
          </a:p>
          <a:p>
            <a:pPr algn="just"/>
            <a:r>
              <a:rPr lang="pl-PL" sz="1400" dirty="0" smtClean="0">
                <a:solidFill>
                  <a:schemeClr val="bg1"/>
                </a:solidFill>
              </a:rPr>
              <a:t>Użyte w ustawie określenia oznaczają:</a:t>
            </a:r>
          </a:p>
          <a:p>
            <a:pPr algn="just"/>
            <a:r>
              <a:rPr lang="pl-PL" sz="1400" dirty="0" smtClean="0">
                <a:solidFill>
                  <a:schemeClr val="bg1"/>
                </a:solidFill>
              </a:rPr>
              <a:t>26a) drzewo - wieloletnią roślinę o zdrewniałym jednym pędzie głównym (pniu) albo zdrewniałych kilku pędach głównych i gałęziach tworzących koronę w jakimkolwiek okresie podczas rozwoju rośliny;</a:t>
            </a:r>
          </a:p>
          <a:p>
            <a:pPr algn="just"/>
            <a:r>
              <a:rPr lang="pl-PL" sz="1400" dirty="0" smtClean="0">
                <a:solidFill>
                  <a:schemeClr val="bg1"/>
                </a:solidFill>
              </a:rPr>
              <a:t>26b) krzew - wieloletnią roślinę rozgałęziającą się na wiele równorzędnych zdrewniałych pędów, nietworzącą pnia ani korony, niebędącą pnączem;</a:t>
            </a: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83a.  [Wydanie zezwolenia na usunięcie drzew lub krzewów]</a:t>
            </a:r>
          </a:p>
          <a:p>
            <a:pPr algn="just"/>
            <a:r>
              <a:rPr lang="pl-PL" sz="1400" dirty="0" smtClean="0">
                <a:solidFill>
                  <a:schemeClr val="bg1"/>
                </a:solidFill>
              </a:rPr>
              <a:t>1.  Zezwolenie na usunięcie drzewa lub krzewu z terenu nieruchomości wydaje wójt, burmistrz albo prezydent miasta, a w przypadku gdy zezwolenie dotyczy usunięcia drzewa lub krzewu z terenu nieruchomości lub jej części wpisanej do rejestru zabytków - wojewódzki konserwator zabytków.</a:t>
            </a:r>
          </a:p>
          <a:p>
            <a:pPr algn="just"/>
            <a:r>
              <a:rPr lang="pl-PL" sz="1400" dirty="0" smtClean="0">
                <a:solidFill>
                  <a:schemeClr val="bg1"/>
                </a:solidFill>
              </a:rPr>
              <a:t>2.  (uchylony).</a:t>
            </a:r>
          </a:p>
          <a:p>
            <a:pPr algn="just"/>
            <a:r>
              <a:rPr lang="pl-PL" sz="1400" dirty="0" smtClean="0">
                <a:solidFill>
                  <a:schemeClr val="bg1"/>
                </a:solidFill>
              </a:rPr>
              <a:t>2a. Zezwolenie na usunięcie drzewa w pasie drogowym drogi publicznej, z wyłączeniem obcych gatunków topoli, wydaje się po uzgodnieniu z regionalnym dyrektorem ochrony środowiska.</a:t>
            </a:r>
          </a:p>
          <a:p>
            <a:pPr algn="just"/>
            <a:r>
              <a:rPr lang="pl-PL" sz="1400" dirty="0" smtClean="0">
                <a:solidFill>
                  <a:schemeClr val="bg1"/>
                </a:solidFill>
              </a:rPr>
              <a:t>3. Zezwolenie na usunięcie drzewa lub krzewu na obszarach objętych ochroną krajobrazową w granicach parku narodowego albo rezerwatu przyrody wydaje się po uzgodnieniu odpowiednio z dyrektorem parku narodowego albo regionalnym dyrektorem ochrony środowiska.</a:t>
            </a:r>
          </a:p>
          <a:p>
            <a:pPr algn="just"/>
            <a:r>
              <a:rPr lang="pl-PL" sz="1400" dirty="0" smtClean="0">
                <a:solidFill>
                  <a:schemeClr val="bg1"/>
                </a:solidFill>
              </a:rPr>
              <a:t>4. Organ właściwy do wydania zezwolenia, o którym mowa w ust. 2a i 3, niezwłocznie przekazuje do uzgodnienia projekt zezwolenia wraz z aktami sprawy, w tym dokumentację fotograficzną drzewa lub krzewu.</a:t>
            </a:r>
          </a:p>
          <a:p>
            <a:pPr algn="just"/>
            <a:r>
              <a:rPr lang="pl-PL" sz="1400" dirty="0" smtClean="0">
                <a:solidFill>
                  <a:schemeClr val="bg1"/>
                </a:solidFill>
              </a:rPr>
              <a:t>5.  W razie potrzeby przeprowadzenia postępowania wyjaśniającego regionalny dyrektor ochrony środowiska albo dyrektor parku narodowego zawiadamia o jego wszczęciu.</a:t>
            </a:r>
          </a:p>
          <a:p>
            <a:pPr algn="just"/>
            <a:r>
              <a:rPr lang="pl-PL" sz="1400" dirty="0" smtClean="0">
                <a:solidFill>
                  <a:schemeClr val="bg1"/>
                </a:solidFill>
              </a:rPr>
              <a:t>6.  Niewyrażenie stanowiska w terminie 30 dni, a w przypadku przeprowadzenia postępowania wyjaśniającego - 60 dni, od dnia otrzymania projektu zezwolenia, o którym mowa w ust. 2a i 3, przez organ, do którego zwrócono się o zajęcie stanowiska, uznaje się za uzgodnienie zezwolenia.</a:t>
            </a:r>
          </a:p>
          <a:p>
            <a:pPr algn="just"/>
            <a:r>
              <a:rPr lang="pl-PL" sz="1400" dirty="0" smtClean="0">
                <a:solidFill>
                  <a:schemeClr val="bg1"/>
                </a:solidFill>
              </a:rPr>
              <a:t>7. Jeżeli liczba stron postępowania o wydanie zezwolenia na usunięcie drzewa lub krzewu przekracza 20, stosuje się przepis art. 49 ustawy z dnia 14 czerwca 1960 r. - Kodeks postępowania administracyjnego.</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83b.  [Wniosek o wydanie zezwolenia na usunięcie drzewa lub krzewu]</a:t>
            </a:r>
          </a:p>
          <a:p>
            <a:pPr algn="just"/>
            <a:r>
              <a:rPr lang="pl-PL" sz="1400" dirty="0" smtClean="0">
                <a:solidFill>
                  <a:schemeClr val="bg1"/>
                </a:solidFill>
              </a:rPr>
              <a:t>1. Wniosek o wydanie zezwolenia na usunięcie drzewa lub krzewu zawiera:</a:t>
            </a:r>
          </a:p>
          <a:p>
            <a:pPr algn="just"/>
            <a:r>
              <a:rPr lang="pl-PL" sz="1400" dirty="0" smtClean="0">
                <a:solidFill>
                  <a:schemeClr val="bg1"/>
                </a:solidFill>
              </a:rPr>
              <a:t>1) imię, nazwisko i adres albo nazwę i siedzibę posiadacza i właściciela nieruchomości albo właściciela urządzeń, o których mowa w art. 49 § 1 Kodeksu cywilnego;</a:t>
            </a:r>
          </a:p>
          <a:p>
            <a:pPr algn="just"/>
            <a:r>
              <a:rPr lang="pl-PL" sz="1400" dirty="0" smtClean="0">
                <a:solidFill>
                  <a:schemeClr val="bg1"/>
                </a:solidFill>
              </a:rPr>
              <a:t>2) oświadczenie o posiadanym tytule prawnym władania nieruchomością albo oświadczenie o posiadanym prawie własności urządzeń, o których mowa w art. 49 § 1 Kodeksu cywilnego;</a:t>
            </a:r>
          </a:p>
          <a:p>
            <a:pPr algn="just"/>
            <a:r>
              <a:rPr lang="pl-PL" sz="1400" dirty="0" smtClean="0">
                <a:solidFill>
                  <a:schemeClr val="bg1"/>
                </a:solidFill>
              </a:rPr>
              <a:t>3) zgodę właściciela nieruchomości, jeżeli jest wymagana, lub oświadczenie o udostępnieniu informacji, o której mowa w art. 83 ust. 4;</a:t>
            </a:r>
          </a:p>
          <a:p>
            <a:pPr algn="just"/>
            <a:r>
              <a:rPr lang="pl-PL" sz="1400" dirty="0" smtClean="0">
                <a:solidFill>
                  <a:schemeClr val="bg1"/>
                </a:solidFill>
              </a:rPr>
              <a:t>4) nazwę gatunku drzewa lub krzewu;</a:t>
            </a:r>
          </a:p>
          <a:p>
            <a:pPr algn="just"/>
            <a:r>
              <a:rPr lang="pl-PL" sz="1400" dirty="0" smtClean="0">
                <a:solidFill>
                  <a:schemeClr val="bg1"/>
                </a:solidFill>
              </a:rPr>
              <a:t>5) obwód pnia drzewa mierzony na wysokości 130 cm, a w przypadku gdy na tej wysokości drzewo:</a:t>
            </a:r>
          </a:p>
          <a:p>
            <a:pPr algn="just"/>
            <a:r>
              <a:rPr lang="pl-PL" sz="1400" dirty="0" smtClean="0">
                <a:solidFill>
                  <a:schemeClr val="bg1"/>
                </a:solidFill>
              </a:rPr>
              <a:t>a) posiada kilka pni - obwód każdego z tych pni,</a:t>
            </a:r>
          </a:p>
          <a:p>
            <a:pPr algn="just"/>
            <a:r>
              <a:rPr lang="pl-PL" sz="1400" dirty="0" smtClean="0">
                <a:solidFill>
                  <a:schemeClr val="bg1"/>
                </a:solidFill>
              </a:rPr>
              <a:t>b) nie posiada pnia - obwód pnia bezpośrednio poniżej korony drzewa;</a:t>
            </a:r>
          </a:p>
          <a:p>
            <a:pPr algn="just"/>
            <a:r>
              <a:rPr lang="pl-PL" sz="1400" dirty="0" smtClean="0">
                <a:solidFill>
                  <a:schemeClr val="bg1"/>
                </a:solidFill>
              </a:rPr>
              <a:t>6) wielkość powierzchni, z której zostanie usunięty krzew;</a:t>
            </a:r>
          </a:p>
          <a:p>
            <a:pPr algn="just"/>
            <a:r>
              <a:rPr lang="pl-PL" sz="1400" dirty="0" smtClean="0">
                <a:solidFill>
                  <a:schemeClr val="bg1"/>
                </a:solidFill>
              </a:rPr>
              <a:t>7) miejsce, przyczynę, termin zamierzonego usunięcia drzewa lub krzewu, oraz wskazanie czy usunięcie wynika z celu związanego z prowadzeniem działalności gospodarczej;</a:t>
            </a:r>
          </a:p>
          <a:p>
            <a:pPr algn="just"/>
            <a:r>
              <a:rPr lang="pl-PL" sz="1400" dirty="0" smtClean="0">
                <a:solidFill>
                  <a:schemeClr val="bg1"/>
                </a:solidFill>
              </a:rPr>
              <a:t>8) rysunek, mapę albo wykonany przez projektanta posiadającego odpowiednie uprawnienia budowlane projekt zagospodarowania działki lub terenu w przypadku realizacji inwestycji, dla której jest on wymagany zgodnie z ustawą z dnia 7 lipca 1994 r. - Prawo budowlane - określające usytuowanie drzewa lub krzewu w odniesieniu do granic nieruchomości i obiektów budowlanych istniejących lub projektowanych na tej nieruchomości;</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83b.  [Wniosek o wydanie zezwolenia na usunięcie drzewa lub krzewu]</a:t>
            </a:r>
          </a:p>
          <a:p>
            <a:pPr algn="just"/>
            <a:r>
              <a:rPr lang="pl-PL" sz="1400" dirty="0" smtClean="0">
                <a:solidFill>
                  <a:schemeClr val="bg1"/>
                </a:solidFill>
              </a:rPr>
              <a:t>1. Wniosek o wydanie zezwolenia na usunięcie drzewa lub krzewu zawiera:</a:t>
            </a:r>
          </a:p>
          <a:p>
            <a:pPr algn="just"/>
            <a:r>
              <a:rPr lang="pl-PL" sz="1400" dirty="0" smtClean="0">
                <a:solidFill>
                  <a:schemeClr val="bg1"/>
                </a:solidFill>
              </a:rPr>
              <a:t>9) projekt planu:</a:t>
            </a:r>
          </a:p>
          <a:p>
            <a:pPr algn="just"/>
            <a:r>
              <a:rPr lang="pl-PL" sz="1400" dirty="0" smtClean="0">
                <a:solidFill>
                  <a:schemeClr val="bg1"/>
                </a:solidFill>
              </a:rPr>
              <a:t>a) nasadzeń zastępczych, rozumianych jako posadzenie drzew lub krzewów, w liczbie nie mniejszej niż liczba usuwanych drzew lub o powierzchni nie mniejszej niż powierzchnia usuwanych krzewów, stanowiących kompensację przyrodniczą za usuwane drzewa i krzewy w rozumieniu art. 3 </a:t>
            </a:r>
            <a:r>
              <a:rPr lang="pl-PL" sz="1400" dirty="0" err="1" smtClean="0">
                <a:solidFill>
                  <a:schemeClr val="bg1"/>
                </a:solidFill>
              </a:rPr>
              <a:t>pkt</a:t>
            </a:r>
            <a:r>
              <a:rPr lang="pl-PL" sz="1400" dirty="0" smtClean="0">
                <a:solidFill>
                  <a:schemeClr val="bg1"/>
                </a:solidFill>
              </a:rPr>
              <a:t> 8 ustawy z dnia 27 kwietnia 2001 r. - Prawo ochrony środowiska lub</a:t>
            </a:r>
          </a:p>
          <a:p>
            <a:pPr algn="just"/>
            <a:r>
              <a:rPr lang="pl-PL" sz="1400" dirty="0" smtClean="0">
                <a:solidFill>
                  <a:schemeClr val="bg1"/>
                </a:solidFill>
              </a:rPr>
              <a:t>b) przesadzenia drzewa lub krzewu</a:t>
            </a:r>
          </a:p>
          <a:p>
            <a:pPr algn="just"/>
            <a:r>
              <a:rPr lang="pl-PL" sz="1400" dirty="0" smtClean="0">
                <a:solidFill>
                  <a:schemeClr val="bg1"/>
                </a:solidFill>
              </a:rPr>
              <a:t>- jeżeli są planowane, wykonany w formie rysunku, mapy lub projektu zagospodarowania działki lub terenu, oraz informację o liczbie, gatunku lub odmianie drzew lub krzewów oraz miejscu i planowanym terminie ich wykonania;</a:t>
            </a:r>
          </a:p>
          <a:p>
            <a:pPr algn="just"/>
            <a:r>
              <a:rPr lang="pl-PL" sz="1400" dirty="0" smtClean="0">
                <a:solidFill>
                  <a:schemeClr val="bg1"/>
                </a:solidFill>
              </a:rPr>
              <a:t>10) decyzję o środowiskowych uwarunkowaniach albo postanowienie w sprawie uzgodnienia warunków realizacji przedsięwzięcia w zakresie oddziaływania na obszar Natura 2000, w przypadku realizacji przedsięwzięcia, dla którego wymagane jest ich uzyskanie zgodnie z ustawą z dnia 3 października 2008 r. o udostępnianiu informacji o środowisku i jego ochronie, udziale społeczeństwa w ochronie środowiska oraz o ocenach oddziaływania na środowisko, oraz postanowienie uzgadniające wydawane przez właściwego regionalnego dyrektora ochrony środowiska w ramach ponownej oceny oddziaływania na środowisko, jeżeli jest wymagana lub została przeprowadzona na wniosek realizującego przedsięwzięcie;</a:t>
            </a:r>
          </a:p>
          <a:p>
            <a:pPr algn="just"/>
            <a:r>
              <a:rPr lang="pl-PL" sz="1400" dirty="0" smtClean="0">
                <a:solidFill>
                  <a:schemeClr val="bg1"/>
                </a:solidFill>
              </a:rPr>
              <a:t>11) zezwolenie w stosunku do gatunków chronionych na czynności podlegające zakazom określonym w art. 51 ust. 1 </a:t>
            </a:r>
            <a:r>
              <a:rPr lang="pl-PL" sz="1400" dirty="0" err="1" smtClean="0">
                <a:solidFill>
                  <a:schemeClr val="bg1"/>
                </a:solidFill>
              </a:rPr>
              <a:t>pkt</a:t>
            </a:r>
            <a:r>
              <a:rPr lang="pl-PL" sz="1400" dirty="0" smtClean="0">
                <a:solidFill>
                  <a:schemeClr val="bg1"/>
                </a:solidFill>
              </a:rPr>
              <a:t> 1-4 i 10 oraz w art. 52 ust. 1 </a:t>
            </a:r>
            <a:r>
              <a:rPr lang="pl-PL" sz="1400" dirty="0" err="1" smtClean="0">
                <a:solidFill>
                  <a:schemeClr val="bg1"/>
                </a:solidFill>
              </a:rPr>
              <a:t>pkt</a:t>
            </a:r>
            <a:r>
              <a:rPr lang="pl-PL" sz="1400" dirty="0" smtClean="0">
                <a:solidFill>
                  <a:schemeClr val="bg1"/>
                </a:solidFill>
              </a:rPr>
              <a:t> 1, 3, 7, 8, 12, 13 i 15, jeżeli zostało wydane.</a:t>
            </a:r>
          </a:p>
          <a:p>
            <a:pPr algn="just"/>
            <a:r>
              <a:rPr lang="pl-PL" sz="1400" dirty="0" smtClean="0">
                <a:solidFill>
                  <a:schemeClr val="bg1"/>
                </a:solidFill>
              </a:rPr>
              <a:t>2. Oświadczenia, o których mowa w ust. 1 </a:t>
            </a:r>
            <a:r>
              <a:rPr lang="pl-PL" sz="1400" dirty="0" err="1" smtClean="0">
                <a:solidFill>
                  <a:schemeClr val="bg1"/>
                </a:solidFill>
              </a:rPr>
              <a:t>pkt</a:t>
            </a:r>
            <a:r>
              <a:rPr lang="pl-PL" sz="1400" dirty="0" smtClean="0">
                <a:solidFill>
                  <a:schemeClr val="bg1"/>
                </a:solidFill>
              </a:rPr>
              <a:t> 2 i 3, składa się pod rygorem odpowiedzialności karnej za składanie fałszywych zeznań.</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Pojęcie lasu</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r>
              <a:rPr lang="pl-PL" sz="1400" dirty="0" smtClean="0">
                <a:solidFill>
                  <a:schemeClr val="bg1"/>
                </a:solidFill>
              </a:rPr>
              <a:t/>
            </a:r>
            <a:br>
              <a:rPr lang="pl-PL" sz="1400" dirty="0" smtClean="0">
                <a:solidFill>
                  <a:schemeClr val="bg1"/>
                </a:solidFill>
              </a:rPr>
            </a:br>
            <a:endParaRPr lang="pl-PL" sz="1400"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b="1" dirty="0" smtClean="0">
                <a:solidFill>
                  <a:schemeClr val="bg1"/>
                </a:solidFill>
              </a:rPr>
              <a:t>REGULACJA: </a:t>
            </a:r>
            <a:r>
              <a:rPr lang="pl-PL" dirty="0" smtClean="0">
                <a:solidFill>
                  <a:schemeClr val="bg1"/>
                </a:solidFill>
              </a:rPr>
              <a:t>ustawa z dnia 28 września 1991 r. o lasach (Dz.U.2021.1275 </a:t>
            </a:r>
            <a:r>
              <a:rPr lang="pl-PL" dirty="0" err="1" smtClean="0">
                <a:solidFill>
                  <a:schemeClr val="bg1"/>
                </a:solidFill>
              </a:rPr>
              <a:t>t.j</a:t>
            </a:r>
            <a:r>
              <a:rPr lang="pl-PL" dirty="0" smtClean="0">
                <a:solidFill>
                  <a:schemeClr val="bg1"/>
                </a:solidFill>
              </a:rPr>
              <a:t>. z dnia 2021.07.13)</a:t>
            </a:r>
          </a:p>
          <a:p>
            <a:pPr algn="just"/>
            <a:r>
              <a:rPr lang="pl-PL" b="1" dirty="0" smtClean="0">
                <a:solidFill>
                  <a:schemeClr val="bg1"/>
                </a:solidFill>
              </a:rPr>
              <a:t>Art.  3.  [Prawna definicja lasu; udzielanie zamówień publicznych na usługi z zakresu leśnictwa]</a:t>
            </a:r>
          </a:p>
          <a:p>
            <a:pPr algn="just"/>
            <a:r>
              <a:rPr lang="pl-PL" dirty="0" smtClean="0">
                <a:solidFill>
                  <a:schemeClr val="bg1"/>
                </a:solidFill>
              </a:rPr>
              <a:t>Lasem w rozumieniu ustawy jest grunt:</a:t>
            </a:r>
          </a:p>
          <a:p>
            <a:pPr marL="342900" indent="-342900" algn="just">
              <a:buAutoNum type="arabicParenR"/>
            </a:pPr>
            <a:r>
              <a:rPr lang="pl-PL" dirty="0" smtClean="0">
                <a:solidFill>
                  <a:schemeClr val="bg1"/>
                </a:solidFill>
              </a:rPr>
              <a:t>o zwartej powierzchni co najmniej 0,10 ha, pokryty roślinnością leśną (uprawami leśnymi) - drzewami i krzewami oraz runem leśnym - lub przejściowo jej pozbawiony:</a:t>
            </a:r>
          </a:p>
          <a:p>
            <a:pPr marL="457200" indent="-457200" algn="just">
              <a:buFont typeface="+mj-lt"/>
              <a:buAutoNum type="alphaLcParenR"/>
            </a:pPr>
            <a:r>
              <a:rPr lang="pl-PL" dirty="0" smtClean="0">
                <a:solidFill>
                  <a:schemeClr val="bg1"/>
                </a:solidFill>
              </a:rPr>
              <a:t>przeznaczony do produkcji leśnej lub</a:t>
            </a:r>
          </a:p>
          <a:p>
            <a:pPr marL="457200" indent="-457200" algn="just">
              <a:buFont typeface="+mj-lt"/>
              <a:buAutoNum type="alphaLcParenR"/>
            </a:pPr>
            <a:r>
              <a:rPr lang="pl-PL" dirty="0" smtClean="0">
                <a:solidFill>
                  <a:schemeClr val="bg1"/>
                </a:solidFill>
              </a:rPr>
              <a:t>stanowiący rezerwat przyrody lub wchodzący w skład parku narodowego albo</a:t>
            </a:r>
          </a:p>
          <a:p>
            <a:pPr marL="457200" indent="-457200" algn="just">
              <a:buFont typeface="+mj-lt"/>
              <a:buAutoNum type="alphaLcParenR"/>
            </a:pPr>
            <a:r>
              <a:rPr lang="pl-PL" dirty="0" smtClean="0">
                <a:solidFill>
                  <a:schemeClr val="bg1"/>
                </a:solidFill>
              </a:rPr>
              <a:t>wpisany do rejestru zabytków;</a:t>
            </a:r>
          </a:p>
          <a:p>
            <a:pPr marL="457200" indent="-457200" algn="just">
              <a:buFont typeface="+mj-lt"/>
              <a:buAutoNum type="arabicParenR" startAt="2"/>
            </a:pPr>
            <a:r>
              <a:rPr lang="pl-PL" dirty="0" smtClean="0">
                <a:solidFill>
                  <a:schemeClr val="bg1"/>
                </a:solidFill>
              </a:rPr>
              <a:t>związany z gospodarką leśną, zajęty pod wykorzystywane dla potrzeb gospodarki leśnej: budynki i budowle, urządzenia melioracji wodnych, linie podziału przestrzennego lasu, drogi leśne, tereny pod liniami energetycznymi, szkółki leśne, miejsca składowania drewna, a także wykorzystywany na parkingi leśne i urządzenia turystyczne.</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l">
              <a:lnSpc>
                <a:spcPct val="90000"/>
              </a:lnSpc>
            </a:pPr>
            <a:endParaRPr lang="pl-PL" sz="1400" b="1" dirty="0" smtClean="0">
              <a:solidFill>
                <a:schemeClr val="bg1"/>
              </a:solidFill>
            </a:endParaRPr>
          </a:p>
          <a:p>
            <a:pPr algn="l">
              <a:lnSpc>
                <a:spcPct val="90000"/>
              </a:lnSpc>
            </a:pPr>
            <a:r>
              <a:rPr lang="pl-PL" sz="1400" b="1" dirty="0" smtClean="0">
                <a:solidFill>
                  <a:schemeClr val="bg1"/>
                </a:solidFill>
              </a:rPr>
              <a:t>Art.  83c.  [Oględziny przed wydaniem zezwolenia. Obowiązek wykonania nasadzeń </a:t>
            </a:r>
            <a:r>
              <a:rPr lang="pl-PL" sz="1600" b="1" dirty="0" smtClean="0">
                <a:solidFill>
                  <a:schemeClr val="bg1"/>
                </a:solidFill>
              </a:rPr>
              <a:t>zastępczych albo przesadzenia drzewa lub krzewu]</a:t>
            </a:r>
          </a:p>
          <a:p>
            <a:pPr algn="l">
              <a:lnSpc>
                <a:spcPct val="90000"/>
              </a:lnSpc>
            </a:pPr>
            <a:r>
              <a:rPr lang="pl-PL" sz="1600" dirty="0" smtClean="0">
                <a:solidFill>
                  <a:schemeClr val="bg1"/>
                </a:solidFill>
              </a:rPr>
              <a:t>1.  Organ właściwy do wydania zezwolenia na usunięcie drzewa lub krzewu przed jego wydaniem dokonuje oględzin w zakresie występowania w ich obrębie gatunków chronionych.</a:t>
            </a:r>
          </a:p>
          <a:p>
            <a:pPr algn="l">
              <a:lnSpc>
                <a:spcPct val="90000"/>
              </a:lnSpc>
            </a:pPr>
            <a:r>
              <a:rPr lang="pl-PL" sz="1600" dirty="0" smtClean="0">
                <a:solidFill>
                  <a:schemeClr val="bg1"/>
                </a:solidFill>
              </a:rPr>
              <a:t>2.  W przypadku stwierdzenia, że usunięcie drzewa lub krzewu spowoduje naruszenie zakazów w stosunku do gatunków chronionych, postępowanie zawiesza się do czasu przedłożenia zezwolenia na czynności podlegające zakazom w stosunku do tych gatunków.</a:t>
            </a:r>
          </a:p>
          <a:p>
            <a:pPr algn="l">
              <a:lnSpc>
                <a:spcPct val="90000"/>
              </a:lnSpc>
            </a:pPr>
            <a:r>
              <a:rPr lang="pl-PL" sz="1600" dirty="0" smtClean="0">
                <a:solidFill>
                  <a:schemeClr val="bg1"/>
                </a:solidFill>
              </a:rPr>
              <a:t>3.  Wydanie zezwolenia na usunięcie drzewa lub krzewu może być uzależnione od określonych przez organ nasadzeń zastępczych lub przesadzenia tego drzewa lub krzewu.</a:t>
            </a:r>
          </a:p>
          <a:p>
            <a:pPr algn="l">
              <a:lnSpc>
                <a:spcPct val="90000"/>
              </a:lnSpc>
            </a:pPr>
            <a:r>
              <a:rPr lang="pl-PL" sz="1600" dirty="0" smtClean="0">
                <a:solidFill>
                  <a:schemeClr val="bg1"/>
                </a:solidFill>
              </a:rPr>
              <a:t>4.  Organ, wydając zezwolenie na usunięcie drzewa lub krzewu uzależnione od wykonania nasadzeń zastępczych, bierze pod uwagę w szczególności dostępność miejsc do nasadzeń zastępczych oraz następujące cechy usuwanego drzewa lub krzewu:</a:t>
            </a:r>
          </a:p>
          <a:p>
            <a:pPr marL="342900" indent="-342900" algn="l">
              <a:lnSpc>
                <a:spcPct val="90000"/>
              </a:lnSpc>
              <a:buFont typeface="+mj-lt"/>
              <a:buAutoNum type="arabicParenR"/>
            </a:pPr>
            <a:r>
              <a:rPr lang="pl-PL" sz="1600" dirty="0" smtClean="0">
                <a:solidFill>
                  <a:schemeClr val="bg1"/>
                </a:solidFill>
              </a:rPr>
              <a:t>wartość przyrodniczą, w tym rozmiar drzewa lub powierzchnię krzewów oraz funkcje, jakie pełnią w ekosystemie;</a:t>
            </a:r>
          </a:p>
          <a:p>
            <a:pPr marL="342900" indent="-342900" algn="l">
              <a:lnSpc>
                <a:spcPct val="90000"/>
              </a:lnSpc>
              <a:buFont typeface="+mj-lt"/>
              <a:buAutoNum type="arabicParenR"/>
            </a:pPr>
            <a:r>
              <a:rPr lang="pl-PL" sz="1600" dirty="0" smtClean="0">
                <a:solidFill>
                  <a:schemeClr val="bg1"/>
                </a:solidFill>
              </a:rPr>
              <a:t>wartość kulturową;</a:t>
            </a:r>
          </a:p>
          <a:p>
            <a:pPr marL="342900" indent="-342900" algn="l">
              <a:lnSpc>
                <a:spcPct val="90000"/>
              </a:lnSpc>
              <a:buFont typeface="+mj-lt"/>
              <a:buAutoNum type="arabicParenR"/>
            </a:pPr>
            <a:r>
              <a:rPr lang="pl-PL" sz="1600" dirty="0" smtClean="0">
                <a:solidFill>
                  <a:schemeClr val="bg1"/>
                </a:solidFill>
              </a:rPr>
              <a:t>walory krajobrazowe;</a:t>
            </a:r>
          </a:p>
          <a:p>
            <a:pPr marL="342900" indent="-342900" algn="l">
              <a:lnSpc>
                <a:spcPct val="90000"/>
              </a:lnSpc>
              <a:buFont typeface="+mj-lt"/>
              <a:buAutoNum type="arabicParenR"/>
            </a:pPr>
            <a:r>
              <a:rPr lang="pl-PL" sz="1600" dirty="0" smtClean="0">
                <a:solidFill>
                  <a:schemeClr val="bg1"/>
                </a:solidFill>
              </a:rPr>
              <a:t>lokalizację.</a:t>
            </a:r>
          </a:p>
          <a:p>
            <a:pPr algn="l">
              <a:lnSpc>
                <a:spcPct val="90000"/>
              </a:lnSpc>
            </a:pPr>
            <a:r>
              <a:rPr lang="pl-PL" sz="1600" dirty="0" smtClean="0">
                <a:solidFill>
                  <a:schemeClr val="bg1"/>
                </a:solidFill>
              </a:rPr>
              <a:t>5.  Organ, wydając zezwolenie na usunięcie drzewa lub krzewu uzależnione od przesadzenia tego drzewa lub krzewu, bierze pod uwagę w szczególności dostępność miejsc do przesadzenia oraz następujące cechy przesadzanego drzewa lub krzewu:</a:t>
            </a:r>
          </a:p>
          <a:p>
            <a:pPr marL="342900" indent="-342900" algn="l">
              <a:lnSpc>
                <a:spcPct val="90000"/>
              </a:lnSpc>
              <a:buFont typeface="+mj-lt"/>
              <a:buAutoNum type="arabicParenR"/>
            </a:pPr>
            <a:r>
              <a:rPr lang="pl-PL" sz="1600" dirty="0" smtClean="0">
                <a:solidFill>
                  <a:schemeClr val="bg1"/>
                </a:solidFill>
              </a:rPr>
              <a:t>rozmiar, w tym objętość bryły korzeniowej i wysokość;</a:t>
            </a:r>
          </a:p>
          <a:p>
            <a:pPr marL="342900" indent="-342900" algn="l">
              <a:lnSpc>
                <a:spcPct val="90000"/>
              </a:lnSpc>
              <a:buFont typeface="+mj-lt"/>
              <a:buAutoNum type="arabicParenR"/>
            </a:pPr>
            <a:r>
              <a:rPr lang="pl-PL" sz="1600" dirty="0" smtClean="0">
                <a:solidFill>
                  <a:schemeClr val="bg1"/>
                </a:solidFill>
              </a:rPr>
              <a:t>kształt systemu korzeniowego;</a:t>
            </a:r>
          </a:p>
          <a:p>
            <a:pPr marL="342900" indent="-342900" algn="l">
              <a:lnSpc>
                <a:spcPct val="90000"/>
              </a:lnSpc>
              <a:buFont typeface="+mj-lt"/>
              <a:buAutoNum type="arabicParenR"/>
            </a:pPr>
            <a:r>
              <a:rPr lang="pl-PL" sz="1600" dirty="0" smtClean="0">
                <a:solidFill>
                  <a:schemeClr val="bg1"/>
                </a:solidFill>
              </a:rPr>
              <a:t>kondycję;</a:t>
            </a:r>
          </a:p>
          <a:p>
            <a:pPr marL="342900" indent="-342900" algn="l">
              <a:lnSpc>
                <a:spcPct val="90000"/>
              </a:lnSpc>
              <a:buFont typeface="+mj-lt"/>
              <a:buAutoNum type="arabicParenR"/>
            </a:pPr>
            <a:r>
              <a:rPr lang="pl-PL" sz="1600" dirty="0" smtClean="0">
                <a:solidFill>
                  <a:schemeClr val="bg1"/>
                </a:solidFill>
              </a:rPr>
              <a:t>długość okresu przygotowania go do przesadzenia.</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83f.  [Wyjątki od obowiązku uzyskania zezwolenia na usunięcie drzew lub krzewów]</a:t>
            </a:r>
          </a:p>
          <a:p>
            <a:pPr algn="just"/>
            <a:r>
              <a:rPr lang="pl-PL" sz="1400" b="1" dirty="0" smtClean="0">
                <a:solidFill>
                  <a:schemeClr val="bg1"/>
                </a:solidFill>
              </a:rPr>
              <a:t>1. </a:t>
            </a:r>
            <a:r>
              <a:rPr lang="pl-PL" sz="1400" dirty="0" smtClean="0">
                <a:solidFill>
                  <a:schemeClr val="bg1"/>
                </a:solidFill>
              </a:rPr>
              <a:t>Przepisów art. 83 ust. 1 nie stosuje się do:</a:t>
            </a:r>
          </a:p>
          <a:p>
            <a:pPr algn="just"/>
            <a:r>
              <a:rPr lang="pl-PL" sz="1400" dirty="0" smtClean="0">
                <a:solidFill>
                  <a:schemeClr val="bg1"/>
                </a:solidFill>
              </a:rPr>
              <a:t>1) krzewu albo krzewów rosnących w skupisku, o powierzchni do 25 m2;</a:t>
            </a:r>
          </a:p>
          <a:p>
            <a:pPr algn="just"/>
            <a:r>
              <a:rPr lang="pl-PL" sz="1400" dirty="0" smtClean="0">
                <a:solidFill>
                  <a:schemeClr val="bg1"/>
                </a:solidFill>
              </a:rPr>
              <a:t>2) krzewów na terenach pokrytych roślinnością pełniącą funkcje ozdobne, urządzoną pod względem rozmieszczenia i doboru gatunków posadzonych roślin, z wyłączeniem krzewów w pasie drogowym drogi publicznej, na terenie nieruchomości lub jej części wpisanej do rejestru zabytków oraz na terenach zieleni;</a:t>
            </a:r>
          </a:p>
          <a:p>
            <a:pPr algn="just"/>
            <a:r>
              <a:rPr lang="pl-PL" sz="1400" dirty="0" smtClean="0">
                <a:solidFill>
                  <a:schemeClr val="bg1"/>
                </a:solidFill>
              </a:rPr>
              <a:t>3) drzew, których obwód pnia na wysokości 5 cm nie przekracza:</a:t>
            </a:r>
          </a:p>
          <a:p>
            <a:pPr marL="342900" indent="-342900" algn="just">
              <a:buFont typeface="+mj-lt"/>
              <a:buAutoNum type="alphaLcParenR"/>
            </a:pPr>
            <a:r>
              <a:rPr lang="pl-PL" sz="1400" dirty="0" smtClean="0">
                <a:solidFill>
                  <a:schemeClr val="bg1"/>
                </a:solidFill>
              </a:rPr>
              <a:t>80 cm - w przypadku topoli, wierzb, klonu jesionolistnego oraz klonu srebrzystego,</a:t>
            </a:r>
          </a:p>
          <a:p>
            <a:pPr marL="342900" indent="-342900" algn="just">
              <a:buFont typeface="+mj-lt"/>
              <a:buAutoNum type="alphaLcParenR"/>
            </a:pPr>
            <a:r>
              <a:rPr lang="pl-PL" sz="1400" dirty="0" smtClean="0">
                <a:solidFill>
                  <a:schemeClr val="bg1"/>
                </a:solidFill>
              </a:rPr>
              <a:t>65 cm - w przypadku kasztanowca zwyczajnego, robinii akacjowej oraz platanu </a:t>
            </a:r>
            <a:r>
              <a:rPr lang="pl-PL" sz="1400" dirty="0" err="1" smtClean="0">
                <a:solidFill>
                  <a:schemeClr val="bg1"/>
                </a:solidFill>
              </a:rPr>
              <a:t>klonolistnego</a:t>
            </a:r>
            <a:r>
              <a:rPr lang="pl-PL" sz="1400" dirty="0" smtClean="0">
                <a:solidFill>
                  <a:schemeClr val="bg1"/>
                </a:solidFill>
              </a:rPr>
              <a:t>,</a:t>
            </a:r>
          </a:p>
          <a:p>
            <a:pPr marL="342900" indent="-342900" algn="just">
              <a:buFont typeface="+mj-lt"/>
              <a:buAutoNum type="alphaLcParenR"/>
            </a:pPr>
            <a:r>
              <a:rPr lang="pl-PL" sz="1400" dirty="0" smtClean="0">
                <a:solidFill>
                  <a:schemeClr val="bg1"/>
                </a:solidFill>
              </a:rPr>
              <a:t>50 cm - w przypadku pozostałych gatunków drzew;</a:t>
            </a:r>
          </a:p>
          <a:p>
            <a:pPr algn="just"/>
            <a:r>
              <a:rPr lang="pl-PL" sz="1400" dirty="0" smtClean="0">
                <a:solidFill>
                  <a:schemeClr val="bg1"/>
                </a:solidFill>
              </a:rPr>
              <a:t>3a) drzew lub krzewów, które rosną na nieruchomościach stanowiących własność osób fizycznych i są usuwane na cele niezwiązane z prowadzeniem działalności gospodarczej;</a:t>
            </a:r>
          </a:p>
          <a:p>
            <a:pPr algn="just"/>
            <a:r>
              <a:rPr lang="pl-PL" sz="1400" dirty="0" smtClean="0">
                <a:solidFill>
                  <a:schemeClr val="bg1"/>
                </a:solidFill>
              </a:rPr>
              <a:t>3b) drzew lub krzewów usuwanych w celu przywrócenia gruntów nieużytkowanych do użytkowania rolniczego;</a:t>
            </a:r>
          </a:p>
          <a:p>
            <a:pPr algn="just"/>
            <a:r>
              <a:rPr lang="pl-PL" sz="1400" dirty="0" smtClean="0">
                <a:solidFill>
                  <a:schemeClr val="bg1"/>
                </a:solidFill>
              </a:rPr>
              <a:t>4) drzew lub krzewów na plantacjach lub w lasach w rozumieniu ustawy z dnia 28 września 1991 r. o lasach;</a:t>
            </a:r>
          </a:p>
          <a:p>
            <a:pPr algn="just"/>
            <a:r>
              <a:rPr lang="pl-PL" sz="1400" dirty="0" smtClean="0">
                <a:solidFill>
                  <a:schemeClr val="bg1"/>
                </a:solidFill>
              </a:rPr>
              <a:t>5) drzew lub krzewów owocowych, z wyłączeniem rosnących na terenie nieruchomości lub jej części wpisanej do rejestru zabytków lub na terenach zieleni;</a:t>
            </a:r>
          </a:p>
          <a:p>
            <a:pPr algn="just"/>
            <a:r>
              <a:rPr lang="pl-PL" sz="1400" dirty="0" smtClean="0">
                <a:solidFill>
                  <a:schemeClr val="bg1"/>
                </a:solidFill>
              </a:rPr>
              <a:t>6) drzew lub krzewów usuwanych w związku z funkcjonowaniem ogrodów botanicznych lub zoologicznych;</a:t>
            </a:r>
          </a:p>
          <a:p>
            <a:pPr algn="just"/>
            <a:r>
              <a:rPr lang="pl-PL" sz="1400" dirty="0" smtClean="0">
                <a:solidFill>
                  <a:schemeClr val="bg1"/>
                </a:solidFill>
              </a:rPr>
              <a:t>7) drzew lub krzewów usuwanych na podstawie decyzji właściwego organu z obszarów położonych między linią brzegu a wałem przeciwpowodziowym lub naturalnym wysokim brzegiem, w który wbudowano trasę wału przeciwpowodziowego, z wału przeciwpowodziowego i terenu w odległości mniejszej niż 3 m od stopy wału;</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83f.  [Wyjątki od obowiązku uzyskania zezwolenia na usunięcie drzew lub krzewów]</a:t>
            </a:r>
          </a:p>
          <a:p>
            <a:pPr algn="just"/>
            <a:r>
              <a:rPr lang="pl-PL" sz="1400" b="1" dirty="0" smtClean="0">
                <a:solidFill>
                  <a:schemeClr val="bg1"/>
                </a:solidFill>
              </a:rPr>
              <a:t>1. </a:t>
            </a:r>
            <a:r>
              <a:rPr lang="pl-PL" sz="1400" dirty="0" smtClean="0">
                <a:solidFill>
                  <a:schemeClr val="bg1"/>
                </a:solidFill>
              </a:rPr>
              <a:t>Przepisów art. 83 ust. 1 nie stosuje się do:</a:t>
            </a:r>
          </a:p>
          <a:p>
            <a:pPr algn="just"/>
            <a:r>
              <a:rPr lang="pl-PL" sz="1400" dirty="0" smtClean="0">
                <a:solidFill>
                  <a:schemeClr val="bg1"/>
                </a:solidFill>
              </a:rPr>
              <a:t>11) drzew lub krzewów usuwanych z obszaru parku narodowego lub rezerwatu przyrody nieobjętego ochroną krajobrazową;</a:t>
            </a:r>
          </a:p>
          <a:p>
            <a:pPr algn="just"/>
            <a:r>
              <a:rPr lang="pl-PL" sz="1400" dirty="0" smtClean="0">
                <a:solidFill>
                  <a:schemeClr val="bg1"/>
                </a:solidFill>
              </a:rPr>
              <a:t>12) drzew lub krzewów usuwanych w ramach zadań wynikających z planu ochrony lub zadań ochronnych parku narodowego lub rezerwatu przyrody, planu ochrony parku krajobrazowego, albo planu zadań ochronnych lub planu ochrony dla obszaru Natura 2000;</a:t>
            </a:r>
          </a:p>
          <a:p>
            <a:pPr algn="just"/>
            <a:r>
              <a:rPr lang="pl-PL" sz="1400" dirty="0" smtClean="0">
                <a:solidFill>
                  <a:schemeClr val="bg1"/>
                </a:solidFill>
              </a:rPr>
              <a:t>13) prowadzenia akcji ratowniczej przez jednostki ochrony przeciwpożarowej lub inne właściwe służby ustawowo powołane do niesienia pomocy osobom w stanie nagłego zagrożenia życia lub zdrowia;</a:t>
            </a:r>
          </a:p>
          <a:p>
            <a:pPr algn="just"/>
            <a:r>
              <a:rPr lang="pl-PL" sz="1400" dirty="0" smtClean="0">
                <a:solidFill>
                  <a:schemeClr val="bg1"/>
                </a:solidFill>
              </a:rPr>
              <a:t>14) drzew lub krzewów stanowiących złomy lub wywroty usuwanych przez:</a:t>
            </a:r>
          </a:p>
          <a:p>
            <a:pPr marL="342900" indent="-342900" algn="just">
              <a:buFont typeface="+mj-lt"/>
              <a:buAutoNum type="alphaLcParenR"/>
            </a:pPr>
            <a:r>
              <a:rPr lang="pl-PL" sz="1400" dirty="0" smtClean="0">
                <a:solidFill>
                  <a:schemeClr val="bg1"/>
                </a:solidFill>
              </a:rPr>
              <a:t>jednostki ochrony przeciwpożarowej, jednostki Sił Zbrojnych Rzeczypospolitej Polskiej, właścicieli urządzeń, o których mowa w art. 49 § 1 Kodeksu cywilnego, zarządców dróg, zarządców infrastruktury kolejowej, gminne lub powiatowe jednostki oczyszczania lub inne podmioty działające w tym zakresie na zlecenie gminy lub powiatu,</a:t>
            </a:r>
          </a:p>
          <a:p>
            <a:pPr marL="342900" indent="-342900" algn="just">
              <a:buFont typeface="+mj-lt"/>
              <a:buAutoNum type="alphaLcParenR"/>
            </a:pPr>
            <a:r>
              <a:rPr lang="pl-PL" sz="1400" dirty="0" smtClean="0">
                <a:solidFill>
                  <a:schemeClr val="bg1"/>
                </a:solidFill>
              </a:rPr>
              <a:t>inne podmioty lub osoby, po przeprowadzeniu oględzin przez organ właściwy do wydania zezwolenia na usunięcie drzewa lub krzewu, potwierdzających, że drzewa lub krzewy stanowią złom lub </a:t>
            </a:r>
            <a:r>
              <a:rPr lang="pl-PL" sz="1400" dirty="0" err="1" smtClean="0">
                <a:solidFill>
                  <a:schemeClr val="bg1"/>
                </a:solidFill>
              </a:rPr>
              <a:t>wywrot</a:t>
            </a:r>
            <a:r>
              <a:rPr lang="pl-PL" sz="1400" dirty="0" smtClean="0">
                <a:solidFill>
                  <a:schemeClr val="bg1"/>
                </a:solidFill>
              </a:rPr>
              <a:t>;</a:t>
            </a:r>
          </a:p>
          <a:p>
            <a:pPr algn="just"/>
            <a:r>
              <a:rPr lang="pl-PL" sz="1400" dirty="0" smtClean="0">
                <a:solidFill>
                  <a:schemeClr val="bg1"/>
                </a:solidFill>
              </a:rPr>
              <a:t>15) drzew lub krzewów należących do gatunków obcych, określonych w przepisach wydanych na podstawie art. 120 ust. 2f.</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83f.  [Wyjątki od obowiązku uzyskania zezwolenia na usunięcie drzew lub krzewów]</a:t>
            </a:r>
          </a:p>
          <a:p>
            <a:pPr algn="just"/>
            <a:r>
              <a:rPr lang="pl-PL" sz="1400" dirty="0" smtClean="0">
                <a:solidFill>
                  <a:schemeClr val="bg1"/>
                </a:solidFill>
              </a:rPr>
              <a:t>4. W przypadku, o którym mowa w ust. 1 </a:t>
            </a:r>
            <a:r>
              <a:rPr lang="pl-PL" sz="1400" dirty="0" err="1" smtClean="0">
                <a:solidFill>
                  <a:schemeClr val="bg1"/>
                </a:solidFill>
              </a:rPr>
              <a:t>pkt</a:t>
            </a:r>
            <a:r>
              <a:rPr lang="pl-PL" sz="1400" dirty="0" smtClean="0">
                <a:solidFill>
                  <a:schemeClr val="bg1"/>
                </a:solidFill>
              </a:rPr>
              <a:t> 3a, właściciel nieruchomości jest obowiązany dokonać zgłoszenia do organu, o którym mowa w art. 83a ust. 1, zamiaru usunięcia drzewa, jeżeli obwód pnia drzewa mierzonego na wysokości 5 cm przekracza:</a:t>
            </a:r>
          </a:p>
          <a:p>
            <a:pPr algn="just"/>
            <a:r>
              <a:rPr lang="pl-PL" sz="1400" dirty="0" smtClean="0">
                <a:solidFill>
                  <a:schemeClr val="bg1"/>
                </a:solidFill>
              </a:rPr>
              <a:t>1) 80 cm - w przypadku topoli, wierzb, klonu jesionolistnego oraz klonu srebrzystego;</a:t>
            </a:r>
          </a:p>
          <a:p>
            <a:pPr algn="just"/>
            <a:r>
              <a:rPr lang="pl-PL" sz="1400" dirty="0" smtClean="0">
                <a:solidFill>
                  <a:schemeClr val="bg1"/>
                </a:solidFill>
              </a:rPr>
              <a:t>2) 65 cm - w przypadku kasztanowca zwyczajnego, robinii akacjowej oraz platanu </a:t>
            </a:r>
            <a:r>
              <a:rPr lang="pl-PL" sz="1400" dirty="0" err="1" smtClean="0">
                <a:solidFill>
                  <a:schemeClr val="bg1"/>
                </a:solidFill>
              </a:rPr>
              <a:t>klonolistnego</a:t>
            </a:r>
            <a:r>
              <a:rPr lang="pl-PL" sz="1400" dirty="0" smtClean="0">
                <a:solidFill>
                  <a:schemeClr val="bg1"/>
                </a:solidFill>
              </a:rPr>
              <a:t>;</a:t>
            </a:r>
          </a:p>
          <a:p>
            <a:pPr algn="just"/>
            <a:r>
              <a:rPr lang="pl-PL" sz="1400" dirty="0" smtClean="0">
                <a:solidFill>
                  <a:schemeClr val="bg1"/>
                </a:solidFill>
              </a:rPr>
              <a:t>3) 50 cm - w przypadku pozostałych gatunków drzew.</a:t>
            </a:r>
          </a:p>
          <a:p>
            <a:pPr algn="just"/>
            <a:r>
              <a:rPr lang="pl-PL" sz="1400" dirty="0" smtClean="0">
                <a:solidFill>
                  <a:schemeClr val="bg1"/>
                </a:solidFill>
              </a:rPr>
              <a:t>5.  Zgłoszenie, o którym mowa w ust. 4, zawiera imię i nazwisko wnioskodawcy, oznaczenie nieruchomości, z której drzewo ma być usunięte, oraz rysunek albo mapkę określającą usytuowanie drzewa na nieruchomości.</a:t>
            </a:r>
          </a:p>
          <a:p>
            <a:pPr algn="just"/>
            <a:r>
              <a:rPr lang="pl-PL" sz="1400" dirty="0" smtClean="0">
                <a:solidFill>
                  <a:schemeClr val="bg1"/>
                </a:solidFill>
              </a:rPr>
              <a:t>6.  Organ, o którym mowa w art. 83a ust. 1, w terminie 21 dni od dnia doręczenia zgłoszenia dokonuje oględzin w celu ustalenia, odpowiednio:</a:t>
            </a:r>
          </a:p>
          <a:p>
            <a:pPr algn="just"/>
            <a:r>
              <a:rPr lang="pl-PL" sz="1400" dirty="0" smtClean="0">
                <a:solidFill>
                  <a:schemeClr val="bg1"/>
                </a:solidFill>
              </a:rPr>
              <a:t>1) nazwy gatunku drzewa;</a:t>
            </a:r>
          </a:p>
          <a:p>
            <a:pPr algn="just"/>
            <a:r>
              <a:rPr lang="pl-PL" sz="1400" dirty="0" smtClean="0">
                <a:solidFill>
                  <a:schemeClr val="bg1"/>
                </a:solidFill>
              </a:rPr>
              <a:t>2) obwodu pnia ustalonego na wysokości 5 cm, a w przypadku gdy na tej wysokości drzewo:</a:t>
            </a:r>
          </a:p>
          <a:p>
            <a:pPr algn="just"/>
            <a:r>
              <a:rPr lang="pl-PL" sz="1400" dirty="0" smtClean="0">
                <a:solidFill>
                  <a:schemeClr val="bg1"/>
                </a:solidFill>
              </a:rPr>
              <a:t>a) posiada kilka pni - obwodu każdego z tych pni,</a:t>
            </a:r>
          </a:p>
          <a:p>
            <a:pPr algn="just"/>
            <a:r>
              <a:rPr lang="pl-PL" sz="1400" dirty="0" smtClean="0">
                <a:solidFill>
                  <a:schemeClr val="bg1"/>
                </a:solidFill>
              </a:rPr>
              <a:t>b) nie posiada pnia - obwodu pnia poniżej korony drzewa.</a:t>
            </a:r>
          </a:p>
          <a:p>
            <a:pPr algn="just"/>
            <a:r>
              <a:rPr lang="pl-PL" sz="1400" dirty="0" smtClean="0">
                <a:solidFill>
                  <a:schemeClr val="bg1"/>
                </a:solidFill>
              </a:rPr>
              <a:t>7.  Z oględzin sporządza się protokół.</a:t>
            </a:r>
          </a:p>
          <a:p>
            <a:pPr algn="just"/>
            <a:r>
              <a:rPr lang="pl-PL" sz="1400" dirty="0" smtClean="0">
                <a:solidFill>
                  <a:schemeClr val="bg1"/>
                </a:solidFill>
              </a:rPr>
              <a:t>8. Po dokonaniu oględzin organ, o którym mowa w art. 83a ust. 1, w terminie 14 dni od dnia oględzin może, w drodze decyzji administracyjnej, wnieść sprzeciw. Usunięcie drzewa może nastąpić, jeżeli organ nie wniósł sprzeciwu w tym terminie.</a:t>
            </a:r>
          </a:p>
          <a:p>
            <a:pPr algn="just"/>
            <a:r>
              <a:rPr lang="pl-PL" sz="1400" dirty="0" smtClean="0">
                <a:solidFill>
                  <a:schemeClr val="bg1"/>
                </a:solidFill>
              </a:rPr>
              <a:t>9. W przypadku gdy zgłoszenie nie zawiera wszystkich elementów wskazanych w ust. 5, właściwy organ, w drodze postanowienia, nakłada obowiązek uzupełnienia zgłoszenia w terminie 7 dni.</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83f.  [Wyjątki od obowiązku uzyskania zezwolenia na usunięcie drzew lub krzewów]</a:t>
            </a:r>
          </a:p>
          <a:p>
            <a:pPr algn="just"/>
            <a:r>
              <a:rPr lang="pl-PL" sz="1400" dirty="0" smtClean="0">
                <a:solidFill>
                  <a:schemeClr val="bg1"/>
                </a:solidFill>
              </a:rPr>
              <a:t>13. W przypadku nieusunięcia drzewa przed upływem 6 miesięcy od przeprowadzonych oględzin usunięcie drzewa może nastąpić po dokonaniu ponownego zgłoszenia, o którym mowa w ust. 4.</a:t>
            </a:r>
          </a:p>
          <a:p>
            <a:pPr algn="just"/>
            <a:r>
              <a:rPr lang="pl-PL" sz="1400" dirty="0" smtClean="0">
                <a:solidFill>
                  <a:schemeClr val="bg1"/>
                </a:solidFill>
              </a:rPr>
              <a:t>14. Organ, o którym mowa w art. 83a ust. 1, może wnieść sprzeciw w przypadku:</a:t>
            </a:r>
          </a:p>
          <a:p>
            <a:pPr algn="just"/>
            <a:r>
              <a:rPr lang="pl-PL" sz="1400" dirty="0" smtClean="0">
                <a:solidFill>
                  <a:schemeClr val="bg1"/>
                </a:solidFill>
              </a:rPr>
              <a:t>1) lokalizacji drzewa:</a:t>
            </a:r>
          </a:p>
          <a:p>
            <a:pPr marL="342900" indent="-342900" algn="just">
              <a:buFont typeface="+mj-lt"/>
              <a:buAutoNum type="alphaLcParenR"/>
            </a:pPr>
            <a:r>
              <a:rPr lang="pl-PL" sz="1400" dirty="0" smtClean="0">
                <a:solidFill>
                  <a:schemeClr val="bg1"/>
                </a:solidFill>
              </a:rPr>
              <a:t>na nieruchomości wpisanej do rejestru zabytków,</a:t>
            </a:r>
          </a:p>
          <a:p>
            <a:pPr marL="342900" indent="-342900" algn="just">
              <a:buFont typeface="+mj-lt"/>
              <a:buAutoNum type="alphaLcParenR"/>
            </a:pPr>
            <a:r>
              <a:rPr lang="pl-PL" sz="1400" dirty="0" smtClean="0">
                <a:solidFill>
                  <a:schemeClr val="bg1"/>
                </a:solidFill>
              </a:rPr>
              <a:t>na terenie przeznaczonym w miejscowym planie zagospodarowania przestrzennego na zieleń lub chronionym innymi zapisami miejscowego planu zagospodarowania przestrzennego,</a:t>
            </a:r>
          </a:p>
          <a:p>
            <a:pPr marL="342900" indent="-342900" algn="just">
              <a:buFont typeface="+mj-lt"/>
              <a:buAutoNum type="alphaLcParenR"/>
            </a:pPr>
            <a:r>
              <a:rPr lang="pl-PL" sz="1400" dirty="0" smtClean="0">
                <a:solidFill>
                  <a:schemeClr val="bg1"/>
                </a:solidFill>
              </a:rPr>
              <a:t>na terenach objętych formami ochrony przyrody, o których mowa w art. 6 ust. 1 </a:t>
            </a:r>
            <a:r>
              <a:rPr lang="pl-PL" sz="1400" dirty="0" err="1" smtClean="0">
                <a:solidFill>
                  <a:schemeClr val="bg1"/>
                </a:solidFill>
              </a:rPr>
              <a:t>pkt</a:t>
            </a:r>
            <a:r>
              <a:rPr lang="pl-PL" sz="1400" dirty="0" smtClean="0">
                <a:solidFill>
                  <a:schemeClr val="bg1"/>
                </a:solidFill>
              </a:rPr>
              <a:t> 1-5;</a:t>
            </a:r>
          </a:p>
          <a:p>
            <a:pPr algn="just"/>
            <a:r>
              <a:rPr lang="pl-PL" sz="1400" dirty="0" smtClean="0">
                <a:solidFill>
                  <a:schemeClr val="bg1"/>
                </a:solidFill>
              </a:rPr>
              <a:t>2) spełnienia przez drzewo kryteriów, o których mowa w przepisach wydanych na podstawie art. 40 ust. 3.</a:t>
            </a:r>
          </a:p>
          <a:p>
            <a:pPr algn="just"/>
            <a:r>
              <a:rPr lang="pl-PL" sz="1400" dirty="0" smtClean="0">
                <a:solidFill>
                  <a:schemeClr val="bg1"/>
                </a:solidFill>
              </a:rPr>
              <a:t>15. Organ, o którym mowa w art. 83a ust. 1, wnosi sprzeciw: </a:t>
            </a:r>
          </a:p>
          <a:p>
            <a:pPr algn="just"/>
            <a:r>
              <a:rPr lang="pl-PL" sz="1400" dirty="0" smtClean="0">
                <a:solidFill>
                  <a:schemeClr val="bg1"/>
                </a:solidFill>
              </a:rPr>
              <a:t>1) jeżeli zgłoszenie dotyczy usunięcia drzewa objętego obowiązkiem uzyskania zezwolenia na usunięcie;</a:t>
            </a:r>
          </a:p>
          <a:p>
            <a:pPr algn="just"/>
            <a:r>
              <a:rPr lang="pl-PL" sz="1400" dirty="0" smtClean="0">
                <a:solidFill>
                  <a:schemeClr val="bg1"/>
                </a:solidFill>
              </a:rPr>
              <a:t>2) w przypadku nieuzupełnienia zgłoszenia w trybie określonym w ust. 9.</a:t>
            </a:r>
          </a:p>
          <a:p>
            <a:pPr algn="just"/>
            <a:r>
              <a:rPr lang="pl-PL" sz="1400" dirty="0" smtClean="0">
                <a:solidFill>
                  <a:schemeClr val="bg1"/>
                </a:solidFill>
              </a:rPr>
              <a:t>16. Wydanie ostatecznej decyzji administracyjnej, o której mowa w ust. 8, stanowi podstawę wystąpienia z wnioskiem o wydanie zezwolenia, o którym mowa w art. 83 ust. 1; do zezwolenia nie stosuje się art. 84 ust. 1.</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Zezwolenie na wycięcie drzew/ krzewów</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Art.  84.  [Opłata za usunięcie drzew lub krzewów]</a:t>
            </a:r>
          </a:p>
          <a:p>
            <a:pPr algn="just"/>
            <a:r>
              <a:rPr lang="pl-PL" sz="1400" dirty="0" smtClean="0">
                <a:solidFill>
                  <a:schemeClr val="bg1"/>
                </a:solidFill>
              </a:rPr>
              <a:t>1.  Posiadacz nieruchomości ponosi opłaty za usunięcie drzewa lub krzewu.</a:t>
            </a:r>
          </a:p>
          <a:p>
            <a:pPr algn="just"/>
            <a:r>
              <a:rPr lang="pl-PL" sz="1400" dirty="0" smtClean="0">
                <a:solidFill>
                  <a:schemeClr val="bg1"/>
                </a:solidFill>
              </a:rPr>
              <a:t>2. Opłaty naliczane są w zezwoleniu na usunięcie drzewa lub krzewu i pobierane przez organ właściwy do wydania tego zezwolenia.</a:t>
            </a:r>
          </a:p>
          <a:p>
            <a:pPr algn="just"/>
            <a:r>
              <a:rPr lang="pl-PL" sz="1400" dirty="0" smtClean="0">
                <a:solidFill>
                  <a:schemeClr val="bg1"/>
                </a:solidFill>
              </a:rPr>
              <a:t>3.  W przypadku naliczenia opłaty za usunięcie drzewa lub krzewu oraz uzależnienia wydania zezwolenia na usunięcie drzewa lub krzewu od przesadzenia tego drzewa lub krzewu albo wykonania nasadzeń zastępczych, organ właściwy do wydania zezwolenia odracza termin uiszczenia opłaty za jego usunięcie na okres 3 lat od dnia upływu terminu wskazanego w zezwoleniu na jego przesadzenie lub wykonanie nasadzeń zastępczych.</a:t>
            </a:r>
          </a:p>
          <a:p>
            <a:pPr algn="just"/>
            <a:r>
              <a:rPr lang="pl-PL" sz="1400" dirty="0" smtClean="0">
                <a:solidFill>
                  <a:schemeClr val="bg1"/>
                </a:solidFill>
              </a:rPr>
              <a:t>4. Jeżeli przesadzone albo posadzone drzewa lub krzewy zachowały żywotność po upływie okresu, o którym mowa w ust. 3, lub nie zachowały żywotności z przyczyn niezależnych od posiadacza nieruchomości, należność z tytułu ustalonej opłaty za usunięcie drzew lub krzewów podlega umorzeniu.</a:t>
            </a:r>
          </a:p>
          <a:p>
            <a:pPr algn="just"/>
            <a:r>
              <a:rPr lang="pl-PL" sz="1400" dirty="0" smtClean="0">
                <a:solidFill>
                  <a:schemeClr val="bg1"/>
                </a:solidFill>
              </a:rPr>
              <a:t>5. Jeżeli przesadzone albo posadzone drzewa lub krzewy, albo część z nich, nie zachowały żywotności po upływie okresu, o którym mowa w ust. 3, z przyczyn zależnych od posiadacza nieruchomości, naliczona opłata jest przeliczana w sposób proporcjonalny do liczby drzew lub powierzchni krzewów, które nie zachowały żywotności.</a:t>
            </a:r>
          </a:p>
          <a:p>
            <a:pPr algn="just"/>
            <a:r>
              <a:rPr lang="pl-PL" sz="1400" dirty="0" smtClean="0">
                <a:solidFill>
                  <a:schemeClr val="bg1"/>
                </a:solidFill>
              </a:rPr>
              <a:t>6.  Decyzje w sprawach, o których mowa w ust. 4 i 5, mogą być wydane przed upływem okresu, o którym mowa w ust. 3, jeżeli przesadzone albo posadzone drzewa lub krzewy nie zachowały żywotności przed upływem tego okresu.</a:t>
            </a:r>
          </a:p>
          <a:p>
            <a:pPr algn="just"/>
            <a:r>
              <a:rPr lang="pl-PL" sz="1400" dirty="0" smtClean="0">
                <a:solidFill>
                  <a:schemeClr val="bg1"/>
                </a:solidFill>
              </a:rPr>
              <a:t>7.  W przypadku niewykonania nasadzeń zastępczych, o których mowa w ust. 3, lub części z nich, zgodnie z zezwoleniem na usunięcie drzewa lub krzewu, naliczona opłata jest przeliczana w sposób proporcjonalny do liczby drzew lub powierzchni krzewów, które nie zostały wykonane zgodnie z zezwoleniem.</a:t>
            </a:r>
          </a:p>
          <a:p>
            <a:pPr algn="just"/>
            <a:r>
              <a:rPr lang="pl-PL" sz="1400" dirty="0" smtClean="0">
                <a:solidFill>
                  <a:schemeClr val="bg1"/>
                </a:solidFill>
              </a:rPr>
              <a:t>8. Decyzje w sprawach, o których mowa w ust. 4, 5 i 7 wydaje organ właściwy do wydania zezwolenia na usunięcie drzewa lub krzewu.</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b="1" dirty="0"/>
          </a:p>
        </p:txBody>
      </p:sp>
      <p:sp>
        <p:nvSpPr>
          <p:cNvPr id="3" name="Symbol zastępczy zawartości 2"/>
          <p:cNvSpPr>
            <a:spLocks noGrp="1"/>
          </p:cNvSpPr>
          <p:nvPr>
            <p:ph idx="1"/>
          </p:nvPr>
        </p:nvSpPr>
        <p:spPr/>
        <p:txBody>
          <a:bodyPr>
            <a:normAutofit/>
          </a:bodyPr>
          <a:lstStyle/>
          <a:p>
            <a:pPr algn="ctr">
              <a:buNone/>
            </a:pPr>
            <a:endParaRPr lang="pl-PL" b="1" dirty="0">
              <a:latin typeface="Cambria" pitchFamily="18" charset="0"/>
            </a:endParaRPr>
          </a:p>
          <a:p>
            <a:pPr algn="ctr">
              <a:buNone/>
            </a:pPr>
            <a:endParaRPr lang="pl-PL" b="1" dirty="0">
              <a:latin typeface="Cambria" pitchFamily="18" charset="0"/>
            </a:endParaRPr>
          </a:p>
          <a:p>
            <a:pPr algn="ctr">
              <a:buNone/>
            </a:pPr>
            <a:r>
              <a:rPr lang="pl-PL" sz="4000" b="1" dirty="0">
                <a:latin typeface="Cambria" pitchFamily="18" charset="0"/>
              </a:rPr>
              <a:t>Dziękuję za uwagę </a:t>
            </a:r>
          </a:p>
        </p:txBody>
      </p:sp>
      <p:pic>
        <p:nvPicPr>
          <p:cNvPr id="4" name="Obraz 3" descr="dziękuję za uwagę.jpg"/>
          <p:cNvPicPr>
            <a:picLocks noChangeAspect="1"/>
          </p:cNvPicPr>
          <p:nvPr/>
        </p:nvPicPr>
        <p:blipFill>
          <a:blip r:embed="rId2" cstate="print"/>
          <a:stretch>
            <a:fillRect/>
          </a:stretch>
        </p:blipFill>
        <p:spPr>
          <a:xfrm>
            <a:off x="0" y="14679"/>
            <a:ext cx="9144000" cy="69519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l"/>
            <a:r>
              <a:rPr lang="pl-PL" b="1" dirty="0"/>
              <a:t>UWAGA…</a:t>
            </a:r>
          </a:p>
        </p:txBody>
      </p:sp>
      <p:sp>
        <p:nvSpPr>
          <p:cNvPr id="2" name="Symbol zastępczy zawartości 1"/>
          <p:cNvSpPr>
            <a:spLocks noGrp="1"/>
          </p:cNvSpPr>
          <p:nvPr>
            <p:ph idx="1"/>
          </p:nvPr>
        </p:nvSpPr>
        <p:spPr/>
        <p:txBody>
          <a:bodyPr>
            <a:normAutofit fontScale="85000" lnSpcReduction="10000"/>
          </a:bodyPr>
          <a:lstStyle/>
          <a:p>
            <a:pPr algn="just">
              <a:buNone/>
            </a:pPr>
            <a:r>
              <a:rPr lang="pl-PL" sz="2400" i="1" dirty="0">
                <a:latin typeface="Cambria" pitchFamily="18" charset="0"/>
              </a:rPr>
              <a:t>Powyższa </a:t>
            </a:r>
            <a:r>
              <a:rPr lang="pl-PL" sz="2400" i="1" smtClean="0">
                <a:latin typeface="Cambria" pitchFamily="18" charset="0"/>
              </a:rPr>
              <a:t>prezentacja- </a:t>
            </a:r>
            <a:r>
              <a:rPr lang="pl-PL" sz="2400" i="1" smtClean="0">
                <a:latin typeface="Cambria" pitchFamily="18" charset="0"/>
              </a:rPr>
              <a:t>37 </a:t>
            </a:r>
            <a:r>
              <a:rPr lang="pl-PL" sz="2400" i="1" dirty="0" smtClean="0">
                <a:latin typeface="Cambria" pitchFamily="18" charset="0"/>
              </a:rPr>
              <a:t>kolejno ponumerowanych</a:t>
            </a:r>
            <a:endParaRPr lang="pl-PL" sz="2400" i="1" dirty="0">
              <a:latin typeface="Cambria" pitchFamily="18" charset="0"/>
            </a:endParaRPr>
          </a:p>
          <a:p>
            <a:pPr algn="just">
              <a:buNone/>
            </a:pPr>
            <a:r>
              <a:rPr lang="pl-PL" sz="2400" i="1" dirty="0" smtClean="0">
                <a:latin typeface="Cambria" pitchFamily="18" charset="0"/>
              </a:rPr>
              <a:t>slajdów- </a:t>
            </a:r>
            <a:r>
              <a:rPr lang="pl-PL" sz="2400" i="1" dirty="0">
                <a:latin typeface="Cambria" pitchFamily="18" charset="0"/>
              </a:rPr>
              <a:t>została przygotowana wyłączanie w celach</a:t>
            </a:r>
          </a:p>
          <a:p>
            <a:pPr algn="just">
              <a:buNone/>
            </a:pPr>
            <a:r>
              <a:rPr lang="pl-PL" sz="2400" i="1" dirty="0">
                <a:latin typeface="Cambria" pitchFamily="18" charset="0"/>
              </a:rPr>
              <a:t>ogólnoinformacyjnych i szkoleniowych. </a:t>
            </a:r>
          </a:p>
          <a:p>
            <a:pPr algn="just">
              <a:buNone/>
            </a:pPr>
            <a:endParaRPr lang="pl-PL" sz="2400" dirty="0">
              <a:latin typeface="Cambria" pitchFamily="18" charset="0"/>
            </a:endParaRPr>
          </a:p>
          <a:p>
            <a:pPr algn="just">
              <a:buNone/>
            </a:pPr>
            <a:r>
              <a:rPr lang="pl-PL" sz="2400" i="1" dirty="0">
                <a:latin typeface="Cambria" pitchFamily="18" charset="0"/>
              </a:rPr>
              <a:t>Małgorzata Kozłowska wszelkie prawa zastrzeżone.</a:t>
            </a:r>
          </a:p>
          <a:p>
            <a:pPr algn="just">
              <a:buNone/>
            </a:pPr>
            <a:endParaRPr lang="pl-PL" sz="2400" dirty="0">
              <a:latin typeface="Cambria" pitchFamily="18" charset="0"/>
            </a:endParaRPr>
          </a:p>
          <a:p>
            <a:pPr algn="just">
              <a:buNone/>
            </a:pPr>
            <a:r>
              <a:rPr lang="pl-PL" sz="2400" i="1" dirty="0">
                <a:latin typeface="Cambria" pitchFamily="18" charset="0"/>
              </a:rPr>
              <a:t>Materiały szkoleniowe przekazane wyłącznie do</a:t>
            </a:r>
          </a:p>
          <a:p>
            <a:pPr algn="just">
              <a:buNone/>
            </a:pPr>
            <a:r>
              <a:rPr lang="pl-PL" sz="2400" i="1" dirty="0">
                <a:latin typeface="Cambria" pitchFamily="18" charset="0"/>
              </a:rPr>
              <a:t>użytku wewnętrznego. Nie podlegają rozpowszechnianiu.</a:t>
            </a:r>
            <a:endParaRPr lang="pl-PL" sz="2400" dirty="0">
              <a:latin typeface="Cambria" pitchFamily="18" charset="0"/>
            </a:endParaRP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Pojęcie lasu</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endParaRPr lang="pl-PL" sz="1400" dirty="0"/>
          </a:p>
        </p:txBody>
      </p:sp>
      <p:sp>
        <p:nvSpPr>
          <p:cNvPr id="3" name="Podtytuł 2"/>
          <p:cNvSpPr>
            <a:spLocks noGrp="1"/>
          </p:cNvSpPr>
          <p:nvPr>
            <p:ph type="subTitle" idx="1"/>
          </p:nvPr>
        </p:nvSpPr>
        <p:spPr>
          <a:xfrm>
            <a:off x="3862770" y="116632"/>
            <a:ext cx="4965792" cy="6264696"/>
          </a:xfrm>
        </p:spPr>
        <p:txBody>
          <a:bodyPr vert="horz" lIns="91440" tIns="45720" rIns="91440" bIns="45720" rtlCol="0" anchor="ctr">
            <a:normAutofit fontScale="70000" lnSpcReduction="20000"/>
          </a:bodyPr>
          <a:lstStyle/>
          <a:p>
            <a:pPr algn="just"/>
            <a:r>
              <a:rPr lang="pl-PL" sz="1500" dirty="0" smtClean="0">
                <a:solidFill>
                  <a:schemeClr val="bg1"/>
                </a:solidFill>
              </a:rPr>
              <a:t/>
            </a:r>
            <a:br>
              <a:rPr lang="pl-PL" sz="1500" dirty="0" smtClean="0">
                <a:solidFill>
                  <a:schemeClr val="bg1"/>
                </a:solidFill>
              </a:rPr>
            </a:br>
            <a:endParaRPr lang="pl-PL" sz="1700" dirty="0" smtClean="0">
              <a:solidFill>
                <a:schemeClr val="bg1"/>
              </a:solidFill>
            </a:endParaRPr>
          </a:p>
          <a:p>
            <a:pPr algn="just">
              <a:buFont typeface="Wingdings" pitchFamily="2" charset="2"/>
              <a:buChar char="Ø"/>
            </a:pPr>
            <a:endParaRPr lang="pl-PL" sz="1700" dirty="0" smtClean="0">
              <a:solidFill>
                <a:schemeClr val="bg1"/>
              </a:solidFill>
            </a:endParaRPr>
          </a:p>
          <a:p>
            <a:pPr algn="just">
              <a:buFont typeface="Wingdings" pitchFamily="2" charset="2"/>
              <a:buChar char="Ø"/>
            </a:pPr>
            <a:r>
              <a:rPr lang="pl-PL" sz="1700" dirty="0" smtClean="0">
                <a:solidFill>
                  <a:schemeClr val="bg1"/>
                </a:solidFill>
              </a:rPr>
              <a:t> </a:t>
            </a:r>
            <a:r>
              <a:rPr lang="pl-PL" sz="1700" dirty="0" smtClean="0">
                <a:solidFill>
                  <a:schemeClr val="bg1"/>
                </a:solidFill>
              </a:rPr>
              <a:t>Prawna definicja lasu, zamieszczona w art. 3 ustawy, różni się od przyjmowanej w naukach biologicznych. W naukach leśnych las to jeden z odnawialnych zasobów przyrody, powstający w wyniku procesu lasotwórczego jako kompleks, w którym roślinność swoista dla danego regionu biogeograficznego i wyróżniająca się wybitnym ilościowym udziałem drzew rosnących zwarcie, świat zwierzęcy, klimat lokalny, stosunki wodne i gleba związane są ze sobą wzajemnymi wpływami i współzależnościami (Mała encyklopedia leśna, red. S. Kocięcki, Warszawa 1991, s. 257–258).</a:t>
            </a:r>
          </a:p>
          <a:p>
            <a:pPr algn="just">
              <a:buFont typeface="Wingdings" pitchFamily="2" charset="2"/>
              <a:buChar char="Ø"/>
            </a:pPr>
            <a:r>
              <a:rPr lang="pl-PL" sz="1700" dirty="0" smtClean="0">
                <a:solidFill>
                  <a:schemeClr val="bg1"/>
                </a:solidFill>
              </a:rPr>
              <a:t>Ustawa wprowadza kilka kryteriów uznawania gruntu za las; trzy podstawowe zostały ujęte w art. 3 </a:t>
            </a:r>
            <a:r>
              <a:rPr lang="pl-PL" sz="1700" dirty="0" err="1" smtClean="0">
                <a:solidFill>
                  <a:schemeClr val="bg1"/>
                </a:solidFill>
              </a:rPr>
              <a:t>pkt</a:t>
            </a:r>
            <a:r>
              <a:rPr lang="pl-PL" sz="1700" dirty="0" smtClean="0">
                <a:solidFill>
                  <a:schemeClr val="bg1"/>
                </a:solidFill>
              </a:rPr>
              <a:t> 1, dodatkowe w art. 3 </a:t>
            </a:r>
            <a:r>
              <a:rPr lang="pl-PL" sz="1700" dirty="0" err="1" smtClean="0">
                <a:solidFill>
                  <a:schemeClr val="bg1"/>
                </a:solidFill>
              </a:rPr>
              <a:t>pkt</a:t>
            </a:r>
            <a:r>
              <a:rPr lang="pl-PL" sz="1700" dirty="0" smtClean="0">
                <a:solidFill>
                  <a:schemeClr val="bg1"/>
                </a:solidFill>
              </a:rPr>
              <a:t> 2:</a:t>
            </a:r>
          </a:p>
          <a:p>
            <a:pPr marL="342900" indent="-342900" algn="just">
              <a:buFont typeface="+mj-lt"/>
              <a:buAutoNum type="arabicPeriod"/>
            </a:pPr>
            <a:r>
              <a:rPr lang="pl-PL" sz="1700" dirty="0" smtClean="0">
                <a:solidFill>
                  <a:schemeClr val="bg1"/>
                </a:solidFill>
              </a:rPr>
              <a:t>kryterium przyrodnicze – pokrycie roślinnością leśną (uprawami leśnymi), na którą składają się drzewa i krzewy oraz runo leśne, przy czym przejściowe pozbawienie roślinności leśnej nie pozbawia gruntu cechy lasu, jeżeli spełnione są pozostałe kryteria;</a:t>
            </a:r>
          </a:p>
          <a:p>
            <a:pPr marL="342900" indent="-342900" algn="just">
              <a:buFont typeface="+mj-lt"/>
              <a:buAutoNum type="arabicPeriod"/>
            </a:pPr>
            <a:r>
              <a:rPr lang="pl-PL" sz="1700" dirty="0" smtClean="0">
                <a:solidFill>
                  <a:schemeClr val="bg1"/>
                </a:solidFill>
              </a:rPr>
              <a:t>kryterium przestrzenne – zwarta powierzchnia co najmniej 0,10 ha;</a:t>
            </a:r>
          </a:p>
          <a:p>
            <a:pPr marL="342900" indent="-342900" algn="just">
              <a:buFont typeface="+mj-lt"/>
              <a:buAutoNum type="arabicPeriod"/>
            </a:pPr>
            <a:r>
              <a:rPr lang="pl-PL" sz="1700" dirty="0" smtClean="0">
                <a:solidFill>
                  <a:schemeClr val="bg1"/>
                </a:solidFill>
              </a:rPr>
              <a:t>kryterium przeznaczenia – do produkcji leśnej, chyba że chodzi o lasy w rezerwatach przyrody i w parkach narodowych bądź wpisane do rejestru zabytków, które z istoty swej nie są przeznaczone do produkcji leśnej;</a:t>
            </a:r>
          </a:p>
          <a:p>
            <a:pPr marL="342900" indent="-342900" algn="just">
              <a:buFont typeface="+mj-lt"/>
              <a:buAutoNum type="arabicPeriod"/>
            </a:pPr>
            <a:r>
              <a:rPr lang="pl-PL" sz="1700" dirty="0" smtClean="0">
                <a:solidFill>
                  <a:schemeClr val="bg1"/>
                </a:solidFill>
              </a:rPr>
              <a:t>dodatkowe kryterium związku z gospodarką leśną – art. 3 </a:t>
            </a:r>
            <a:r>
              <a:rPr lang="pl-PL" sz="1700" dirty="0" err="1" smtClean="0">
                <a:solidFill>
                  <a:schemeClr val="bg1"/>
                </a:solidFill>
              </a:rPr>
              <a:t>pkt</a:t>
            </a:r>
            <a:r>
              <a:rPr lang="pl-PL" sz="1700" dirty="0" smtClean="0">
                <a:solidFill>
                  <a:schemeClr val="bg1"/>
                </a:solidFill>
              </a:rPr>
              <a:t> 2.</a:t>
            </a:r>
          </a:p>
          <a:p>
            <a:pPr algn="just"/>
            <a:endParaRPr lang="pl-PL" sz="1700" dirty="0" smtClean="0">
              <a:solidFill>
                <a:schemeClr val="bg1"/>
              </a:solidFill>
            </a:endParaRPr>
          </a:p>
          <a:p>
            <a:pPr algn="just"/>
            <a:r>
              <a:rPr lang="pl-PL" sz="1700" b="1" dirty="0" smtClean="0">
                <a:solidFill>
                  <a:schemeClr val="bg1"/>
                </a:solidFill>
              </a:rPr>
              <a:t>UWAGA: </a:t>
            </a:r>
            <a:r>
              <a:rPr lang="pl-PL" sz="1700" dirty="0" smtClean="0">
                <a:solidFill>
                  <a:schemeClr val="bg1"/>
                </a:solidFill>
              </a:rPr>
              <a:t>W praktyce o kwalifikacji gruntu jako lasu w oparciu o kryterium przeznaczenia rozstrzygają dane z ewidencji gruntów prowadzonej na podstawie ustawy z 17.05.1989 r. – Prawo geodezyjne i </a:t>
            </a:r>
            <a:r>
              <a:rPr lang="pl-PL" sz="1700" dirty="0" smtClean="0">
                <a:solidFill>
                  <a:schemeClr val="bg1"/>
                </a:solidFill>
              </a:rPr>
              <a:t>kartograficzne, </a:t>
            </a:r>
            <a:r>
              <a:rPr lang="pl-PL" sz="1700" dirty="0" smtClean="0">
                <a:solidFill>
                  <a:schemeClr val="bg1"/>
                </a:solidFill>
              </a:rPr>
              <a:t>która w art. 21 ust. 1 stanowi, że podstawę planowania gospodarczego, planowania przestrzennego, wymiaru podatków i świadczeń, oznaczania nieruchomości w księgach wieczystych, statystyki publicznej, gospodarki nieruchomościami oraz ewidencji gospodarstw rolnych stanowią dane zawarte w ewidencji gruntów i budynków.</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Pojęcie lasu</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Ø"/>
            </a:pPr>
            <a:endParaRPr lang="pl-PL" sz="1400" dirty="0">
              <a:solidFill>
                <a:srgbClr val="00B050"/>
              </a:solidFill>
            </a:endParaRPr>
          </a:p>
        </p:txBody>
      </p:sp>
      <p:sp>
        <p:nvSpPr>
          <p:cNvPr id="3" name="Podtytuł 2"/>
          <p:cNvSpPr>
            <a:spLocks noGrp="1"/>
          </p:cNvSpPr>
          <p:nvPr>
            <p:ph type="subTitle" idx="1"/>
          </p:nvPr>
        </p:nvSpPr>
        <p:spPr>
          <a:xfrm>
            <a:off x="3862770" y="188640"/>
            <a:ext cx="4965792" cy="6336704"/>
          </a:xfrm>
        </p:spPr>
        <p:txBody>
          <a:bodyPr vert="horz" lIns="91440" tIns="45720" rIns="91440" bIns="45720" rtlCol="0" anchor="ctr">
            <a:normAutofit fontScale="92500"/>
          </a:bodyPr>
          <a:lstStyle/>
          <a:p>
            <a:pPr algn="just"/>
            <a:r>
              <a:rPr lang="pl-PL" sz="1500" dirty="0" smtClean="0">
                <a:solidFill>
                  <a:schemeClr val="bg1"/>
                </a:solidFill>
              </a:rPr>
              <a:t/>
            </a:r>
            <a:br>
              <a:rPr lang="pl-PL" sz="1500" dirty="0" smtClean="0">
                <a:solidFill>
                  <a:schemeClr val="bg1"/>
                </a:solidFill>
              </a:rPr>
            </a:br>
            <a:endParaRPr lang="pl-PL" sz="1500" dirty="0" smtClean="0">
              <a:solidFill>
                <a:schemeClr val="bg1"/>
              </a:solidFill>
            </a:endParaRPr>
          </a:p>
          <a:p>
            <a:pPr algn="just">
              <a:buFont typeface="Wingdings" pitchFamily="2" charset="2"/>
              <a:buChar char="Ø"/>
            </a:pPr>
            <a:r>
              <a:rPr lang="pl-PL" sz="1400" dirty="0" smtClean="0">
                <a:solidFill>
                  <a:srgbClr val="00B050"/>
                </a:solidFill>
              </a:rPr>
              <a:t> </a:t>
            </a:r>
            <a:r>
              <a:rPr lang="pl-PL" sz="1400" dirty="0" smtClean="0">
                <a:solidFill>
                  <a:schemeClr val="bg1"/>
                </a:solidFill>
              </a:rPr>
              <a:t>Przeznaczenie do produkcji leśnej: art. 4 </a:t>
            </a:r>
            <a:r>
              <a:rPr lang="pl-PL" sz="1400" dirty="0" err="1" smtClean="0">
                <a:solidFill>
                  <a:schemeClr val="bg1"/>
                </a:solidFill>
              </a:rPr>
              <a:t>u.p.z.p</a:t>
            </a:r>
            <a:r>
              <a:rPr lang="pl-PL" sz="1400" dirty="0" smtClean="0">
                <a:solidFill>
                  <a:schemeClr val="bg1"/>
                </a:solidFill>
              </a:rPr>
              <a:t>. jest, że ustalenie przeznaczenia terenu oraz określenie sposobów zagospodarowania następuje w miejscowym planie zagospodarowania przestrzennego i dopiero jeżeli takiego planu nie ma – w decyzji o warunkach zabudowy i zagospodarowania terenu. Dlatego naszym zdaniem grunt może być przeznaczony do produkcji leśnej co do zasady tylko miejscowym planem zagospodarowania przestrzennego, a jeżeli dany teren nie jest takim planem objęty – decyzją o warunkach zabudowy i zagospodarowania terenu. </a:t>
            </a:r>
          </a:p>
          <a:p>
            <a:pPr algn="just"/>
            <a:r>
              <a:rPr lang="pl-PL" sz="1400" b="1" dirty="0" smtClean="0">
                <a:solidFill>
                  <a:schemeClr val="bg1"/>
                </a:solidFill>
              </a:rPr>
              <a:t>Art.  4.  [Lasy Państwowe]</a:t>
            </a:r>
          </a:p>
          <a:p>
            <a:pPr algn="just"/>
            <a:r>
              <a:rPr lang="pl-PL" sz="1400" dirty="0" smtClean="0">
                <a:solidFill>
                  <a:schemeClr val="bg1"/>
                </a:solidFill>
              </a:rPr>
              <a:t>1. Lasami stanowiącymi własność Skarbu Państwa zarządza Państwowe Gospodarstwo Leśne Lasy Państwowe, zwane dalej "Lasami Państwowymi".</a:t>
            </a:r>
          </a:p>
          <a:p>
            <a:pPr algn="just"/>
            <a:r>
              <a:rPr lang="pl-PL" sz="1400" dirty="0" smtClean="0">
                <a:solidFill>
                  <a:schemeClr val="bg1"/>
                </a:solidFill>
              </a:rPr>
              <a:t>2.  Przepisu ust. 1 nie stosuje się do lasów:</a:t>
            </a:r>
          </a:p>
          <a:p>
            <a:pPr marL="342900" indent="-342900" algn="just">
              <a:buFont typeface="+mj-lt"/>
              <a:buAutoNum type="arabicParenR"/>
            </a:pPr>
            <a:r>
              <a:rPr lang="pl-PL" sz="1400" dirty="0" smtClean="0">
                <a:solidFill>
                  <a:schemeClr val="bg1"/>
                </a:solidFill>
              </a:rPr>
              <a:t>będących w użytkowaniu wieczystym parków narodowych;</a:t>
            </a:r>
          </a:p>
          <a:p>
            <a:pPr marL="342900" indent="-342900" algn="just">
              <a:buFont typeface="+mj-lt"/>
              <a:buAutoNum type="arabicParenR"/>
            </a:pPr>
            <a:r>
              <a:rPr lang="pl-PL" sz="1400" dirty="0" smtClean="0">
                <a:solidFill>
                  <a:schemeClr val="bg1"/>
                </a:solidFill>
              </a:rPr>
              <a:t>wchodzących w skład Zasobu Własności Rolnej Skarbu Państwa;</a:t>
            </a:r>
          </a:p>
          <a:p>
            <a:pPr marL="342900" indent="-342900" algn="just">
              <a:buFont typeface="+mj-lt"/>
              <a:buAutoNum type="arabicParenR"/>
            </a:pPr>
            <a:r>
              <a:rPr lang="pl-PL" sz="1400" dirty="0" smtClean="0">
                <a:solidFill>
                  <a:schemeClr val="bg1"/>
                </a:solidFill>
              </a:rPr>
              <a:t>będących w użytkowaniu wieczystym na mocy odrębnych przepisów.</a:t>
            </a:r>
          </a:p>
          <a:p>
            <a:pPr algn="just"/>
            <a:r>
              <a:rPr lang="pl-PL" sz="1400" dirty="0" smtClean="0">
                <a:solidFill>
                  <a:schemeClr val="bg1"/>
                </a:solidFill>
              </a:rPr>
              <a:t>3. W ramach sprawowanego zarządu Lasy Państwowe prowadzą gospodarkę leśną, gospodarują gruntami i innymi nieruchomościami oraz ruchomościami związanymi z gospodarką leśną, a także prowadzą ewidencję majątku Skarbu Państwa oraz ustalają jego wartość.</a:t>
            </a:r>
          </a:p>
          <a:p>
            <a:pPr algn="just"/>
            <a:r>
              <a:rPr lang="pl-PL" sz="1400" dirty="0" smtClean="0">
                <a:solidFill>
                  <a:schemeClr val="bg1"/>
                </a:solidFill>
              </a:rPr>
              <a:t>4. Nadzór nad Lasami Państwowymi sprawuje minister właściwy do spraw środowiska.</a:t>
            </a: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Zasady prowadzenia gospodarki leśnej</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5687228"/>
          </a:xfrm>
        </p:spPr>
        <p:txBody>
          <a:bodyPr vert="horz" lIns="91440" tIns="45720" rIns="91440" bIns="45720" rtlCol="0" anchor="ctr">
            <a:normAutofit lnSpcReduction="10000"/>
          </a:bodyPr>
          <a:lstStyle/>
          <a:p>
            <a:pPr algn="just"/>
            <a:r>
              <a:rPr lang="pl-PL" sz="1400" dirty="0" smtClean="0">
                <a:solidFill>
                  <a:schemeClr val="bg1"/>
                </a:solidFill>
              </a:rPr>
              <a:t/>
            </a:r>
            <a:br>
              <a:rPr lang="pl-PL" sz="1400" dirty="0" smtClean="0">
                <a:solidFill>
                  <a:schemeClr val="bg1"/>
                </a:solidFill>
              </a:rPr>
            </a:br>
            <a:endParaRPr lang="pl-PL" sz="1050" b="1" dirty="0" smtClean="0">
              <a:solidFill>
                <a:schemeClr val="bg1"/>
              </a:solidFill>
            </a:endParaRPr>
          </a:p>
          <a:p>
            <a:pPr algn="just"/>
            <a:endParaRPr lang="pl-PL" sz="1400" b="1" dirty="0" smtClean="0">
              <a:solidFill>
                <a:schemeClr val="bg1"/>
              </a:solidFill>
            </a:endParaRPr>
          </a:p>
          <a:p>
            <a:pPr algn="just"/>
            <a:endParaRPr lang="pl-PL" sz="1400" b="1" dirty="0" smtClean="0">
              <a:solidFill>
                <a:schemeClr val="bg1"/>
              </a:solidFill>
            </a:endParaRPr>
          </a:p>
          <a:p>
            <a:pPr algn="just"/>
            <a:r>
              <a:rPr lang="pl-PL" sz="1400" b="1" dirty="0" smtClean="0">
                <a:solidFill>
                  <a:schemeClr val="bg1"/>
                </a:solidFill>
              </a:rPr>
              <a:t>REGULACJA: </a:t>
            </a:r>
            <a:r>
              <a:rPr lang="pl-PL" sz="1400" dirty="0" smtClean="0">
                <a:solidFill>
                  <a:schemeClr val="bg1"/>
                </a:solidFill>
              </a:rPr>
              <a:t>ustawa z dnia 28 września 1991 r. o lasach (Dz.U.2021.1275 </a:t>
            </a:r>
            <a:r>
              <a:rPr lang="pl-PL" sz="1400" dirty="0" err="1" smtClean="0">
                <a:solidFill>
                  <a:schemeClr val="bg1"/>
                </a:solidFill>
              </a:rPr>
              <a:t>t.j</a:t>
            </a:r>
            <a:r>
              <a:rPr lang="pl-PL" sz="1400" dirty="0" smtClean="0">
                <a:solidFill>
                  <a:schemeClr val="bg1"/>
                </a:solidFill>
              </a:rPr>
              <a:t>. z dnia 2021.07.13)</a:t>
            </a:r>
          </a:p>
          <a:p>
            <a:pPr algn="just"/>
            <a:endParaRPr lang="pl-PL" sz="1400" dirty="0" smtClean="0">
              <a:solidFill>
                <a:schemeClr val="bg1"/>
              </a:solidFill>
            </a:endParaRPr>
          </a:p>
          <a:p>
            <a:pPr algn="just"/>
            <a:r>
              <a:rPr lang="pl-PL" sz="1400" b="1" dirty="0" smtClean="0">
                <a:solidFill>
                  <a:schemeClr val="bg1"/>
                </a:solidFill>
              </a:rPr>
              <a:t>Art.  6.  [Definicje ustawowe]</a:t>
            </a:r>
          </a:p>
          <a:p>
            <a:pPr algn="just"/>
            <a:r>
              <a:rPr lang="pl-PL" sz="1400" dirty="0" smtClean="0">
                <a:solidFill>
                  <a:schemeClr val="bg1"/>
                </a:solidFill>
              </a:rPr>
              <a:t>1. Użyte w ustawie określenia oznaczają:</a:t>
            </a:r>
          </a:p>
          <a:p>
            <a:pPr algn="just"/>
            <a:r>
              <a:rPr lang="pl-PL" sz="1400" dirty="0" smtClean="0">
                <a:solidFill>
                  <a:schemeClr val="bg1"/>
                </a:solidFill>
              </a:rPr>
              <a:t>1) gospodarka leśna - działalność leśną w zakresie urządzania, ochrony i zagospodarowania lasu, utrzymania i powiększania zasobów i upraw leśnych, gospodarowania zwierzyną, pozyskiwania - z wyjątkiem skupu - drewna, żywicy, choinek, karpiny, kory, igliwia, zwierzyny oraz płodów runa leśnego, a także sprzedaż tych produktów oraz realizację pozaprodukcyjnych funkcji lasu;</a:t>
            </a:r>
          </a:p>
          <a:p>
            <a:pPr algn="just"/>
            <a:r>
              <a:rPr lang="pl-PL" sz="1400" dirty="0" smtClean="0">
                <a:solidFill>
                  <a:schemeClr val="bg1"/>
                </a:solidFill>
              </a:rPr>
              <a:t>1a) trwale zrównoważona gospodarka leśna - działalność zmierzającą do ukształtowania struktury lasów i ich wykorzystania w sposób i tempie zapewniającym trwałe zachowanie ich bogactwa biologicznego, wysokiej produkcyjności oraz potencjału regeneracyjnego, żywotności i zdolności do wypełniania, teraz i w przyszłości, wszystkich ważnych ochronnych, gospodarczych i socjalnych funkcji na poziomie lokalnym, narodowym i globalnym, bez szkody dla innych ekosystemów;</a:t>
            </a: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Zasady prowadzenia gospodarki leśnej</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120680"/>
          </a:xfrm>
        </p:spPr>
        <p:txBody>
          <a:bodyPr vert="horz" lIns="91440" tIns="45720" rIns="91440" bIns="45720" rtlCol="0" anchor="ctr">
            <a:normAutofit fontScale="25000" lnSpcReduction="20000"/>
          </a:bodyPr>
          <a:lstStyle/>
          <a:p>
            <a:pPr algn="just"/>
            <a:r>
              <a:rPr lang="pl-PL" sz="1400" dirty="0" smtClean="0">
                <a:solidFill>
                  <a:schemeClr val="bg1"/>
                </a:solidFill>
              </a:rPr>
              <a:t/>
            </a:r>
            <a:br>
              <a:rPr lang="pl-PL" sz="1400" dirty="0" smtClean="0">
                <a:solidFill>
                  <a:schemeClr val="bg1"/>
                </a:solidFill>
              </a:rPr>
            </a:br>
            <a:endParaRPr lang="pl-PL" sz="1050" b="1" dirty="0" smtClean="0">
              <a:solidFill>
                <a:schemeClr val="bg1"/>
              </a:solidFill>
            </a:endParaRPr>
          </a:p>
          <a:p>
            <a:pPr algn="just"/>
            <a:endParaRPr lang="pl-PL" sz="1400" b="1" dirty="0" smtClean="0">
              <a:solidFill>
                <a:schemeClr val="bg1"/>
              </a:solidFill>
            </a:endParaRPr>
          </a:p>
          <a:p>
            <a:pPr algn="just"/>
            <a:endParaRPr lang="pl-PL" sz="4400" b="1" dirty="0" smtClean="0">
              <a:solidFill>
                <a:schemeClr val="bg1"/>
              </a:solidFill>
            </a:endParaRPr>
          </a:p>
          <a:p>
            <a:pPr algn="just"/>
            <a:endParaRPr lang="pl-PL" sz="5600" b="1" dirty="0" smtClean="0">
              <a:solidFill>
                <a:schemeClr val="bg1"/>
              </a:solidFill>
            </a:endParaRPr>
          </a:p>
          <a:p>
            <a:pPr algn="just"/>
            <a:endParaRPr lang="pl-PL" sz="5600" b="1" dirty="0" smtClean="0">
              <a:solidFill>
                <a:schemeClr val="bg1"/>
              </a:solidFill>
            </a:endParaRPr>
          </a:p>
          <a:p>
            <a:pPr algn="just"/>
            <a:r>
              <a:rPr lang="pl-PL" sz="5600" b="1" dirty="0" smtClean="0">
                <a:solidFill>
                  <a:schemeClr val="bg1"/>
                </a:solidFill>
              </a:rPr>
              <a:t>Art.  8.  [Zasady prowadzenia gospodarki leśnej]</a:t>
            </a:r>
          </a:p>
          <a:p>
            <a:pPr algn="just"/>
            <a:r>
              <a:rPr lang="pl-PL" sz="5600" dirty="0" smtClean="0">
                <a:solidFill>
                  <a:schemeClr val="bg1"/>
                </a:solidFill>
              </a:rPr>
              <a:t>Gospodarkę leśną prowadzi się według następujących zasad:</a:t>
            </a:r>
          </a:p>
          <a:p>
            <a:pPr marL="342900" indent="-342900" algn="just">
              <a:buFont typeface="+mj-lt"/>
              <a:buAutoNum type="arabicParenR"/>
            </a:pPr>
            <a:r>
              <a:rPr lang="pl-PL" sz="5600" dirty="0" smtClean="0">
                <a:solidFill>
                  <a:schemeClr val="bg1"/>
                </a:solidFill>
              </a:rPr>
              <a:t>powszechnej ochrony lasów;</a:t>
            </a:r>
          </a:p>
          <a:p>
            <a:pPr marL="342900" indent="-342900" algn="just">
              <a:buFont typeface="+mj-lt"/>
              <a:buAutoNum type="arabicParenR"/>
            </a:pPr>
            <a:r>
              <a:rPr lang="pl-PL" sz="5600" dirty="0" smtClean="0">
                <a:solidFill>
                  <a:schemeClr val="bg1"/>
                </a:solidFill>
              </a:rPr>
              <a:t>trwałości utrzymania lasów;</a:t>
            </a:r>
          </a:p>
          <a:p>
            <a:pPr marL="342900" indent="-342900" algn="just">
              <a:buFont typeface="+mj-lt"/>
              <a:buAutoNum type="arabicParenR"/>
            </a:pPr>
            <a:r>
              <a:rPr lang="pl-PL" sz="5600" dirty="0" smtClean="0">
                <a:solidFill>
                  <a:schemeClr val="bg1"/>
                </a:solidFill>
              </a:rPr>
              <a:t>ciągłości i zrównoważonego wykorzystania wszystkich funkcji lasów;</a:t>
            </a:r>
          </a:p>
          <a:p>
            <a:pPr marL="342900" indent="-342900" algn="just">
              <a:buFont typeface="+mj-lt"/>
              <a:buAutoNum type="arabicParenR"/>
            </a:pPr>
            <a:r>
              <a:rPr lang="pl-PL" sz="5600" dirty="0" smtClean="0">
                <a:solidFill>
                  <a:schemeClr val="bg1"/>
                </a:solidFill>
              </a:rPr>
              <a:t>powiększania zasobów leśnych.</a:t>
            </a:r>
          </a:p>
          <a:p>
            <a:pPr marL="342900" indent="-342900" algn="just">
              <a:buFont typeface="+mj-lt"/>
              <a:buAutoNum type="arabicParenR"/>
            </a:pPr>
            <a:endParaRPr lang="pl-PL" dirty="0" smtClean="0">
              <a:solidFill>
                <a:schemeClr val="bg1"/>
              </a:solidFill>
            </a:endParaRPr>
          </a:p>
          <a:p>
            <a:pPr indent="12700" algn="l"/>
            <a:r>
              <a:rPr lang="pl-PL" sz="5600" dirty="0" smtClean="0">
                <a:solidFill>
                  <a:schemeClr val="bg1"/>
                </a:solidFill>
              </a:rPr>
              <a:t>W ustawie o lasach ustawodawca połączył ujęcie </a:t>
            </a:r>
            <a:r>
              <a:rPr lang="pl-PL" sz="5600" dirty="0" err="1" smtClean="0">
                <a:solidFill>
                  <a:schemeClr val="bg1"/>
                </a:solidFill>
              </a:rPr>
              <a:t>dyrektywalne</a:t>
            </a:r>
            <a:r>
              <a:rPr lang="pl-PL" sz="5600" dirty="0" smtClean="0">
                <a:solidFill>
                  <a:schemeClr val="bg1"/>
                </a:solidFill>
              </a:rPr>
              <a:t> (zasady te wyraźnie nazwał w art. 8) z ujęciem opisowym pozwalającym na doprecyzowanie owych zasad na tle innych przepisów tej ustawy, a zatem:</a:t>
            </a:r>
          </a:p>
          <a:p>
            <a:pPr indent="12700" algn="just">
              <a:buFont typeface="+mj-lt"/>
              <a:buAutoNum type="arabicParenR"/>
            </a:pPr>
            <a:r>
              <a:rPr lang="pl-PL" sz="5600" dirty="0" smtClean="0">
                <a:solidFill>
                  <a:schemeClr val="bg1"/>
                </a:solidFill>
              </a:rPr>
              <a:t> zasada powszechnej ochrony lasów znajduje normatywny wyraz zwłaszcza w art. 2, 9 i 10 i koresponduje z zasadami niedopuszczalności pogarszania stanu środowiska, prewencji i przezorności;</a:t>
            </a:r>
          </a:p>
          <a:p>
            <a:pPr indent="12700" algn="just">
              <a:buFont typeface="+mj-lt"/>
              <a:buAutoNum type="arabicParenR"/>
            </a:pPr>
            <a:r>
              <a:rPr lang="pl-PL" sz="5600" dirty="0" smtClean="0">
                <a:solidFill>
                  <a:schemeClr val="bg1"/>
                </a:solidFill>
              </a:rPr>
              <a:t> zasada trwałości utrzymania lasów znajduje normatywny wyraz zwłaszcza w art. 13 i koresponduje z zasadą ochrony zasobów przyrodniczych;</a:t>
            </a:r>
          </a:p>
          <a:p>
            <a:pPr indent="12700" algn="just">
              <a:buFont typeface="+mj-lt"/>
              <a:buAutoNum type="arabicParenR"/>
            </a:pPr>
            <a:r>
              <a:rPr lang="pl-PL" sz="5600" dirty="0" smtClean="0">
                <a:solidFill>
                  <a:schemeClr val="bg1"/>
                </a:solidFill>
              </a:rPr>
              <a:t> zasada ciągłości i zrównoważonego wykorzystania wszystkich funkcji lasów znajduje normatywny wyraz zwłaszcza w art. 7, 13a i 13b i koresponduje z zasadami zrównoważonego rozwoju, zachowania równowagi przyrodniczej i kompleksowej ochrony środowiska;</a:t>
            </a:r>
          </a:p>
          <a:p>
            <a:pPr indent="12700" algn="just">
              <a:buFont typeface="+mj-lt"/>
              <a:buAutoNum type="arabicParenR"/>
            </a:pPr>
            <a:r>
              <a:rPr lang="pl-PL" sz="5600" dirty="0" smtClean="0">
                <a:solidFill>
                  <a:schemeClr val="bg1"/>
                </a:solidFill>
              </a:rPr>
              <a:t> zasada powiększania zasobów leśnych znajduje normatywny wyraz zwłaszcza w art. 14.</a:t>
            </a:r>
          </a:p>
          <a:p>
            <a:pPr marL="342900" indent="-342900" algn="just"/>
            <a:endParaRPr lang="pl-PL" sz="1400" dirty="0" smtClean="0">
              <a:solidFill>
                <a:schemeClr val="bg1"/>
              </a:solidFill>
            </a:endParaRPr>
          </a:p>
          <a:p>
            <a:pPr marL="342900" indent="-342900"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Zasady prowadzenia gospodarki leśnej</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120680"/>
          </a:xfrm>
        </p:spPr>
        <p:txBody>
          <a:bodyPr vert="horz" lIns="91440" tIns="45720" rIns="91440" bIns="45720" rtlCol="0" anchor="ctr">
            <a:normAutofit fontScale="25000" lnSpcReduction="20000"/>
          </a:bodyPr>
          <a:lstStyle/>
          <a:p>
            <a:pPr algn="just"/>
            <a:r>
              <a:rPr lang="pl-PL" sz="1400" dirty="0" smtClean="0">
                <a:solidFill>
                  <a:schemeClr val="bg1"/>
                </a:solidFill>
              </a:rPr>
              <a:t/>
            </a:r>
            <a:br>
              <a:rPr lang="pl-PL" sz="1400" dirty="0" smtClean="0">
                <a:solidFill>
                  <a:schemeClr val="bg1"/>
                </a:solidFill>
              </a:rPr>
            </a:br>
            <a:endParaRPr lang="pl-PL" sz="1050" b="1" dirty="0" smtClean="0">
              <a:solidFill>
                <a:schemeClr val="bg1"/>
              </a:solidFill>
            </a:endParaRPr>
          </a:p>
          <a:p>
            <a:pPr algn="just"/>
            <a:endParaRPr lang="pl-PL" sz="1400" b="1" dirty="0" smtClean="0">
              <a:solidFill>
                <a:schemeClr val="bg1"/>
              </a:solidFill>
            </a:endParaRPr>
          </a:p>
          <a:p>
            <a:pPr algn="just"/>
            <a:endParaRPr lang="pl-PL" sz="4400" b="1" dirty="0" smtClean="0">
              <a:solidFill>
                <a:schemeClr val="bg1"/>
              </a:solidFill>
            </a:endParaRPr>
          </a:p>
          <a:p>
            <a:pPr algn="just"/>
            <a:endParaRPr lang="pl-PL" sz="5600" b="1" dirty="0" smtClean="0">
              <a:solidFill>
                <a:schemeClr val="bg1"/>
              </a:solidFill>
            </a:endParaRPr>
          </a:p>
          <a:p>
            <a:pPr algn="just"/>
            <a:endParaRPr lang="pl-PL" sz="5600" b="1" dirty="0" smtClean="0">
              <a:solidFill>
                <a:schemeClr val="bg1"/>
              </a:solidFill>
            </a:endParaRPr>
          </a:p>
          <a:p>
            <a:pPr algn="just"/>
            <a:r>
              <a:rPr lang="pl-PL" sz="5600" b="1" dirty="0" smtClean="0">
                <a:solidFill>
                  <a:schemeClr val="bg1"/>
                </a:solidFill>
              </a:rPr>
              <a:t>POWSZECHNA OCHORNA LASÓW: </a:t>
            </a:r>
            <a:r>
              <a:rPr lang="pl-PL" sz="5600" dirty="0" smtClean="0">
                <a:solidFill>
                  <a:schemeClr val="bg1"/>
                </a:solidFill>
              </a:rPr>
              <a:t>gospodarka leśna ma pełnić nie tylko funkcje związane z gospodarowaniem zasobami, ale także stanowić instrument ochrony lasów. Ponadto, gospodarka leśna powinna uwzględniać to, że każdy las jest objęty ochroną i w każdym lesie powinna być ona prowadzona z zachowaniem funkcji ochronnych. Wynika z tego, że każdy las jest objęty ochroną, a ponadto każdy element tego lasu i każdy obszar. </a:t>
            </a:r>
          </a:p>
          <a:p>
            <a:pPr algn="just"/>
            <a:r>
              <a:rPr lang="pl-PL" sz="5600" b="1" dirty="0" smtClean="0">
                <a:solidFill>
                  <a:schemeClr val="bg1"/>
                </a:solidFill>
              </a:rPr>
              <a:t>TRWAŁOŚĆ UTRZYMANIA LASU: </a:t>
            </a:r>
            <a:r>
              <a:rPr lang="pl-PL" sz="5600" dirty="0" smtClean="0">
                <a:solidFill>
                  <a:schemeClr val="bg1"/>
                </a:solidFill>
              </a:rPr>
              <a:t>trwałość utrzymania lasu oznacza, że gospodarka leśna powinna być tak prowadzona, aby utrzymać ciągłość lasu. Ustawodawca całkowicie wyklucza taką sytuację, aby gospodarka leśna miała doprowadzić do unicestwienia lasu. Musi więc ona być prowadzona w taki sposób, aby zapewnić dalsze istnienie lasu,</a:t>
            </a:r>
          </a:p>
          <a:p>
            <a:pPr algn="just"/>
            <a:r>
              <a:rPr lang="pl-PL" sz="5600" b="1" dirty="0" smtClean="0">
                <a:solidFill>
                  <a:schemeClr val="bg1"/>
                </a:solidFill>
              </a:rPr>
              <a:t>CIĄGŁOŚĆ I ZRÓWNOWAŻONE WYKORZYSTANIE WSZYTSKICH FUNKCJI LASÓW: </a:t>
            </a:r>
            <a:r>
              <a:rPr lang="pl-PL" sz="5600" dirty="0" smtClean="0">
                <a:solidFill>
                  <a:schemeClr val="bg1"/>
                </a:solidFill>
              </a:rPr>
              <a:t>w tym wypadku akcent jest postawiony nie tyle na sam las, ile na jego funkcje. Zakłada ona ciągłe wykorzystywanie funkcji lasu, tj. bez przerwy. Nie można z tego wyprowadzać wniosku, że chodzi tu o wykorzystywanie funkcji lasu w każdym czasie z taką samą intensywnością. Zrównoważone wykorzystanie wszystkich funkcji lasu polega na tym, że w razie konfliktu pomiędzy poszczególnymi funkcjami należy podejmować takie działania, aby urzeczywistnić obie te funkcje. Jeśli to będzie niemożliwe, dopiero wtedy należy dokonać wyboru, której funkcji i dlaczego należy dać w tym momencie pierwszeństwo.</a:t>
            </a:r>
          </a:p>
          <a:p>
            <a:pPr algn="just"/>
            <a:r>
              <a:rPr lang="pl-PL" sz="5600" b="1" dirty="0" smtClean="0">
                <a:solidFill>
                  <a:schemeClr val="bg1"/>
                </a:solidFill>
              </a:rPr>
              <a:t>POWIĘKSZANIE ZASOBÓW LEŚNYCH: </a:t>
            </a:r>
            <a:r>
              <a:rPr lang="pl-PL" sz="5600" dirty="0" smtClean="0">
                <a:solidFill>
                  <a:schemeClr val="bg1"/>
                </a:solidFill>
              </a:rPr>
              <a:t>podejmowanie przez podmioty prowadzące gospodarkę leśną takich działań, które nie tylko zapewnią trwałość i ciągłość lasów i ich funkcji, ale wręcz doprowadzą do zwiększenia zasobów leśnych.</a:t>
            </a:r>
          </a:p>
          <a:p>
            <a:pPr marL="342900" indent="-342900" algn="just"/>
            <a:endParaRPr lang="pl-PL" sz="1400" dirty="0" smtClean="0">
              <a:solidFill>
                <a:schemeClr val="bg1"/>
              </a:solidFill>
            </a:endParaRPr>
          </a:p>
          <a:p>
            <a:pPr marL="342900" indent="-342900"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Zasady prowadzenia gospodarki leśnej</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r>
              <a:rPr lang="pl-PL" sz="2400" b="1" dirty="0" smtClean="0">
                <a:solidFill>
                  <a:srgbClr val="FFFFFF"/>
                </a:solidFill>
              </a:rPr>
              <a:t/>
            </a:r>
            <a:br>
              <a:rPr lang="pl-PL" sz="2400" b="1" dirty="0" smtClean="0">
                <a:solidFill>
                  <a:srgbClr val="FFFFFF"/>
                </a:solidFill>
              </a:rPr>
            </a:br>
            <a:endParaRPr lang="pl-PL" sz="24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120680"/>
          </a:xfrm>
        </p:spPr>
        <p:txBody>
          <a:bodyPr vert="horz" lIns="91440" tIns="45720" rIns="91440" bIns="45720" rtlCol="0" anchor="ctr">
            <a:normAutofit fontScale="25000" lnSpcReduction="20000"/>
          </a:bodyPr>
          <a:lstStyle/>
          <a:p>
            <a:pPr algn="just"/>
            <a:r>
              <a:rPr lang="pl-PL" sz="1400" dirty="0" smtClean="0">
                <a:solidFill>
                  <a:schemeClr val="bg1"/>
                </a:solidFill>
              </a:rPr>
              <a:t/>
            </a:r>
            <a:br>
              <a:rPr lang="pl-PL" sz="1400" dirty="0" smtClean="0">
                <a:solidFill>
                  <a:schemeClr val="bg1"/>
                </a:solidFill>
              </a:rPr>
            </a:br>
            <a:endParaRPr lang="pl-PL" sz="1050" b="1" dirty="0" smtClean="0">
              <a:solidFill>
                <a:schemeClr val="bg1"/>
              </a:solidFill>
            </a:endParaRPr>
          </a:p>
          <a:p>
            <a:pPr algn="just"/>
            <a:endParaRPr lang="pl-PL" sz="1400" b="1" dirty="0" smtClean="0">
              <a:solidFill>
                <a:schemeClr val="bg1"/>
              </a:solidFill>
            </a:endParaRPr>
          </a:p>
          <a:p>
            <a:pPr algn="just"/>
            <a:endParaRPr lang="pl-PL" sz="4400" b="1" dirty="0" smtClean="0">
              <a:solidFill>
                <a:schemeClr val="bg1"/>
              </a:solidFill>
            </a:endParaRPr>
          </a:p>
          <a:p>
            <a:pPr algn="just"/>
            <a:endParaRPr lang="pl-PL" sz="5600" b="1" dirty="0" smtClean="0">
              <a:solidFill>
                <a:schemeClr val="bg1"/>
              </a:solidFill>
            </a:endParaRPr>
          </a:p>
          <a:p>
            <a:pPr algn="just">
              <a:buFont typeface="Wingdings" pitchFamily="2" charset="2"/>
              <a:buChar char="Ø"/>
            </a:pPr>
            <a:r>
              <a:rPr lang="pl-PL" sz="6000" dirty="0" smtClean="0"/>
              <a:t> </a:t>
            </a:r>
            <a:r>
              <a:rPr lang="pl-PL" sz="6000" dirty="0" smtClean="0">
                <a:solidFill>
                  <a:schemeClr val="bg1"/>
                </a:solidFill>
              </a:rPr>
              <a:t>zasada ciągłości i zrównoważonego wykorzystania wszystkich funkcji lasów wiąże się z odrzuceniem koncepcji kategoryzacji lasów na lasy prawnie chronione, lasy o tradycyjnej gospodarce i plantacje drzew. W założeniach polityki leśnej promuje się koncepcję lasu wielofunkcyjnego jako najbardziej pożądanego). Obowiązujące brzmienie art. 8 </a:t>
            </a:r>
            <a:r>
              <a:rPr lang="pl-PL" sz="6000" dirty="0" err="1" smtClean="0">
                <a:solidFill>
                  <a:schemeClr val="bg1"/>
                </a:solidFill>
              </a:rPr>
              <a:t>pkt</a:t>
            </a:r>
            <a:r>
              <a:rPr lang="pl-PL" sz="6000" dirty="0" smtClean="0">
                <a:solidFill>
                  <a:schemeClr val="bg1"/>
                </a:solidFill>
              </a:rPr>
              <a:t> 3 stanowi normatywne potwierdzenie założenia, że pożądany jest las wielofunkcyjny. Tylko taka polityka leśna, która ku temu zmierza, jest zgodna z ustawą o lasach,</a:t>
            </a:r>
          </a:p>
          <a:p>
            <a:pPr algn="just">
              <a:buFont typeface="Wingdings" pitchFamily="2" charset="2"/>
              <a:buChar char="Ø"/>
            </a:pPr>
            <a:r>
              <a:rPr lang="pl-PL" sz="5600" dirty="0" smtClean="0">
                <a:solidFill>
                  <a:schemeClr val="bg1"/>
                </a:solidFill>
              </a:rPr>
              <a:t>uzasadniony jest pogląd Jacka Pakuły, że zasady wskazane w art. 8 są ze sobą mocno związane, a nawet częściowo się stykają. Celem tych zasad jest trwale zrównoważona gospodarka leśna i to ona, wespół z zasadą zrównoważonego rozwoju, determinuje charakter zasad gospodarki leśnej (J. Pakuła, Pojęcie i zasady gospodarki leśnej [w:] Wybrane problemy prawa leśnego, red. B. Rakoczy, Warszawa 2011, s. 94).</a:t>
            </a:r>
          </a:p>
          <a:p>
            <a:pPr algn="just">
              <a:buFont typeface="Wingdings" pitchFamily="2" charset="2"/>
              <a:buChar char="Ø"/>
            </a:pPr>
            <a:r>
              <a:rPr lang="pl-PL" sz="5600" dirty="0" smtClean="0">
                <a:solidFill>
                  <a:schemeClr val="bg1"/>
                </a:solidFill>
              </a:rPr>
              <a:t> zasady określone w tym przepisie należy traktować w dwojaki sposób. Po pierwsze stanowią one wytyczne dla wszystkich podmiotów, które prowadzą gospodarkę leśną lub są odpowiedzialne za to, w jaki sposób gospodarka ta powinna być prowadzona. Oczywiście zasady te nie są szczegółowe i nie pełnią roli instrukcji i - jak słusznie zauważa W. Radecki - znajdują one rozwinięcie w dalszych przepisach ustawy o lasach. Po drugie zasady gospodarki leśnej zawierają katalog czterech wartości, które w gospodarce leśnej powinny być osiągnięte i chronione. Gospodarka leśna powinna być zatem tak prowadzona, aby uwzględniała powszechną ochronę lasów i trwałość ich utrzymania. Powinna też uwzględniać ciągłość i zrównoważone wykorzystanie wszystkich funkcji, jakie pełni las, oraz zapewniać powiększanie zasobów leśnych.</a:t>
            </a:r>
          </a:p>
          <a:p>
            <a:pPr marL="342900" indent="-342900" algn="just"/>
            <a:endParaRPr lang="pl-PL" sz="1400" dirty="0" smtClean="0">
              <a:solidFill>
                <a:schemeClr val="bg1"/>
              </a:solidFill>
            </a:endParaRPr>
          </a:p>
          <a:p>
            <a:pPr marL="342900" indent="-342900"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just"/>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1970</TotalTime>
  <Words>552</Words>
  <Application>Microsoft Office PowerPoint</Application>
  <PresentationFormat>Pokaz na ekranie (4:3)</PresentationFormat>
  <Paragraphs>549</Paragraphs>
  <Slides>37</Slides>
  <Notes>1</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Organic</vt:lpstr>
      <vt:lpstr>Prawo ochrony środowiska</vt:lpstr>
      <vt:lpstr>Plan ćwiczeń nr 3</vt:lpstr>
      <vt:lpstr>Pojęcie lasu    </vt:lpstr>
      <vt:lpstr>Pojęcie lasu    </vt:lpstr>
      <vt:lpstr>Pojęcie lasu    </vt:lpstr>
      <vt:lpstr>Zasady prowadzenia gospodarki leśnej    </vt:lpstr>
      <vt:lpstr>Zasady prowadzenia gospodarki leśnej    </vt:lpstr>
      <vt:lpstr>Zasady prowadzenia gospodarki leśnej    </vt:lpstr>
      <vt:lpstr>Zasady prowadzenia gospodarki leśnej    </vt:lpstr>
      <vt:lpstr>Grunty przeznaczone do zalesienia   </vt:lpstr>
      <vt:lpstr>Grunty przeznaczone do zalesienia   </vt:lpstr>
      <vt:lpstr>Grunty przeznaczone do zalesienia   </vt:lpstr>
      <vt:lpstr>Grunty przeznaczone do zalesienia   </vt:lpstr>
      <vt:lpstr>Cechowanie drewna   </vt:lpstr>
      <vt:lpstr>Cechowanie drewna   </vt:lpstr>
      <vt:lpstr>Cechowanie drewna   </vt:lpstr>
      <vt:lpstr>Lasy objęte stałym zakazem wstępu  </vt:lpstr>
      <vt:lpstr>Lasy objęte stałym zakazem wstępu  </vt:lpstr>
      <vt:lpstr>Lasy ochronne </vt:lpstr>
      <vt:lpstr>Lasy ochronne </vt:lpstr>
      <vt:lpstr>Lasy ochronne </vt:lpstr>
      <vt:lpstr>Trwale zrównoważona gospodarka leśna </vt:lpstr>
      <vt:lpstr>Trwale zrównoważona gospodarka leśna </vt:lpstr>
      <vt:lpstr>Zadrzewienie</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Zezwolenie na wycięcie drzew/ krzewów</vt:lpstr>
      <vt:lpstr>Slajd 36</vt:lpstr>
      <vt:lpstr>UWAGA…</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kultury fizycznej i turystyki</dc:title>
  <dc:creator>dr Małgorzata Kozłowska</dc:creator>
  <cp:lastModifiedBy>Malgosia</cp:lastModifiedBy>
  <cp:revision>358</cp:revision>
  <dcterms:created xsi:type="dcterms:W3CDTF">2020-02-23T14:05:39Z</dcterms:created>
  <dcterms:modified xsi:type="dcterms:W3CDTF">2021-09-17T08:17:54Z</dcterms:modified>
</cp:coreProperties>
</file>