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94" r:id="rId1"/>
  </p:sldMasterIdLst>
  <p:notesMasterIdLst>
    <p:notesMasterId r:id="rId28"/>
  </p:notesMasterIdLst>
  <p:sldIdLst>
    <p:sldId id="256" r:id="rId2"/>
    <p:sldId id="257" r:id="rId3"/>
    <p:sldId id="291" r:id="rId4"/>
    <p:sldId id="292" r:id="rId5"/>
    <p:sldId id="293" r:id="rId6"/>
    <p:sldId id="294" r:id="rId7"/>
    <p:sldId id="295" r:id="rId8"/>
    <p:sldId id="296" r:id="rId9"/>
    <p:sldId id="297" r:id="rId10"/>
    <p:sldId id="298" r:id="rId11"/>
    <p:sldId id="299" r:id="rId12"/>
    <p:sldId id="300" r:id="rId13"/>
    <p:sldId id="301" r:id="rId14"/>
    <p:sldId id="302" r:id="rId15"/>
    <p:sldId id="303" r:id="rId16"/>
    <p:sldId id="304" r:id="rId17"/>
    <p:sldId id="305" r:id="rId18"/>
    <p:sldId id="306" r:id="rId19"/>
    <p:sldId id="307" r:id="rId20"/>
    <p:sldId id="308" r:id="rId21"/>
    <p:sldId id="309" r:id="rId22"/>
    <p:sldId id="310" r:id="rId23"/>
    <p:sldId id="311" r:id="rId24"/>
    <p:sldId id="312" r:id="rId25"/>
    <p:sldId id="264" r:id="rId26"/>
    <p:sldId id="266"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719" autoAdjust="0"/>
    <p:restoredTop sz="94694"/>
  </p:normalViewPr>
  <p:slideViewPr>
    <p:cSldViewPr>
      <p:cViewPr varScale="1">
        <p:scale>
          <a:sx n="80" d="100"/>
          <a:sy n="80" d="100"/>
        </p:scale>
        <p:origin x="-1301" y="-72"/>
      </p:cViewPr>
      <p:guideLst>
        <p:guide orient="horz" pos="2160"/>
        <p:guide pos="2880"/>
      </p:guideLst>
    </p:cSldViewPr>
  </p:slideViewPr>
  <p:notesTextViewPr>
    <p:cViewPr>
      <p:scale>
        <a:sx n="20" d="100"/>
        <a:sy n="2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CBB7C0-70B2-4705-850C-500FCE2BA43B}" type="datetimeFigureOut">
              <a:rPr lang="pl-PL" smtClean="0"/>
              <a:pPr/>
              <a:t>19.09.2021</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21DD3D-CD39-4083-87D4-0704760C1352}" type="slidenum">
              <a:rPr lang="pl-PL" smtClean="0"/>
              <a:pPr/>
              <a:t>‹#›</a:t>
            </a:fld>
            <a:endParaRPr lang="pl-P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smtClean="0"/>
              <a:t> </a:t>
            </a:r>
            <a:endParaRPr lang="pl-PL" dirty="0"/>
          </a:p>
        </p:txBody>
      </p:sp>
      <p:sp>
        <p:nvSpPr>
          <p:cNvPr id="4" name="Symbol zastępczy numeru slajdu 3"/>
          <p:cNvSpPr>
            <a:spLocks noGrp="1"/>
          </p:cNvSpPr>
          <p:nvPr>
            <p:ph type="sldNum" sz="quarter" idx="10"/>
          </p:nvPr>
        </p:nvSpPr>
        <p:spPr/>
        <p:txBody>
          <a:bodyPr/>
          <a:lstStyle/>
          <a:p>
            <a:fld id="{8C21DD3D-CD39-4083-87D4-0704760C1352}" type="slidenum">
              <a:rPr lang="pl-PL" smtClean="0"/>
              <a:pPr/>
              <a:t>2</a:t>
            </a:fld>
            <a:endParaRPr lang="pl-PL"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cstate="print">
              <a:extLst>
                <a:ext uri="{28A0092B-C50C-407E-A947-70E740481C1C}">
                  <a14:useLocalDpi xmlns=""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cstate="print">
              <a:extLst>
                <a:ext uri="{28A0092B-C50C-407E-A947-70E740481C1C}">
                  <a14:useLocalDpi xmlns=""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66221E02-25CB-4963-84BC-0813985E7D90}" type="datetimeFigureOut">
              <a:rPr lang="pl-PL" smtClean="0"/>
              <a:pPr/>
              <a:t>19.09.2021</a:t>
            </a:fld>
            <a:endParaRPr lang="pl-PL"/>
          </a:p>
        </p:txBody>
      </p:sp>
      <p:sp>
        <p:nvSpPr>
          <p:cNvPr id="5" name="Footer Placeholder 4"/>
          <p:cNvSpPr>
            <a:spLocks noGrp="1"/>
          </p:cNvSpPr>
          <p:nvPr>
            <p:ph type="ftr" sz="quarter" idx="11"/>
          </p:nvPr>
        </p:nvSpPr>
        <p:spPr>
          <a:xfrm>
            <a:off x="1921934" y="5054602"/>
            <a:ext cx="4064860" cy="279400"/>
          </a:xfrm>
        </p:spPr>
        <p:txBody>
          <a:bodyPr/>
          <a:lstStyle/>
          <a:p>
            <a:endParaRPr lang="pl-PL"/>
          </a:p>
        </p:txBody>
      </p:sp>
      <p:sp>
        <p:nvSpPr>
          <p:cNvPr id="6" name="Slide Number Placeholder 5"/>
          <p:cNvSpPr>
            <a:spLocks noGrp="1"/>
          </p:cNvSpPr>
          <p:nvPr>
            <p:ph type="sldNum" sz="quarter" idx="12"/>
          </p:nvPr>
        </p:nvSpPr>
        <p:spPr>
          <a:xfrm>
            <a:off x="6817317" y="5054602"/>
            <a:ext cx="413483" cy="279400"/>
          </a:xfrm>
        </p:spPr>
        <p:txBody>
          <a:bodyPr/>
          <a:lstStyle/>
          <a:p>
            <a:fld id="{589B7C76-EFF2-4CD8-A475-4750F11B4BC6}" type="slidenum">
              <a:rPr lang="pl-PL" smtClean="0"/>
              <a:pPr/>
              <a:t>‹#›</a:t>
            </a:fld>
            <a:endParaRPr lang="pl-PL"/>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419898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221E02-25CB-4963-84BC-0813985E7D90}" type="datetimeFigureOut">
              <a:rPr lang="pl-PL" smtClean="0"/>
              <a:pPr/>
              <a:t>19.09.2021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589B7C76-EFF2-4CD8-A475-4750F11B4BC6}" type="slidenum">
              <a:rPr lang="pl-PL" smtClean="0"/>
              <a:pPr/>
              <a:t>‹#›</a:t>
            </a:fld>
            <a:endParaRPr lang="pl-PL"/>
          </a:p>
        </p:txBody>
      </p:sp>
    </p:spTree>
    <p:extLst>
      <p:ext uri="{BB962C8B-B14F-4D97-AF65-F5344CB8AC3E}">
        <p14:creationId xmlns="" xmlns:p14="http://schemas.microsoft.com/office/powerpoint/2010/main" val="3488012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221E02-25CB-4963-84BC-0813985E7D90}" type="datetimeFigureOut">
              <a:rPr lang="pl-PL" smtClean="0"/>
              <a:pPr/>
              <a:t>19.09.2021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589B7C76-EFF2-4CD8-A475-4750F11B4BC6}" type="slidenum">
              <a:rPr lang="pl-PL" smtClean="0"/>
              <a:pPr/>
              <a:t>‹#›</a:t>
            </a:fld>
            <a:endParaRPr lang="pl-PL"/>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9910864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221E02-25CB-4963-84BC-0813985E7D90}" type="datetimeFigureOut">
              <a:rPr lang="pl-PL" smtClean="0"/>
              <a:pPr/>
              <a:t>19.09.2021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589B7C76-EFF2-4CD8-A475-4750F11B4BC6}" type="slidenum">
              <a:rPr lang="pl-PL" smtClean="0"/>
              <a:pPr/>
              <a:t>‹#›</a:t>
            </a:fld>
            <a:endParaRPr lang="pl-PL"/>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3650938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221E02-25CB-4963-84BC-0813985E7D90}" type="datetimeFigureOut">
              <a:rPr lang="pl-PL" smtClean="0"/>
              <a:pPr/>
              <a:t>19.09.2021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589B7C76-EFF2-4CD8-A475-4750F11B4BC6}" type="slidenum">
              <a:rPr lang="pl-PL" smtClean="0"/>
              <a:pPr/>
              <a:t>‹#›</a:t>
            </a:fld>
            <a:endParaRPr lang="pl-PL"/>
          </a:p>
        </p:txBody>
      </p:sp>
    </p:spTree>
    <p:extLst>
      <p:ext uri="{BB962C8B-B14F-4D97-AF65-F5344CB8AC3E}">
        <p14:creationId xmlns="" xmlns:p14="http://schemas.microsoft.com/office/powerpoint/2010/main" val="20161581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221E02-25CB-4963-84BC-0813985E7D90}" type="datetimeFigureOut">
              <a:rPr lang="pl-PL" smtClean="0"/>
              <a:pPr/>
              <a:t>19.09.2021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589B7C76-EFF2-4CD8-A475-4750F11B4BC6}" type="slidenum">
              <a:rPr lang="pl-PL" smtClean="0"/>
              <a:pPr/>
              <a:t>‹#›</a:t>
            </a:fld>
            <a:endParaRPr lang="pl-PL"/>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932518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221E02-25CB-4963-84BC-0813985E7D90}" type="datetimeFigureOut">
              <a:rPr lang="pl-PL" smtClean="0"/>
              <a:pPr/>
              <a:t>19.09.2021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589B7C76-EFF2-4CD8-A475-4750F11B4BC6}" type="slidenum">
              <a:rPr lang="pl-PL" smtClean="0"/>
              <a:pPr/>
              <a:t>‹#›</a:t>
            </a:fld>
            <a:endParaRPr lang="pl-PL"/>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098243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221E02-25CB-4963-84BC-0813985E7D90}" type="datetimeFigureOut">
              <a:rPr lang="pl-PL" smtClean="0"/>
              <a:pPr/>
              <a:t>19.09.2021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589B7C76-EFF2-4CD8-A475-4750F11B4BC6}" type="slidenum">
              <a:rPr lang="pl-PL" smtClean="0"/>
              <a:pPr/>
              <a:t>‹#›</a:t>
            </a:fld>
            <a:endParaRPr lang="pl-PL"/>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9751049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221E02-25CB-4963-84BC-0813985E7D90}" type="datetimeFigureOut">
              <a:rPr lang="pl-PL" smtClean="0"/>
              <a:pPr/>
              <a:t>19.09.2021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589B7C76-EFF2-4CD8-A475-4750F11B4BC6}" type="slidenum">
              <a:rPr lang="pl-PL" smtClean="0"/>
              <a:pPr/>
              <a:t>‹#›</a:t>
            </a:fld>
            <a:endParaRPr lang="pl-PL"/>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847950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221E02-25CB-4963-84BC-0813985E7D90}" type="datetimeFigureOut">
              <a:rPr lang="pl-PL" smtClean="0"/>
              <a:pPr/>
              <a:t>19.09.2021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589B7C76-EFF2-4CD8-A475-4750F11B4BC6}" type="slidenum">
              <a:rPr lang="pl-PL" smtClean="0"/>
              <a:pPr/>
              <a:t>‹#›</a:t>
            </a:fld>
            <a:endParaRPr lang="pl-PL"/>
          </a:p>
        </p:txBody>
      </p:sp>
    </p:spTree>
    <p:extLst>
      <p:ext uri="{BB962C8B-B14F-4D97-AF65-F5344CB8AC3E}">
        <p14:creationId xmlns="" xmlns:p14="http://schemas.microsoft.com/office/powerpoint/2010/main" val="4097537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221E02-25CB-4963-84BC-0813985E7D90}" type="datetimeFigureOut">
              <a:rPr lang="pl-PL" smtClean="0"/>
              <a:pPr/>
              <a:t>19.09.2021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589B7C76-EFF2-4CD8-A475-4750F11B4BC6}" type="slidenum">
              <a:rPr lang="pl-PL" smtClean="0"/>
              <a:pPr/>
              <a:t>‹#›</a:t>
            </a:fld>
            <a:endParaRPr lang="pl-PL"/>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38297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221E02-25CB-4963-84BC-0813985E7D90}" type="datetimeFigureOut">
              <a:rPr lang="pl-PL" smtClean="0"/>
              <a:pPr/>
              <a:t>19.09.2021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589B7C76-EFF2-4CD8-A475-4750F11B4BC6}" type="slidenum">
              <a:rPr lang="pl-PL" smtClean="0"/>
              <a:pPr/>
              <a:t>‹#›</a:t>
            </a:fld>
            <a:endParaRPr lang="pl-PL"/>
          </a:p>
        </p:txBody>
      </p:sp>
    </p:spTree>
    <p:extLst>
      <p:ext uri="{BB962C8B-B14F-4D97-AF65-F5344CB8AC3E}">
        <p14:creationId xmlns="" xmlns:p14="http://schemas.microsoft.com/office/powerpoint/2010/main" val="356345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6221E02-25CB-4963-84BC-0813985E7D90}" type="datetimeFigureOut">
              <a:rPr lang="pl-PL" smtClean="0"/>
              <a:pPr/>
              <a:t>19.09.2021</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589B7C76-EFF2-4CD8-A475-4750F11B4BC6}" type="slidenum">
              <a:rPr lang="pl-PL" smtClean="0"/>
              <a:pPr/>
              <a:t>‹#›</a:t>
            </a:fld>
            <a:endParaRPr lang="pl-PL"/>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60806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221E02-25CB-4963-84BC-0813985E7D90}" type="datetimeFigureOut">
              <a:rPr lang="pl-PL" smtClean="0"/>
              <a:pPr/>
              <a:t>19.09.2021</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589B7C76-EFF2-4CD8-A475-4750F11B4BC6}" type="slidenum">
              <a:rPr lang="pl-PL" smtClean="0"/>
              <a:pPr/>
              <a:t>‹#›</a:t>
            </a:fld>
            <a:endParaRPr lang="pl-PL"/>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590377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221E02-25CB-4963-84BC-0813985E7D90}" type="datetimeFigureOut">
              <a:rPr lang="pl-PL" smtClean="0"/>
              <a:pPr/>
              <a:t>19.09.2021</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589B7C76-EFF2-4CD8-A475-4750F11B4BC6}" type="slidenum">
              <a:rPr lang="pl-PL" smtClean="0"/>
              <a:pPr/>
              <a:t>‹#›</a:t>
            </a:fld>
            <a:endParaRPr lang="pl-PL"/>
          </a:p>
        </p:txBody>
      </p:sp>
    </p:spTree>
    <p:extLst>
      <p:ext uri="{BB962C8B-B14F-4D97-AF65-F5344CB8AC3E}">
        <p14:creationId xmlns="" xmlns:p14="http://schemas.microsoft.com/office/powerpoint/2010/main" val="2878496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221E02-25CB-4963-84BC-0813985E7D90}" type="datetimeFigureOut">
              <a:rPr lang="pl-PL" smtClean="0"/>
              <a:pPr/>
              <a:t>19.09.2021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589B7C76-EFF2-4CD8-A475-4750F11B4BC6}" type="slidenum">
              <a:rPr lang="pl-PL" smtClean="0"/>
              <a:pPr/>
              <a:t>‹#›</a:t>
            </a:fld>
            <a:endParaRPr lang="pl-PL"/>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74885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221E02-25CB-4963-84BC-0813985E7D90}" type="datetimeFigureOut">
              <a:rPr lang="pl-PL" smtClean="0"/>
              <a:pPr/>
              <a:t>19.09.2021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589B7C76-EFF2-4CD8-A475-4750F11B4BC6}" type="slidenum">
              <a:rPr lang="pl-PL" smtClean="0"/>
              <a:pPr/>
              <a:t>‹#›</a:t>
            </a:fld>
            <a:endParaRPr lang="pl-PL"/>
          </a:p>
        </p:txBody>
      </p:sp>
    </p:spTree>
    <p:extLst>
      <p:ext uri="{BB962C8B-B14F-4D97-AF65-F5344CB8AC3E}">
        <p14:creationId xmlns="" xmlns:p14="http://schemas.microsoft.com/office/powerpoint/2010/main" val="723743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cstate="print">
              <a:extLst>
                <a:ext uri="{28A0092B-C50C-407E-A947-70E740481C1C}">
                  <a14:useLocalDpi xmlns=""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cstate="print">
              <a:extLst>
                <a:ext uri="{28A0092B-C50C-407E-A947-70E740481C1C}">
                  <a14:useLocalDpi xmlns=""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6221E02-25CB-4963-84BC-0813985E7D90}" type="datetimeFigureOut">
              <a:rPr lang="pl-PL" smtClean="0"/>
              <a:pPr/>
              <a:t>19.09.2021</a:t>
            </a:fld>
            <a:endParaRPr lang="pl-PL"/>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pl-PL"/>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89B7C76-EFF2-4CD8-A475-4750F11B4BC6}" type="slidenum">
              <a:rPr lang="pl-PL" smtClean="0"/>
              <a:pPr/>
              <a:t>‹#›</a:t>
            </a:fld>
            <a:endParaRPr lang="pl-PL"/>
          </a:p>
        </p:txBody>
      </p:sp>
    </p:spTree>
    <p:extLst>
      <p:ext uri="{BB962C8B-B14F-4D97-AF65-F5344CB8AC3E}">
        <p14:creationId xmlns="" xmlns:p14="http://schemas.microsoft.com/office/powerpoint/2010/main" val="216039255"/>
      </p:ext>
    </p:extLst>
  </p:cSld>
  <p:clrMap bg1="lt1" tx1="dk1" bg2="lt2" tx2="dk2" accent1="accent1" accent2="accent2" accent3="accent3" accent4="accent4" accent5="accent5" accent6="accent6" hlink="hlink" folHlink="folHlink"/>
  <p:sldLayoutIdLst>
    <p:sldLayoutId id="2147484495" r:id="rId1"/>
    <p:sldLayoutId id="2147484496" r:id="rId2"/>
    <p:sldLayoutId id="2147484497" r:id="rId3"/>
    <p:sldLayoutId id="2147484498" r:id="rId4"/>
    <p:sldLayoutId id="2147484499" r:id="rId5"/>
    <p:sldLayoutId id="2147484500" r:id="rId6"/>
    <p:sldLayoutId id="2147484501" r:id="rId7"/>
    <p:sldLayoutId id="2147484502" r:id="rId8"/>
    <p:sldLayoutId id="2147484503" r:id="rId9"/>
    <p:sldLayoutId id="2147484504" r:id="rId10"/>
    <p:sldLayoutId id="2147484505" r:id="rId11"/>
    <p:sldLayoutId id="2147484506" r:id="rId12"/>
    <p:sldLayoutId id="2147484507" r:id="rId13"/>
    <p:sldLayoutId id="2147484508" r:id="rId14"/>
    <p:sldLayoutId id="2147484509" r:id="rId15"/>
    <p:sldLayoutId id="2147484510" r:id="rId16"/>
    <p:sldLayoutId id="2147484511"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cstate="print"/>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D59C2C63-D709-4949-9465-29A52CBEDD3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 xmlns:a16="http://schemas.microsoft.com/office/drawing/2014/main" id="{0EFD2038-15D6-4003-8350-AFEC394EEFA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643940" y="1399880"/>
            <a:ext cx="5856119" cy="4103960"/>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 xmlns:a16="http://schemas.microsoft.com/office/drawing/2014/main" id="{8CF519C2-F6BE-41BE-A50E-54B98359C91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746249" y="1540931"/>
            <a:ext cx="5657851" cy="3835401"/>
          </a:xfrm>
          <a:prstGeom prst="rect">
            <a:avLst/>
          </a:prstGeom>
          <a:noFill/>
          <a:ln w="15875">
            <a:solidFill>
              <a:schemeClr val="accent1"/>
            </a:solidFill>
            <a:miter lim="800000"/>
          </a:ln>
        </p:spPr>
        <p:style>
          <a:lnRef idx="1">
            <a:schemeClr val="accent1"/>
          </a:lnRef>
          <a:fillRef idx="3">
            <a:schemeClr val="accent1"/>
          </a:fillRef>
          <a:effectRef idx="2">
            <a:schemeClr val="accent1"/>
          </a:effectRef>
          <a:fontRef idx="minor">
            <a:schemeClr val="lt1"/>
          </a:fontRef>
        </p:style>
      </p:sp>
      <p:grpSp>
        <p:nvGrpSpPr>
          <p:cNvPr id="14" name="Group 13">
            <a:extLst>
              <a:ext uri="{FF2B5EF4-FFF2-40B4-BE49-F238E27FC236}">
                <a16:creationId xmlns="" xmlns:a16="http://schemas.microsoft.com/office/drawing/2014/main" id="{7767AD93-AD3E-4C62-97D5-E54E14B2EAD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3123631"/>
            <a:ext cx="9173373" cy="659658"/>
            <a:chOff x="-16934" y="3123631"/>
            <a:chExt cx="12231160" cy="659658"/>
          </a:xfrm>
        </p:grpSpPr>
        <p:sp>
          <p:nvSpPr>
            <p:cNvPr id="15" name="Rounded Rectangle 17">
              <a:extLst>
                <a:ext uri="{FF2B5EF4-FFF2-40B4-BE49-F238E27FC236}">
                  <a16:creationId xmlns="" xmlns:a16="http://schemas.microsoft.com/office/drawing/2014/main" id="{AA443E8D-EC07-4B8F-B370-2A1153F350B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2430976" y="312363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 xmlns:a16="http://schemas.microsoft.com/office/drawing/2014/main" id="{841F0AA1-D12D-4FDB-BF66-D9398ED9303A}"/>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3" cstate="print">
              <a:extLst>
                <a:ext uri="{28A0092B-C50C-407E-A947-70E740481C1C}">
                  <a14:useLocalDpi xmlns="" xmlns:a14="http://schemas.microsoft.com/office/drawing/2010/main" val="0"/>
                </a:ext>
              </a:extLst>
            </a:blip>
            <a:srcRect/>
            <a:stretch/>
          </p:blipFill>
          <p:spPr>
            <a:xfrm>
              <a:off x="-16934" y="3145536"/>
              <a:ext cx="2478024" cy="612648"/>
            </a:xfrm>
            <a:prstGeom prst="rect">
              <a:avLst/>
            </a:prstGeom>
          </p:spPr>
        </p:pic>
        <p:sp>
          <p:nvSpPr>
            <p:cNvPr id="17" name="Rounded Rectangle 20">
              <a:extLst>
                <a:ext uri="{FF2B5EF4-FFF2-40B4-BE49-F238E27FC236}">
                  <a16:creationId xmlns="" xmlns:a16="http://schemas.microsoft.com/office/drawing/2014/main" id="{E2B949DE-0178-4942-80DE-811C1AA4FCA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9717803" y="312492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 xmlns:a16="http://schemas.microsoft.com/office/drawing/2014/main" id="{284AA86D-EAE1-4E3F-A54C-7F1E390B6DF5}"/>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3" cstate="print">
              <a:extLst>
                <a:ext uri="{28A0092B-C50C-407E-A947-70E740481C1C}">
                  <a14:useLocalDpi xmlns="" xmlns:a14="http://schemas.microsoft.com/office/drawing/2010/main" val="0"/>
                </a:ext>
              </a:extLst>
            </a:blip>
            <a:srcRect/>
            <a:stretch/>
          </p:blipFill>
          <p:spPr>
            <a:xfrm>
              <a:off x="9736202" y="3145536"/>
              <a:ext cx="2478024" cy="612648"/>
            </a:xfrm>
            <a:prstGeom prst="rect">
              <a:avLst/>
            </a:prstGeom>
          </p:spPr>
        </p:pic>
      </p:grpSp>
      <p:sp>
        <p:nvSpPr>
          <p:cNvPr id="2" name="Tytuł 1"/>
          <p:cNvSpPr>
            <a:spLocks noGrp="1"/>
          </p:cNvSpPr>
          <p:nvPr>
            <p:ph type="ctrTitle"/>
          </p:nvPr>
        </p:nvSpPr>
        <p:spPr>
          <a:xfrm>
            <a:off x="2019298" y="1871131"/>
            <a:ext cx="5111752" cy="1515533"/>
          </a:xfrm>
        </p:spPr>
        <p:txBody>
          <a:bodyPr>
            <a:normAutofit/>
          </a:bodyPr>
          <a:lstStyle/>
          <a:p>
            <a:r>
              <a:rPr lang="pl-PL" sz="4400" b="1" dirty="0">
                <a:solidFill>
                  <a:schemeClr val="bg1"/>
                </a:solidFill>
              </a:rPr>
              <a:t>Prawo </a:t>
            </a:r>
            <a:r>
              <a:rPr lang="pl-PL" sz="4400" b="1" dirty="0" smtClean="0">
                <a:solidFill>
                  <a:schemeClr val="bg1"/>
                </a:solidFill>
              </a:rPr>
              <a:t>ochrony środowiska</a:t>
            </a:r>
            <a:endParaRPr lang="pl-PL" sz="4400" b="1" dirty="0">
              <a:solidFill>
                <a:schemeClr val="bg1"/>
              </a:solidFill>
            </a:endParaRPr>
          </a:p>
        </p:txBody>
      </p:sp>
      <p:sp>
        <p:nvSpPr>
          <p:cNvPr id="3" name="Podtytuł 2"/>
          <p:cNvSpPr>
            <a:spLocks noGrp="1"/>
          </p:cNvSpPr>
          <p:nvPr>
            <p:ph type="subTitle" idx="1"/>
          </p:nvPr>
        </p:nvSpPr>
        <p:spPr>
          <a:xfrm>
            <a:off x="2019298" y="3657597"/>
            <a:ext cx="5111752" cy="1320802"/>
          </a:xfrm>
        </p:spPr>
        <p:txBody>
          <a:bodyPr>
            <a:normAutofit/>
          </a:bodyPr>
          <a:lstStyle/>
          <a:p>
            <a:r>
              <a:rPr lang="pl-PL" dirty="0">
                <a:solidFill>
                  <a:schemeClr val="bg1"/>
                </a:solidFill>
              </a:rPr>
              <a:t>dr Małgorzata Kozłowska</a:t>
            </a:r>
          </a:p>
          <a:p>
            <a:r>
              <a:rPr lang="pl-PL" dirty="0">
                <a:solidFill>
                  <a:schemeClr val="bg1"/>
                </a:solidFill>
              </a:rPr>
              <a:t>Instytut Nauk Administracyjnych</a:t>
            </a:r>
          </a:p>
          <a:p>
            <a:r>
              <a:rPr lang="pl-PL" dirty="0">
                <a:solidFill>
                  <a:schemeClr val="bg1"/>
                </a:solidFill>
              </a:rPr>
              <a:t>Zakład Prawa Administracyjnego</a:t>
            </a:r>
          </a:p>
        </p:txBody>
      </p:sp>
      <p:cxnSp>
        <p:nvCxnSpPr>
          <p:cNvPr id="20" name="Straight Connector 19">
            <a:extLst>
              <a:ext uri="{FF2B5EF4-FFF2-40B4-BE49-F238E27FC236}">
                <a16:creationId xmlns="" xmlns:a16="http://schemas.microsoft.com/office/drawing/2014/main" id="{0772CE55-4C36-44F1-A9BD-379BEB84317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2019299" y="3522131"/>
            <a:ext cx="5111751"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 xmlns:a16="http://schemas.microsoft.com/office/drawing/2014/main" id="{614F7DB2-2747-44B1-8CCD-EA4CF6EABA5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1802" y="0"/>
            <a:ext cx="9172471" cy="6856214"/>
            <a:chOff x="-15736" y="0"/>
            <a:chExt cx="12229962" cy="6856214"/>
          </a:xfrm>
        </p:grpSpPr>
        <p:pic>
          <p:nvPicPr>
            <p:cNvPr id="9" name="Picture 8">
              <a:extLst>
                <a:ext uri="{FF2B5EF4-FFF2-40B4-BE49-F238E27FC236}">
                  <a16:creationId xmlns="" xmlns:a16="http://schemas.microsoft.com/office/drawing/2014/main" id="{6B274392-2BAA-4EFD-A7A4-941ABF7B2B14}"/>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a:blip r:embed="rId2" cstate="print">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10" name="Rectangle 9">
              <a:extLst>
                <a:ext uri="{FF2B5EF4-FFF2-40B4-BE49-F238E27FC236}">
                  <a16:creationId xmlns="" xmlns:a16="http://schemas.microsoft.com/office/drawing/2014/main" id="{54E9F97B-B428-4C46-8004-BC4A40DEF31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 xmlns:a16="http://schemas.microsoft.com/office/drawing/2014/main" id="{F6C42F04-DEA1-45C3-9F84-8B1652F9C90D}"/>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3" cstate="print">
              <a:extLst>
                <a:ext uri="{28A0092B-C50C-407E-A947-70E740481C1C}">
                  <a14:useLocalDpi xmlns="" xmlns:a14="http://schemas.microsoft.com/office/drawing/2010/main" val="0"/>
                </a:ext>
              </a:extLst>
            </a:blip>
            <a:srcRect/>
            <a:stretch/>
          </p:blipFill>
          <p:spPr>
            <a:xfrm>
              <a:off x="-15736" y="3153832"/>
              <a:ext cx="777240" cy="606425"/>
            </a:xfrm>
            <a:prstGeom prst="rect">
              <a:avLst/>
            </a:prstGeom>
          </p:spPr>
        </p:pic>
        <p:pic>
          <p:nvPicPr>
            <p:cNvPr id="12" name="Picture 11">
              <a:extLst>
                <a:ext uri="{FF2B5EF4-FFF2-40B4-BE49-F238E27FC236}">
                  <a16:creationId xmlns="" xmlns:a16="http://schemas.microsoft.com/office/drawing/2014/main" id="{DA860151-6D39-4EDD-99B8-908690A0DD37}"/>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3" cstate="print">
              <a:extLst>
                <a:ext uri="{28A0092B-C50C-407E-A947-70E740481C1C}">
                  <a14:useLocalDpi xmlns="" xmlns:a14="http://schemas.microsoft.com/office/drawing/2010/main"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 xmlns:a16="http://schemas.microsoft.com/office/drawing/2014/main" id="{2C02D87C-1E23-4B24-AFE6-A85743C72FD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 xmlns:a16="http://schemas.microsoft.com/office/drawing/2014/main" id="{0B7C4858-FAA3-4226-A856-193A01910E6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 xmlns:a16="http://schemas.microsoft.com/office/drawing/2014/main" id="{68C1B503-0291-4E82-A65E-72D604D9F6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 xmlns:a16="http://schemas.microsoft.com/office/drawing/2014/main" id="{B3F836C5-9601-4982-A121-CCA49BF7BA6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2000" b="1" dirty="0" smtClean="0">
                <a:solidFill>
                  <a:srgbClr val="FFFFFF"/>
                </a:solidFill>
              </a:rPr>
              <a:t>Ochrona częściowa/ czynna/ ex situ/ </a:t>
            </a:r>
            <a:r>
              <a:rPr lang="pl-PL" sz="2000" b="1" dirty="0" err="1" smtClean="0">
                <a:solidFill>
                  <a:srgbClr val="FFFFFF"/>
                </a:solidFill>
              </a:rPr>
              <a:t>in</a:t>
            </a:r>
            <a:r>
              <a:rPr lang="pl-PL" sz="2000" b="1" dirty="0" smtClean="0">
                <a:solidFill>
                  <a:srgbClr val="FFFFFF"/>
                </a:solidFill>
              </a:rPr>
              <a:t> situ/ krajobrazowa/ ścisła</a:t>
            </a:r>
          </a:p>
        </p:txBody>
      </p:sp>
      <p:sp>
        <p:nvSpPr>
          <p:cNvPr id="22" name="Rectangle 21">
            <a:extLst>
              <a:ext uri="{FF2B5EF4-FFF2-40B4-BE49-F238E27FC236}">
                <a16:creationId xmlns="" xmlns:a16="http://schemas.microsoft.com/office/drawing/2014/main" id="{46CD0D05-FF47-4ABB-841C-0600CADC35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l-PL" sz="1400" dirty="0"/>
          </a:p>
        </p:txBody>
      </p:sp>
      <p:sp>
        <p:nvSpPr>
          <p:cNvPr id="3" name="Podtytuł 2"/>
          <p:cNvSpPr>
            <a:spLocks noGrp="1"/>
          </p:cNvSpPr>
          <p:nvPr>
            <p:ph type="subTitle" idx="1"/>
          </p:nvPr>
        </p:nvSpPr>
        <p:spPr>
          <a:xfrm>
            <a:off x="3862770" y="188640"/>
            <a:ext cx="4965792" cy="6552728"/>
          </a:xfrm>
        </p:spPr>
        <p:txBody>
          <a:bodyPr vert="horz" lIns="91440" tIns="45720" rIns="91440" bIns="45720" rtlCol="0" anchor="ctr">
            <a:normAutofit fontScale="92500" lnSpcReduction="20000"/>
          </a:bodyPr>
          <a:lstStyle/>
          <a:p>
            <a:pPr algn="just">
              <a:lnSpc>
                <a:spcPct val="90000"/>
              </a:lnSpc>
            </a:pPr>
            <a:r>
              <a:rPr lang="pl-PL" sz="1400" b="1" dirty="0" smtClean="0">
                <a:solidFill>
                  <a:schemeClr val="bg1"/>
                </a:solidFill>
              </a:rPr>
              <a:t>OCHRONA CZYNNA</a:t>
            </a:r>
            <a:r>
              <a:rPr lang="pl-PL" sz="1400" b="1" dirty="0" smtClean="0">
                <a:solidFill>
                  <a:schemeClr val="bg1"/>
                </a:solidFill>
              </a:rPr>
              <a:t>: </a:t>
            </a:r>
            <a:r>
              <a:rPr lang="pl-PL" sz="1400" dirty="0" smtClean="0">
                <a:solidFill>
                  <a:schemeClr val="bg1"/>
                </a:solidFill>
              </a:rPr>
              <a:t> </a:t>
            </a:r>
            <a:r>
              <a:rPr lang="pl-PL" sz="1400" dirty="0" smtClean="0">
                <a:solidFill>
                  <a:schemeClr val="bg1"/>
                </a:solidFill>
              </a:rPr>
              <a:t>Ochrona </a:t>
            </a:r>
            <a:r>
              <a:rPr lang="pl-PL" sz="1400" dirty="0" smtClean="0">
                <a:solidFill>
                  <a:schemeClr val="bg1"/>
                </a:solidFill>
              </a:rPr>
              <a:t>częściowa </a:t>
            </a:r>
            <a:r>
              <a:rPr lang="pl-PL" sz="1400" dirty="0" smtClean="0">
                <a:solidFill>
                  <a:schemeClr val="bg1"/>
                </a:solidFill>
              </a:rPr>
              <a:t>może </a:t>
            </a:r>
            <a:r>
              <a:rPr lang="pl-PL" sz="1400" dirty="0" smtClean="0">
                <a:solidFill>
                  <a:schemeClr val="bg1"/>
                </a:solidFill>
              </a:rPr>
              <a:t>być realizowana w sposób zachowawczy (bierny) dopuszczający minimalną ingerencję człowieka, lub sposób czynny (kreatywny) zakładający znacznie większą ingerencję człowieka w naturalne procesy zachodzące w ekosystemie chronionym, która jednak nie zakłóca jego prawidłowego funkcjonowania. Działania ochronne przeprowadzane w ramach ochrony czynnej mają na celu utrzymanie określonych siedlisk przyrodniczych i siedlisk zagrożonych gatunków roślin i zwierząt (ochrona czynna stabilizująca), przywrócenie pierwotnego stanu ekosystemów oraz składników środowiska przyrodniczego (ochrona czynna odtwarzająca, ochrona czynna </a:t>
            </a:r>
            <a:r>
              <a:rPr lang="pl-PL" sz="1400" dirty="0" err="1" smtClean="0">
                <a:solidFill>
                  <a:schemeClr val="bg1"/>
                </a:solidFill>
              </a:rPr>
              <a:t>renaturalizacyjna</a:t>
            </a:r>
            <a:r>
              <a:rPr lang="pl-PL" sz="1400" dirty="0" smtClean="0">
                <a:solidFill>
                  <a:schemeClr val="bg1"/>
                </a:solidFill>
              </a:rPr>
              <a:t>) oraz zapewnienie przetrwania zagrożonym gatunkom (czynna ochrona gatunkowa realizowana w ramach ochrony </a:t>
            </a:r>
            <a:r>
              <a:rPr lang="pl-PL" sz="1400" dirty="0" err="1" smtClean="0">
                <a:solidFill>
                  <a:schemeClr val="bg1"/>
                </a:solidFill>
              </a:rPr>
              <a:t>in</a:t>
            </a:r>
            <a:r>
              <a:rPr lang="pl-PL" sz="1400" dirty="0" smtClean="0">
                <a:solidFill>
                  <a:schemeClr val="bg1"/>
                </a:solidFill>
              </a:rPr>
              <a:t> situ oraz ochrony ex situ</a:t>
            </a:r>
            <a:r>
              <a:rPr lang="pl-PL" sz="1400" dirty="0" smtClean="0">
                <a:solidFill>
                  <a:schemeClr val="bg1"/>
                </a:solidFill>
              </a:rPr>
              <a:t>).</a:t>
            </a:r>
          </a:p>
          <a:p>
            <a:pPr algn="just">
              <a:lnSpc>
                <a:spcPct val="90000"/>
              </a:lnSpc>
              <a:buFont typeface="Wingdings" pitchFamily="2" charset="2"/>
              <a:buChar char="Ø"/>
            </a:pPr>
            <a:r>
              <a:rPr lang="pl-PL" sz="1400" dirty="0" smtClean="0">
                <a:solidFill>
                  <a:schemeClr val="bg1"/>
                </a:solidFill>
              </a:rPr>
              <a:t> Czynna ochrona obszarowa prowadzona na obszarach chronionych (parkach narodowych, rezerwatach przyrody), skupia się na przywracaniu pierwotnych właściwości ekosystemom naturalnym i składnikom środowiska przyrodniczego m.in. przez odtwarzanie osuszonych bagien i torfowisk, przywracanie naturalnego biegu cieków wodnych (ochrona czynna </a:t>
            </a:r>
            <a:r>
              <a:rPr lang="pl-PL" sz="1400" dirty="0" err="1" smtClean="0">
                <a:solidFill>
                  <a:schemeClr val="bg1"/>
                </a:solidFill>
              </a:rPr>
              <a:t>renaturalizacyjna</a:t>
            </a:r>
            <a:r>
              <a:rPr lang="pl-PL" sz="1400" dirty="0" smtClean="0">
                <a:solidFill>
                  <a:schemeClr val="bg1"/>
                </a:solidFill>
              </a:rPr>
              <a:t>), zachowaniu wysokiej bioróżnorodności dzięki utrzymywaniu określonych siedlisk przyrodniczych oraz siedlisk zagrożonych gatunków roślin i zwierząt, m.in. przez koszenie i wypasanie zwierząt zapobiegające procesom sukcesji naturalnej (ochrona czynna stabilizująca) oraz ochronie tych obszarów przed niekorzystnym oddziaływaniem czynników </a:t>
            </a:r>
            <a:r>
              <a:rPr lang="pl-PL" sz="1400" dirty="0" smtClean="0">
                <a:solidFill>
                  <a:schemeClr val="bg1"/>
                </a:solidFill>
              </a:rPr>
              <a:t>zewnętrznych (abiotycznych</a:t>
            </a:r>
            <a:r>
              <a:rPr lang="pl-PL" sz="1400" dirty="0" smtClean="0">
                <a:solidFill>
                  <a:schemeClr val="bg1"/>
                </a:solidFill>
              </a:rPr>
              <a:t> i biotycznych). </a:t>
            </a:r>
            <a:endParaRPr lang="pl-PL" sz="1400" dirty="0" smtClean="0">
              <a:solidFill>
                <a:schemeClr val="bg1"/>
              </a:solidFill>
            </a:endParaRPr>
          </a:p>
          <a:p>
            <a:pPr algn="just">
              <a:lnSpc>
                <a:spcPct val="90000"/>
              </a:lnSpc>
              <a:buFont typeface="Wingdings" pitchFamily="2" charset="2"/>
              <a:buChar char="Ø"/>
            </a:pPr>
            <a:r>
              <a:rPr lang="pl-PL" sz="1400" dirty="0" smtClean="0">
                <a:solidFill>
                  <a:schemeClr val="bg1"/>
                </a:solidFill>
              </a:rPr>
              <a:t>Ochrona czynna ekosystemów leśnych obejmuje przebudowę drzewostanów mającą na celu dostosowaniu ich struktury oraz składu gatunkowego do wymogów określonego siedliska (</a:t>
            </a:r>
            <a:r>
              <a:rPr lang="pl-PL" sz="1400" dirty="0" err="1" smtClean="0">
                <a:solidFill>
                  <a:schemeClr val="bg1"/>
                </a:solidFill>
              </a:rPr>
              <a:t>unaturalnienie</a:t>
            </a:r>
            <a:r>
              <a:rPr lang="pl-PL" sz="1400" dirty="0" smtClean="0">
                <a:solidFill>
                  <a:schemeClr val="bg1"/>
                </a:solidFill>
              </a:rPr>
              <a:t> drzewostanów) oraz wzmocnieniu ich odporności na działanie czynników zewnętrznych (np. masowe </a:t>
            </a:r>
            <a:r>
              <a:rPr lang="pl-PL" sz="1400" dirty="0" err="1" smtClean="0">
                <a:solidFill>
                  <a:schemeClr val="bg1"/>
                </a:solidFill>
              </a:rPr>
              <a:t>pojawy</a:t>
            </a:r>
            <a:r>
              <a:rPr lang="pl-PL" sz="1400" dirty="0" smtClean="0">
                <a:solidFill>
                  <a:schemeClr val="bg1"/>
                </a:solidFill>
              </a:rPr>
              <a:t> szkodników). Zabiegi ochronne w ramach przebudowy drzewostanów polegają głównie na wycinaniu gatunków obcych (pochodzących często ze sztucznych nasadzeń) i wprowadzaniu na ich miejsce gatunków rodzimych (np. przebudowa monokultur sosnowych w naturalne lasy liściaste i mieszane), regulacji i stabilizacji struktury drzewostanów poprzez cięcia pielęgnacyjne (trzebieże) oraz ochronie drzewostanów przed niekorzystnymi czynnikami zewnętrznymi poprzez zwalczanie chorób i szkodników (np. cięcia sanitarne, pozostawianie dziuplastych drzew oraz zakładanie budek lęgowych w celu ich zasiedlenia przez gatunki ptaków żywiące się szkodnikami drzew leśnych).</a:t>
            </a:r>
            <a:endParaRPr lang="pl-PL" sz="1400" dirty="0" smtClean="0">
              <a:solidFill>
                <a:schemeClr val="bg1"/>
              </a:solidFill>
            </a:endParaRPr>
          </a:p>
          <a:p>
            <a:pPr algn="just">
              <a:lnSpc>
                <a:spcPct val="90000"/>
              </a:lnSpc>
            </a:pPr>
            <a:endParaRPr lang="en-US" sz="1400" dirty="0">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 xmlns:a16="http://schemas.microsoft.com/office/drawing/2014/main" id="{614F7DB2-2747-44B1-8CCD-EA4CF6EABA5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1802" y="0"/>
            <a:ext cx="9172471" cy="6856214"/>
            <a:chOff x="-15736" y="0"/>
            <a:chExt cx="12229962" cy="6856214"/>
          </a:xfrm>
        </p:grpSpPr>
        <p:pic>
          <p:nvPicPr>
            <p:cNvPr id="9" name="Picture 8">
              <a:extLst>
                <a:ext uri="{FF2B5EF4-FFF2-40B4-BE49-F238E27FC236}">
                  <a16:creationId xmlns="" xmlns:a16="http://schemas.microsoft.com/office/drawing/2014/main" id="{6B274392-2BAA-4EFD-A7A4-941ABF7B2B14}"/>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a:blip r:embed="rId2" cstate="print">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10" name="Rectangle 9">
              <a:extLst>
                <a:ext uri="{FF2B5EF4-FFF2-40B4-BE49-F238E27FC236}">
                  <a16:creationId xmlns="" xmlns:a16="http://schemas.microsoft.com/office/drawing/2014/main" id="{54E9F97B-B428-4C46-8004-BC4A40DEF31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 xmlns:a16="http://schemas.microsoft.com/office/drawing/2014/main" id="{F6C42F04-DEA1-45C3-9F84-8B1652F9C90D}"/>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3" cstate="print">
              <a:extLst>
                <a:ext uri="{28A0092B-C50C-407E-A947-70E740481C1C}">
                  <a14:useLocalDpi xmlns="" xmlns:a14="http://schemas.microsoft.com/office/drawing/2010/main" val="0"/>
                </a:ext>
              </a:extLst>
            </a:blip>
            <a:srcRect/>
            <a:stretch/>
          </p:blipFill>
          <p:spPr>
            <a:xfrm>
              <a:off x="-15736" y="3153832"/>
              <a:ext cx="777240" cy="606425"/>
            </a:xfrm>
            <a:prstGeom prst="rect">
              <a:avLst/>
            </a:prstGeom>
          </p:spPr>
        </p:pic>
        <p:pic>
          <p:nvPicPr>
            <p:cNvPr id="12" name="Picture 11">
              <a:extLst>
                <a:ext uri="{FF2B5EF4-FFF2-40B4-BE49-F238E27FC236}">
                  <a16:creationId xmlns="" xmlns:a16="http://schemas.microsoft.com/office/drawing/2014/main" id="{DA860151-6D39-4EDD-99B8-908690A0DD37}"/>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3" cstate="print">
              <a:extLst>
                <a:ext uri="{28A0092B-C50C-407E-A947-70E740481C1C}">
                  <a14:useLocalDpi xmlns="" xmlns:a14="http://schemas.microsoft.com/office/drawing/2010/main"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 xmlns:a16="http://schemas.microsoft.com/office/drawing/2014/main" id="{2C02D87C-1E23-4B24-AFE6-A85743C72FD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 xmlns:a16="http://schemas.microsoft.com/office/drawing/2014/main" id="{0B7C4858-FAA3-4226-A856-193A01910E6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 xmlns:a16="http://schemas.microsoft.com/office/drawing/2014/main" id="{68C1B503-0291-4E82-A65E-72D604D9F6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 xmlns:a16="http://schemas.microsoft.com/office/drawing/2014/main" id="{B3F836C5-9601-4982-A121-CCA49BF7BA6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2000" b="1" dirty="0" smtClean="0">
                <a:solidFill>
                  <a:srgbClr val="FFFFFF"/>
                </a:solidFill>
              </a:rPr>
              <a:t>Ochrona częściowa/ czynna/ ex situ/ </a:t>
            </a:r>
            <a:r>
              <a:rPr lang="pl-PL" sz="2000" b="1" dirty="0" err="1" smtClean="0">
                <a:solidFill>
                  <a:srgbClr val="FFFFFF"/>
                </a:solidFill>
              </a:rPr>
              <a:t>in</a:t>
            </a:r>
            <a:r>
              <a:rPr lang="pl-PL" sz="2000" b="1" dirty="0" smtClean="0">
                <a:solidFill>
                  <a:srgbClr val="FFFFFF"/>
                </a:solidFill>
              </a:rPr>
              <a:t> situ/ krajobrazowa/ ścisła</a:t>
            </a:r>
          </a:p>
        </p:txBody>
      </p:sp>
      <p:sp>
        <p:nvSpPr>
          <p:cNvPr id="22" name="Rectangle 21">
            <a:extLst>
              <a:ext uri="{FF2B5EF4-FFF2-40B4-BE49-F238E27FC236}">
                <a16:creationId xmlns="" xmlns:a16="http://schemas.microsoft.com/office/drawing/2014/main" id="{46CD0D05-FF47-4ABB-841C-0600CADC35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l-PL" sz="1400" dirty="0"/>
          </a:p>
        </p:txBody>
      </p:sp>
      <p:sp>
        <p:nvSpPr>
          <p:cNvPr id="3" name="Podtytuł 2"/>
          <p:cNvSpPr>
            <a:spLocks noGrp="1"/>
          </p:cNvSpPr>
          <p:nvPr>
            <p:ph type="subTitle" idx="1"/>
          </p:nvPr>
        </p:nvSpPr>
        <p:spPr>
          <a:xfrm>
            <a:off x="3862770" y="188640"/>
            <a:ext cx="4965792" cy="6552728"/>
          </a:xfrm>
        </p:spPr>
        <p:txBody>
          <a:bodyPr vert="horz" lIns="91440" tIns="45720" rIns="91440" bIns="45720" rtlCol="0" anchor="ctr">
            <a:normAutofit fontScale="92500" lnSpcReduction="20000"/>
          </a:bodyPr>
          <a:lstStyle/>
          <a:p>
            <a:pPr algn="just">
              <a:lnSpc>
                <a:spcPct val="90000"/>
              </a:lnSpc>
              <a:buFont typeface="Wingdings" pitchFamily="2" charset="2"/>
              <a:buChar char="Ø"/>
            </a:pPr>
            <a:r>
              <a:rPr lang="pl-PL" sz="1400" dirty="0" smtClean="0">
                <a:solidFill>
                  <a:schemeClr val="bg1"/>
                </a:solidFill>
              </a:rPr>
              <a:t>Ochrona czynna ekosystemów nieleśnych, takich jak m.in. ekosystemy bagienne i wodne (mokradła, torfowiska) oraz półnaturalne ekosystemy łąkowe i pastwiskowe, obejmuje ich </a:t>
            </a:r>
            <a:r>
              <a:rPr lang="pl-PL" sz="1400" dirty="0" err="1" smtClean="0">
                <a:solidFill>
                  <a:schemeClr val="bg1"/>
                </a:solidFill>
              </a:rPr>
              <a:t>renaturalizację</a:t>
            </a:r>
            <a:r>
              <a:rPr lang="pl-PL" sz="1400" dirty="0" smtClean="0">
                <a:solidFill>
                  <a:schemeClr val="bg1"/>
                </a:solidFill>
              </a:rPr>
              <a:t> polegającą na odtwarzaniu pierwotnych właściwości tych ekosystemów oraz stabilizację polegającą na zapobieganiu procesom sukcesji, czyli przekształcaniu się tych zbiorowisk w zbiorowiska leśne. Zabiegi ochronne prowadzone w ramach ochrony czynnej ekosystemów bagiennych i wodnych skupiają się głównie na przywracaniu pierwotnych stosunków wodnych w ich zlewni (usuwanie zapór wodnych, przywracanie naturalnego biegu cieków wodnych, blokowanie odpływu wód z obszarach podmokłych poddanych melioracji) oraz przywracaniu cennego składu gatunkowego tych zbiorowisk roślinnych (wysiew nasion, przenoszenie siana nasiennego). Na obszarze ekosystemów podmokłych oraz półnaturalnych ekosystemów łąk i pastwisk przeprowadzane są także zabiegi ochronne zapobiegające sukcesji krzewów i drzew, co umożliwia zachowanie wysokiej różnorodności biologicznej tych zbiorowisk roślinnych (koszenie, wypas zwierząt, usuwanie podrostów drzew i krzewów</a:t>
            </a:r>
            <a:r>
              <a:rPr lang="pl-PL" sz="1400" dirty="0" smtClean="0">
                <a:solidFill>
                  <a:schemeClr val="bg1"/>
                </a:solidFill>
              </a:rPr>
              <a:t>).</a:t>
            </a:r>
          </a:p>
          <a:p>
            <a:pPr algn="just">
              <a:lnSpc>
                <a:spcPct val="90000"/>
              </a:lnSpc>
              <a:buFont typeface="Wingdings" pitchFamily="2" charset="2"/>
              <a:buChar char="Ø"/>
            </a:pPr>
            <a:endParaRPr lang="pl-PL" sz="1400" dirty="0" smtClean="0">
              <a:solidFill>
                <a:schemeClr val="bg1"/>
              </a:solidFill>
            </a:endParaRPr>
          </a:p>
          <a:p>
            <a:pPr algn="just">
              <a:lnSpc>
                <a:spcPct val="90000"/>
              </a:lnSpc>
            </a:pPr>
            <a:r>
              <a:rPr lang="pl-PL" sz="1400" b="1" dirty="0" smtClean="0">
                <a:solidFill>
                  <a:schemeClr val="bg1"/>
                </a:solidFill>
              </a:rPr>
              <a:t>OCHORNA EX SITU</a:t>
            </a:r>
            <a:r>
              <a:rPr lang="pl-PL" sz="1400" b="1" dirty="0" smtClean="0">
                <a:solidFill>
                  <a:schemeClr val="bg1"/>
                </a:solidFill>
              </a:rPr>
              <a:t>:  </a:t>
            </a:r>
            <a:r>
              <a:rPr lang="pl-PL" sz="1400" dirty="0" smtClean="0">
                <a:solidFill>
                  <a:schemeClr val="bg1"/>
                </a:solidFill>
              </a:rPr>
              <a:t>sposób ochrony gatunkowej, realizowany poprzez przeniesienie zagrożonych i rzadkich gatunków poza miejsce ich naturalnego występowania, w celu zapewniania im przetrwania oraz odpowiedniego stanu ochrony. Gatunek może zostać przeniesiony do naturalnego ekosystemu zastępczego, w którym ma zapewnione optymalne warunki i może bytować samodzielnie, lub do środowiska sztucznego, gdzie przebywa pod stałym nadzorem człowieka. Ochrona ex situ, prowadzona pod pełną kontrolą człowieka, umożliwia chociażby udaną rehabilitację konkretnych osobników (w przypadku, gdy zagrożone jest ich zdrowie i życie), a także zwiększenie liczebności poprzez kontrolowany rozród i nadzorowane </a:t>
            </a:r>
            <a:r>
              <a:rPr lang="pl-PL" sz="1400" dirty="0" smtClean="0">
                <a:solidFill>
                  <a:schemeClr val="bg1"/>
                </a:solidFill>
              </a:rPr>
              <a:t>dobieranie</a:t>
            </a:r>
            <a:r>
              <a:rPr lang="pl-PL" sz="1400" dirty="0" smtClean="0">
                <a:solidFill>
                  <a:schemeClr val="bg1"/>
                </a:solidFill>
              </a:rPr>
              <a:t> materiału genetycznego</a:t>
            </a:r>
            <a:r>
              <a:rPr lang="pl-PL" sz="1400" dirty="0" smtClean="0">
                <a:solidFill>
                  <a:schemeClr val="bg1"/>
                </a:solidFill>
              </a:rPr>
              <a:t>.</a:t>
            </a:r>
          </a:p>
          <a:p>
            <a:pPr marL="342900" indent="-342900" algn="just">
              <a:lnSpc>
                <a:spcPct val="90000"/>
              </a:lnSpc>
            </a:pPr>
            <a:r>
              <a:rPr lang="pl-PL" sz="1400" dirty="0" smtClean="0">
                <a:solidFill>
                  <a:schemeClr val="bg1"/>
                </a:solidFill>
              </a:rPr>
              <a:t>Przykłady ochrony ex situ </a:t>
            </a:r>
            <a:r>
              <a:rPr lang="pl-PL" sz="1400" dirty="0" smtClean="0">
                <a:solidFill>
                  <a:schemeClr val="bg1"/>
                </a:solidFill>
              </a:rPr>
              <a:t>zwierząt:</a:t>
            </a:r>
          </a:p>
          <a:p>
            <a:pPr marL="342900" indent="-342900" algn="just">
              <a:lnSpc>
                <a:spcPct val="90000"/>
              </a:lnSpc>
              <a:buFont typeface="+mj-lt"/>
              <a:buAutoNum type="arabicPeriod"/>
            </a:pPr>
            <a:r>
              <a:rPr lang="pl-PL" sz="1400" dirty="0" smtClean="0">
                <a:solidFill>
                  <a:schemeClr val="bg1"/>
                </a:solidFill>
              </a:rPr>
              <a:t>zakładanie </a:t>
            </a:r>
            <a:r>
              <a:rPr lang="pl-PL" sz="1400" dirty="0" smtClean="0">
                <a:solidFill>
                  <a:schemeClr val="bg1"/>
                </a:solidFill>
              </a:rPr>
              <a:t>i prowadzenie ogrodów zoologicznych,</a:t>
            </a:r>
          </a:p>
          <a:p>
            <a:pPr marL="342900" indent="-342900" algn="just">
              <a:lnSpc>
                <a:spcPct val="90000"/>
              </a:lnSpc>
              <a:buFont typeface="+mj-lt"/>
              <a:buAutoNum type="arabicPeriod"/>
            </a:pPr>
            <a:r>
              <a:rPr lang="pl-PL" sz="1400" dirty="0" smtClean="0">
                <a:solidFill>
                  <a:schemeClr val="bg1"/>
                </a:solidFill>
              </a:rPr>
              <a:t>wymiana osobników między hodowlami w celu zwiększenia puli genowej,</a:t>
            </a:r>
          </a:p>
          <a:p>
            <a:pPr marL="342900" indent="-342900" algn="just">
              <a:lnSpc>
                <a:spcPct val="90000"/>
              </a:lnSpc>
              <a:buFont typeface="+mj-lt"/>
              <a:buAutoNum type="arabicPeriod"/>
            </a:pPr>
            <a:r>
              <a:rPr lang="pl-PL" sz="1400" dirty="0" smtClean="0">
                <a:solidFill>
                  <a:schemeClr val="bg1"/>
                </a:solidFill>
              </a:rPr>
              <a:t>przechowywanie i analizowanie próbek nasienia,</a:t>
            </a:r>
          </a:p>
          <a:p>
            <a:pPr marL="342900" indent="-342900" algn="just">
              <a:lnSpc>
                <a:spcPct val="90000"/>
              </a:lnSpc>
              <a:buFont typeface="+mj-lt"/>
              <a:buAutoNum type="arabicPeriod"/>
            </a:pPr>
            <a:r>
              <a:rPr lang="pl-PL" sz="1400" dirty="0" smtClean="0">
                <a:solidFill>
                  <a:schemeClr val="bg1"/>
                </a:solidFill>
              </a:rPr>
              <a:t>hodowla zachowawcza gatunku,</a:t>
            </a:r>
          </a:p>
          <a:p>
            <a:pPr marL="342900" indent="-342900" algn="just">
              <a:lnSpc>
                <a:spcPct val="90000"/>
              </a:lnSpc>
              <a:buFont typeface="+mj-lt"/>
              <a:buAutoNum type="arabicPeriod"/>
            </a:pPr>
            <a:r>
              <a:rPr lang="pl-PL" sz="1400" dirty="0" smtClean="0">
                <a:solidFill>
                  <a:schemeClr val="bg1"/>
                </a:solidFill>
              </a:rPr>
              <a:t>odchów oraz rehabilitacja zwierząt.</a:t>
            </a:r>
          </a:p>
          <a:p>
            <a:pPr algn="just">
              <a:lnSpc>
                <a:spcPct val="90000"/>
              </a:lnSpc>
            </a:pPr>
            <a:endParaRPr lang="en-US" sz="1400" dirty="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 xmlns:a16="http://schemas.microsoft.com/office/drawing/2014/main" id="{614F7DB2-2747-44B1-8CCD-EA4CF6EABA5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1802" y="0"/>
            <a:ext cx="9172471" cy="6856214"/>
            <a:chOff x="-15736" y="0"/>
            <a:chExt cx="12229962" cy="6856214"/>
          </a:xfrm>
        </p:grpSpPr>
        <p:pic>
          <p:nvPicPr>
            <p:cNvPr id="9" name="Picture 8">
              <a:extLst>
                <a:ext uri="{FF2B5EF4-FFF2-40B4-BE49-F238E27FC236}">
                  <a16:creationId xmlns="" xmlns:a16="http://schemas.microsoft.com/office/drawing/2014/main" id="{6B274392-2BAA-4EFD-A7A4-941ABF7B2B14}"/>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a:blip r:embed="rId2" cstate="print">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10" name="Rectangle 9">
              <a:extLst>
                <a:ext uri="{FF2B5EF4-FFF2-40B4-BE49-F238E27FC236}">
                  <a16:creationId xmlns="" xmlns:a16="http://schemas.microsoft.com/office/drawing/2014/main" id="{54E9F97B-B428-4C46-8004-BC4A40DEF31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 xmlns:a16="http://schemas.microsoft.com/office/drawing/2014/main" id="{F6C42F04-DEA1-45C3-9F84-8B1652F9C90D}"/>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3" cstate="print">
              <a:extLst>
                <a:ext uri="{28A0092B-C50C-407E-A947-70E740481C1C}">
                  <a14:useLocalDpi xmlns="" xmlns:a14="http://schemas.microsoft.com/office/drawing/2010/main" val="0"/>
                </a:ext>
              </a:extLst>
            </a:blip>
            <a:srcRect/>
            <a:stretch/>
          </p:blipFill>
          <p:spPr>
            <a:xfrm>
              <a:off x="-15736" y="3153832"/>
              <a:ext cx="777240" cy="606425"/>
            </a:xfrm>
            <a:prstGeom prst="rect">
              <a:avLst/>
            </a:prstGeom>
          </p:spPr>
        </p:pic>
        <p:pic>
          <p:nvPicPr>
            <p:cNvPr id="12" name="Picture 11">
              <a:extLst>
                <a:ext uri="{FF2B5EF4-FFF2-40B4-BE49-F238E27FC236}">
                  <a16:creationId xmlns="" xmlns:a16="http://schemas.microsoft.com/office/drawing/2014/main" id="{DA860151-6D39-4EDD-99B8-908690A0DD37}"/>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3" cstate="print">
              <a:extLst>
                <a:ext uri="{28A0092B-C50C-407E-A947-70E740481C1C}">
                  <a14:useLocalDpi xmlns="" xmlns:a14="http://schemas.microsoft.com/office/drawing/2010/main"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 xmlns:a16="http://schemas.microsoft.com/office/drawing/2014/main" id="{2C02D87C-1E23-4B24-AFE6-A85743C72FD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 xmlns:a16="http://schemas.microsoft.com/office/drawing/2014/main" id="{0B7C4858-FAA3-4226-A856-193A01910E6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 xmlns:a16="http://schemas.microsoft.com/office/drawing/2014/main" id="{68C1B503-0291-4E82-A65E-72D604D9F6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 xmlns:a16="http://schemas.microsoft.com/office/drawing/2014/main" id="{B3F836C5-9601-4982-A121-CCA49BF7BA6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2000" b="1" dirty="0" smtClean="0">
                <a:solidFill>
                  <a:srgbClr val="FFFFFF"/>
                </a:solidFill>
              </a:rPr>
              <a:t>Ochrona częściowa/ czynna/ ex situ/ </a:t>
            </a:r>
            <a:r>
              <a:rPr lang="pl-PL" sz="2000" b="1" dirty="0" err="1" smtClean="0">
                <a:solidFill>
                  <a:srgbClr val="FFFFFF"/>
                </a:solidFill>
              </a:rPr>
              <a:t>in</a:t>
            </a:r>
            <a:r>
              <a:rPr lang="pl-PL" sz="2000" b="1" dirty="0" smtClean="0">
                <a:solidFill>
                  <a:srgbClr val="FFFFFF"/>
                </a:solidFill>
              </a:rPr>
              <a:t> situ/ krajobrazowa/ ścisła</a:t>
            </a:r>
          </a:p>
        </p:txBody>
      </p:sp>
      <p:sp>
        <p:nvSpPr>
          <p:cNvPr id="22" name="Rectangle 21">
            <a:extLst>
              <a:ext uri="{FF2B5EF4-FFF2-40B4-BE49-F238E27FC236}">
                <a16:creationId xmlns="" xmlns:a16="http://schemas.microsoft.com/office/drawing/2014/main" id="{46CD0D05-FF47-4ABB-841C-0600CADC35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l-PL" sz="1400" dirty="0"/>
          </a:p>
        </p:txBody>
      </p:sp>
      <p:sp>
        <p:nvSpPr>
          <p:cNvPr id="3" name="Podtytuł 2"/>
          <p:cNvSpPr>
            <a:spLocks noGrp="1"/>
          </p:cNvSpPr>
          <p:nvPr>
            <p:ph type="subTitle" idx="1"/>
          </p:nvPr>
        </p:nvSpPr>
        <p:spPr>
          <a:xfrm>
            <a:off x="3862770" y="188640"/>
            <a:ext cx="4965792" cy="6552728"/>
          </a:xfrm>
        </p:spPr>
        <p:txBody>
          <a:bodyPr vert="horz" lIns="91440" tIns="45720" rIns="91440" bIns="45720" rtlCol="0" anchor="ctr">
            <a:normAutofit lnSpcReduction="10000"/>
          </a:bodyPr>
          <a:lstStyle/>
          <a:p>
            <a:pPr algn="just">
              <a:lnSpc>
                <a:spcPct val="90000"/>
              </a:lnSpc>
            </a:pPr>
            <a:endParaRPr lang="pl-PL" sz="1400" dirty="0" smtClean="0">
              <a:solidFill>
                <a:schemeClr val="bg1"/>
              </a:solidFill>
            </a:endParaRPr>
          </a:p>
          <a:p>
            <a:pPr algn="just">
              <a:lnSpc>
                <a:spcPct val="90000"/>
              </a:lnSpc>
            </a:pPr>
            <a:r>
              <a:rPr lang="pl-PL" sz="1400" b="1" dirty="0" smtClean="0">
                <a:solidFill>
                  <a:schemeClr val="bg1"/>
                </a:solidFill>
              </a:rPr>
              <a:t>OCHORNA KRAJOBRAZOWA</a:t>
            </a:r>
            <a:r>
              <a:rPr lang="pl-PL" sz="1400" b="1" dirty="0" smtClean="0">
                <a:solidFill>
                  <a:schemeClr val="bg1"/>
                </a:solidFill>
              </a:rPr>
              <a:t>: </a:t>
            </a:r>
            <a:r>
              <a:rPr lang="pl-PL" sz="1400" dirty="0" smtClean="0">
                <a:solidFill>
                  <a:schemeClr val="bg1"/>
                </a:solidFill>
              </a:rPr>
              <a:t>forma ochrony części terenu parku narodowego lub rezerwatu przyrody, polegająca na zachowaniu cech charakterystycznych danego </a:t>
            </a:r>
            <a:r>
              <a:rPr lang="pl-PL" sz="1400" dirty="0" smtClean="0">
                <a:solidFill>
                  <a:schemeClr val="bg1"/>
                </a:solidFill>
              </a:rPr>
              <a:t>krajobrazu, </a:t>
            </a:r>
            <a:r>
              <a:rPr lang="pl-PL" sz="1400" dirty="0" smtClean="0">
                <a:solidFill>
                  <a:schemeClr val="bg1"/>
                </a:solidFill>
              </a:rPr>
              <a:t>dopuszczająca ograniczone użytkowanie gospodarcze terenu poprzez prowadzenie gospodarki rolnej, leśnej lub rybackiej w sposób uwzględniający potrzeby przedmiotu ochrony i użytkowanie terenów służących obsłudze realizacji celów ochronnych </a:t>
            </a:r>
            <a:r>
              <a:rPr lang="pl-PL" sz="1400" dirty="0" smtClean="0">
                <a:solidFill>
                  <a:schemeClr val="bg1"/>
                </a:solidFill>
              </a:rPr>
              <a:t>terenu, </a:t>
            </a:r>
            <a:r>
              <a:rPr lang="pl-PL" sz="1400" dirty="0" smtClean="0">
                <a:solidFill>
                  <a:schemeClr val="bg1"/>
                </a:solidFill>
              </a:rPr>
              <a:t>a także ruch </a:t>
            </a:r>
            <a:r>
              <a:rPr lang="pl-PL" sz="1400" dirty="0" smtClean="0">
                <a:solidFill>
                  <a:schemeClr val="bg1"/>
                </a:solidFill>
              </a:rPr>
              <a:t>turystyczny. </a:t>
            </a:r>
            <a:r>
              <a:rPr lang="pl-PL" sz="1400" dirty="0" smtClean="0">
                <a:solidFill>
                  <a:schemeClr val="bg1"/>
                </a:solidFill>
              </a:rPr>
              <a:t>Przy gospodarczym wykorzystaniu takiego terenu nie obowiązują zakazy obowiązujące normalnie w parku lub rezerwacie.</a:t>
            </a:r>
          </a:p>
          <a:p>
            <a:pPr algn="just">
              <a:lnSpc>
                <a:spcPct val="90000"/>
              </a:lnSpc>
            </a:pPr>
            <a:r>
              <a:rPr lang="pl-PL" sz="1400" dirty="0" smtClean="0">
                <a:solidFill>
                  <a:schemeClr val="bg1"/>
                </a:solidFill>
              </a:rPr>
              <a:t>Stopień inwestycji winien być tu zróżnicowany w zależności od stopnia odkształcenia środowiska, generalną zasadą jest wspomaganie i właściwe ukierunkowanie procesów odtworzeniowych. W strefie ochronnej ruch turystyczny (pieszy, rowerowy, a także wykorzystanie szlaków wodnych) prowadzony jest wyłącznie po wyznaczonych szlakach turystycznych wraz z zagospodarowaniem miejsc odpoczynku oraz obsługi tego ruchu w określonych </a:t>
            </a:r>
            <a:r>
              <a:rPr lang="pl-PL" sz="1400" dirty="0" smtClean="0">
                <a:solidFill>
                  <a:schemeClr val="bg1"/>
                </a:solidFill>
              </a:rPr>
              <a:t>punktach.</a:t>
            </a:r>
          </a:p>
          <a:p>
            <a:pPr algn="just">
              <a:lnSpc>
                <a:spcPct val="90000"/>
              </a:lnSpc>
            </a:pPr>
            <a:r>
              <a:rPr lang="pl-PL" sz="1400" b="1" dirty="0" smtClean="0">
                <a:solidFill>
                  <a:schemeClr val="bg1"/>
                </a:solidFill>
              </a:rPr>
              <a:t>OCHORNA ŚCISŁA</a:t>
            </a:r>
            <a:r>
              <a:rPr lang="pl-PL" sz="1400" b="1" dirty="0" smtClean="0">
                <a:solidFill>
                  <a:schemeClr val="bg1"/>
                </a:solidFill>
              </a:rPr>
              <a:t>: </a:t>
            </a:r>
            <a:r>
              <a:rPr lang="pl-PL" sz="1400" dirty="0" smtClean="0">
                <a:solidFill>
                  <a:schemeClr val="bg1"/>
                </a:solidFill>
              </a:rPr>
              <a:t>jest to sposób ochrony, który może być rozpatrywany w odniesieniu do form ochrony gatunkowej oraz obszarowej. Termin ten stosuje się w odniesieniu do konkretnych gatunków lub obszarów przy czym obszar ten zawiera zwykle w swoich granicach gatunki chronione. Celem ochrony ścisłej jest zachowanie w przyrodzie kraju konkretnych gatunków roślin, grzybów i zwierząt oraz zachowanie przebiegu naturalnych procesów przyrodniczych na danym terenie.</a:t>
            </a:r>
          </a:p>
          <a:p>
            <a:pPr algn="just">
              <a:lnSpc>
                <a:spcPct val="90000"/>
              </a:lnSpc>
            </a:pPr>
            <a:r>
              <a:rPr lang="pl-PL" sz="1400" dirty="0" smtClean="0">
                <a:solidFill>
                  <a:schemeClr val="bg1"/>
                </a:solidFill>
              </a:rPr>
              <a:t>Niektóre gatunki roślin, grzybów i zwierząt wykazują szczególną wrażliwość pod względem presji człowieka oraz zmieniających się ekosystemów. Ponadto niektóre obszary cenne pod względem układów biologicznych, ich zachowania, wykazujące nadzwyczajne walory tak lokalnie jak i w skali kraju chroni się tworząc obszary chronione, które często są obszarami chronionymi ściśle.</a:t>
            </a:r>
          </a:p>
          <a:p>
            <a:pPr algn="just">
              <a:lnSpc>
                <a:spcPct val="90000"/>
              </a:lnSpc>
            </a:pPr>
            <a:endParaRPr lang="en-US" sz="1400" dirty="0">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 xmlns:a16="http://schemas.microsoft.com/office/drawing/2014/main" id="{614F7DB2-2747-44B1-8CCD-EA4CF6EABA5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1802" y="0"/>
            <a:ext cx="9172471" cy="6856214"/>
            <a:chOff x="-15736" y="0"/>
            <a:chExt cx="12229962" cy="6856214"/>
          </a:xfrm>
        </p:grpSpPr>
        <p:pic>
          <p:nvPicPr>
            <p:cNvPr id="9" name="Picture 8">
              <a:extLst>
                <a:ext uri="{FF2B5EF4-FFF2-40B4-BE49-F238E27FC236}">
                  <a16:creationId xmlns="" xmlns:a16="http://schemas.microsoft.com/office/drawing/2014/main" id="{6B274392-2BAA-4EFD-A7A4-941ABF7B2B14}"/>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a:blip r:embed="rId2" cstate="print">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10" name="Rectangle 9">
              <a:extLst>
                <a:ext uri="{FF2B5EF4-FFF2-40B4-BE49-F238E27FC236}">
                  <a16:creationId xmlns="" xmlns:a16="http://schemas.microsoft.com/office/drawing/2014/main" id="{54E9F97B-B428-4C46-8004-BC4A40DEF31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 xmlns:a16="http://schemas.microsoft.com/office/drawing/2014/main" id="{F6C42F04-DEA1-45C3-9F84-8B1652F9C90D}"/>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3" cstate="print">
              <a:extLst>
                <a:ext uri="{28A0092B-C50C-407E-A947-70E740481C1C}">
                  <a14:useLocalDpi xmlns="" xmlns:a14="http://schemas.microsoft.com/office/drawing/2010/main" val="0"/>
                </a:ext>
              </a:extLst>
            </a:blip>
            <a:srcRect/>
            <a:stretch/>
          </p:blipFill>
          <p:spPr>
            <a:xfrm>
              <a:off x="-15736" y="3153832"/>
              <a:ext cx="777240" cy="606425"/>
            </a:xfrm>
            <a:prstGeom prst="rect">
              <a:avLst/>
            </a:prstGeom>
          </p:spPr>
        </p:pic>
        <p:pic>
          <p:nvPicPr>
            <p:cNvPr id="12" name="Picture 11">
              <a:extLst>
                <a:ext uri="{FF2B5EF4-FFF2-40B4-BE49-F238E27FC236}">
                  <a16:creationId xmlns="" xmlns:a16="http://schemas.microsoft.com/office/drawing/2014/main" id="{DA860151-6D39-4EDD-99B8-908690A0DD37}"/>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3" cstate="print">
              <a:extLst>
                <a:ext uri="{28A0092B-C50C-407E-A947-70E740481C1C}">
                  <a14:useLocalDpi xmlns="" xmlns:a14="http://schemas.microsoft.com/office/drawing/2010/main"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 xmlns:a16="http://schemas.microsoft.com/office/drawing/2014/main" id="{2C02D87C-1E23-4B24-AFE6-A85743C72FD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 xmlns:a16="http://schemas.microsoft.com/office/drawing/2014/main" id="{0B7C4858-FAA3-4226-A856-193A01910E6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 xmlns:a16="http://schemas.microsoft.com/office/drawing/2014/main" id="{68C1B503-0291-4E82-A65E-72D604D9F6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 xmlns:a16="http://schemas.microsoft.com/office/drawing/2014/main" id="{B3F836C5-9601-4982-A121-CCA49BF7BA6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2000" b="1" dirty="0" smtClean="0">
                <a:solidFill>
                  <a:srgbClr val="FFFFFF"/>
                </a:solidFill>
              </a:rPr>
              <a:t>Korytarz ekologiczny</a:t>
            </a:r>
          </a:p>
        </p:txBody>
      </p:sp>
      <p:sp>
        <p:nvSpPr>
          <p:cNvPr id="22" name="Rectangle 21">
            <a:extLst>
              <a:ext uri="{FF2B5EF4-FFF2-40B4-BE49-F238E27FC236}">
                <a16:creationId xmlns="" xmlns:a16="http://schemas.microsoft.com/office/drawing/2014/main" id="{46CD0D05-FF47-4ABB-841C-0600CADC35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l-PL" sz="1400" dirty="0"/>
          </a:p>
        </p:txBody>
      </p:sp>
      <p:sp>
        <p:nvSpPr>
          <p:cNvPr id="3" name="Podtytuł 2"/>
          <p:cNvSpPr>
            <a:spLocks noGrp="1"/>
          </p:cNvSpPr>
          <p:nvPr>
            <p:ph type="subTitle" idx="1"/>
          </p:nvPr>
        </p:nvSpPr>
        <p:spPr>
          <a:xfrm>
            <a:off x="3862770" y="188640"/>
            <a:ext cx="4965792" cy="6552728"/>
          </a:xfrm>
        </p:spPr>
        <p:txBody>
          <a:bodyPr vert="horz" lIns="91440" tIns="45720" rIns="91440" bIns="45720" rtlCol="0" anchor="ctr">
            <a:normAutofit lnSpcReduction="10000"/>
          </a:bodyPr>
          <a:lstStyle/>
          <a:p>
            <a:pPr algn="just">
              <a:lnSpc>
                <a:spcPct val="90000"/>
              </a:lnSpc>
            </a:pPr>
            <a:endParaRPr lang="pl-PL" sz="1400" b="1" dirty="0" smtClean="0">
              <a:solidFill>
                <a:schemeClr val="bg1"/>
              </a:solidFill>
            </a:endParaRPr>
          </a:p>
          <a:p>
            <a:pPr algn="just">
              <a:lnSpc>
                <a:spcPct val="90000"/>
              </a:lnSpc>
            </a:pPr>
            <a:r>
              <a:rPr lang="pl-PL" sz="1400" b="1" dirty="0" smtClean="0">
                <a:solidFill>
                  <a:schemeClr val="bg1"/>
                </a:solidFill>
              </a:rPr>
              <a:t>REGULACJA</a:t>
            </a:r>
            <a:r>
              <a:rPr lang="pl-PL" sz="1400" b="1" dirty="0" smtClean="0">
                <a:solidFill>
                  <a:schemeClr val="bg1"/>
                </a:solidFill>
              </a:rPr>
              <a:t>: </a:t>
            </a:r>
            <a:r>
              <a:rPr lang="pl-PL" sz="1400" dirty="0" smtClean="0">
                <a:solidFill>
                  <a:schemeClr val="bg1"/>
                </a:solidFill>
              </a:rPr>
              <a:t>ustawa z dnia 16 kwietnia 2004 r. o ochronie przyrody (Dz.U.2021.1098 </a:t>
            </a:r>
            <a:r>
              <a:rPr lang="pl-PL" sz="1400" dirty="0" err="1" smtClean="0">
                <a:solidFill>
                  <a:schemeClr val="bg1"/>
                </a:solidFill>
              </a:rPr>
              <a:t>t.j</a:t>
            </a:r>
            <a:r>
              <a:rPr lang="pl-PL" sz="1400" dirty="0" smtClean="0">
                <a:solidFill>
                  <a:schemeClr val="bg1"/>
                </a:solidFill>
              </a:rPr>
              <a:t>. z dnia 2021.06.21)</a:t>
            </a:r>
          </a:p>
          <a:p>
            <a:pPr algn="just">
              <a:lnSpc>
                <a:spcPct val="90000"/>
              </a:lnSpc>
            </a:pPr>
            <a:endParaRPr lang="pl-PL" sz="1400" dirty="0" smtClean="0">
              <a:solidFill>
                <a:schemeClr val="bg1"/>
              </a:solidFill>
            </a:endParaRPr>
          </a:p>
          <a:p>
            <a:pPr algn="just">
              <a:lnSpc>
                <a:spcPct val="90000"/>
              </a:lnSpc>
            </a:pPr>
            <a:r>
              <a:rPr lang="pl-PL" sz="1400" b="1" dirty="0" smtClean="0">
                <a:solidFill>
                  <a:schemeClr val="bg1"/>
                </a:solidFill>
              </a:rPr>
              <a:t>Art.  5.  [Definicje]</a:t>
            </a:r>
          </a:p>
          <a:p>
            <a:pPr algn="just">
              <a:lnSpc>
                <a:spcPct val="90000"/>
              </a:lnSpc>
            </a:pPr>
            <a:r>
              <a:rPr lang="pl-PL" sz="1400" dirty="0" smtClean="0">
                <a:solidFill>
                  <a:schemeClr val="bg1"/>
                </a:solidFill>
              </a:rPr>
              <a:t>Użyte w ustawie określenia oznaczają:</a:t>
            </a:r>
          </a:p>
          <a:p>
            <a:pPr algn="just">
              <a:lnSpc>
                <a:spcPct val="90000"/>
              </a:lnSpc>
            </a:pPr>
            <a:r>
              <a:rPr lang="pl-PL" sz="1400" dirty="0" smtClean="0">
                <a:solidFill>
                  <a:schemeClr val="bg1"/>
                </a:solidFill>
              </a:rPr>
              <a:t>2) korytarz </a:t>
            </a:r>
            <a:r>
              <a:rPr lang="pl-PL" sz="1400" dirty="0" smtClean="0">
                <a:solidFill>
                  <a:schemeClr val="bg1"/>
                </a:solidFill>
              </a:rPr>
              <a:t>ekologiczny - obszar umożliwiający migrację roślin, zwierząt lub grzybów;</a:t>
            </a:r>
            <a:endParaRPr lang="pl-PL" sz="1400" dirty="0" smtClean="0">
              <a:solidFill>
                <a:schemeClr val="bg1"/>
              </a:solidFill>
            </a:endParaRPr>
          </a:p>
          <a:p>
            <a:pPr algn="just">
              <a:lnSpc>
                <a:spcPct val="90000"/>
              </a:lnSpc>
              <a:buFont typeface="Wingdings" pitchFamily="2" charset="2"/>
              <a:buChar char="Ø"/>
            </a:pPr>
            <a:r>
              <a:rPr lang="pl-PL" sz="1400" dirty="0" smtClean="0">
                <a:solidFill>
                  <a:schemeClr val="bg1"/>
                </a:solidFill>
              </a:rPr>
              <a:t> ciąg </a:t>
            </a:r>
            <a:r>
              <a:rPr lang="pl-PL" sz="1400" dirty="0" smtClean="0">
                <a:solidFill>
                  <a:schemeClr val="bg1"/>
                </a:solidFill>
              </a:rPr>
              <a:t>dzikiej roślinności, zadarnione pasy wzdłuż dróg i cieków, a także nieuprawiane obrzeża pola, które łącząc się z innymi pasami roślinności, tworzą sieć, stanowiącą schronienie dla zwierząt, będącą swoistym szlakiem komunikacyjnym dla wielu gatunków roślin i zwierząt, które nie wytworzyły mechanizmów do przemieszczania </a:t>
            </a:r>
            <a:r>
              <a:rPr lang="pl-PL" sz="1400" dirty="0" smtClean="0">
                <a:solidFill>
                  <a:schemeClr val="bg1"/>
                </a:solidFill>
              </a:rPr>
              <a:t>się,</a:t>
            </a:r>
            <a:endParaRPr lang="pl-PL" sz="1400" dirty="0" smtClean="0">
              <a:solidFill>
                <a:schemeClr val="bg1"/>
              </a:solidFill>
            </a:endParaRPr>
          </a:p>
          <a:p>
            <a:pPr algn="just">
              <a:lnSpc>
                <a:spcPct val="90000"/>
              </a:lnSpc>
              <a:buFont typeface="Wingdings" pitchFamily="2" charset="2"/>
              <a:buChar char="Ø"/>
            </a:pPr>
            <a:r>
              <a:rPr lang="pl-PL" sz="1400" dirty="0" smtClean="0">
                <a:solidFill>
                  <a:schemeClr val="bg1"/>
                </a:solidFill>
              </a:rPr>
              <a:t>to </a:t>
            </a:r>
            <a:r>
              <a:rPr lang="pl-PL" sz="1400" dirty="0" smtClean="0">
                <a:solidFill>
                  <a:schemeClr val="bg1"/>
                </a:solidFill>
              </a:rPr>
              <a:t>tereny leśne, zakrzaczone i podmokłe z naturalną roślinnością o przebiegu liniowym (pasowym), położone pomiędzy płatami obszarów siedliskowych. Korytarze zapewniają zwierzętom odpowiednie warunki do przemieszczania się – dają możliwość schronienia i dostęp do pokarmu. Są niezwykle ważne ze względu na fragmentację środowiska </a:t>
            </a:r>
            <a:r>
              <a:rPr lang="pl-PL" sz="1400" dirty="0" smtClean="0">
                <a:solidFill>
                  <a:schemeClr val="bg1"/>
                </a:solidFill>
              </a:rPr>
              <a:t>wskutek </a:t>
            </a:r>
            <a:r>
              <a:rPr lang="pl-PL" sz="1400" dirty="0" smtClean="0">
                <a:solidFill>
                  <a:schemeClr val="bg1"/>
                </a:solidFill>
              </a:rPr>
              <a:t>działalności człowieka i przekształcenia powierzchni </a:t>
            </a:r>
            <a:r>
              <a:rPr lang="pl-PL" sz="1400" dirty="0" smtClean="0">
                <a:solidFill>
                  <a:schemeClr val="bg1"/>
                </a:solidFill>
              </a:rPr>
              <a:t>ziemi,</a:t>
            </a:r>
            <a:endParaRPr lang="pl-PL" sz="1400" dirty="0" smtClean="0">
              <a:solidFill>
                <a:schemeClr val="bg1"/>
              </a:solidFill>
            </a:endParaRPr>
          </a:p>
          <a:p>
            <a:pPr algn="just">
              <a:lnSpc>
                <a:spcPct val="90000"/>
              </a:lnSpc>
              <a:buFont typeface="Wingdings" pitchFamily="2" charset="2"/>
              <a:buChar char="Ø"/>
            </a:pPr>
            <a:r>
              <a:rPr lang="pl-PL" sz="1400" dirty="0" smtClean="0">
                <a:solidFill>
                  <a:schemeClr val="bg1"/>
                </a:solidFill>
              </a:rPr>
              <a:t> umożliwiają </a:t>
            </a:r>
            <a:r>
              <a:rPr lang="pl-PL" sz="1400" dirty="0" smtClean="0">
                <a:solidFill>
                  <a:schemeClr val="bg1"/>
                </a:solidFill>
              </a:rPr>
              <a:t>one przemieszczanie się organizmów oraz ich wzajemne kontakty. Są to np. doliny rzeczne, pasma górskie, prądy </a:t>
            </a:r>
            <a:r>
              <a:rPr lang="pl-PL" sz="1400" dirty="0" smtClean="0">
                <a:solidFill>
                  <a:schemeClr val="bg1"/>
                </a:solidFill>
              </a:rPr>
              <a:t>rzeczne,</a:t>
            </a:r>
          </a:p>
          <a:p>
            <a:pPr algn="just">
              <a:lnSpc>
                <a:spcPct val="90000"/>
              </a:lnSpc>
              <a:buFont typeface="Wingdings" pitchFamily="2" charset="2"/>
              <a:buChar char="Ø"/>
            </a:pPr>
            <a:r>
              <a:rPr lang="pl-PL" sz="1400" dirty="0" smtClean="0">
                <a:solidFill>
                  <a:schemeClr val="bg1"/>
                </a:solidFill>
              </a:rPr>
              <a:t> </a:t>
            </a:r>
            <a:r>
              <a:rPr lang="pl-PL" sz="1400" dirty="0" smtClean="0">
                <a:solidFill>
                  <a:schemeClr val="bg1"/>
                </a:solidFill>
              </a:rPr>
              <a:t>korytarze </a:t>
            </a:r>
            <a:r>
              <a:rPr lang="pl-PL" sz="1400" dirty="0" smtClean="0">
                <a:solidFill>
                  <a:schemeClr val="bg1"/>
                </a:solidFill>
              </a:rPr>
              <a:t>ekologiczne dla prawidłowego funkcjonowania muszą być pozbawione barier ekologicznych; obecność barier utrudnia lub całkowicie hamuje przemieszczanie się gatunków, którym korytarz powinien </a:t>
            </a:r>
            <a:r>
              <a:rPr lang="pl-PL" sz="1400" dirty="0" smtClean="0">
                <a:solidFill>
                  <a:schemeClr val="bg1"/>
                </a:solidFill>
              </a:rPr>
              <a:t>służyć,</a:t>
            </a:r>
            <a:endParaRPr lang="pl-PL" sz="1400" dirty="0" smtClean="0">
              <a:solidFill>
                <a:schemeClr val="bg1"/>
              </a:solidFill>
            </a:endParaRPr>
          </a:p>
          <a:p>
            <a:pPr algn="l">
              <a:lnSpc>
                <a:spcPct val="90000"/>
              </a:lnSpc>
            </a:pPr>
            <a:endParaRPr lang="en-US" sz="1400" dirty="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Korytarz ekologiczny</a:t>
            </a:r>
            <a:endParaRPr lang="pl-PL" dirty="0"/>
          </a:p>
        </p:txBody>
      </p:sp>
      <p:sp>
        <p:nvSpPr>
          <p:cNvPr id="3" name="Symbol zastępczy zawartości 2"/>
          <p:cNvSpPr>
            <a:spLocks noGrp="1"/>
          </p:cNvSpPr>
          <p:nvPr>
            <p:ph idx="1"/>
          </p:nvPr>
        </p:nvSpPr>
        <p:spPr/>
        <p:txBody>
          <a:bodyPr/>
          <a:lstStyle/>
          <a:p>
            <a:endParaRPr lang="pl-PL" dirty="0"/>
          </a:p>
        </p:txBody>
      </p:sp>
      <p:pic>
        <p:nvPicPr>
          <p:cNvPr id="1026" name="Picture 2" descr="C:\Users\Malgosia\Desktop\k1.jpg"/>
          <p:cNvPicPr>
            <a:picLocks noChangeAspect="1" noChangeArrowheads="1"/>
          </p:cNvPicPr>
          <p:nvPr/>
        </p:nvPicPr>
        <p:blipFill>
          <a:blip r:embed="rId2" cstate="print"/>
          <a:srcRect/>
          <a:stretch>
            <a:fillRect/>
          </a:stretch>
        </p:blipFill>
        <p:spPr bwMode="auto">
          <a:xfrm>
            <a:off x="3707904" y="2348880"/>
            <a:ext cx="2448273" cy="3600400"/>
          </a:xfrm>
          <a:prstGeom prst="rect">
            <a:avLst/>
          </a:prstGeom>
          <a:noFill/>
        </p:spPr>
      </p:pic>
      <p:pic>
        <p:nvPicPr>
          <p:cNvPr id="1027" name="Picture 3" descr="C:\Users\Malgosia\Desktop\k2.jpg"/>
          <p:cNvPicPr>
            <a:picLocks noChangeAspect="1" noChangeArrowheads="1"/>
          </p:cNvPicPr>
          <p:nvPr/>
        </p:nvPicPr>
        <p:blipFill>
          <a:blip r:embed="rId3" cstate="print"/>
          <a:srcRect/>
          <a:stretch>
            <a:fillRect/>
          </a:stretch>
        </p:blipFill>
        <p:spPr bwMode="auto">
          <a:xfrm>
            <a:off x="899592" y="2348880"/>
            <a:ext cx="2922065" cy="3600400"/>
          </a:xfrm>
          <a:prstGeom prst="rect">
            <a:avLst/>
          </a:prstGeom>
          <a:noFill/>
        </p:spPr>
      </p:pic>
      <p:pic>
        <p:nvPicPr>
          <p:cNvPr id="1028" name="Picture 4" descr="C:\Users\Malgosia\Desktop\k5.jpg"/>
          <p:cNvPicPr>
            <a:picLocks noChangeAspect="1" noChangeArrowheads="1"/>
          </p:cNvPicPr>
          <p:nvPr/>
        </p:nvPicPr>
        <p:blipFill>
          <a:blip r:embed="rId4" cstate="print"/>
          <a:srcRect/>
          <a:stretch>
            <a:fillRect/>
          </a:stretch>
        </p:blipFill>
        <p:spPr bwMode="auto">
          <a:xfrm>
            <a:off x="5727700" y="2348880"/>
            <a:ext cx="2228676" cy="36004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 xmlns:a16="http://schemas.microsoft.com/office/drawing/2014/main" id="{614F7DB2-2747-44B1-8CCD-EA4CF6EABA5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1802" y="0"/>
            <a:ext cx="9172471" cy="6856214"/>
            <a:chOff x="-15736" y="0"/>
            <a:chExt cx="12229962" cy="6856214"/>
          </a:xfrm>
        </p:grpSpPr>
        <p:pic>
          <p:nvPicPr>
            <p:cNvPr id="9" name="Picture 8">
              <a:extLst>
                <a:ext uri="{FF2B5EF4-FFF2-40B4-BE49-F238E27FC236}">
                  <a16:creationId xmlns="" xmlns:a16="http://schemas.microsoft.com/office/drawing/2014/main" id="{6B274392-2BAA-4EFD-A7A4-941ABF7B2B14}"/>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a:blip r:embed="rId2" cstate="print">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10" name="Rectangle 9">
              <a:extLst>
                <a:ext uri="{FF2B5EF4-FFF2-40B4-BE49-F238E27FC236}">
                  <a16:creationId xmlns="" xmlns:a16="http://schemas.microsoft.com/office/drawing/2014/main" id="{54E9F97B-B428-4C46-8004-BC4A40DEF31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 xmlns:a16="http://schemas.microsoft.com/office/drawing/2014/main" id="{F6C42F04-DEA1-45C3-9F84-8B1652F9C90D}"/>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3" cstate="print">
              <a:extLst>
                <a:ext uri="{28A0092B-C50C-407E-A947-70E740481C1C}">
                  <a14:useLocalDpi xmlns="" xmlns:a14="http://schemas.microsoft.com/office/drawing/2010/main" val="0"/>
                </a:ext>
              </a:extLst>
            </a:blip>
            <a:srcRect/>
            <a:stretch/>
          </p:blipFill>
          <p:spPr>
            <a:xfrm>
              <a:off x="-15736" y="3153832"/>
              <a:ext cx="777240" cy="606425"/>
            </a:xfrm>
            <a:prstGeom prst="rect">
              <a:avLst/>
            </a:prstGeom>
          </p:spPr>
        </p:pic>
        <p:pic>
          <p:nvPicPr>
            <p:cNvPr id="12" name="Picture 11">
              <a:extLst>
                <a:ext uri="{FF2B5EF4-FFF2-40B4-BE49-F238E27FC236}">
                  <a16:creationId xmlns="" xmlns:a16="http://schemas.microsoft.com/office/drawing/2014/main" id="{DA860151-6D39-4EDD-99B8-908690A0DD37}"/>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3" cstate="print">
              <a:extLst>
                <a:ext uri="{28A0092B-C50C-407E-A947-70E740481C1C}">
                  <a14:useLocalDpi xmlns="" xmlns:a14="http://schemas.microsoft.com/office/drawing/2010/main"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 xmlns:a16="http://schemas.microsoft.com/office/drawing/2014/main" id="{2C02D87C-1E23-4B24-AFE6-A85743C72FD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 xmlns:a16="http://schemas.microsoft.com/office/drawing/2014/main" id="{0B7C4858-FAA3-4226-A856-193A01910E6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 xmlns:a16="http://schemas.microsoft.com/office/drawing/2014/main" id="{68C1B503-0291-4E82-A65E-72D604D9F6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 xmlns:a16="http://schemas.microsoft.com/office/drawing/2014/main" id="{B3F836C5-9601-4982-A121-CCA49BF7BA6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2000" b="1" dirty="0" smtClean="0">
                <a:solidFill>
                  <a:srgbClr val="FFFFFF"/>
                </a:solidFill>
              </a:rPr>
              <a:t>Obszar specjalnej ochrony ptaków</a:t>
            </a:r>
            <a:endParaRPr lang="pl-PL" sz="2000" b="1" dirty="0" smtClean="0">
              <a:solidFill>
                <a:srgbClr val="FFFFFF"/>
              </a:solidFill>
            </a:endParaRPr>
          </a:p>
        </p:txBody>
      </p:sp>
      <p:sp>
        <p:nvSpPr>
          <p:cNvPr id="22" name="Rectangle 21">
            <a:extLst>
              <a:ext uri="{FF2B5EF4-FFF2-40B4-BE49-F238E27FC236}">
                <a16:creationId xmlns="" xmlns:a16="http://schemas.microsoft.com/office/drawing/2014/main" id="{46CD0D05-FF47-4ABB-841C-0600CADC35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l-PL" sz="1400" dirty="0"/>
          </a:p>
        </p:txBody>
      </p:sp>
      <p:sp>
        <p:nvSpPr>
          <p:cNvPr id="3" name="Podtytuł 2"/>
          <p:cNvSpPr>
            <a:spLocks noGrp="1"/>
          </p:cNvSpPr>
          <p:nvPr>
            <p:ph type="subTitle" idx="1"/>
          </p:nvPr>
        </p:nvSpPr>
        <p:spPr>
          <a:xfrm>
            <a:off x="3862770" y="188640"/>
            <a:ext cx="4965792" cy="6552728"/>
          </a:xfrm>
        </p:spPr>
        <p:txBody>
          <a:bodyPr vert="horz" lIns="91440" tIns="45720" rIns="91440" bIns="45720" rtlCol="0" anchor="ctr">
            <a:normAutofit lnSpcReduction="10000"/>
          </a:bodyPr>
          <a:lstStyle/>
          <a:p>
            <a:pPr algn="just">
              <a:lnSpc>
                <a:spcPct val="90000"/>
              </a:lnSpc>
            </a:pPr>
            <a:endParaRPr lang="pl-PL" sz="1400" b="1" dirty="0" smtClean="0">
              <a:solidFill>
                <a:schemeClr val="bg1"/>
              </a:solidFill>
            </a:endParaRPr>
          </a:p>
          <a:p>
            <a:pPr algn="just">
              <a:lnSpc>
                <a:spcPct val="90000"/>
              </a:lnSpc>
            </a:pPr>
            <a:r>
              <a:rPr lang="pl-PL" sz="1400" b="1" dirty="0" smtClean="0">
                <a:solidFill>
                  <a:schemeClr val="bg1"/>
                </a:solidFill>
              </a:rPr>
              <a:t>REGULACJA</a:t>
            </a:r>
            <a:r>
              <a:rPr lang="pl-PL" sz="1400" b="1" dirty="0" smtClean="0">
                <a:solidFill>
                  <a:schemeClr val="bg1"/>
                </a:solidFill>
              </a:rPr>
              <a:t>: </a:t>
            </a:r>
            <a:r>
              <a:rPr lang="pl-PL" sz="1400" dirty="0" smtClean="0">
                <a:solidFill>
                  <a:schemeClr val="bg1"/>
                </a:solidFill>
              </a:rPr>
              <a:t>ustawa z dnia 16 kwietnia 2004 r. o ochronie przyrody (Dz.U.2021.1098 </a:t>
            </a:r>
            <a:r>
              <a:rPr lang="pl-PL" sz="1400" dirty="0" err="1" smtClean="0">
                <a:solidFill>
                  <a:schemeClr val="bg1"/>
                </a:solidFill>
              </a:rPr>
              <a:t>t.j</a:t>
            </a:r>
            <a:r>
              <a:rPr lang="pl-PL" sz="1400" dirty="0" smtClean="0">
                <a:solidFill>
                  <a:schemeClr val="bg1"/>
                </a:solidFill>
              </a:rPr>
              <a:t>. z dnia 2021.06.21)</a:t>
            </a:r>
          </a:p>
          <a:p>
            <a:pPr algn="just">
              <a:lnSpc>
                <a:spcPct val="90000"/>
              </a:lnSpc>
            </a:pPr>
            <a:endParaRPr lang="pl-PL" sz="1400" dirty="0" smtClean="0">
              <a:solidFill>
                <a:schemeClr val="bg1"/>
              </a:solidFill>
            </a:endParaRPr>
          </a:p>
          <a:p>
            <a:pPr algn="just">
              <a:lnSpc>
                <a:spcPct val="90000"/>
              </a:lnSpc>
            </a:pPr>
            <a:r>
              <a:rPr lang="pl-PL" sz="1400" b="1" dirty="0" smtClean="0">
                <a:solidFill>
                  <a:schemeClr val="bg1"/>
                </a:solidFill>
              </a:rPr>
              <a:t>Art.  5.  [Definicje]</a:t>
            </a:r>
          </a:p>
          <a:p>
            <a:pPr algn="just">
              <a:lnSpc>
                <a:spcPct val="90000"/>
              </a:lnSpc>
            </a:pPr>
            <a:r>
              <a:rPr lang="pl-PL" sz="1400" dirty="0" smtClean="0">
                <a:solidFill>
                  <a:schemeClr val="bg1"/>
                </a:solidFill>
              </a:rPr>
              <a:t>Użyte w ustawie określenia oznaczają</a:t>
            </a:r>
            <a:r>
              <a:rPr lang="pl-PL" sz="1400" dirty="0" smtClean="0">
                <a:solidFill>
                  <a:schemeClr val="bg1"/>
                </a:solidFill>
              </a:rPr>
              <a:t>:</a:t>
            </a:r>
          </a:p>
          <a:p>
            <a:pPr algn="just">
              <a:lnSpc>
                <a:spcPct val="90000"/>
              </a:lnSpc>
            </a:pPr>
            <a:r>
              <a:rPr lang="pl-PL" sz="1400" dirty="0" smtClean="0">
                <a:solidFill>
                  <a:schemeClr val="bg1"/>
                </a:solidFill>
              </a:rPr>
              <a:t>3</a:t>
            </a:r>
            <a:r>
              <a:rPr lang="pl-PL" sz="1400" dirty="0" smtClean="0">
                <a:solidFill>
                  <a:schemeClr val="bg1"/>
                </a:solidFill>
              </a:rPr>
              <a:t>) obszar </a:t>
            </a:r>
            <a:r>
              <a:rPr lang="pl-PL" sz="1400" dirty="0" smtClean="0">
                <a:solidFill>
                  <a:schemeClr val="bg1"/>
                </a:solidFill>
              </a:rPr>
              <a:t>specjalnej ochrony ptaków - obszar wyznaczony, zgodnie z przepisami prawa Unii Europejskiej, do ochrony populacji dziko występujących ptaków jednego lub wielu gatunków, w którego granicach ptaki mają korzystne warunki bytowania w ciągu całego życia, w dowolnym jego okresie albo stadium rozwoju;</a:t>
            </a:r>
          </a:p>
          <a:p>
            <a:pPr algn="just">
              <a:lnSpc>
                <a:spcPct val="90000"/>
              </a:lnSpc>
              <a:buFont typeface="Wingdings" pitchFamily="2" charset="2"/>
              <a:buChar char="Ø"/>
            </a:pPr>
            <a:r>
              <a:rPr lang="pl-PL" sz="1400" dirty="0" smtClean="0">
                <a:solidFill>
                  <a:schemeClr val="bg1"/>
                </a:solidFill>
              </a:rPr>
              <a:t> </a:t>
            </a:r>
            <a:r>
              <a:rPr lang="pl-PL" sz="1400" dirty="0" smtClean="0">
                <a:solidFill>
                  <a:schemeClr val="bg1"/>
                </a:solidFill>
              </a:rPr>
              <a:t>o</a:t>
            </a:r>
            <a:r>
              <a:rPr lang="pl-PL" sz="1400" dirty="0" smtClean="0">
                <a:solidFill>
                  <a:schemeClr val="bg1"/>
                </a:solidFill>
              </a:rPr>
              <a:t>bszary </a:t>
            </a:r>
            <a:r>
              <a:rPr lang="pl-PL" sz="1400" dirty="0" smtClean="0">
                <a:solidFill>
                  <a:schemeClr val="bg1"/>
                </a:solidFill>
              </a:rPr>
              <a:t>specjalnej ochrony ptaków są wyznaczane samodzielnie przez każde państwo. Komisja Europejska kontroluje jednak zgodność wyznaczonych obszarów z siecią obszarów </a:t>
            </a:r>
            <a:r>
              <a:rPr lang="pl-PL" sz="1400" dirty="0" smtClean="0">
                <a:solidFill>
                  <a:schemeClr val="bg1"/>
                </a:solidFill>
              </a:rPr>
              <a:t>IBA,</a:t>
            </a:r>
          </a:p>
          <a:p>
            <a:pPr algn="just">
              <a:lnSpc>
                <a:spcPct val="90000"/>
              </a:lnSpc>
              <a:buFont typeface="Wingdings" pitchFamily="2" charset="2"/>
              <a:buChar char="Ø"/>
            </a:pPr>
            <a:r>
              <a:rPr lang="pl-PL" sz="1400" dirty="0" smtClean="0">
                <a:solidFill>
                  <a:schemeClr val="bg1"/>
                </a:solidFill>
              </a:rPr>
              <a:t> ostoje </a:t>
            </a:r>
            <a:r>
              <a:rPr lang="pl-PL" sz="1400" dirty="0" smtClean="0">
                <a:solidFill>
                  <a:schemeClr val="bg1"/>
                </a:solidFill>
              </a:rPr>
              <a:t>ptaków IBA (</a:t>
            </a:r>
            <a:r>
              <a:rPr lang="pl-PL" sz="1400" dirty="0" err="1" smtClean="0">
                <a:solidFill>
                  <a:schemeClr val="bg1"/>
                </a:solidFill>
              </a:rPr>
              <a:t>Important</a:t>
            </a:r>
            <a:r>
              <a:rPr lang="pl-PL" sz="1400" dirty="0" smtClean="0">
                <a:solidFill>
                  <a:schemeClr val="bg1"/>
                </a:solidFill>
              </a:rPr>
              <a:t> Bird </a:t>
            </a:r>
            <a:r>
              <a:rPr lang="pl-PL" sz="1400" dirty="0" err="1" smtClean="0">
                <a:solidFill>
                  <a:schemeClr val="bg1"/>
                </a:solidFill>
              </a:rPr>
              <a:t>Areas</a:t>
            </a:r>
            <a:r>
              <a:rPr lang="pl-PL" sz="1400" dirty="0" smtClean="0">
                <a:solidFill>
                  <a:schemeClr val="bg1"/>
                </a:solidFill>
              </a:rPr>
              <a:t>) to miejsca wyróżniające się z otoczenia tym, że występują tam ptaki szczególnie cenne, lub tym, że jest to obszar wyjątkowo licznie zasiedlany przez ptaki. W szczególności ostoje ptaków to obszary na których występują:</a:t>
            </a:r>
          </a:p>
          <a:p>
            <a:pPr marL="342900" indent="-342900" algn="just">
              <a:lnSpc>
                <a:spcPct val="90000"/>
              </a:lnSpc>
              <a:buFont typeface="+mj-lt"/>
              <a:buAutoNum type="alphaLcParenR"/>
            </a:pPr>
            <a:r>
              <a:rPr lang="pl-PL" sz="1400" dirty="0" smtClean="0">
                <a:solidFill>
                  <a:schemeClr val="bg1"/>
                </a:solidFill>
              </a:rPr>
              <a:t>rzadkie, zagrożone wymarciem gatunki ptaków,</a:t>
            </a:r>
          </a:p>
          <a:p>
            <a:pPr marL="342900" indent="-342900" algn="just">
              <a:lnSpc>
                <a:spcPct val="90000"/>
              </a:lnSpc>
              <a:buFont typeface="+mj-lt"/>
              <a:buAutoNum type="alphaLcParenR"/>
            </a:pPr>
            <a:r>
              <a:rPr lang="pl-PL" sz="1400" dirty="0" smtClean="0">
                <a:solidFill>
                  <a:schemeClr val="bg1"/>
                </a:solidFill>
              </a:rPr>
              <a:t>gatunki o ograniczonym zasięgu („</a:t>
            </a:r>
            <a:r>
              <a:rPr lang="pl-PL" sz="1400" dirty="0" err="1" smtClean="0">
                <a:solidFill>
                  <a:schemeClr val="bg1"/>
                </a:solidFill>
              </a:rPr>
              <a:t>range-restricted</a:t>
            </a:r>
            <a:r>
              <a:rPr lang="pl-PL" sz="1400" dirty="0" smtClean="0">
                <a:solidFill>
                  <a:schemeClr val="bg1"/>
                </a:solidFill>
              </a:rPr>
              <a:t>”) lub gatunki charakterystyczne dla konkretnych biomów przyrodniczych,</a:t>
            </a:r>
          </a:p>
          <a:p>
            <a:pPr marL="342900" indent="-342900" algn="just">
              <a:lnSpc>
                <a:spcPct val="90000"/>
              </a:lnSpc>
              <a:buFont typeface="+mj-lt"/>
              <a:buAutoNum type="alphaLcParenR"/>
            </a:pPr>
            <a:r>
              <a:rPr lang="pl-PL" sz="1400" dirty="0" smtClean="0">
                <a:solidFill>
                  <a:schemeClr val="bg1"/>
                </a:solidFill>
              </a:rPr>
              <a:t>duże koncentracje ptaków migrujących i zimujących.</a:t>
            </a:r>
          </a:p>
          <a:p>
            <a:pPr algn="just">
              <a:lnSpc>
                <a:spcPct val="90000"/>
              </a:lnSpc>
              <a:buFont typeface="Wingdings" pitchFamily="2" charset="2"/>
              <a:buChar char="Ø"/>
            </a:pPr>
            <a:r>
              <a:rPr lang="pl-PL" sz="1400" dirty="0" smtClean="0">
                <a:solidFill>
                  <a:schemeClr val="bg1"/>
                </a:solidFill>
              </a:rPr>
              <a:t> ostoje </a:t>
            </a:r>
            <a:r>
              <a:rPr lang="pl-PL" sz="1400" dirty="0" smtClean="0">
                <a:solidFill>
                  <a:schemeClr val="bg1"/>
                </a:solidFill>
              </a:rPr>
              <a:t>ptaków IBA wyznaczane są na podstawie zestawu ścisłych kryteriów stworzonych przez </a:t>
            </a:r>
            <a:r>
              <a:rPr lang="pl-PL" sz="1400" dirty="0" err="1" smtClean="0">
                <a:solidFill>
                  <a:schemeClr val="bg1"/>
                </a:solidFill>
              </a:rPr>
              <a:t>BirdLife</a:t>
            </a:r>
            <a:r>
              <a:rPr lang="pl-PL" sz="1400" dirty="0" smtClean="0">
                <a:solidFill>
                  <a:schemeClr val="bg1"/>
                </a:solidFill>
              </a:rPr>
              <a:t> International. Kryteria te oparte są na naukowych podstawach i stosowane w ten sam, zestandaryzowany sposób we wszystkich krajach świata</a:t>
            </a:r>
            <a:r>
              <a:rPr lang="pl-PL" sz="1400" dirty="0" smtClean="0">
                <a:solidFill>
                  <a:schemeClr val="bg1"/>
                </a:solidFill>
              </a:rPr>
              <a:t>.</a:t>
            </a:r>
            <a:endParaRPr lang="pl-PL" sz="1400" dirty="0" smtClean="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 xmlns:a16="http://schemas.microsoft.com/office/drawing/2014/main" id="{614F7DB2-2747-44B1-8CCD-EA4CF6EABA5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1802" y="0"/>
            <a:ext cx="9172471" cy="6856214"/>
            <a:chOff x="-15736" y="0"/>
            <a:chExt cx="12229962" cy="6856214"/>
          </a:xfrm>
        </p:grpSpPr>
        <p:pic>
          <p:nvPicPr>
            <p:cNvPr id="9" name="Picture 8">
              <a:extLst>
                <a:ext uri="{FF2B5EF4-FFF2-40B4-BE49-F238E27FC236}">
                  <a16:creationId xmlns="" xmlns:a16="http://schemas.microsoft.com/office/drawing/2014/main" id="{6B274392-2BAA-4EFD-A7A4-941ABF7B2B14}"/>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a:blip r:embed="rId2" cstate="print">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10" name="Rectangle 9">
              <a:extLst>
                <a:ext uri="{FF2B5EF4-FFF2-40B4-BE49-F238E27FC236}">
                  <a16:creationId xmlns="" xmlns:a16="http://schemas.microsoft.com/office/drawing/2014/main" id="{54E9F97B-B428-4C46-8004-BC4A40DEF31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 xmlns:a16="http://schemas.microsoft.com/office/drawing/2014/main" id="{F6C42F04-DEA1-45C3-9F84-8B1652F9C90D}"/>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3" cstate="print">
              <a:extLst>
                <a:ext uri="{28A0092B-C50C-407E-A947-70E740481C1C}">
                  <a14:useLocalDpi xmlns="" xmlns:a14="http://schemas.microsoft.com/office/drawing/2010/main" val="0"/>
                </a:ext>
              </a:extLst>
            </a:blip>
            <a:srcRect/>
            <a:stretch/>
          </p:blipFill>
          <p:spPr>
            <a:xfrm>
              <a:off x="-15736" y="3153832"/>
              <a:ext cx="777240" cy="606425"/>
            </a:xfrm>
            <a:prstGeom prst="rect">
              <a:avLst/>
            </a:prstGeom>
          </p:spPr>
        </p:pic>
        <p:pic>
          <p:nvPicPr>
            <p:cNvPr id="12" name="Picture 11">
              <a:extLst>
                <a:ext uri="{FF2B5EF4-FFF2-40B4-BE49-F238E27FC236}">
                  <a16:creationId xmlns="" xmlns:a16="http://schemas.microsoft.com/office/drawing/2014/main" id="{DA860151-6D39-4EDD-99B8-908690A0DD37}"/>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3" cstate="print">
              <a:extLst>
                <a:ext uri="{28A0092B-C50C-407E-A947-70E740481C1C}">
                  <a14:useLocalDpi xmlns="" xmlns:a14="http://schemas.microsoft.com/office/drawing/2010/main"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 xmlns:a16="http://schemas.microsoft.com/office/drawing/2014/main" id="{2C02D87C-1E23-4B24-AFE6-A85743C72FD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 xmlns:a16="http://schemas.microsoft.com/office/drawing/2014/main" id="{0B7C4858-FAA3-4226-A856-193A01910E6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 xmlns:a16="http://schemas.microsoft.com/office/drawing/2014/main" id="{68C1B503-0291-4E82-A65E-72D604D9F6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 xmlns:a16="http://schemas.microsoft.com/office/drawing/2014/main" id="{B3F836C5-9601-4982-A121-CCA49BF7BA6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2000" b="1" dirty="0" smtClean="0">
                <a:solidFill>
                  <a:srgbClr val="FFFFFF"/>
                </a:solidFill>
              </a:rPr>
              <a:t>Obszar specjalnej ochrony ptaków</a:t>
            </a:r>
            <a:endParaRPr lang="pl-PL" sz="2000" b="1" dirty="0" smtClean="0">
              <a:solidFill>
                <a:srgbClr val="FFFFFF"/>
              </a:solidFill>
            </a:endParaRPr>
          </a:p>
        </p:txBody>
      </p:sp>
      <p:sp>
        <p:nvSpPr>
          <p:cNvPr id="22" name="Rectangle 21">
            <a:extLst>
              <a:ext uri="{FF2B5EF4-FFF2-40B4-BE49-F238E27FC236}">
                <a16:creationId xmlns="" xmlns:a16="http://schemas.microsoft.com/office/drawing/2014/main" id="{46CD0D05-FF47-4ABB-841C-0600CADC35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l-PL" sz="1400" dirty="0"/>
          </a:p>
        </p:txBody>
      </p:sp>
      <p:sp>
        <p:nvSpPr>
          <p:cNvPr id="3" name="Podtytuł 2"/>
          <p:cNvSpPr>
            <a:spLocks noGrp="1"/>
          </p:cNvSpPr>
          <p:nvPr>
            <p:ph type="subTitle" idx="1"/>
          </p:nvPr>
        </p:nvSpPr>
        <p:spPr>
          <a:xfrm>
            <a:off x="3862770" y="188640"/>
            <a:ext cx="4965792" cy="6552728"/>
          </a:xfrm>
        </p:spPr>
        <p:txBody>
          <a:bodyPr vert="horz" lIns="91440" tIns="45720" rIns="91440" bIns="45720" rtlCol="0" anchor="ctr">
            <a:normAutofit/>
          </a:bodyPr>
          <a:lstStyle/>
          <a:p>
            <a:pPr algn="just">
              <a:lnSpc>
                <a:spcPct val="90000"/>
              </a:lnSpc>
              <a:buFont typeface="Wingdings" pitchFamily="2" charset="2"/>
              <a:buChar char="Ø"/>
            </a:pPr>
            <a:r>
              <a:rPr lang="pl-PL" sz="1400" dirty="0" smtClean="0">
                <a:solidFill>
                  <a:schemeClr val="bg1"/>
                </a:solidFill>
              </a:rPr>
              <a:t> ostoje </a:t>
            </a:r>
            <a:r>
              <a:rPr lang="pl-PL" sz="1400" dirty="0" smtClean="0">
                <a:solidFill>
                  <a:schemeClr val="bg1"/>
                </a:solidFill>
              </a:rPr>
              <a:t>ptaków wskazują, gdzie znajdują się miejsca kluczowe dla ochrony ptaków. Wyznaczanie ostoi ptaków IBA, jest więc tworzeniem swoistej listy referencyjnej, gdzie powinniśmy działać w pierwszej kolejności, aby efektywnie chronić ptaki, a także które obszary powinniśmy chronić w ramach istniejących form ochrony obszarowej. Dzięki identyfikacji ostoi ptaków IBA możliwa jest efektywna ochrona populacji ptaków i ich siedlisk, a w szerszym aspekcie ochrona całej różnorodności biologicznej. Ostoje ptaków IBA to miejsca o najwyższym priorytecie ochronnym, gdzie ograniczone zasoby przeznaczane na ochronę przyrody, mogą być najefektywniej wykorzystane.</a:t>
            </a:r>
          </a:p>
          <a:p>
            <a:pPr algn="just">
              <a:lnSpc>
                <a:spcPct val="90000"/>
              </a:lnSpc>
              <a:buFont typeface="Wingdings" pitchFamily="2" charset="2"/>
              <a:buChar char="Ø"/>
            </a:pPr>
            <a:endParaRPr lang="pl-PL" sz="1400" dirty="0" smtClean="0">
              <a:solidFill>
                <a:schemeClr val="bg1"/>
              </a:solidFill>
            </a:endParaRPr>
          </a:p>
          <a:p>
            <a:pPr algn="just">
              <a:lnSpc>
                <a:spcPct val="90000"/>
              </a:lnSpc>
              <a:buFont typeface="Wingdings" pitchFamily="2" charset="2"/>
              <a:buChar char="Ø"/>
            </a:pPr>
            <a:r>
              <a:rPr lang="pl-PL" sz="1400" dirty="0" smtClean="0">
                <a:solidFill>
                  <a:schemeClr val="bg1"/>
                </a:solidFill>
              </a:rPr>
              <a:t> w </a:t>
            </a:r>
            <a:r>
              <a:rPr lang="pl-PL" sz="1400" dirty="0" smtClean="0">
                <a:solidFill>
                  <a:schemeClr val="bg1"/>
                </a:solidFill>
              </a:rPr>
              <a:t>praktyce każdy obszar spełniający naukowe kryteria IBA musi być wyznaczony jako obszar specjalnej ochrony ptaków.</a:t>
            </a:r>
            <a:br>
              <a:rPr lang="pl-PL" sz="1400" dirty="0" smtClean="0">
                <a:solidFill>
                  <a:schemeClr val="bg1"/>
                </a:solidFill>
              </a:rPr>
            </a:br>
            <a:r>
              <a:rPr lang="pl-PL" sz="1400" dirty="0" smtClean="0">
                <a:solidFill>
                  <a:schemeClr val="bg1"/>
                </a:solidFill>
              </a:rPr>
              <a:t>W Polsce obszary specjalnej ochrony ptaków powołane są rozporządzeniem Ministra Środowiska, z równoczesnym zgłoszeniem do Komisji Europejskiej.</a:t>
            </a:r>
            <a:br>
              <a:rPr lang="pl-PL" sz="1400" dirty="0" smtClean="0">
                <a:solidFill>
                  <a:schemeClr val="bg1"/>
                </a:solidFill>
              </a:rPr>
            </a:br>
            <a:endParaRPr lang="pl-PL" sz="1400" dirty="0" smtClean="0">
              <a:solidFill>
                <a:schemeClr val="bg1"/>
              </a:solidFill>
            </a:endParaRPr>
          </a:p>
          <a:p>
            <a:pPr algn="just">
              <a:lnSpc>
                <a:spcPct val="90000"/>
              </a:lnSpc>
              <a:buFont typeface="Wingdings" pitchFamily="2" charset="2"/>
              <a:buChar char="Ø"/>
            </a:pPr>
            <a:r>
              <a:rPr lang="pl-PL" sz="1400" dirty="0" smtClean="0">
                <a:solidFill>
                  <a:schemeClr val="bg1"/>
                </a:solidFill>
              </a:rPr>
              <a:t>a</a:t>
            </a:r>
            <a:r>
              <a:rPr lang="pl-PL" sz="1400" dirty="0" smtClean="0">
                <a:solidFill>
                  <a:schemeClr val="bg1"/>
                </a:solidFill>
              </a:rPr>
              <a:t>ktualny </a:t>
            </a:r>
            <a:r>
              <a:rPr lang="pl-PL" sz="1400" dirty="0" smtClean="0">
                <a:solidFill>
                  <a:schemeClr val="bg1"/>
                </a:solidFill>
              </a:rPr>
              <a:t>wykaz obszarów specjalnej ochrony ptaków znajduje się w Rozporządzeniu Ministra Środowiska z dnia 12 stycznia 2011 r. w sprawie obszarów specjalnej ochrony ptaków (Dz.U.2011.25.133 z dnia </a:t>
            </a:r>
            <a:r>
              <a:rPr lang="pl-PL" sz="1400" dirty="0" smtClean="0">
                <a:solidFill>
                  <a:schemeClr val="bg1"/>
                </a:solidFill>
              </a:rPr>
              <a:t>2011.02.04).</a:t>
            </a:r>
            <a:endParaRPr lang="en-US" sz="1400" dirty="0">
              <a:solidFill>
                <a:schemeClr val="bg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 xmlns:a16="http://schemas.microsoft.com/office/drawing/2014/main" id="{614F7DB2-2747-44B1-8CCD-EA4CF6EABA5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1802" y="0"/>
            <a:ext cx="9172471" cy="6856214"/>
            <a:chOff x="-15736" y="0"/>
            <a:chExt cx="12229962" cy="6856214"/>
          </a:xfrm>
        </p:grpSpPr>
        <p:pic>
          <p:nvPicPr>
            <p:cNvPr id="9" name="Picture 8">
              <a:extLst>
                <a:ext uri="{FF2B5EF4-FFF2-40B4-BE49-F238E27FC236}">
                  <a16:creationId xmlns="" xmlns:a16="http://schemas.microsoft.com/office/drawing/2014/main" id="{6B274392-2BAA-4EFD-A7A4-941ABF7B2B14}"/>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a:blip r:embed="rId2" cstate="print">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10" name="Rectangle 9">
              <a:extLst>
                <a:ext uri="{FF2B5EF4-FFF2-40B4-BE49-F238E27FC236}">
                  <a16:creationId xmlns="" xmlns:a16="http://schemas.microsoft.com/office/drawing/2014/main" id="{54E9F97B-B428-4C46-8004-BC4A40DEF31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 xmlns:a16="http://schemas.microsoft.com/office/drawing/2014/main" id="{F6C42F04-DEA1-45C3-9F84-8B1652F9C90D}"/>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3" cstate="print">
              <a:extLst>
                <a:ext uri="{28A0092B-C50C-407E-A947-70E740481C1C}">
                  <a14:useLocalDpi xmlns="" xmlns:a14="http://schemas.microsoft.com/office/drawing/2010/main" val="0"/>
                </a:ext>
              </a:extLst>
            </a:blip>
            <a:srcRect/>
            <a:stretch/>
          </p:blipFill>
          <p:spPr>
            <a:xfrm>
              <a:off x="-15736" y="3153832"/>
              <a:ext cx="777240" cy="606425"/>
            </a:xfrm>
            <a:prstGeom prst="rect">
              <a:avLst/>
            </a:prstGeom>
          </p:spPr>
        </p:pic>
        <p:pic>
          <p:nvPicPr>
            <p:cNvPr id="12" name="Picture 11">
              <a:extLst>
                <a:ext uri="{FF2B5EF4-FFF2-40B4-BE49-F238E27FC236}">
                  <a16:creationId xmlns="" xmlns:a16="http://schemas.microsoft.com/office/drawing/2014/main" id="{DA860151-6D39-4EDD-99B8-908690A0DD37}"/>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3" cstate="print">
              <a:extLst>
                <a:ext uri="{28A0092B-C50C-407E-A947-70E740481C1C}">
                  <a14:useLocalDpi xmlns="" xmlns:a14="http://schemas.microsoft.com/office/drawing/2010/main"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 xmlns:a16="http://schemas.microsoft.com/office/drawing/2014/main" id="{2C02D87C-1E23-4B24-AFE6-A85743C72FD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 xmlns:a16="http://schemas.microsoft.com/office/drawing/2014/main" id="{0B7C4858-FAA3-4226-A856-193A01910E6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 xmlns:a16="http://schemas.microsoft.com/office/drawing/2014/main" id="{68C1B503-0291-4E82-A65E-72D604D9F6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 xmlns:a16="http://schemas.microsoft.com/office/drawing/2014/main" id="{B3F836C5-9601-4982-A121-CCA49BF7BA6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2000" b="1" dirty="0" smtClean="0">
                <a:solidFill>
                  <a:srgbClr val="FFFFFF"/>
                </a:solidFill>
              </a:rPr>
              <a:t>Sieć obszarów Natura 2000</a:t>
            </a:r>
            <a:endParaRPr lang="pl-PL" sz="2000" b="1" dirty="0" smtClean="0">
              <a:solidFill>
                <a:srgbClr val="FFFFFF"/>
              </a:solidFill>
            </a:endParaRPr>
          </a:p>
        </p:txBody>
      </p:sp>
      <p:sp>
        <p:nvSpPr>
          <p:cNvPr id="22" name="Rectangle 21">
            <a:extLst>
              <a:ext uri="{FF2B5EF4-FFF2-40B4-BE49-F238E27FC236}">
                <a16:creationId xmlns="" xmlns:a16="http://schemas.microsoft.com/office/drawing/2014/main" id="{46CD0D05-FF47-4ABB-841C-0600CADC35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l-PL" sz="1400" dirty="0"/>
          </a:p>
        </p:txBody>
      </p:sp>
      <p:sp>
        <p:nvSpPr>
          <p:cNvPr id="3" name="Podtytuł 2"/>
          <p:cNvSpPr>
            <a:spLocks noGrp="1"/>
          </p:cNvSpPr>
          <p:nvPr>
            <p:ph type="subTitle" idx="1"/>
          </p:nvPr>
        </p:nvSpPr>
        <p:spPr>
          <a:xfrm>
            <a:off x="3862770" y="188640"/>
            <a:ext cx="4965792" cy="6552728"/>
          </a:xfrm>
        </p:spPr>
        <p:txBody>
          <a:bodyPr vert="horz" lIns="91440" tIns="45720" rIns="91440" bIns="45720" rtlCol="0" anchor="ctr">
            <a:normAutofit lnSpcReduction="10000"/>
          </a:bodyPr>
          <a:lstStyle/>
          <a:p>
            <a:pPr algn="just">
              <a:lnSpc>
                <a:spcPct val="90000"/>
              </a:lnSpc>
            </a:pPr>
            <a:endParaRPr lang="pl-PL" sz="1400" b="1" dirty="0" smtClean="0">
              <a:solidFill>
                <a:schemeClr val="bg1"/>
              </a:solidFill>
            </a:endParaRPr>
          </a:p>
          <a:p>
            <a:pPr algn="just">
              <a:lnSpc>
                <a:spcPct val="90000"/>
              </a:lnSpc>
            </a:pPr>
            <a:r>
              <a:rPr lang="pl-PL" sz="1400" b="1" dirty="0" smtClean="0">
                <a:solidFill>
                  <a:schemeClr val="bg1"/>
                </a:solidFill>
              </a:rPr>
              <a:t>REGULACJA</a:t>
            </a:r>
            <a:r>
              <a:rPr lang="pl-PL" sz="1400" b="1" dirty="0" smtClean="0">
                <a:solidFill>
                  <a:schemeClr val="bg1"/>
                </a:solidFill>
              </a:rPr>
              <a:t>: </a:t>
            </a:r>
            <a:r>
              <a:rPr lang="pl-PL" sz="1400" dirty="0" smtClean="0">
                <a:solidFill>
                  <a:schemeClr val="bg1"/>
                </a:solidFill>
              </a:rPr>
              <a:t>ustawa z dnia 16 kwietnia 2004 r. o ochronie przyrody (Dz.U.2021.1098 </a:t>
            </a:r>
            <a:r>
              <a:rPr lang="pl-PL" sz="1400" dirty="0" err="1" smtClean="0">
                <a:solidFill>
                  <a:schemeClr val="bg1"/>
                </a:solidFill>
              </a:rPr>
              <a:t>t.j</a:t>
            </a:r>
            <a:r>
              <a:rPr lang="pl-PL" sz="1400" dirty="0" smtClean="0">
                <a:solidFill>
                  <a:schemeClr val="bg1"/>
                </a:solidFill>
              </a:rPr>
              <a:t>. z dnia 2021.06.21)</a:t>
            </a:r>
          </a:p>
          <a:p>
            <a:pPr algn="just">
              <a:lnSpc>
                <a:spcPct val="90000"/>
              </a:lnSpc>
            </a:pPr>
            <a:endParaRPr lang="pl-PL" sz="1400" dirty="0" smtClean="0">
              <a:solidFill>
                <a:schemeClr val="bg1"/>
              </a:solidFill>
            </a:endParaRPr>
          </a:p>
          <a:p>
            <a:pPr algn="just">
              <a:lnSpc>
                <a:spcPct val="90000"/>
              </a:lnSpc>
            </a:pPr>
            <a:r>
              <a:rPr lang="pl-PL" sz="1400" b="1" dirty="0" smtClean="0">
                <a:solidFill>
                  <a:schemeClr val="bg1"/>
                </a:solidFill>
              </a:rPr>
              <a:t>Art.  5.  [Definicje]</a:t>
            </a:r>
          </a:p>
          <a:p>
            <a:pPr algn="just">
              <a:lnSpc>
                <a:spcPct val="90000"/>
              </a:lnSpc>
            </a:pPr>
            <a:r>
              <a:rPr lang="pl-PL" sz="1400" dirty="0" smtClean="0">
                <a:solidFill>
                  <a:schemeClr val="bg1"/>
                </a:solidFill>
              </a:rPr>
              <a:t>Użyte w ustawie określenia oznaczają</a:t>
            </a:r>
            <a:r>
              <a:rPr lang="pl-PL" sz="1400" dirty="0" smtClean="0">
                <a:solidFill>
                  <a:schemeClr val="bg1"/>
                </a:solidFill>
              </a:rPr>
              <a:t>:</a:t>
            </a:r>
          </a:p>
          <a:p>
            <a:pPr algn="just">
              <a:lnSpc>
                <a:spcPct val="90000"/>
              </a:lnSpc>
            </a:pPr>
            <a:r>
              <a:rPr lang="pl-PL" sz="1400" dirty="0" smtClean="0">
                <a:solidFill>
                  <a:schemeClr val="bg1"/>
                </a:solidFill>
              </a:rPr>
              <a:t>2b</a:t>
            </a:r>
            <a:r>
              <a:rPr lang="pl-PL" sz="1400" dirty="0" smtClean="0">
                <a:solidFill>
                  <a:schemeClr val="bg1"/>
                </a:solidFill>
              </a:rPr>
              <a:t>) obszar </a:t>
            </a:r>
            <a:r>
              <a:rPr lang="pl-PL" sz="1400" dirty="0" smtClean="0">
                <a:solidFill>
                  <a:schemeClr val="bg1"/>
                </a:solidFill>
              </a:rPr>
              <a:t>Natura 2000 - obszar specjalnej ochrony ptaków, specjalny obszar ochrony siedlisk lub obszar mający znaczenie dla Wspólnoty, utworzony w celu ochrony populacji dziko występujących ptaków lub siedlisk przyrodniczych lub gatunków będących przedmiotem zainteresowania Wspólnoty</a:t>
            </a:r>
            <a:r>
              <a:rPr lang="pl-PL" sz="1400" dirty="0" smtClean="0">
                <a:solidFill>
                  <a:schemeClr val="bg1"/>
                </a:solidFill>
              </a:rPr>
              <a:t>;</a:t>
            </a:r>
          </a:p>
          <a:p>
            <a:pPr algn="just">
              <a:lnSpc>
                <a:spcPct val="90000"/>
              </a:lnSpc>
            </a:pPr>
            <a:endParaRPr lang="pl-PL" sz="1400" dirty="0" smtClean="0">
              <a:solidFill>
                <a:schemeClr val="bg1"/>
              </a:solidFill>
            </a:endParaRPr>
          </a:p>
          <a:p>
            <a:pPr algn="just">
              <a:lnSpc>
                <a:spcPct val="90000"/>
              </a:lnSpc>
            </a:pPr>
            <a:r>
              <a:rPr lang="pl-PL" sz="1400" b="1" dirty="0" smtClean="0">
                <a:solidFill>
                  <a:schemeClr val="bg1"/>
                </a:solidFill>
              </a:rPr>
              <a:t>Art.  6.  [Katalog form ochrony przyrody]</a:t>
            </a:r>
          </a:p>
          <a:p>
            <a:pPr algn="just">
              <a:lnSpc>
                <a:spcPct val="90000"/>
              </a:lnSpc>
            </a:pPr>
            <a:r>
              <a:rPr lang="pl-PL" sz="1400" dirty="0" smtClean="0">
                <a:solidFill>
                  <a:schemeClr val="bg1"/>
                </a:solidFill>
              </a:rPr>
              <a:t>1. </a:t>
            </a:r>
            <a:r>
              <a:rPr lang="pl-PL" sz="1400" dirty="0" smtClean="0">
                <a:solidFill>
                  <a:schemeClr val="bg1"/>
                </a:solidFill>
              </a:rPr>
              <a:t>Formami </a:t>
            </a:r>
            <a:r>
              <a:rPr lang="pl-PL" sz="1400" dirty="0" smtClean="0">
                <a:solidFill>
                  <a:schemeClr val="bg1"/>
                </a:solidFill>
              </a:rPr>
              <a:t>ochrony przyrody </a:t>
            </a:r>
            <a:r>
              <a:rPr lang="pl-PL" sz="1400" dirty="0" smtClean="0">
                <a:solidFill>
                  <a:schemeClr val="bg1"/>
                </a:solidFill>
              </a:rPr>
              <a:t>są:</a:t>
            </a:r>
            <a:endParaRPr lang="pl-PL" sz="1400" dirty="0" smtClean="0">
              <a:solidFill>
                <a:schemeClr val="bg1"/>
              </a:solidFill>
            </a:endParaRPr>
          </a:p>
          <a:p>
            <a:pPr algn="just">
              <a:lnSpc>
                <a:spcPct val="90000"/>
              </a:lnSpc>
            </a:pPr>
            <a:r>
              <a:rPr lang="pl-PL" sz="1400" dirty="0" smtClean="0">
                <a:solidFill>
                  <a:schemeClr val="bg1"/>
                </a:solidFill>
              </a:rPr>
              <a:t>5) obszary </a:t>
            </a:r>
            <a:r>
              <a:rPr lang="pl-PL" sz="1400" dirty="0" smtClean="0">
                <a:solidFill>
                  <a:schemeClr val="bg1"/>
                </a:solidFill>
              </a:rPr>
              <a:t>Natura 2000</a:t>
            </a:r>
            <a:r>
              <a:rPr lang="pl-PL" sz="1400" dirty="0" smtClean="0">
                <a:solidFill>
                  <a:schemeClr val="bg1"/>
                </a:solidFill>
              </a:rPr>
              <a:t>;</a:t>
            </a:r>
          </a:p>
          <a:p>
            <a:pPr algn="just">
              <a:lnSpc>
                <a:spcPct val="90000"/>
              </a:lnSpc>
            </a:pPr>
            <a:endParaRPr lang="pl-PL" sz="1400" dirty="0" smtClean="0">
              <a:solidFill>
                <a:schemeClr val="bg1"/>
              </a:solidFill>
            </a:endParaRPr>
          </a:p>
          <a:p>
            <a:pPr algn="just">
              <a:lnSpc>
                <a:spcPct val="90000"/>
              </a:lnSpc>
            </a:pPr>
            <a:r>
              <a:rPr lang="pl-PL" sz="1400" b="1" dirty="0" smtClean="0">
                <a:solidFill>
                  <a:schemeClr val="bg1"/>
                </a:solidFill>
              </a:rPr>
              <a:t>Art.  25.  [Sieć obszarów Natura 2000]</a:t>
            </a:r>
          </a:p>
          <a:p>
            <a:pPr algn="just">
              <a:lnSpc>
                <a:spcPct val="90000"/>
              </a:lnSpc>
            </a:pPr>
            <a:r>
              <a:rPr lang="pl-PL" sz="1400" dirty="0" smtClean="0">
                <a:solidFill>
                  <a:schemeClr val="bg1"/>
                </a:solidFill>
              </a:rPr>
              <a:t>1. </a:t>
            </a:r>
            <a:r>
              <a:rPr lang="pl-PL" sz="1400" dirty="0" smtClean="0">
                <a:solidFill>
                  <a:schemeClr val="bg1"/>
                </a:solidFill>
              </a:rPr>
              <a:t>Sieć </a:t>
            </a:r>
            <a:r>
              <a:rPr lang="pl-PL" sz="1400" dirty="0" smtClean="0">
                <a:solidFill>
                  <a:schemeClr val="bg1"/>
                </a:solidFill>
              </a:rPr>
              <a:t>obszarów Natura 2000 obejmuje</a:t>
            </a:r>
            <a:r>
              <a:rPr lang="pl-PL" sz="1400" dirty="0" smtClean="0">
                <a:solidFill>
                  <a:schemeClr val="bg1"/>
                </a:solidFill>
              </a:rPr>
              <a:t>:</a:t>
            </a:r>
          </a:p>
          <a:p>
            <a:pPr algn="just">
              <a:lnSpc>
                <a:spcPct val="90000"/>
              </a:lnSpc>
            </a:pPr>
            <a:r>
              <a:rPr lang="pl-PL" sz="1400" dirty="0" smtClean="0">
                <a:solidFill>
                  <a:schemeClr val="bg1"/>
                </a:solidFill>
              </a:rPr>
              <a:t>1) obszary </a:t>
            </a:r>
            <a:r>
              <a:rPr lang="pl-PL" sz="1400" dirty="0" smtClean="0">
                <a:solidFill>
                  <a:schemeClr val="bg1"/>
                </a:solidFill>
              </a:rPr>
              <a:t>specjalnej ochrony ptaków;</a:t>
            </a:r>
          </a:p>
          <a:p>
            <a:pPr algn="just">
              <a:lnSpc>
                <a:spcPct val="90000"/>
              </a:lnSpc>
            </a:pPr>
            <a:r>
              <a:rPr lang="pl-PL" sz="1400" dirty="0" smtClean="0">
                <a:solidFill>
                  <a:schemeClr val="bg1"/>
                </a:solidFill>
              </a:rPr>
              <a:t>2</a:t>
            </a:r>
            <a:r>
              <a:rPr lang="pl-PL" sz="1400" dirty="0" smtClean="0">
                <a:solidFill>
                  <a:schemeClr val="bg1"/>
                </a:solidFill>
              </a:rPr>
              <a:t>) specjalne </a:t>
            </a:r>
            <a:r>
              <a:rPr lang="pl-PL" sz="1400" dirty="0" smtClean="0">
                <a:solidFill>
                  <a:schemeClr val="bg1"/>
                </a:solidFill>
              </a:rPr>
              <a:t>obszary ochrony siedlisk;</a:t>
            </a:r>
          </a:p>
          <a:p>
            <a:pPr algn="just">
              <a:lnSpc>
                <a:spcPct val="90000"/>
              </a:lnSpc>
            </a:pPr>
            <a:r>
              <a:rPr lang="pl-PL" sz="1400" dirty="0" smtClean="0">
                <a:solidFill>
                  <a:schemeClr val="bg1"/>
                </a:solidFill>
              </a:rPr>
              <a:t>3</a:t>
            </a:r>
            <a:r>
              <a:rPr lang="pl-PL" sz="1400" dirty="0" smtClean="0">
                <a:solidFill>
                  <a:schemeClr val="bg1"/>
                </a:solidFill>
              </a:rPr>
              <a:t>) obszary </a:t>
            </a:r>
            <a:r>
              <a:rPr lang="pl-PL" sz="1400" dirty="0" smtClean="0">
                <a:solidFill>
                  <a:schemeClr val="bg1"/>
                </a:solidFill>
              </a:rPr>
              <a:t>mające znaczenie dla Wspólnoty.</a:t>
            </a:r>
          </a:p>
          <a:p>
            <a:pPr algn="just">
              <a:lnSpc>
                <a:spcPct val="90000"/>
              </a:lnSpc>
            </a:pPr>
            <a:r>
              <a:rPr lang="pl-PL" sz="1400" dirty="0" smtClean="0">
                <a:solidFill>
                  <a:schemeClr val="bg1"/>
                </a:solidFill>
              </a:rPr>
              <a:t>2. </a:t>
            </a:r>
            <a:r>
              <a:rPr lang="pl-PL" sz="1400" dirty="0" smtClean="0">
                <a:solidFill>
                  <a:schemeClr val="bg1"/>
                </a:solidFill>
              </a:rPr>
              <a:t>Obszar </a:t>
            </a:r>
            <a:r>
              <a:rPr lang="pl-PL" sz="1400" dirty="0" smtClean="0">
                <a:solidFill>
                  <a:schemeClr val="bg1"/>
                </a:solidFill>
              </a:rPr>
              <a:t>Natura 2000 może obejmować część lub całość obszarów i obiektów objętych formami ochrony przyrody, o których mowa w art. 6 ust. 1 </a:t>
            </a:r>
            <a:r>
              <a:rPr lang="pl-PL" sz="1400" dirty="0" err="1" smtClean="0">
                <a:solidFill>
                  <a:schemeClr val="bg1"/>
                </a:solidFill>
              </a:rPr>
              <a:t>pkt</a:t>
            </a:r>
            <a:r>
              <a:rPr lang="pl-PL" sz="1400" dirty="0" smtClean="0">
                <a:solidFill>
                  <a:schemeClr val="bg1"/>
                </a:solidFill>
              </a:rPr>
              <a:t> 1-4 i 6-9.</a:t>
            </a:r>
          </a:p>
          <a:p>
            <a:pPr algn="just">
              <a:lnSpc>
                <a:spcPct val="90000"/>
              </a:lnSpc>
            </a:pPr>
            <a:endParaRPr lang="pl-PL" sz="1400" dirty="0" smtClean="0">
              <a:solidFill>
                <a:schemeClr val="bg1"/>
              </a:solidFill>
            </a:endParaRPr>
          </a:p>
          <a:p>
            <a:pPr algn="just">
              <a:lnSpc>
                <a:spcPct val="90000"/>
              </a:lnSpc>
            </a:pPr>
            <a:endParaRPr lang="pl-PL" sz="1400" dirty="0" smtClean="0">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 xmlns:a16="http://schemas.microsoft.com/office/drawing/2014/main" id="{614F7DB2-2747-44B1-8CCD-EA4CF6EABA5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1802" y="0"/>
            <a:ext cx="9172471" cy="6856214"/>
            <a:chOff x="-15736" y="0"/>
            <a:chExt cx="12229962" cy="6856214"/>
          </a:xfrm>
        </p:grpSpPr>
        <p:pic>
          <p:nvPicPr>
            <p:cNvPr id="9" name="Picture 8">
              <a:extLst>
                <a:ext uri="{FF2B5EF4-FFF2-40B4-BE49-F238E27FC236}">
                  <a16:creationId xmlns="" xmlns:a16="http://schemas.microsoft.com/office/drawing/2014/main" id="{6B274392-2BAA-4EFD-A7A4-941ABF7B2B14}"/>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a:blip r:embed="rId2" cstate="print">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10" name="Rectangle 9">
              <a:extLst>
                <a:ext uri="{FF2B5EF4-FFF2-40B4-BE49-F238E27FC236}">
                  <a16:creationId xmlns="" xmlns:a16="http://schemas.microsoft.com/office/drawing/2014/main" id="{54E9F97B-B428-4C46-8004-BC4A40DEF31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 xmlns:a16="http://schemas.microsoft.com/office/drawing/2014/main" id="{F6C42F04-DEA1-45C3-9F84-8B1652F9C90D}"/>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3" cstate="print">
              <a:extLst>
                <a:ext uri="{28A0092B-C50C-407E-A947-70E740481C1C}">
                  <a14:useLocalDpi xmlns="" xmlns:a14="http://schemas.microsoft.com/office/drawing/2010/main" val="0"/>
                </a:ext>
              </a:extLst>
            </a:blip>
            <a:srcRect/>
            <a:stretch/>
          </p:blipFill>
          <p:spPr>
            <a:xfrm>
              <a:off x="-15736" y="3153832"/>
              <a:ext cx="777240" cy="606425"/>
            </a:xfrm>
            <a:prstGeom prst="rect">
              <a:avLst/>
            </a:prstGeom>
          </p:spPr>
        </p:pic>
        <p:pic>
          <p:nvPicPr>
            <p:cNvPr id="12" name="Picture 11">
              <a:extLst>
                <a:ext uri="{FF2B5EF4-FFF2-40B4-BE49-F238E27FC236}">
                  <a16:creationId xmlns="" xmlns:a16="http://schemas.microsoft.com/office/drawing/2014/main" id="{DA860151-6D39-4EDD-99B8-908690A0DD37}"/>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3" cstate="print">
              <a:extLst>
                <a:ext uri="{28A0092B-C50C-407E-A947-70E740481C1C}">
                  <a14:useLocalDpi xmlns="" xmlns:a14="http://schemas.microsoft.com/office/drawing/2010/main"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 xmlns:a16="http://schemas.microsoft.com/office/drawing/2014/main" id="{2C02D87C-1E23-4B24-AFE6-A85743C72FD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 xmlns:a16="http://schemas.microsoft.com/office/drawing/2014/main" id="{0B7C4858-FAA3-4226-A856-193A01910E6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 xmlns:a16="http://schemas.microsoft.com/office/drawing/2014/main" id="{68C1B503-0291-4E82-A65E-72D604D9F6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 xmlns:a16="http://schemas.microsoft.com/office/drawing/2014/main" id="{B3F836C5-9601-4982-A121-CCA49BF7BA6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2000" b="1" dirty="0" smtClean="0">
                <a:solidFill>
                  <a:srgbClr val="FFFFFF"/>
                </a:solidFill>
              </a:rPr>
              <a:t>Sieć obszarów Natura 2000</a:t>
            </a:r>
            <a:endParaRPr lang="pl-PL" sz="2000" b="1" dirty="0" smtClean="0">
              <a:solidFill>
                <a:srgbClr val="FFFFFF"/>
              </a:solidFill>
            </a:endParaRPr>
          </a:p>
        </p:txBody>
      </p:sp>
      <p:sp>
        <p:nvSpPr>
          <p:cNvPr id="22" name="Rectangle 21">
            <a:extLst>
              <a:ext uri="{FF2B5EF4-FFF2-40B4-BE49-F238E27FC236}">
                <a16:creationId xmlns="" xmlns:a16="http://schemas.microsoft.com/office/drawing/2014/main" id="{46CD0D05-FF47-4ABB-841C-0600CADC35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l-PL" sz="1400" dirty="0"/>
          </a:p>
        </p:txBody>
      </p:sp>
      <p:sp>
        <p:nvSpPr>
          <p:cNvPr id="3" name="Podtytuł 2"/>
          <p:cNvSpPr>
            <a:spLocks noGrp="1"/>
          </p:cNvSpPr>
          <p:nvPr>
            <p:ph type="subTitle" idx="1"/>
          </p:nvPr>
        </p:nvSpPr>
        <p:spPr>
          <a:xfrm>
            <a:off x="3862770" y="188640"/>
            <a:ext cx="4965792" cy="6552728"/>
          </a:xfrm>
        </p:spPr>
        <p:txBody>
          <a:bodyPr vert="horz" lIns="91440" tIns="45720" rIns="91440" bIns="45720" rtlCol="0" anchor="ctr">
            <a:normAutofit/>
          </a:bodyPr>
          <a:lstStyle/>
          <a:p>
            <a:pPr algn="just">
              <a:lnSpc>
                <a:spcPct val="90000"/>
              </a:lnSpc>
            </a:pPr>
            <a:endParaRPr lang="pl-PL" sz="1400" b="1" dirty="0" smtClean="0">
              <a:solidFill>
                <a:schemeClr val="bg1"/>
              </a:solidFill>
            </a:endParaRPr>
          </a:p>
          <a:p>
            <a:pPr algn="just">
              <a:lnSpc>
                <a:spcPct val="90000"/>
              </a:lnSpc>
              <a:buFont typeface="Wingdings" pitchFamily="2" charset="2"/>
              <a:buChar char="Ø"/>
            </a:pPr>
            <a:r>
              <a:rPr lang="pl-PL" sz="1400" dirty="0" smtClean="0">
                <a:solidFill>
                  <a:schemeClr val="bg1"/>
                </a:solidFill>
              </a:rPr>
              <a:t> sieć </a:t>
            </a:r>
            <a:r>
              <a:rPr lang="pl-PL" sz="1400" dirty="0" smtClean="0">
                <a:solidFill>
                  <a:schemeClr val="bg1"/>
                </a:solidFill>
              </a:rPr>
              <a:t>obszarów Natura 2000 jest nową formą ochrony przyrody, która została wprowadzona w związku z przystąpieniem Polski do Unii Europejskiej i jest konsekwencją </a:t>
            </a:r>
            <a:r>
              <a:rPr lang="pl-PL" sz="1400" dirty="0" smtClean="0">
                <a:solidFill>
                  <a:schemeClr val="bg1"/>
                </a:solidFill>
              </a:rPr>
              <a:t>postanowień</a:t>
            </a:r>
            <a:r>
              <a:rPr lang="pl-PL" sz="1400" dirty="0" smtClean="0">
                <a:solidFill>
                  <a:schemeClr val="bg1"/>
                </a:solidFill>
              </a:rPr>
              <a:t> dyrektywy 79/409/EWG (obecnie zastąpiona przez dyrektywę Parlamentu Europejskiego i Rady 2009/147/2009 w sprawie ochrony dzikiego ptactwa) oraz dyrektywy 92/43/EWG, zwanej dyrektywą </a:t>
            </a:r>
            <a:r>
              <a:rPr lang="pl-PL" sz="1400" dirty="0" smtClean="0">
                <a:solidFill>
                  <a:schemeClr val="bg1"/>
                </a:solidFill>
              </a:rPr>
              <a:t>siedliskową,</a:t>
            </a:r>
          </a:p>
          <a:p>
            <a:pPr algn="just">
              <a:lnSpc>
                <a:spcPct val="90000"/>
              </a:lnSpc>
              <a:buFont typeface="Wingdings" pitchFamily="2" charset="2"/>
              <a:buChar char="Ø"/>
            </a:pPr>
            <a:r>
              <a:rPr lang="pl-PL" sz="1400" dirty="0" smtClean="0">
                <a:solidFill>
                  <a:schemeClr val="bg1"/>
                </a:solidFill>
              </a:rPr>
              <a:t> polski ustawodawca w art. 25 ust. 1 </a:t>
            </a:r>
            <a:r>
              <a:rPr lang="pl-PL" sz="1400" dirty="0" err="1" smtClean="0">
                <a:solidFill>
                  <a:schemeClr val="bg1"/>
                </a:solidFill>
              </a:rPr>
              <a:t>u.o.p</a:t>
            </a:r>
            <a:r>
              <a:rPr lang="pl-PL" sz="1400" dirty="0" smtClean="0">
                <a:solidFill>
                  <a:schemeClr val="bg1"/>
                </a:solidFill>
              </a:rPr>
              <a:t>. określił, że na sieć obszarów Natura 2000 składają się:</a:t>
            </a:r>
          </a:p>
          <a:p>
            <a:pPr algn="just">
              <a:lnSpc>
                <a:spcPct val="90000"/>
              </a:lnSpc>
            </a:pPr>
            <a:r>
              <a:rPr lang="pl-PL" sz="1400" dirty="0" smtClean="0">
                <a:solidFill>
                  <a:schemeClr val="bg1"/>
                </a:solidFill>
              </a:rPr>
              <a:t>–obszary specjalnej ochrony ptaków będące konsekwencją realizacji postanowień dyrektywy </a:t>
            </a:r>
            <a:r>
              <a:rPr lang="pl-PL" sz="1400" dirty="0" smtClean="0">
                <a:solidFill>
                  <a:schemeClr val="bg1"/>
                </a:solidFill>
              </a:rPr>
              <a:t>ptasiej (art</a:t>
            </a:r>
            <a:r>
              <a:rPr lang="pl-PL" sz="1400" dirty="0" smtClean="0">
                <a:solidFill>
                  <a:schemeClr val="bg1"/>
                </a:solidFill>
              </a:rPr>
              <a:t>. 5 </a:t>
            </a:r>
            <a:r>
              <a:rPr lang="pl-PL" sz="1400" dirty="0" err="1" smtClean="0">
                <a:solidFill>
                  <a:schemeClr val="bg1"/>
                </a:solidFill>
              </a:rPr>
              <a:t>pkt</a:t>
            </a:r>
            <a:r>
              <a:rPr lang="pl-PL" sz="1400" dirty="0" smtClean="0">
                <a:solidFill>
                  <a:schemeClr val="bg1"/>
                </a:solidFill>
              </a:rPr>
              <a:t> 3 </a:t>
            </a:r>
            <a:r>
              <a:rPr lang="pl-PL" sz="1400" dirty="0" err="1" smtClean="0">
                <a:solidFill>
                  <a:schemeClr val="bg1"/>
                </a:solidFill>
              </a:rPr>
              <a:t>u.o.p</a:t>
            </a:r>
            <a:r>
              <a:rPr lang="pl-PL" sz="1400" dirty="0" smtClean="0">
                <a:solidFill>
                  <a:schemeClr val="bg1"/>
                </a:solidFill>
              </a:rPr>
              <a:t>.);</a:t>
            </a:r>
            <a:endParaRPr lang="pl-PL" sz="1400" dirty="0" smtClean="0">
              <a:solidFill>
                <a:schemeClr val="bg1"/>
              </a:solidFill>
            </a:endParaRPr>
          </a:p>
          <a:p>
            <a:pPr algn="just">
              <a:lnSpc>
                <a:spcPct val="90000"/>
              </a:lnSpc>
            </a:pPr>
            <a:r>
              <a:rPr lang="pl-PL" sz="1400" dirty="0" smtClean="0">
                <a:solidFill>
                  <a:schemeClr val="bg1"/>
                </a:solidFill>
              </a:rPr>
              <a:t>–specjalne obszary ochrony siedlisk będące konsekwencją realizacji postanowień dyrektywy </a:t>
            </a:r>
            <a:r>
              <a:rPr lang="pl-PL" sz="1400" dirty="0" smtClean="0">
                <a:solidFill>
                  <a:schemeClr val="bg1"/>
                </a:solidFill>
              </a:rPr>
              <a:t>siedliskowej (art</a:t>
            </a:r>
            <a:r>
              <a:rPr lang="pl-PL" sz="1400" dirty="0" smtClean="0">
                <a:solidFill>
                  <a:schemeClr val="bg1"/>
                </a:solidFill>
              </a:rPr>
              <a:t>. 5 </a:t>
            </a:r>
            <a:r>
              <a:rPr lang="pl-PL" sz="1400" dirty="0" err="1" smtClean="0">
                <a:solidFill>
                  <a:schemeClr val="bg1"/>
                </a:solidFill>
              </a:rPr>
              <a:t>pkt</a:t>
            </a:r>
            <a:r>
              <a:rPr lang="pl-PL" sz="1400" dirty="0" smtClean="0">
                <a:solidFill>
                  <a:schemeClr val="bg1"/>
                </a:solidFill>
              </a:rPr>
              <a:t> 19 </a:t>
            </a:r>
            <a:r>
              <a:rPr lang="pl-PL" sz="1400" dirty="0" err="1" smtClean="0">
                <a:solidFill>
                  <a:schemeClr val="bg1"/>
                </a:solidFill>
              </a:rPr>
              <a:t>u.o.p</a:t>
            </a:r>
            <a:r>
              <a:rPr lang="pl-PL" sz="1400" dirty="0" smtClean="0">
                <a:solidFill>
                  <a:schemeClr val="bg1"/>
                </a:solidFill>
              </a:rPr>
              <a:t>.);</a:t>
            </a:r>
            <a:endParaRPr lang="pl-PL" sz="1400" dirty="0" smtClean="0">
              <a:solidFill>
                <a:schemeClr val="bg1"/>
              </a:solidFill>
            </a:endParaRPr>
          </a:p>
          <a:p>
            <a:pPr algn="just">
              <a:lnSpc>
                <a:spcPct val="90000"/>
              </a:lnSpc>
            </a:pPr>
            <a:r>
              <a:rPr lang="pl-PL" sz="1400" dirty="0" smtClean="0">
                <a:solidFill>
                  <a:schemeClr val="bg1"/>
                </a:solidFill>
              </a:rPr>
              <a:t>–obszary mające znaczenie dla Wspólnoty, będące następstwem realizacji postanowień dyrektywy </a:t>
            </a:r>
            <a:r>
              <a:rPr lang="pl-PL" sz="1400" dirty="0" smtClean="0">
                <a:solidFill>
                  <a:schemeClr val="bg1"/>
                </a:solidFill>
              </a:rPr>
              <a:t>siedliskowej (art</a:t>
            </a:r>
            <a:r>
              <a:rPr lang="pl-PL" sz="1400" dirty="0" smtClean="0">
                <a:solidFill>
                  <a:schemeClr val="bg1"/>
                </a:solidFill>
              </a:rPr>
              <a:t>. 5 </a:t>
            </a:r>
            <a:r>
              <a:rPr lang="pl-PL" sz="1400" dirty="0" err="1" smtClean="0">
                <a:solidFill>
                  <a:schemeClr val="bg1"/>
                </a:solidFill>
              </a:rPr>
              <a:t>pkt</a:t>
            </a:r>
            <a:r>
              <a:rPr lang="pl-PL" sz="1400" dirty="0" smtClean="0">
                <a:solidFill>
                  <a:schemeClr val="bg1"/>
                </a:solidFill>
              </a:rPr>
              <a:t> 2c </a:t>
            </a:r>
            <a:r>
              <a:rPr lang="pl-PL" sz="1400" dirty="0" err="1" smtClean="0">
                <a:solidFill>
                  <a:schemeClr val="bg1"/>
                </a:solidFill>
              </a:rPr>
              <a:t>u.o.p</a:t>
            </a:r>
            <a:r>
              <a:rPr lang="pl-PL" sz="1400" dirty="0" smtClean="0">
                <a:solidFill>
                  <a:schemeClr val="bg1"/>
                </a:solidFill>
              </a:rPr>
              <a:t>.)</a:t>
            </a:r>
            <a:endParaRPr lang="pl-PL" sz="1400" dirty="0" smtClean="0">
              <a:solidFill>
                <a:schemeClr val="bg1"/>
              </a:solidFill>
            </a:endParaRPr>
          </a:p>
          <a:p>
            <a:pPr algn="just">
              <a:lnSpc>
                <a:spcPct val="90000"/>
              </a:lnSpc>
              <a:buFont typeface="Wingdings" pitchFamily="2" charset="2"/>
              <a:buChar char="Ø"/>
            </a:pPr>
            <a:r>
              <a:rPr lang="pl-PL" sz="1400" dirty="0" smtClean="0">
                <a:solidFill>
                  <a:schemeClr val="bg1"/>
                </a:solidFill>
              </a:rPr>
              <a:t> </a:t>
            </a:r>
            <a:r>
              <a:rPr lang="pl-PL" sz="1400" dirty="0" smtClean="0">
                <a:solidFill>
                  <a:schemeClr val="bg1"/>
                </a:solidFill>
              </a:rPr>
              <a:t>ochrona </a:t>
            </a:r>
            <a:r>
              <a:rPr lang="pl-PL" sz="1400" dirty="0" smtClean="0">
                <a:solidFill>
                  <a:schemeClr val="bg1"/>
                </a:solidFill>
              </a:rPr>
              <a:t>siedlisk oraz ochrona ptaków, aby były skuteczne, nie mogą być realizowane w oderwaniu od systemu ochrony środowiska przyrodniczego. Dopiero połączenie w pewną całość wszystkich form ochrony przyrody może zapewnić skuteczną ochronę. Uwzględniając te założenia, w art. 25 ust. 2 </a:t>
            </a:r>
            <a:r>
              <a:rPr lang="pl-PL" sz="1400" dirty="0" err="1" smtClean="0">
                <a:solidFill>
                  <a:schemeClr val="bg1"/>
                </a:solidFill>
              </a:rPr>
              <a:t>u.o.p</a:t>
            </a:r>
            <a:r>
              <a:rPr lang="pl-PL" sz="1400" dirty="0" smtClean="0">
                <a:solidFill>
                  <a:schemeClr val="bg1"/>
                </a:solidFill>
              </a:rPr>
              <a:t>. określono, że obszary Natura 2000 mogą obejmować swoim zasięgiem całość lub część obszarów i obiektów chronionych. Jednoznacznie wynika więc z tego, że ta forma ochrony może połączyć w pewną całość pozostające do tej pory w oderwaniu od siebie obszary i obiekty wymienione w art. 6 ust. 1 </a:t>
            </a:r>
            <a:r>
              <a:rPr lang="pl-PL" sz="1400" dirty="0" err="1" smtClean="0">
                <a:solidFill>
                  <a:schemeClr val="bg1"/>
                </a:solidFill>
              </a:rPr>
              <a:t>pkt</a:t>
            </a:r>
            <a:r>
              <a:rPr lang="pl-PL" sz="1400" dirty="0" smtClean="0">
                <a:solidFill>
                  <a:schemeClr val="bg1"/>
                </a:solidFill>
              </a:rPr>
              <a:t> 1–4, 6–9 </a:t>
            </a:r>
            <a:r>
              <a:rPr lang="pl-PL" sz="1400" dirty="0" err="1" smtClean="0">
                <a:solidFill>
                  <a:schemeClr val="bg1"/>
                </a:solidFill>
              </a:rPr>
              <a:t>u.o.p</a:t>
            </a:r>
            <a:r>
              <a:rPr lang="pl-PL" sz="1400" dirty="0" smtClean="0">
                <a:solidFill>
                  <a:schemeClr val="bg1"/>
                </a:solidFill>
              </a:rPr>
              <a:t>.</a:t>
            </a:r>
          </a:p>
          <a:p>
            <a:pPr algn="just">
              <a:lnSpc>
                <a:spcPct val="90000"/>
              </a:lnSpc>
            </a:pPr>
            <a:endParaRPr lang="pl-PL" sz="1400" dirty="0" smtClean="0">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 xmlns:a16="http://schemas.microsoft.com/office/drawing/2014/main" id="{614F7DB2-2747-44B1-8CCD-EA4CF6EABA5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1802" y="0"/>
            <a:ext cx="9172471" cy="6856214"/>
            <a:chOff x="-15736" y="0"/>
            <a:chExt cx="12229962" cy="6856214"/>
          </a:xfrm>
        </p:grpSpPr>
        <p:pic>
          <p:nvPicPr>
            <p:cNvPr id="9" name="Picture 8">
              <a:extLst>
                <a:ext uri="{FF2B5EF4-FFF2-40B4-BE49-F238E27FC236}">
                  <a16:creationId xmlns="" xmlns:a16="http://schemas.microsoft.com/office/drawing/2014/main" id="{6B274392-2BAA-4EFD-A7A4-941ABF7B2B14}"/>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a:blip r:embed="rId2" cstate="print">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10" name="Rectangle 9">
              <a:extLst>
                <a:ext uri="{FF2B5EF4-FFF2-40B4-BE49-F238E27FC236}">
                  <a16:creationId xmlns="" xmlns:a16="http://schemas.microsoft.com/office/drawing/2014/main" id="{54E9F97B-B428-4C46-8004-BC4A40DEF31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 xmlns:a16="http://schemas.microsoft.com/office/drawing/2014/main" id="{F6C42F04-DEA1-45C3-9F84-8B1652F9C90D}"/>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3" cstate="print">
              <a:extLst>
                <a:ext uri="{28A0092B-C50C-407E-A947-70E740481C1C}">
                  <a14:useLocalDpi xmlns="" xmlns:a14="http://schemas.microsoft.com/office/drawing/2010/main" val="0"/>
                </a:ext>
              </a:extLst>
            </a:blip>
            <a:srcRect/>
            <a:stretch/>
          </p:blipFill>
          <p:spPr>
            <a:xfrm>
              <a:off x="-15736" y="3153832"/>
              <a:ext cx="777240" cy="606425"/>
            </a:xfrm>
            <a:prstGeom prst="rect">
              <a:avLst/>
            </a:prstGeom>
          </p:spPr>
        </p:pic>
        <p:pic>
          <p:nvPicPr>
            <p:cNvPr id="12" name="Picture 11">
              <a:extLst>
                <a:ext uri="{FF2B5EF4-FFF2-40B4-BE49-F238E27FC236}">
                  <a16:creationId xmlns="" xmlns:a16="http://schemas.microsoft.com/office/drawing/2014/main" id="{DA860151-6D39-4EDD-99B8-908690A0DD37}"/>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3" cstate="print">
              <a:extLst>
                <a:ext uri="{28A0092B-C50C-407E-A947-70E740481C1C}">
                  <a14:useLocalDpi xmlns="" xmlns:a14="http://schemas.microsoft.com/office/drawing/2010/main"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 xmlns:a16="http://schemas.microsoft.com/office/drawing/2014/main" id="{2C02D87C-1E23-4B24-AFE6-A85743C72FD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 xmlns:a16="http://schemas.microsoft.com/office/drawing/2014/main" id="{0B7C4858-FAA3-4226-A856-193A01910E6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 xmlns:a16="http://schemas.microsoft.com/office/drawing/2014/main" id="{68C1B503-0291-4E82-A65E-72D604D9F6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 xmlns:a16="http://schemas.microsoft.com/office/drawing/2014/main" id="{B3F836C5-9601-4982-A121-CCA49BF7BA6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2000" b="1" dirty="0" smtClean="0">
                <a:solidFill>
                  <a:srgbClr val="FFFFFF"/>
                </a:solidFill>
              </a:rPr>
              <a:t>Sieć obszarów Natura 2000</a:t>
            </a:r>
            <a:endParaRPr lang="pl-PL" sz="2000" b="1" dirty="0" smtClean="0">
              <a:solidFill>
                <a:srgbClr val="FFFFFF"/>
              </a:solidFill>
            </a:endParaRPr>
          </a:p>
        </p:txBody>
      </p:sp>
      <p:sp>
        <p:nvSpPr>
          <p:cNvPr id="22" name="Rectangle 21">
            <a:extLst>
              <a:ext uri="{FF2B5EF4-FFF2-40B4-BE49-F238E27FC236}">
                <a16:creationId xmlns="" xmlns:a16="http://schemas.microsoft.com/office/drawing/2014/main" id="{46CD0D05-FF47-4ABB-841C-0600CADC35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l-PL" sz="1400" dirty="0"/>
          </a:p>
        </p:txBody>
      </p:sp>
      <p:sp>
        <p:nvSpPr>
          <p:cNvPr id="3" name="Podtytuł 2"/>
          <p:cNvSpPr>
            <a:spLocks noGrp="1"/>
          </p:cNvSpPr>
          <p:nvPr>
            <p:ph type="subTitle" idx="1"/>
          </p:nvPr>
        </p:nvSpPr>
        <p:spPr>
          <a:xfrm>
            <a:off x="3862770" y="188640"/>
            <a:ext cx="4965792" cy="6552728"/>
          </a:xfrm>
        </p:spPr>
        <p:txBody>
          <a:bodyPr vert="horz" lIns="91440" tIns="45720" rIns="91440" bIns="45720" rtlCol="0" anchor="ctr">
            <a:normAutofit/>
          </a:bodyPr>
          <a:lstStyle/>
          <a:p>
            <a:pPr algn="just">
              <a:lnSpc>
                <a:spcPct val="90000"/>
              </a:lnSpc>
            </a:pPr>
            <a:endParaRPr lang="pl-PL" sz="1400" b="1" dirty="0" smtClean="0">
              <a:solidFill>
                <a:schemeClr val="bg1"/>
              </a:solidFill>
            </a:endParaRPr>
          </a:p>
          <a:p>
            <a:pPr algn="just">
              <a:lnSpc>
                <a:spcPct val="90000"/>
              </a:lnSpc>
              <a:buFont typeface="Wingdings" pitchFamily="2" charset="2"/>
              <a:buChar char="Ø"/>
            </a:pPr>
            <a:r>
              <a:rPr lang="pl-PL" sz="1400" dirty="0" smtClean="0">
                <a:solidFill>
                  <a:schemeClr val="bg1"/>
                </a:solidFill>
              </a:rPr>
              <a:t> </a:t>
            </a:r>
            <a:r>
              <a:rPr lang="pl-PL" sz="1400" dirty="0" smtClean="0">
                <a:solidFill>
                  <a:schemeClr val="bg1"/>
                </a:solidFill>
              </a:rPr>
              <a:t>za</a:t>
            </a:r>
            <a:r>
              <a:rPr lang="pl-PL" sz="1400" dirty="0" smtClean="0">
                <a:solidFill>
                  <a:schemeClr val="bg1"/>
                </a:solidFill>
              </a:rPr>
              <a:t> obszary Natura 2000 uznaje się tereny o największym znaczeniu dla zachowania zagrożonych lub bardzo rzadkich gatunków roślin i zwierząt czy charakterystycznych siedlisk przyrodniczych mających znaczenie dla ochrony wartości przyrodniczych całej Europy (jej różnorodności biologicznej). Sposób ochrony w obrębie każdego z tych obszarów może być inny. Bardzo istotnym działaniem w odniesieniu do obszarów Natura 2000 jest monitoring stanu siedlisk przyrodniczych, siedlisk gatunków roślin i zwierząt oraz ich populacji w ich obrębie oraz raportowanie wyników tych obserwacji, ponieważ umożliwia ocenę skuteczności prowadzonych działań ochronnych.</a:t>
            </a:r>
          </a:p>
          <a:p>
            <a:pPr algn="just">
              <a:lnSpc>
                <a:spcPct val="90000"/>
              </a:lnSpc>
              <a:buFont typeface="Wingdings" pitchFamily="2" charset="2"/>
              <a:buChar char="Ø"/>
            </a:pPr>
            <a:r>
              <a:rPr lang="pl-PL" sz="1400" dirty="0" smtClean="0">
                <a:solidFill>
                  <a:schemeClr val="bg1"/>
                </a:solidFill>
              </a:rPr>
              <a:t>Sieć Natura 2000 to skrócona nazwa Europejskiej Sieci Ekologicznej Natura 2000, która jest wprowadzana we wszystkich krajach Unii Europejskiej. Tworzą ją poszczególne obszary Natura 2000, wyznaczane zgodnie z jednolitymi, naukowymi kryteriami zapisanymi w dyrektywie Rady Europejskiej Wspólnoty Gospodarczej z 1992 r. o ochronie siedlisk naturalnych oraz dzikiej fauny i flory w Europie (dyrektywie „siedliskowej”). </a:t>
            </a:r>
            <a:endParaRPr lang="pl-PL" sz="1400" dirty="0" smtClean="0">
              <a:solidFill>
                <a:schemeClr val="bg1"/>
              </a:solidFill>
            </a:endParaRPr>
          </a:p>
          <a:p>
            <a:pPr algn="just">
              <a:lnSpc>
                <a:spcPct val="90000"/>
              </a:lnSpc>
              <a:buFont typeface="Wingdings" pitchFamily="2" charset="2"/>
              <a:buChar char="Ø"/>
            </a:pPr>
            <a:r>
              <a:rPr lang="pl-PL" sz="1400" dirty="0" smtClean="0">
                <a:solidFill>
                  <a:schemeClr val="bg1"/>
                </a:solidFill>
              </a:rPr>
              <a:t> </a:t>
            </a:r>
            <a:r>
              <a:rPr lang="pl-PL" sz="1400" dirty="0" smtClean="0">
                <a:solidFill>
                  <a:schemeClr val="bg1"/>
                </a:solidFill>
              </a:rPr>
              <a:t>sieć </a:t>
            </a:r>
            <a:r>
              <a:rPr lang="pl-PL" sz="1400" dirty="0" smtClean="0">
                <a:solidFill>
                  <a:schemeClr val="bg1"/>
                </a:solidFill>
              </a:rPr>
              <a:t>łączy dwa odrębne podsystemy obszarów chronionych wyznaczane na podstawie dwóch dyrektyw Unii Europejskiej. Jeden z podsystemów obejmuje obszary ważne dla ochrony dzikich ptaków (ostoje dzikich ptaków o znaczeniu europejskim), a drugi tworzą obszary wyznaczane w celu ochrony określonych typów siedlisk przyrodniczych oraz siedlisk istotnych dla ochrony gatunków roślin i zwierząt innych niż ptaki. Ochrona ptaków ma w ramach sieci Natura 2000 specjalny status ze względu na długą tradycję ich </a:t>
            </a:r>
            <a:r>
              <a:rPr lang="pl-PL" sz="1400" dirty="0" smtClean="0">
                <a:solidFill>
                  <a:schemeClr val="bg1"/>
                </a:solidFill>
              </a:rPr>
              <a:t>ochrony.</a:t>
            </a:r>
            <a:endParaRPr lang="pl-PL" sz="1400" dirty="0" smtClean="0">
              <a:solidFill>
                <a:schemeClr val="bg1"/>
              </a:solidFill>
            </a:endParaRPr>
          </a:p>
          <a:p>
            <a:pPr algn="just">
              <a:lnSpc>
                <a:spcPct val="90000"/>
              </a:lnSpc>
              <a:buFont typeface="Wingdings" pitchFamily="2" charset="2"/>
              <a:buChar char="Ø"/>
            </a:pPr>
            <a:endParaRPr lang="pl-PL" sz="1400" dirty="0" smtClean="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cstate="print"/>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 xmlns:a16="http://schemas.microsoft.com/office/drawing/2014/main" id="{614F7DB2-2747-44B1-8CCD-EA4CF6EABA5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1802" y="0"/>
            <a:ext cx="9172471" cy="6856214"/>
            <a:chOff x="-15736" y="0"/>
            <a:chExt cx="12229962" cy="6856214"/>
          </a:xfrm>
        </p:grpSpPr>
        <p:pic>
          <p:nvPicPr>
            <p:cNvPr id="9" name="Picture 8">
              <a:extLst>
                <a:ext uri="{FF2B5EF4-FFF2-40B4-BE49-F238E27FC236}">
                  <a16:creationId xmlns="" xmlns:a16="http://schemas.microsoft.com/office/drawing/2014/main" id="{6B274392-2BAA-4EFD-A7A4-941ABF7B2B14}"/>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a:blip r:embed="rId4" cstate="print">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10" name="Rectangle 9">
              <a:extLst>
                <a:ext uri="{FF2B5EF4-FFF2-40B4-BE49-F238E27FC236}">
                  <a16:creationId xmlns="" xmlns:a16="http://schemas.microsoft.com/office/drawing/2014/main" id="{54E9F97B-B428-4C46-8004-BC4A40DEF31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 xmlns:a16="http://schemas.microsoft.com/office/drawing/2014/main" id="{F6C42F04-DEA1-45C3-9F84-8B1652F9C90D}"/>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5" cstate="print">
              <a:extLst>
                <a:ext uri="{28A0092B-C50C-407E-A947-70E740481C1C}">
                  <a14:useLocalDpi xmlns="" xmlns:a14="http://schemas.microsoft.com/office/drawing/2010/main" val="0"/>
                </a:ext>
              </a:extLst>
            </a:blip>
            <a:srcRect/>
            <a:stretch/>
          </p:blipFill>
          <p:spPr>
            <a:xfrm>
              <a:off x="-15736" y="3153832"/>
              <a:ext cx="777240" cy="606425"/>
            </a:xfrm>
            <a:prstGeom prst="rect">
              <a:avLst/>
            </a:prstGeom>
          </p:spPr>
        </p:pic>
        <p:pic>
          <p:nvPicPr>
            <p:cNvPr id="12" name="Picture 11">
              <a:extLst>
                <a:ext uri="{FF2B5EF4-FFF2-40B4-BE49-F238E27FC236}">
                  <a16:creationId xmlns="" xmlns:a16="http://schemas.microsoft.com/office/drawing/2014/main" id="{DA860151-6D39-4EDD-99B8-908690A0DD37}"/>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5" cstate="print">
              <a:extLst>
                <a:ext uri="{28A0092B-C50C-407E-A947-70E740481C1C}">
                  <a14:useLocalDpi xmlns="" xmlns:a14="http://schemas.microsoft.com/office/drawing/2010/main"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 xmlns:a16="http://schemas.microsoft.com/office/drawing/2014/main" id="{2C02D87C-1E23-4B24-AFE6-A85743C72FD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 xmlns:a16="http://schemas.microsoft.com/office/drawing/2014/main" id="{D12B819D-CC31-407E-85A4-38D86944A0B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 xmlns:a16="http://schemas.microsoft.com/office/drawing/2014/main" id="{1433B347-AE1B-487E-9813-FC88C0DD71A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55996" y="469900"/>
            <a:ext cx="8429625"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contourW="12700">
            <a:bevelT w="6350" h="6350"/>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 xmlns:a16="http://schemas.microsoft.com/office/drawing/2014/main" id="{7FE02B2F-D95A-47B1-8DA1-163D342608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56009" y="609600"/>
            <a:ext cx="82296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971551" y="982132"/>
            <a:ext cx="7200897" cy="1303867"/>
          </a:xfrm>
        </p:spPr>
        <p:txBody>
          <a:bodyPr vert="horz" lIns="91440" tIns="45720" rIns="91440" bIns="45720" rtlCol="0" anchor="ctr">
            <a:normAutofit/>
          </a:bodyPr>
          <a:lstStyle/>
          <a:p>
            <a:r>
              <a:rPr lang="en-US" sz="4400" dirty="0">
                <a:solidFill>
                  <a:schemeClr val="bg1"/>
                </a:solidFill>
              </a:rPr>
              <a:t>Plan </a:t>
            </a:r>
            <a:r>
              <a:rPr lang="pl-PL" sz="4400" dirty="0" smtClean="0">
                <a:solidFill>
                  <a:schemeClr val="bg1"/>
                </a:solidFill>
              </a:rPr>
              <a:t>ćwiczeń nr 4</a:t>
            </a:r>
            <a:endParaRPr lang="en-US" sz="4400" dirty="0">
              <a:solidFill>
                <a:schemeClr val="bg1"/>
              </a:solidFill>
            </a:endParaRPr>
          </a:p>
        </p:txBody>
      </p:sp>
      <p:cxnSp>
        <p:nvCxnSpPr>
          <p:cNvPr id="22" name="Straight Connector 21">
            <a:extLst>
              <a:ext uri="{FF2B5EF4-FFF2-40B4-BE49-F238E27FC236}">
                <a16:creationId xmlns="" xmlns:a16="http://schemas.microsoft.com/office/drawing/2014/main" id="{ED867580-55A6-4E67-A38E-4D1E3D4FBAF3}"/>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112281" y="2400639"/>
            <a:ext cx="6955394"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Podtytuł 2"/>
          <p:cNvSpPr>
            <a:spLocks noGrp="1"/>
          </p:cNvSpPr>
          <p:nvPr>
            <p:ph type="subTitle" idx="1"/>
          </p:nvPr>
        </p:nvSpPr>
        <p:spPr>
          <a:xfrm>
            <a:off x="971550" y="2556932"/>
            <a:ext cx="7200897" cy="3318936"/>
          </a:xfrm>
        </p:spPr>
        <p:txBody>
          <a:bodyPr vert="horz" lIns="91440" tIns="45720" rIns="91440" bIns="45720" rtlCol="0" anchor="t">
            <a:normAutofit fontScale="92500" lnSpcReduction="10000"/>
          </a:bodyPr>
          <a:lstStyle/>
          <a:p>
            <a:pPr marL="514350" indent="-514350" algn="l">
              <a:buAutoNum type="arabicPeriod"/>
            </a:pPr>
            <a:r>
              <a:rPr lang="pl-PL" dirty="0" smtClean="0">
                <a:solidFill>
                  <a:schemeClr val="bg1"/>
                </a:solidFill>
              </a:rPr>
              <a:t>Formy ochrony przyrody</a:t>
            </a:r>
          </a:p>
          <a:p>
            <a:pPr marL="514350" indent="-514350" algn="l">
              <a:buAutoNum type="arabicPeriod"/>
            </a:pPr>
            <a:r>
              <a:rPr lang="pl-PL" dirty="0" smtClean="0">
                <a:solidFill>
                  <a:schemeClr val="bg1"/>
                </a:solidFill>
              </a:rPr>
              <a:t>Indywidualne formy ochrony przyrody</a:t>
            </a:r>
          </a:p>
          <a:p>
            <a:pPr marL="514350" indent="-514350" algn="l">
              <a:buAutoNum type="arabicPeriod"/>
            </a:pPr>
            <a:r>
              <a:rPr lang="pl-PL" dirty="0" smtClean="0">
                <a:solidFill>
                  <a:schemeClr val="bg1"/>
                </a:solidFill>
              </a:rPr>
              <a:t>Ochrona częściowa/ czynna/ ex situ/ </a:t>
            </a:r>
            <a:r>
              <a:rPr lang="pl-PL" dirty="0" err="1" smtClean="0">
                <a:solidFill>
                  <a:schemeClr val="bg1"/>
                </a:solidFill>
              </a:rPr>
              <a:t>in</a:t>
            </a:r>
            <a:r>
              <a:rPr lang="pl-PL" dirty="0" smtClean="0">
                <a:solidFill>
                  <a:schemeClr val="bg1"/>
                </a:solidFill>
              </a:rPr>
              <a:t> situ/ krajobrazowa/ ścisła</a:t>
            </a:r>
          </a:p>
          <a:p>
            <a:pPr marL="514350" indent="-514350" algn="l">
              <a:buAutoNum type="arabicPeriod"/>
            </a:pPr>
            <a:r>
              <a:rPr lang="pl-PL" dirty="0" smtClean="0">
                <a:solidFill>
                  <a:schemeClr val="bg1"/>
                </a:solidFill>
              </a:rPr>
              <a:t>Korytarz </a:t>
            </a:r>
            <a:r>
              <a:rPr lang="pl-PL" dirty="0" smtClean="0">
                <a:solidFill>
                  <a:schemeClr val="bg1"/>
                </a:solidFill>
              </a:rPr>
              <a:t>ekologiczny</a:t>
            </a:r>
          </a:p>
          <a:p>
            <a:pPr marL="514350" indent="-514350" algn="l">
              <a:buAutoNum type="arabicPeriod"/>
            </a:pPr>
            <a:r>
              <a:rPr lang="pl-PL" dirty="0" smtClean="0">
                <a:solidFill>
                  <a:schemeClr val="bg1"/>
                </a:solidFill>
              </a:rPr>
              <a:t>Obszar specjalnej ochrony ptaków</a:t>
            </a:r>
          </a:p>
          <a:p>
            <a:pPr marL="514350" indent="-514350" algn="l">
              <a:buAutoNum type="arabicPeriod"/>
            </a:pPr>
            <a:r>
              <a:rPr lang="pl-PL" dirty="0" smtClean="0">
                <a:solidFill>
                  <a:schemeClr val="bg1"/>
                </a:solidFill>
              </a:rPr>
              <a:t>Sieć obszarów Natura 2000</a:t>
            </a:r>
            <a:endParaRPr lang="pl-PL" dirty="0" smtClean="0">
              <a:solidFill>
                <a:schemeClr val="bg1"/>
              </a:solidFill>
            </a:endParaRPr>
          </a:p>
          <a:p>
            <a:pPr marL="514350" indent="-514350" algn="l">
              <a:buAutoNum type="arabicPeriod"/>
            </a:pPr>
            <a:r>
              <a:rPr lang="pl-PL" dirty="0" smtClean="0">
                <a:solidFill>
                  <a:schemeClr val="bg1"/>
                </a:solidFill>
              </a:rPr>
              <a:t>Organy </a:t>
            </a:r>
            <a:r>
              <a:rPr lang="pl-PL" dirty="0" smtClean="0">
                <a:solidFill>
                  <a:schemeClr val="bg1"/>
                </a:solidFill>
              </a:rPr>
              <a:t>ochrony przyrody</a:t>
            </a:r>
          </a:p>
          <a:p>
            <a:pPr marL="514350" indent="-514350" algn="l">
              <a:buAutoNum type="arabicPeriod"/>
            </a:pPr>
            <a:r>
              <a:rPr lang="pl-PL" dirty="0" smtClean="0">
                <a:solidFill>
                  <a:schemeClr val="bg1"/>
                </a:solidFill>
              </a:rPr>
              <a:t>Organy opiniodawczo – doradcze w zakresie ochrony przyrody</a:t>
            </a:r>
          </a:p>
          <a:p>
            <a:pPr marL="514350" indent="-514350" algn="l">
              <a:buAutoNum type="arabicPeriod"/>
            </a:pPr>
            <a:endParaRPr lang="pl-PL" dirty="0" smtClean="0">
              <a:solidFill>
                <a:schemeClr val="bg1"/>
              </a:solidFill>
            </a:endParaRPr>
          </a:p>
          <a:p>
            <a:pPr marL="514350" indent="-514350" algn="l">
              <a:buAutoNum type="arabicPeriod"/>
            </a:pPr>
            <a:endParaRPr lang="pl-PL" dirty="0" smtClean="0">
              <a:solidFill>
                <a:schemeClr val="bg1"/>
              </a:solidFill>
            </a:endParaRPr>
          </a:p>
          <a:p>
            <a:pPr marL="514350" indent="-514350" algn="l">
              <a:buAutoNum type="arabicPeriod"/>
            </a:pPr>
            <a:endParaRPr lang="pl-PL" dirty="0" smtClean="0">
              <a:solidFill>
                <a:schemeClr val="bg1"/>
              </a:solidFill>
            </a:endParaRPr>
          </a:p>
          <a:p>
            <a:pPr marL="514350" indent="-514350" algn="l">
              <a:buAutoNum type="arabicPeriod"/>
            </a:pPr>
            <a:endParaRPr lang="pl-PL" dirty="0" smtClean="0">
              <a:solidFill>
                <a:schemeClr val="bg1"/>
              </a:solidFill>
            </a:endParaRPr>
          </a:p>
          <a:p>
            <a:pPr marL="514350" indent="-514350" algn="l">
              <a:buFont typeface="+mj-lt"/>
              <a:buAutoNum type="arabicPeriod"/>
            </a:pPr>
            <a:endParaRPr lang="en-US" dirty="0">
              <a:solidFill>
                <a:schemeClr val="bg1"/>
              </a:solidFill>
            </a:endParaRPr>
          </a:p>
          <a:p>
            <a:pPr marL="514350" indent="-514350" algn="l">
              <a:buFont typeface="+mj-lt"/>
              <a:buAutoNum type="arabicPeriod"/>
            </a:pPr>
            <a:endParaRPr lang="en-US" dirty="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Sieć Natura 2000</a:t>
            </a:r>
            <a:endParaRPr lang="pl-PL" dirty="0"/>
          </a:p>
        </p:txBody>
      </p:sp>
      <p:sp>
        <p:nvSpPr>
          <p:cNvPr id="3" name="Symbol zastępczy zawartości 2"/>
          <p:cNvSpPr>
            <a:spLocks noGrp="1"/>
          </p:cNvSpPr>
          <p:nvPr>
            <p:ph idx="1"/>
          </p:nvPr>
        </p:nvSpPr>
        <p:spPr/>
        <p:txBody>
          <a:bodyPr/>
          <a:lstStyle/>
          <a:p>
            <a:endParaRPr lang="pl-PL"/>
          </a:p>
        </p:txBody>
      </p:sp>
      <p:pic>
        <p:nvPicPr>
          <p:cNvPr id="2050" name="Picture 2" descr="C:\Users\Malgosia\Desktop\n1.jpeg"/>
          <p:cNvPicPr>
            <a:picLocks noChangeAspect="1" noChangeArrowheads="1"/>
          </p:cNvPicPr>
          <p:nvPr/>
        </p:nvPicPr>
        <p:blipFill>
          <a:blip r:embed="rId2" cstate="print"/>
          <a:srcRect/>
          <a:stretch>
            <a:fillRect/>
          </a:stretch>
        </p:blipFill>
        <p:spPr bwMode="auto">
          <a:xfrm>
            <a:off x="842762" y="2492896"/>
            <a:ext cx="3513214" cy="3456383"/>
          </a:xfrm>
          <a:prstGeom prst="rect">
            <a:avLst/>
          </a:prstGeom>
          <a:noFill/>
        </p:spPr>
      </p:pic>
      <p:pic>
        <p:nvPicPr>
          <p:cNvPr id="2051" name="Picture 3" descr="C:\Users\Malgosia\Desktop\n2.jpg"/>
          <p:cNvPicPr>
            <a:picLocks noChangeAspect="1" noChangeArrowheads="1"/>
          </p:cNvPicPr>
          <p:nvPr/>
        </p:nvPicPr>
        <p:blipFill>
          <a:blip r:embed="rId3" cstate="print"/>
          <a:srcRect/>
          <a:stretch>
            <a:fillRect/>
          </a:stretch>
        </p:blipFill>
        <p:spPr bwMode="auto">
          <a:xfrm>
            <a:off x="4355976" y="2492896"/>
            <a:ext cx="3888431" cy="3456384"/>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 xmlns:a16="http://schemas.microsoft.com/office/drawing/2014/main" id="{614F7DB2-2747-44B1-8CCD-EA4CF6EABA5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1802" y="0"/>
            <a:ext cx="9172471" cy="6856214"/>
            <a:chOff x="-15736" y="0"/>
            <a:chExt cx="12229962" cy="6856214"/>
          </a:xfrm>
        </p:grpSpPr>
        <p:pic>
          <p:nvPicPr>
            <p:cNvPr id="9" name="Picture 8">
              <a:extLst>
                <a:ext uri="{FF2B5EF4-FFF2-40B4-BE49-F238E27FC236}">
                  <a16:creationId xmlns="" xmlns:a16="http://schemas.microsoft.com/office/drawing/2014/main" id="{6B274392-2BAA-4EFD-A7A4-941ABF7B2B14}"/>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a:blip r:embed="rId2" cstate="print">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10" name="Rectangle 9">
              <a:extLst>
                <a:ext uri="{FF2B5EF4-FFF2-40B4-BE49-F238E27FC236}">
                  <a16:creationId xmlns="" xmlns:a16="http://schemas.microsoft.com/office/drawing/2014/main" id="{54E9F97B-B428-4C46-8004-BC4A40DEF31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 xmlns:a16="http://schemas.microsoft.com/office/drawing/2014/main" id="{F6C42F04-DEA1-45C3-9F84-8B1652F9C90D}"/>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3" cstate="print">
              <a:extLst>
                <a:ext uri="{28A0092B-C50C-407E-A947-70E740481C1C}">
                  <a14:useLocalDpi xmlns="" xmlns:a14="http://schemas.microsoft.com/office/drawing/2010/main" val="0"/>
                </a:ext>
              </a:extLst>
            </a:blip>
            <a:srcRect/>
            <a:stretch/>
          </p:blipFill>
          <p:spPr>
            <a:xfrm>
              <a:off x="-15736" y="3153832"/>
              <a:ext cx="777240" cy="606425"/>
            </a:xfrm>
            <a:prstGeom prst="rect">
              <a:avLst/>
            </a:prstGeom>
          </p:spPr>
        </p:pic>
        <p:pic>
          <p:nvPicPr>
            <p:cNvPr id="12" name="Picture 11">
              <a:extLst>
                <a:ext uri="{FF2B5EF4-FFF2-40B4-BE49-F238E27FC236}">
                  <a16:creationId xmlns="" xmlns:a16="http://schemas.microsoft.com/office/drawing/2014/main" id="{DA860151-6D39-4EDD-99B8-908690A0DD37}"/>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3" cstate="print">
              <a:extLst>
                <a:ext uri="{28A0092B-C50C-407E-A947-70E740481C1C}">
                  <a14:useLocalDpi xmlns="" xmlns:a14="http://schemas.microsoft.com/office/drawing/2010/main"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 xmlns:a16="http://schemas.microsoft.com/office/drawing/2014/main" id="{2C02D87C-1E23-4B24-AFE6-A85743C72FD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 xmlns:a16="http://schemas.microsoft.com/office/drawing/2014/main" id="{0B7C4858-FAA3-4226-A856-193A01910E6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 xmlns:a16="http://schemas.microsoft.com/office/drawing/2014/main" id="{68C1B503-0291-4E82-A65E-72D604D9F6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 xmlns:a16="http://schemas.microsoft.com/office/drawing/2014/main" id="{B3F836C5-9601-4982-A121-CCA49BF7BA6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2000" b="1" dirty="0" smtClean="0">
                <a:solidFill>
                  <a:srgbClr val="FFFFFF"/>
                </a:solidFill>
              </a:rPr>
              <a:t>Organy ochrony przyrody</a:t>
            </a:r>
            <a:endParaRPr lang="pl-PL" sz="2000" b="1" dirty="0" smtClean="0">
              <a:solidFill>
                <a:srgbClr val="FFFFFF"/>
              </a:solidFill>
            </a:endParaRPr>
          </a:p>
        </p:txBody>
      </p:sp>
      <p:sp>
        <p:nvSpPr>
          <p:cNvPr id="22" name="Rectangle 21">
            <a:extLst>
              <a:ext uri="{FF2B5EF4-FFF2-40B4-BE49-F238E27FC236}">
                <a16:creationId xmlns="" xmlns:a16="http://schemas.microsoft.com/office/drawing/2014/main" id="{46CD0D05-FF47-4ABB-841C-0600CADC35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l-PL" sz="1400" dirty="0"/>
          </a:p>
        </p:txBody>
      </p:sp>
      <p:sp>
        <p:nvSpPr>
          <p:cNvPr id="3" name="Podtytuł 2"/>
          <p:cNvSpPr>
            <a:spLocks noGrp="1"/>
          </p:cNvSpPr>
          <p:nvPr>
            <p:ph type="subTitle" idx="1"/>
          </p:nvPr>
        </p:nvSpPr>
        <p:spPr>
          <a:xfrm>
            <a:off x="3862770" y="188640"/>
            <a:ext cx="4965792" cy="6552728"/>
          </a:xfrm>
        </p:spPr>
        <p:txBody>
          <a:bodyPr vert="horz" lIns="91440" tIns="45720" rIns="91440" bIns="45720" rtlCol="0" anchor="ctr">
            <a:normAutofit fontScale="92500" lnSpcReduction="10000"/>
          </a:bodyPr>
          <a:lstStyle/>
          <a:p>
            <a:pPr algn="just">
              <a:lnSpc>
                <a:spcPct val="90000"/>
              </a:lnSpc>
            </a:pPr>
            <a:endParaRPr lang="pl-PL" sz="1400" b="1" dirty="0" smtClean="0">
              <a:solidFill>
                <a:schemeClr val="bg1"/>
              </a:solidFill>
            </a:endParaRPr>
          </a:p>
          <a:p>
            <a:pPr algn="just">
              <a:lnSpc>
                <a:spcPct val="90000"/>
              </a:lnSpc>
            </a:pPr>
            <a:r>
              <a:rPr lang="pl-PL" sz="1400" b="1" dirty="0" smtClean="0">
                <a:solidFill>
                  <a:schemeClr val="bg1"/>
                </a:solidFill>
              </a:rPr>
              <a:t>REGULACJA</a:t>
            </a:r>
            <a:r>
              <a:rPr lang="pl-PL" sz="1400" b="1" dirty="0" smtClean="0">
                <a:solidFill>
                  <a:schemeClr val="bg1"/>
                </a:solidFill>
              </a:rPr>
              <a:t>: </a:t>
            </a:r>
            <a:r>
              <a:rPr lang="pl-PL" sz="1400" dirty="0" smtClean="0">
                <a:solidFill>
                  <a:schemeClr val="bg1"/>
                </a:solidFill>
              </a:rPr>
              <a:t>ustawa z dnia 16 kwietnia 2004 r. o ochronie przyrody (Dz.U.2021.1098 </a:t>
            </a:r>
            <a:r>
              <a:rPr lang="pl-PL" sz="1400" dirty="0" err="1" smtClean="0">
                <a:solidFill>
                  <a:schemeClr val="bg1"/>
                </a:solidFill>
              </a:rPr>
              <a:t>t.j</a:t>
            </a:r>
            <a:r>
              <a:rPr lang="pl-PL" sz="1400" dirty="0" smtClean="0">
                <a:solidFill>
                  <a:schemeClr val="bg1"/>
                </a:solidFill>
              </a:rPr>
              <a:t>. z dnia 2021.06.21)</a:t>
            </a:r>
          </a:p>
          <a:p>
            <a:pPr algn="just">
              <a:lnSpc>
                <a:spcPct val="90000"/>
              </a:lnSpc>
            </a:pPr>
            <a:r>
              <a:rPr lang="pl-PL" sz="1400" b="1" dirty="0" smtClean="0">
                <a:solidFill>
                  <a:schemeClr val="bg1"/>
                </a:solidFill>
              </a:rPr>
              <a:t>Art.  91.  [Podmioty pełniące rolę organów ochrony przyrody]</a:t>
            </a:r>
          </a:p>
          <a:p>
            <a:pPr algn="just">
              <a:lnSpc>
                <a:spcPct val="90000"/>
              </a:lnSpc>
            </a:pPr>
            <a:r>
              <a:rPr lang="pl-PL" sz="1400" dirty="0" smtClean="0">
                <a:solidFill>
                  <a:schemeClr val="bg1"/>
                </a:solidFill>
              </a:rPr>
              <a:t>Organami w zakresie ochrony przyrody są:</a:t>
            </a:r>
          </a:p>
          <a:p>
            <a:pPr algn="just">
              <a:lnSpc>
                <a:spcPct val="90000"/>
              </a:lnSpc>
            </a:pPr>
            <a:r>
              <a:rPr lang="pl-PL" sz="1400" dirty="0" smtClean="0">
                <a:solidFill>
                  <a:schemeClr val="bg1"/>
                </a:solidFill>
              </a:rPr>
              <a:t>1</a:t>
            </a:r>
            <a:r>
              <a:rPr lang="pl-PL" sz="1400" dirty="0" smtClean="0">
                <a:solidFill>
                  <a:schemeClr val="bg1"/>
                </a:solidFill>
              </a:rPr>
              <a:t>) minister </a:t>
            </a:r>
            <a:r>
              <a:rPr lang="pl-PL" sz="1400" dirty="0" smtClean="0">
                <a:solidFill>
                  <a:schemeClr val="bg1"/>
                </a:solidFill>
              </a:rPr>
              <a:t>właściwy do spraw środowiska;</a:t>
            </a:r>
          </a:p>
          <a:p>
            <a:pPr algn="just">
              <a:lnSpc>
                <a:spcPct val="90000"/>
              </a:lnSpc>
            </a:pPr>
            <a:r>
              <a:rPr lang="pl-PL" sz="1400" dirty="0" smtClean="0">
                <a:solidFill>
                  <a:schemeClr val="bg1"/>
                </a:solidFill>
              </a:rPr>
              <a:t>1a</a:t>
            </a:r>
            <a:r>
              <a:rPr lang="pl-PL" sz="1400" dirty="0" smtClean="0">
                <a:solidFill>
                  <a:schemeClr val="bg1"/>
                </a:solidFill>
              </a:rPr>
              <a:t>) Generalny </a:t>
            </a:r>
            <a:r>
              <a:rPr lang="pl-PL" sz="1400" dirty="0" smtClean="0">
                <a:solidFill>
                  <a:schemeClr val="bg1"/>
                </a:solidFill>
              </a:rPr>
              <a:t>Dyrektor Ochrony Środowiska;</a:t>
            </a:r>
          </a:p>
          <a:p>
            <a:pPr algn="just">
              <a:lnSpc>
                <a:spcPct val="90000"/>
              </a:lnSpc>
            </a:pPr>
            <a:r>
              <a:rPr lang="pl-PL" sz="1400" dirty="0" smtClean="0">
                <a:solidFill>
                  <a:schemeClr val="bg1"/>
                </a:solidFill>
              </a:rPr>
              <a:t>2</a:t>
            </a:r>
            <a:r>
              <a:rPr lang="pl-PL" sz="1400" dirty="0" smtClean="0">
                <a:solidFill>
                  <a:schemeClr val="bg1"/>
                </a:solidFill>
              </a:rPr>
              <a:t>) wojewoda</a:t>
            </a:r>
            <a:r>
              <a:rPr lang="pl-PL" sz="1400" dirty="0" smtClean="0">
                <a:solidFill>
                  <a:schemeClr val="bg1"/>
                </a:solidFill>
              </a:rPr>
              <a:t>;</a:t>
            </a:r>
          </a:p>
          <a:p>
            <a:pPr algn="just">
              <a:lnSpc>
                <a:spcPct val="90000"/>
              </a:lnSpc>
            </a:pPr>
            <a:r>
              <a:rPr lang="pl-PL" sz="1400" dirty="0" smtClean="0">
                <a:solidFill>
                  <a:schemeClr val="bg1"/>
                </a:solidFill>
              </a:rPr>
              <a:t>2a</a:t>
            </a:r>
            <a:r>
              <a:rPr lang="pl-PL" sz="1400" dirty="0" smtClean="0">
                <a:solidFill>
                  <a:schemeClr val="bg1"/>
                </a:solidFill>
              </a:rPr>
              <a:t>) regionalny </a:t>
            </a:r>
            <a:r>
              <a:rPr lang="pl-PL" sz="1400" dirty="0" smtClean="0">
                <a:solidFill>
                  <a:schemeClr val="bg1"/>
                </a:solidFill>
              </a:rPr>
              <a:t>dyrektor ochrony środowiska;</a:t>
            </a:r>
          </a:p>
          <a:p>
            <a:pPr algn="just">
              <a:lnSpc>
                <a:spcPct val="90000"/>
              </a:lnSpc>
            </a:pPr>
            <a:r>
              <a:rPr lang="pl-PL" sz="1400" dirty="0" smtClean="0">
                <a:solidFill>
                  <a:schemeClr val="bg1"/>
                </a:solidFill>
              </a:rPr>
              <a:t>2b</a:t>
            </a:r>
            <a:r>
              <a:rPr lang="pl-PL" sz="1400" dirty="0" smtClean="0">
                <a:solidFill>
                  <a:schemeClr val="bg1"/>
                </a:solidFill>
              </a:rPr>
              <a:t>) marszałek </a:t>
            </a:r>
            <a:r>
              <a:rPr lang="pl-PL" sz="1400" dirty="0" smtClean="0">
                <a:solidFill>
                  <a:schemeClr val="bg1"/>
                </a:solidFill>
              </a:rPr>
              <a:t>województwa;</a:t>
            </a:r>
          </a:p>
          <a:p>
            <a:pPr algn="just">
              <a:lnSpc>
                <a:spcPct val="90000"/>
              </a:lnSpc>
            </a:pPr>
            <a:r>
              <a:rPr lang="pl-PL" sz="1400" dirty="0" smtClean="0">
                <a:solidFill>
                  <a:schemeClr val="bg1"/>
                </a:solidFill>
              </a:rPr>
              <a:t>2c</a:t>
            </a:r>
            <a:r>
              <a:rPr lang="pl-PL" sz="1400" dirty="0" smtClean="0">
                <a:solidFill>
                  <a:schemeClr val="bg1"/>
                </a:solidFill>
              </a:rPr>
              <a:t>) dyrektor </a:t>
            </a:r>
            <a:r>
              <a:rPr lang="pl-PL" sz="1400" dirty="0" smtClean="0">
                <a:solidFill>
                  <a:schemeClr val="bg1"/>
                </a:solidFill>
              </a:rPr>
              <a:t>parku narodowego;</a:t>
            </a:r>
          </a:p>
          <a:p>
            <a:pPr algn="just">
              <a:lnSpc>
                <a:spcPct val="90000"/>
              </a:lnSpc>
            </a:pPr>
            <a:r>
              <a:rPr lang="pl-PL" sz="1400" dirty="0" smtClean="0">
                <a:solidFill>
                  <a:schemeClr val="bg1"/>
                </a:solidFill>
              </a:rPr>
              <a:t>3</a:t>
            </a:r>
            <a:r>
              <a:rPr lang="pl-PL" sz="1400" dirty="0" smtClean="0">
                <a:solidFill>
                  <a:schemeClr val="bg1"/>
                </a:solidFill>
              </a:rPr>
              <a:t>) starosta</a:t>
            </a:r>
            <a:r>
              <a:rPr lang="pl-PL" sz="1400" dirty="0" smtClean="0">
                <a:solidFill>
                  <a:schemeClr val="bg1"/>
                </a:solidFill>
              </a:rPr>
              <a:t>;</a:t>
            </a:r>
          </a:p>
          <a:p>
            <a:pPr algn="just">
              <a:lnSpc>
                <a:spcPct val="90000"/>
              </a:lnSpc>
            </a:pPr>
            <a:r>
              <a:rPr lang="pl-PL" sz="1400" dirty="0" smtClean="0">
                <a:solidFill>
                  <a:schemeClr val="bg1"/>
                </a:solidFill>
              </a:rPr>
              <a:t>4</a:t>
            </a:r>
            <a:r>
              <a:rPr lang="pl-PL" sz="1400" dirty="0" smtClean="0">
                <a:solidFill>
                  <a:schemeClr val="bg1"/>
                </a:solidFill>
              </a:rPr>
              <a:t>) wójt</a:t>
            </a:r>
            <a:r>
              <a:rPr lang="pl-PL" sz="1400" dirty="0" smtClean="0">
                <a:solidFill>
                  <a:schemeClr val="bg1"/>
                </a:solidFill>
              </a:rPr>
              <a:t>, burmistrz albo prezydent miasta.</a:t>
            </a:r>
          </a:p>
          <a:p>
            <a:pPr algn="just">
              <a:lnSpc>
                <a:spcPct val="90000"/>
              </a:lnSpc>
            </a:pPr>
            <a:r>
              <a:rPr lang="pl-PL" sz="1400" b="1" dirty="0" smtClean="0">
                <a:solidFill>
                  <a:schemeClr val="bg1"/>
                </a:solidFill>
              </a:rPr>
              <a:t>Art.  92.  [Główny Konserwator Przyrody]</a:t>
            </a:r>
          </a:p>
          <a:p>
            <a:pPr algn="just">
              <a:lnSpc>
                <a:spcPct val="90000"/>
              </a:lnSpc>
            </a:pPr>
            <a:r>
              <a:rPr lang="pl-PL" sz="1400" dirty="0" smtClean="0">
                <a:solidFill>
                  <a:schemeClr val="bg1"/>
                </a:solidFill>
              </a:rPr>
              <a:t>1. </a:t>
            </a:r>
            <a:r>
              <a:rPr lang="pl-PL" sz="1400" dirty="0" smtClean="0">
                <a:solidFill>
                  <a:schemeClr val="bg1"/>
                </a:solidFill>
              </a:rPr>
              <a:t>Minister </a:t>
            </a:r>
            <a:r>
              <a:rPr lang="pl-PL" sz="1400" dirty="0" smtClean="0">
                <a:solidFill>
                  <a:schemeClr val="bg1"/>
                </a:solidFill>
              </a:rPr>
              <a:t>właściwy do spraw środowiska wykonuje zadania organu administracji rządowej w zakresie ochrony przyrody przy pomocy Głównego Konserwatora Przyrody, będącego sekretarzem lub podsekretarzem stanu w urzędzie obsługującym tego ministra.</a:t>
            </a:r>
          </a:p>
          <a:p>
            <a:pPr algn="just">
              <a:lnSpc>
                <a:spcPct val="90000"/>
              </a:lnSpc>
            </a:pPr>
            <a:r>
              <a:rPr lang="pl-PL" sz="1400" dirty="0" smtClean="0">
                <a:solidFill>
                  <a:schemeClr val="bg1"/>
                </a:solidFill>
              </a:rPr>
              <a:t>2. </a:t>
            </a:r>
            <a:r>
              <a:rPr lang="pl-PL" sz="1400" dirty="0" smtClean="0">
                <a:solidFill>
                  <a:schemeClr val="bg1"/>
                </a:solidFill>
              </a:rPr>
              <a:t>Głównego </a:t>
            </a:r>
            <a:r>
              <a:rPr lang="pl-PL" sz="1400" dirty="0" smtClean="0">
                <a:solidFill>
                  <a:schemeClr val="bg1"/>
                </a:solidFill>
              </a:rPr>
              <a:t>Konserwatora Przyrody powołuje i odwołuje Prezes Rady Ministrów na wniosek ministra właściwego do spraw środowiska.</a:t>
            </a:r>
          </a:p>
          <a:p>
            <a:pPr algn="just">
              <a:lnSpc>
                <a:spcPct val="90000"/>
              </a:lnSpc>
            </a:pPr>
            <a:r>
              <a:rPr lang="pl-PL" sz="1400" b="1" dirty="0" smtClean="0">
                <a:solidFill>
                  <a:schemeClr val="bg1"/>
                </a:solidFill>
              </a:rPr>
              <a:t>Art.  94.  [Dyrektor parku narodowego jako organ ochrony przyrody]</a:t>
            </a:r>
          </a:p>
          <a:p>
            <a:pPr algn="just">
              <a:lnSpc>
                <a:spcPct val="90000"/>
              </a:lnSpc>
            </a:pPr>
            <a:r>
              <a:rPr lang="pl-PL" sz="1400" dirty="0" smtClean="0">
                <a:solidFill>
                  <a:schemeClr val="bg1"/>
                </a:solidFill>
              </a:rPr>
              <a:t>1. </a:t>
            </a:r>
            <a:r>
              <a:rPr lang="pl-PL" sz="1400" dirty="0" smtClean="0">
                <a:solidFill>
                  <a:schemeClr val="bg1"/>
                </a:solidFill>
              </a:rPr>
              <a:t>Zadania </a:t>
            </a:r>
            <a:r>
              <a:rPr lang="pl-PL" sz="1400" dirty="0" smtClean="0">
                <a:solidFill>
                  <a:schemeClr val="bg1"/>
                </a:solidFill>
              </a:rPr>
              <a:t>regionalnego dyrektora ochrony środowiska w zakresie ochrony przyrody na terenie parku narodowego wykonuje dyrektor tego parku.</a:t>
            </a:r>
          </a:p>
          <a:p>
            <a:pPr algn="just">
              <a:lnSpc>
                <a:spcPct val="90000"/>
              </a:lnSpc>
            </a:pPr>
            <a:r>
              <a:rPr lang="pl-PL" sz="1400" dirty="0" smtClean="0">
                <a:solidFill>
                  <a:schemeClr val="bg1"/>
                </a:solidFill>
              </a:rPr>
              <a:t>2. </a:t>
            </a:r>
            <a:r>
              <a:rPr lang="pl-PL" sz="1400" dirty="0" smtClean="0">
                <a:solidFill>
                  <a:schemeClr val="bg1"/>
                </a:solidFill>
              </a:rPr>
              <a:t> Minister </a:t>
            </a:r>
            <a:r>
              <a:rPr lang="pl-PL" sz="1400" dirty="0" smtClean="0">
                <a:solidFill>
                  <a:schemeClr val="bg1"/>
                </a:solidFill>
              </a:rPr>
              <a:t>właściwy do spraw środowiska jest organem wyższego stopnia w stosunku do dyrektora parku narodowego w zakresie, o którym mowa w ust. 1.</a:t>
            </a:r>
          </a:p>
          <a:p>
            <a:pPr algn="just">
              <a:lnSpc>
                <a:spcPct val="90000"/>
              </a:lnSpc>
            </a:pPr>
            <a:endParaRPr lang="pl-PL" sz="1400" dirty="0" smtClean="0">
              <a:solidFill>
                <a:schemeClr val="bg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 xmlns:a16="http://schemas.microsoft.com/office/drawing/2014/main" id="{614F7DB2-2747-44B1-8CCD-EA4CF6EABA5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1802" y="0"/>
            <a:ext cx="9172471" cy="6856214"/>
            <a:chOff x="-15736" y="0"/>
            <a:chExt cx="12229962" cy="6856214"/>
          </a:xfrm>
        </p:grpSpPr>
        <p:pic>
          <p:nvPicPr>
            <p:cNvPr id="9" name="Picture 8">
              <a:extLst>
                <a:ext uri="{FF2B5EF4-FFF2-40B4-BE49-F238E27FC236}">
                  <a16:creationId xmlns="" xmlns:a16="http://schemas.microsoft.com/office/drawing/2014/main" id="{6B274392-2BAA-4EFD-A7A4-941ABF7B2B14}"/>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a:blip r:embed="rId2" cstate="print">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10" name="Rectangle 9">
              <a:extLst>
                <a:ext uri="{FF2B5EF4-FFF2-40B4-BE49-F238E27FC236}">
                  <a16:creationId xmlns="" xmlns:a16="http://schemas.microsoft.com/office/drawing/2014/main" id="{54E9F97B-B428-4C46-8004-BC4A40DEF31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 xmlns:a16="http://schemas.microsoft.com/office/drawing/2014/main" id="{F6C42F04-DEA1-45C3-9F84-8B1652F9C90D}"/>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3" cstate="print">
              <a:extLst>
                <a:ext uri="{28A0092B-C50C-407E-A947-70E740481C1C}">
                  <a14:useLocalDpi xmlns="" xmlns:a14="http://schemas.microsoft.com/office/drawing/2010/main" val="0"/>
                </a:ext>
              </a:extLst>
            </a:blip>
            <a:srcRect/>
            <a:stretch/>
          </p:blipFill>
          <p:spPr>
            <a:xfrm>
              <a:off x="-15736" y="3153832"/>
              <a:ext cx="777240" cy="606425"/>
            </a:xfrm>
            <a:prstGeom prst="rect">
              <a:avLst/>
            </a:prstGeom>
          </p:spPr>
        </p:pic>
        <p:pic>
          <p:nvPicPr>
            <p:cNvPr id="12" name="Picture 11">
              <a:extLst>
                <a:ext uri="{FF2B5EF4-FFF2-40B4-BE49-F238E27FC236}">
                  <a16:creationId xmlns="" xmlns:a16="http://schemas.microsoft.com/office/drawing/2014/main" id="{DA860151-6D39-4EDD-99B8-908690A0DD37}"/>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3" cstate="print">
              <a:extLst>
                <a:ext uri="{28A0092B-C50C-407E-A947-70E740481C1C}">
                  <a14:useLocalDpi xmlns="" xmlns:a14="http://schemas.microsoft.com/office/drawing/2010/main"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 xmlns:a16="http://schemas.microsoft.com/office/drawing/2014/main" id="{2C02D87C-1E23-4B24-AFE6-A85743C72FD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 xmlns:a16="http://schemas.microsoft.com/office/drawing/2014/main" id="{0B7C4858-FAA3-4226-A856-193A01910E6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 xmlns:a16="http://schemas.microsoft.com/office/drawing/2014/main" id="{68C1B503-0291-4E82-A65E-72D604D9F6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 xmlns:a16="http://schemas.microsoft.com/office/drawing/2014/main" id="{B3F836C5-9601-4982-A121-CCA49BF7BA6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2000" b="1" dirty="0" smtClean="0">
                <a:solidFill>
                  <a:srgbClr val="FFFFFF"/>
                </a:solidFill>
              </a:rPr>
              <a:t>Organy opiniodawczo – doradcze w zakresie ochrony przyrody</a:t>
            </a:r>
          </a:p>
        </p:txBody>
      </p:sp>
      <p:sp>
        <p:nvSpPr>
          <p:cNvPr id="22" name="Rectangle 21">
            <a:extLst>
              <a:ext uri="{FF2B5EF4-FFF2-40B4-BE49-F238E27FC236}">
                <a16:creationId xmlns="" xmlns:a16="http://schemas.microsoft.com/office/drawing/2014/main" id="{46CD0D05-FF47-4ABB-841C-0600CADC35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l-PL" sz="1400" dirty="0"/>
          </a:p>
        </p:txBody>
      </p:sp>
      <p:sp>
        <p:nvSpPr>
          <p:cNvPr id="3" name="Podtytuł 2"/>
          <p:cNvSpPr>
            <a:spLocks noGrp="1"/>
          </p:cNvSpPr>
          <p:nvPr>
            <p:ph type="subTitle" idx="1"/>
          </p:nvPr>
        </p:nvSpPr>
        <p:spPr>
          <a:xfrm>
            <a:off x="3862770" y="188640"/>
            <a:ext cx="4965792" cy="6552728"/>
          </a:xfrm>
        </p:spPr>
        <p:txBody>
          <a:bodyPr vert="horz" lIns="91440" tIns="45720" rIns="91440" bIns="45720" rtlCol="0" anchor="ctr">
            <a:normAutofit fontScale="92500" lnSpcReduction="20000"/>
          </a:bodyPr>
          <a:lstStyle/>
          <a:p>
            <a:pPr algn="just">
              <a:lnSpc>
                <a:spcPct val="90000"/>
              </a:lnSpc>
            </a:pPr>
            <a:endParaRPr lang="pl-PL" sz="1400" b="1" dirty="0" smtClean="0">
              <a:solidFill>
                <a:schemeClr val="bg1"/>
              </a:solidFill>
            </a:endParaRPr>
          </a:p>
          <a:p>
            <a:pPr algn="just">
              <a:lnSpc>
                <a:spcPct val="90000"/>
              </a:lnSpc>
            </a:pPr>
            <a:r>
              <a:rPr lang="pl-PL" sz="1400" b="1" dirty="0" smtClean="0">
                <a:solidFill>
                  <a:schemeClr val="bg1"/>
                </a:solidFill>
              </a:rPr>
              <a:t>Art</a:t>
            </a:r>
            <a:r>
              <a:rPr lang="pl-PL" sz="1400" b="1" dirty="0" smtClean="0">
                <a:solidFill>
                  <a:schemeClr val="bg1"/>
                </a:solidFill>
              </a:rPr>
              <a:t>.  96.  [Państwowa Rada Ochrony Przyrody]</a:t>
            </a:r>
          </a:p>
          <a:p>
            <a:pPr algn="just">
              <a:lnSpc>
                <a:spcPct val="90000"/>
              </a:lnSpc>
            </a:pPr>
            <a:r>
              <a:rPr lang="pl-PL" sz="1400" dirty="0" smtClean="0">
                <a:solidFill>
                  <a:schemeClr val="bg1"/>
                </a:solidFill>
              </a:rPr>
              <a:t>1. </a:t>
            </a:r>
            <a:r>
              <a:rPr lang="pl-PL" sz="1400" dirty="0" smtClean="0">
                <a:solidFill>
                  <a:schemeClr val="bg1"/>
                </a:solidFill>
              </a:rPr>
              <a:t>Państwowa </a:t>
            </a:r>
            <a:r>
              <a:rPr lang="pl-PL" sz="1400" dirty="0" smtClean="0">
                <a:solidFill>
                  <a:schemeClr val="bg1"/>
                </a:solidFill>
              </a:rPr>
              <a:t>Rada Ochrony Przyrody liczy od 20 do 40 członków.</a:t>
            </a:r>
          </a:p>
          <a:p>
            <a:pPr algn="just">
              <a:lnSpc>
                <a:spcPct val="90000"/>
              </a:lnSpc>
            </a:pPr>
            <a:r>
              <a:rPr lang="pl-PL" sz="1400" dirty="0" smtClean="0">
                <a:solidFill>
                  <a:schemeClr val="bg1"/>
                </a:solidFill>
              </a:rPr>
              <a:t>1a. </a:t>
            </a:r>
            <a:r>
              <a:rPr lang="pl-PL" sz="1400" dirty="0" smtClean="0">
                <a:solidFill>
                  <a:schemeClr val="bg1"/>
                </a:solidFill>
              </a:rPr>
              <a:t> Skład </a:t>
            </a:r>
            <a:r>
              <a:rPr lang="pl-PL" sz="1400" dirty="0" smtClean="0">
                <a:solidFill>
                  <a:schemeClr val="bg1"/>
                </a:solidFill>
              </a:rPr>
              <a:t>Państwowej Rady Ochrony Przyrody ustala minister właściwy do spraw środowiska.</a:t>
            </a:r>
          </a:p>
          <a:p>
            <a:pPr algn="just">
              <a:lnSpc>
                <a:spcPct val="90000"/>
              </a:lnSpc>
            </a:pPr>
            <a:r>
              <a:rPr lang="pl-PL" sz="1400" dirty="0" smtClean="0">
                <a:solidFill>
                  <a:schemeClr val="bg1"/>
                </a:solidFill>
              </a:rPr>
              <a:t>1b. </a:t>
            </a:r>
            <a:r>
              <a:rPr lang="pl-PL" sz="1400" dirty="0" smtClean="0">
                <a:solidFill>
                  <a:schemeClr val="bg1"/>
                </a:solidFill>
              </a:rPr>
              <a:t> Minister </a:t>
            </a:r>
            <a:r>
              <a:rPr lang="pl-PL" sz="1400" dirty="0" smtClean="0">
                <a:solidFill>
                  <a:schemeClr val="bg1"/>
                </a:solidFill>
              </a:rPr>
              <a:t>właściwy do spraw środowiska powołuje członków Państwowej Rady Ochrony Przyrody spośród działających na rzecz ochrony przyrody przedstawicieli nauki, praktyki i organizacji ekologicznych.</a:t>
            </a:r>
          </a:p>
          <a:p>
            <a:pPr algn="just">
              <a:lnSpc>
                <a:spcPct val="90000"/>
              </a:lnSpc>
            </a:pPr>
            <a:r>
              <a:rPr lang="pl-PL" sz="1400" dirty="0" smtClean="0">
                <a:solidFill>
                  <a:schemeClr val="bg1"/>
                </a:solidFill>
              </a:rPr>
              <a:t>1c. </a:t>
            </a:r>
            <a:r>
              <a:rPr lang="pl-PL" sz="1400" dirty="0" smtClean="0">
                <a:solidFill>
                  <a:schemeClr val="bg1"/>
                </a:solidFill>
              </a:rPr>
              <a:t> Ustanie </a:t>
            </a:r>
            <a:r>
              <a:rPr lang="pl-PL" sz="1400" dirty="0" smtClean="0">
                <a:solidFill>
                  <a:schemeClr val="bg1"/>
                </a:solidFill>
              </a:rPr>
              <a:t>członkostwa w Państwowej Radzie Ochrony Przyrody następuje w przypadku</a:t>
            </a:r>
            <a:r>
              <a:rPr lang="pl-PL" sz="1400" dirty="0" smtClean="0">
                <a:solidFill>
                  <a:schemeClr val="bg1"/>
                </a:solidFill>
              </a:rPr>
              <a:t>:</a:t>
            </a:r>
          </a:p>
          <a:p>
            <a:pPr marL="342900" indent="-342900" algn="just">
              <a:lnSpc>
                <a:spcPct val="90000"/>
              </a:lnSpc>
              <a:buFont typeface="+mj-lt"/>
              <a:buAutoNum type="arabicParenR"/>
            </a:pPr>
            <a:r>
              <a:rPr lang="pl-PL" sz="1400" dirty="0" smtClean="0">
                <a:solidFill>
                  <a:schemeClr val="bg1"/>
                </a:solidFill>
              </a:rPr>
              <a:t>odwołania </a:t>
            </a:r>
            <a:r>
              <a:rPr lang="pl-PL" sz="1400" dirty="0" smtClean="0">
                <a:solidFill>
                  <a:schemeClr val="bg1"/>
                </a:solidFill>
              </a:rPr>
              <a:t>członka przez ministra właściwego do spraw środowiska;</a:t>
            </a:r>
          </a:p>
          <a:p>
            <a:pPr marL="342900" indent="-342900" algn="just">
              <a:lnSpc>
                <a:spcPct val="90000"/>
              </a:lnSpc>
              <a:buFont typeface="+mj-lt"/>
              <a:buAutoNum type="arabicParenR"/>
            </a:pPr>
            <a:r>
              <a:rPr lang="pl-PL" sz="1400" dirty="0" smtClean="0">
                <a:solidFill>
                  <a:schemeClr val="bg1"/>
                </a:solidFill>
              </a:rPr>
              <a:t>ograniczenia </a:t>
            </a:r>
            <a:r>
              <a:rPr lang="pl-PL" sz="1400" dirty="0" smtClean="0">
                <a:solidFill>
                  <a:schemeClr val="bg1"/>
                </a:solidFill>
              </a:rPr>
              <a:t>albo utraty przez członka zdolności do czynności prawnych;</a:t>
            </a:r>
          </a:p>
          <a:p>
            <a:pPr marL="342900" indent="-342900" algn="just">
              <a:lnSpc>
                <a:spcPct val="90000"/>
              </a:lnSpc>
              <a:buFont typeface="+mj-lt"/>
              <a:buAutoNum type="arabicParenR"/>
            </a:pPr>
            <a:r>
              <a:rPr lang="pl-PL" sz="1400" dirty="0" smtClean="0">
                <a:solidFill>
                  <a:schemeClr val="bg1"/>
                </a:solidFill>
              </a:rPr>
              <a:t>pisemnej </a:t>
            </a:r>
            <a:r>
              <a:rPr lang="pl-PL" sz="1400" dirty="0" smtClean="0">
                <a:solidFill>
                  <a:schemeClr val="bg1"/>
                </a:solidFill>
              </a:rPr>
              <a:t>rezygnacji członka;</a:t>
            </a:r>
          </a:p>
          <a:p>
            <a:pPr marL="342900" indent="-342900" algn="just">
              <a:lnSpc>
                <a:spcPct val="90000"/>
              </a:lnSpc>
              <a:buFont typeface="+mj-lt"/>
              <a:buAutoNum type="arabicParenR"/>
            </a:pPr>
            <a:r>
              <a:rPr lang="pl-PL" sz="1400" dirty="0" smtClean="0">
                <a:solidFill>
                  <a:schemeClr val="bg1"/>
                </a:solidFill>
              </a:rPr>
              <a:t>śmierci </a:t>
            </a:r>
            <a:r>
              <a:rPr lang="pl-PL" sz="1400" dirty="0" smtClean="0">
                <a:solidFill>
                  <a:schemeClr val="bg1"/>
                </a:solidFill>
              </a:rPr>
              <a:t>członka.</a:t>
            </a:r>
          </a:p>
          <a:p>
            <a:pPr algn="just">
              <a:lnSpc>
                <a:spcPct val="90000"/>
              </a:lnSpc>
            </a:pPr>
            <a:r>
              <a:rPr lang="pl-PL" sz="1400" dirty="0" smtClean="0">
                <a:solidFill>
                  <a:schemeClr val="bg1"/>
                </a:solidFill>
              </a:rPr>
              <a:t>2. </a:t>
            </a:r>
            <a:r>
              <a:rPr lang="pl-PL" sz="1400" dirty="0" smtClean="0">
                <a:solidFill>
                  <a:schemeClr val="bg1"/>
                </a:solidFill>
              </a:rPr>
              <a:t>Państwowa </a:t>
            </a:r>
            <a:r>
              <a:rPr lang="pl-PL" sz="1400" dirty="0" smtClean="0">
                <a:solidFill>
                  <a:schemeClr val="bg1"/>
                </a:solidFill>
              </a:rPr>
              <a:t>Rada Ochrony Przyrody wybiera ze swojego grona przewodniczącego i zastępców oraz uchwala regulamin działania.</a:t>
            </a:r>
          </a:p>
          <a:p>
            <a:pPr algn="just">
              <a:lnSpc>
                <a:spcPct val="90000"/>
              </a:lnSpc>
            </a:pPr>
            <a:r>
              <a:rPr lang="pl-PL" sz="1400" dirty="0" smtClean="0">
                <a:solidFill>
                  <a:schemeClr val="bg1"/>
                </a:solidFill>
              </a:rPr>
              <a:t>3. </a:t>
            </a:r>
            <a:r>
              <a:rPr lang="pl-PL" sz="1400" dirty="0" smtClean="0">
                <a:solidFill>
                  <a:schemeClr val="bg1"/>
                </a:solidFill>
              </a:rPr>
              <a:t>Do </a:t>
            </a:r>
            <a:r>
              <a:rPr lang="pl-PL" sz="1400" dirty="0" smtClean="0">
                <a:solidFill>
                  <a:schemeClr val="bg1"/>
                </a:solidFill>
              </a:rPr>
              <a:t>zadań Państwowej Rady Ochrony Przyrody należy w szczególności</a:t>
            </a:r>
            <a:r>
              <a:rPr lang="pl-PL" sz="1400" dirty="0" smtClean="0">
                <a:solidFill>
                  <a:schemeClr val="bg1"/>
                </a:solidFill>
              </a:rPr>
              <a:t>:</a:t>
            </a:r>
          </a:p>
          <a:p>
            <a:pPr marL="342900" indent="-342900" algn="just">
              <a:lnSpc>
                <a:spcPct val="90000"/>
              </a:lnSpc>
              <a:buFont typeface="+mj-lt"/>
              <a:buAutoNum type="arabicParenR"/>
            </a:pPr>
            <a:r>
              <a:rPr lang="pl-PL" sz="1400" dirty="0" smtClean="0">
                <a:solidFill>
                  <a:schemeClr val="bg1"/>
                </a:solidFill>
              </a:rPr>
              <a:t>ocena </a:t>
            </a:r>
            <a:r>
              <a:rPr lang="pl-PL" sz="1400" dirty="0" smtClean="0">
                <a:solidFill>
                  <a:schemeClr val="bg1"/>
                </a:solidFill>
              </a:rPr>
              <a:t>realizacji ustawy;</a:t>
            </a:r>
          </a:p>
          <a:p>
            <a:pPr marL="342900" indent="-342900" algn="just">
              <a:lnSpc>
                <a:spcPct val="90000"/>
              </a:lnSpc>
              <a:buFont typeface="+mj-lt"/>
              <a:buAutoNum type="arabicParenR"/>
            </a:pPr>
            <a:r>
              <a:rPr lang="pl-PL" sz="1400" dirty="0" smtClean="0">
                <a:solidFill>
                  <a:schemeClr val="bg1"/>
                </a:solidFill>
              </a:rPr>
              <a:t>opiniowanie </a:t>
            </a:r>
            <a:r>
              <a:rPr lang="pl-PL" sz="1400" dirty="0" smtClean="0">
                <a:solidFill>
                  <a:schemeClr val="bg1"/>
                </a:solidFill>
              </a:rPr>
              <a:t>strategii, planów i programów dotyczących ochrony przyrody;</a:t>
            </a:r>
          </a:p>
          <a:p>
            <a:pPr marL="342900" indent="-342900" algn="just">
              <a:lnSpc>
                <a:spcPct val="90000"/>
              </a:lnSpc>
              <a:buFont typeface="+mj-lt"/>
              <a:buAutoNum type="arabicParenR"/>
            </a:pPr>
            <a:r>
              <a:rPr lang="pl-PL" sz="1400" dirty="0" smtClean="0">
                <a:solidFill>
                  <a:schemeClr val="bg1"/>
                </a:solidFill>
              </a:rPr>
              <a:t>ocena </a:t>
            </a:r>
            <a:r>
              <a:rPr lang="pl-PL" sz="1400" dirty="0" smtClean="0">
                <a:solidFill>
                  <a:schemeClr val="bg1"/>
                </a:solidFill>
              </a:rPr>
              <a:t>realizacji programu ochrony i zrównoważonego użytkowania różnorodności biologicznej;</a:t>
            </a:r>
          </a:p>
          <a:p>
            <a:pPr marL="342900" indent="-342900" algn="just">
              <a:lnSpc>
                <a:spcPct val="90000"/>
              </a:lnSpc>
              <a:buFont typeface="+mj-lt"/>
              <a:buAutoNum type="arabicParenR"/>
            </a:pPr>
            <a:r>
              <a:rPr lang="pl-PL" sz="1400" dirty="0" smtClean="0">
                <a:solidFill>
                  <a:schemeClr val="bg1"/>
                </a:solidFill>
              </a:rPr>
              <a:t>opiniowanie </a:t>
            </a:r>
            <a:r>
              <a:rPr lang="pl-PL" sz="1400" dirty="0" smtClean="0">
                <a:solidFill>
                  <a:schemeClr val="bg1"/>
                </a:solidFill>
              </a:rPr>
              <a:t>projektów aktów prawnych dotyczących ochrony przyrody;</a:t>
            </a:r>
          </a:p>
          <a:p>
            <a:pPr marL="342900" indent="-342900" algn="just">
              <a:lnSpc>
                <a:spcPct val="90000"/>
              </a:lnSpc>
              <a:buFont typeface="+mj-lt"/>
              <a:buAutoNum type="arabicParenR"/>
            </a:pPr>
            <a:r>
              <a:rPr lang="pl-PL" sz="1400" dirty="0" smtClean="0">
                <a:solidFill>
                  <a:schemeClr val="bg1"/>
                </a:solidFill>
              </a:rPr>
              <a:t>przedstawianie </a:t>
            </a:r>
            <a:r>
              <a:rPr lang="pl-PL" sz="1400" dirty="0" smtClean="0">
                <a:solidFill>
                  <a:schemeClr val="bg1"/>
                </a:solidFill>
              </a:rPr>
              <a:t>wniosków i opinii w sprawach ochrony przyrody;</a:t>
            </a:r>
          </a:p>
          <a:p>
            <a:pPr marL="342900" indent="-342900" algn="just">
              <a:lnSpc>
                <a:spcPct val="90000"/>
              </a:lnSpc>
              <a:buFont typeface="+mj-lt"/>
              <a:buAutoNum type="arabicParenR"/>
            </a:pPr>
            <a:r>
              <a:rPr lang="pl-PL" sz="1400" dirty="0" smtClean="0">
                <a:solidFill>
                  <a:schemeClr val="bg1"/>
                </a:solidFill>
              </a:rPr>
              <a:t>popularyzowanie </a:t>
            </a:r>
            <a:r>
              <a:rPr lang="pl-PL" sz="1400" dirty="0" smtClean="0">
                <a:solidFill>
                  <a:schemeClr val="bg1"/>
                </a:solidFill>
              </a:rPr>
              <a:t>ochrony przyrody.</a:t>
            </a:r>
          </a:p>
          <a:p>
            <a:pPr algn="just">
              <a:lnSpc>
                <a:spcPct val="90000"/>
              </a:lnSpc>
            </a:pPr>
            <a:r>
              <a:rPr lang="pl-PL" sz="1400" dirty="0" smtClean="0">
                <a:solidFill>
                  <a:schemeClr val="bg1"/>
                </a:solidFill>
              </a:rPr>
              <a:t>4. </a:t>
            </a:r>
            <a:r>
              <a:rPr lang="pl-PL" sz="1400" dirty="0" smtClean="0">
                <a:solidFill>
                  <a:schemeClr val="bg1"/>
                </a:solidFill>
              </a:rPr>
              <a:t>Wydatki </a:t>
            </a:r>
            <a:r>
              <a:rPr lang="pl-PL" sz="1400" dirty="0" smtClean="0">
                <a:solidFill>
                  <a:schemeClr val="bg1"/>
                </a:solidFill>
              </a:rPr>
              <a:t>związane z działalnością Państwowej Rady Ochrony Przyrody są pokrywane z budżetu państwa z części, której dysponentem jest minister właściwy do spraw środowiska.</a:t>
            </a:r>
          </a:p>
          <a:p>
            <a:pPr algn="just">
              <a:lnSpc>
                <a:spcPct val="90000"/>
              </a:lnSpc>
            </a:pPr>
            <a:endParaRPr lang="pl-PL" sz="1400" b="1" dirty="0" smtClean="0">
              <a:solidFill>
                <a:schemeClr val="bg1"/>
              </a:solidFill>
            </a:endParaRPr>
          </a:p>
          <a:p>
            <a:pPr algn="just">
              <a:lnSpc>
                <a:spcPct val="90000"/>
              </a:lnSpc>
            </a:pPr>
            <a:endParaRPr lang="pl-PL" sz="1400" dirty="0" smtClean="0">
              <a:solidFill>
                <a:schemeClr val="bg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 xmlns:a16="http://schemas.microsoft.com/office/drawing/2014/main" id="{614F7DB2-2747-44B1-8CCD-EA4CF6EABA5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1802" y="0"/>
            <a:ext cx="9172471" cy="6856214"/>
            <a:chOff x="-15736" y="0"/>
            <a:chExt cx="12229962" cy="6856214"/>
          </a:xfrm>
        </p:grpSpPr>
        <p:pic>
          <p:nvPicPr>
            <p:cNvPr id="9" name="Picture 8">
              <a:extLst>
                <a:ext uri="{FF2B5EF4-FFF2-40B4-BE49-F238E27FC236}">
                  <a16:creationId xmlns="" xmlns:a16="http://schemas.microsoft.com/office/drawing/2014/main" id="{6B274392-2BAA-4EFD-A7A4-941ABF7B2B14}"/>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a:blip r:embed="rId2" cstate="print">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10" name="Rectangle 9">
              <a:extLst>
                <a:ext uri="{FF2B5EF4-FFF2-40B4-BE49-F238E27FC236}">
                  <a16:creationId xmlns="" xmlns:a16="http://schemas.microsoft.com/office/drawing/2014/main" id="{54E9F97B-B428-4C46-8004-BC4A40DEF31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 xmlns:a16="http://schemas.microsoft.com/office/drawing/2014/main" id="{F6C42F04-DEA1-45C3-9F84-8B1652F9C90D}"/>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3" cstate="print">
              <a:extLst>
                <a:ext uri="{28A0092B-C50C-407E-A947-70E740481C1C}">
                  <a14:useLocalDpi xmlns="" xmlns:a14="http://schemas.microsoft.com/office/drawing/2010/main" val="0"/>
                </a:ext>
              </a:extLst>
            </a:blip>
            <a:srcRect/>
            <a:stretch/>
          </p:blipFill>
          <p:spPr>
            <a:xfrm>
              <a:off x="-15736" y="3153832"/>
              <a:ext cx="777240" cy="606425"/>
            </a:xfrm>
            <a:prstGeom prst="rect">
              <a:avLst/>
            </a:prstGeom>
          </p:spPr>
        </p:pic>
        <p:pic>
          <p:nvPicPr>
            <p:cNvPr id="12" name="Picture 11">
              <a:extLst>
                <a:ext uri="{FF2B5EF4-FFF2-40B4-BE49-F238E27FC236}">
                  <a16:creationId xmlns="" xmlns:a16="http://schemas.microsoft.com/office/drawing/2014/main" id="{DA860151-6D39-4EDD-99B8-908690A0DD37}"/>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3" cstate="print">
              <a:extLst>
                <a:ext uri="{28A0092B-C50C-407E-A947-70E740481C1C}">
                  <a14:useLocalDpi xmlns="" xmlns:a14="http://schemas.microsoft.com/office/drawing/2010/main"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 xmlns:a16="http://schemas.microsoft.com/office/drawing/2014/main" id="{2C02D87C-1E23-4B24-AFE6-A85743C72FD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 xmlns:a16="http://schemas.microsoft.com/office/drawing/2014/main" id="{0B7C4858-FAA3-4226-A856-193A01910E6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 xmlns:a16="http://schemas.microsoft.com/office/drawing/2014/main" id="{68C1B503-0291-4E82-A65E-72D604D9F6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 xmlns:a16="http://schemas.microsoft.com/office/drawing/2014/main" id="{B3F836C5-9601-4982-A121-CCA49BF7BA6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2000" b="1" dirty="0" smtClean="0">
                <a:solidFill>
                  <a:srgbClr val="FFFFFF"/>
                </a:solidFill>
              </a:rPr>
              <a:t>Organy opiniodawczo – doradcze w zakresie ochrony przyrody</a:t>
            </a:r>
          </a:p>
        </p:txBody>
      </p:sp>
      <p:sp>
        <p:nvSpPr>
          <p:cNvPr id="22" name="Rectangle 21">
            <a:extLst>
              <a:ext uri="{FF2B5EF4-FFF2-40B4-BE49-F238E27FC236}">
                <a16:creationId xmlns="" xmlns:a16="http://schemas.microsoft.com/office/drawing/2014/main" id="{46CD0D05-FF47-4ABB-841C-0600CADC35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l-PL" sz="1400" dirty="0"/>
          </a:p>
        </p:txBody>
      </p:sp>
      <p:sp>
        <p:nvSpPr>
          <p:cNvPr id="3" name="Podtytuł 2"/>
          <p:cNvSpPr>
            <a:spLocks noGrp="1"/>
          </p:cNvSpPr>
          <p:nvPr>
            <p:ph type="subTitle" idx="1"/>
          </p:nvPr>
        </p:nvSpPr>
        <p:spPr>
          <a:xfrm>
            <a:off x="3862770" y="116632"/>
            <a:ext cx="4965792" cy="6624736"/>
          </a:xfrm>
        </p:spPr>
        <p:txBody>
          <a:bodyPr vert="horz" lIns="91440" tIns="45720" rIns="91440" bIns="45720" rtlCol="0" anchor="ctr">
            <a:normAutofit fontScale="77500" lnSpcReduction="20000"/>
          </a:bodyPr>
          <a:lstStyle/>
          <a:p>
            <a:pPr algn="just">
              <a:lnSpc>
                <a:spcPct val="90000"/>
              </a:lnSpc>
            </a:pPr>
            <a:endParaRPr lang="pl-PL" sz="1400" b="1" dirty="0" smtClean="0">
              <a:solidFill>
                <a:schemeClr val="bg1"/>
              </a:solidFill>
            </a:endParaRPr>
          </a:p>
          <a:p>
            <a:pPr algn="just">
              <a:lnSpc>
                <a:spcPct val="90000"/>
              </a:lnSpc>
            </a:pPr>
            <a:r>
              <a:rPr lang="pl-PL" sz="1400" b="1" dirty="0" smtClean="0">
                <a:solidFill>
                  <a:schemeClr val="bg1"/>
                </a:solidFill>
              </a:rPr>
              <a:t>Art.  97.  [Regionalna rada ochrony przyrody]</a:t>
            </a:r>
          </a:p>
          <a:p>
            <a:pPr algn="just">
              <a:lnSpc>
                <a:spcPct val="90000"/>
              </a:lnSpc>
            </a:pPr>
            <a:r>
              <a:rPr lang="pl-PL" sz="1400" dirty="0" smtClean="0">
                <a:solidFill>
                  <a:schemeClr val="bg1"/>
                </a:solidFill>
              </a:rPr>
              <a:t>1. </a:t>
            </a:r>
            <a:r>
              <a:rPr lang="pl-PL" sz="1400" dirty="0" smtClean="0">
                <a:solidFill>
                  <a:schemeClr val="bg1"/>
                </a:solidFill>
              </a:rPr>
              <a:t> Członków </a:t>
            </a:r>
            <a:r>
              <a:rPr lang="pl-PL" sz="1400" dirty="0" smtClean="0">
                <a:solidFill>
                  <a:schemeClr val="bg1"/>
                </a:solidFill>
              </a:rPr>
              <a:t>regionalnej rady ochrony przyrody, w liczbie od 20 do 30 na kadencję trwającą 5 lat powołuje, w drodze zarządzenia, regionalny dyrektor ochrony środowiska spośród działających na rzecz ochrony przyrody przedstawicieli nauki, praktyki, organizacji ekologicznych i Państwowego Gospodarstwa Leśnego Lasy Państwowe oraz sejmiku województwa.</a:t>
            </a:r>
          </a:p>
          <a:p>
            <a:pPr algn="just">
              <a:lnSpc>
                <a:spcPct val="90000"/>
              </a:lnSpc>
            </a:pPr>
            <a:r>
              <a:rPr lang="pl-PL" sz="1400" dirty="0" smtClean="0">
                <a:solidFill>
                  <a:schemeClr val="bg1"/>
                </a:solidFill>
              </a:rPr>
              <a:t>2. </a:t>
            </a:r>
            <a:r>
              <a:rPr lang="pl-PL" sz="1400" dirty="0" smtClean="0">
                <a:solidFill>
                  <a:schemeClr val="bg1"/>
                </a:solidFill>
              </a:rPr>
              <a:t>Regionalna </a:t>
            </a:r>
            <a:r>
              <a:rPr lang="pl-PL" sz="1400" dirty="0" smtClean="0">
                <a:solidFill>
                  <a:schemeClr val="bg1"/>
                </a:solidFill>
              </a:rPr>
              <a:t>rada ochrony przyrody wybiera ze swojego grona przewodniczącego i zastępców oraz uchwala regulamin działania.</a:t>
            </a:r>
          </a:p>
          <a:p>
            <a:pPr algn="just">
              <a:lnSpc>
                <a:spcPct val="90000"/>
              </a:lnSpc>
            </a:pPr>
            <a:r>
              <a:rPr lang="pl-PL" sz="1400" dirty="0" smtClean="0">
                <a:solidFill>
                  <a:schemeClr val="bg1"/>
                </a:solidFill>
              </a:rPr>
              <a:t>3. </a:t>
            </a:r>
            <a:r>
              <a:rPr lang="pl-PL" sz="1400" dirty="0" smtClean="0">
                <a:solidFill>
                  <a:schemeClr val="bg1"/>
                </a:solidFill>
              </a:rPr>
              <a:t>Do </a:t>
            </a:r>
            <a:r>
              <a:rPr lang="pl-PL" sz="1400" dirty="0" smtClean="0">
                <a:solidFill>
                  <a:schemeClr val="bg1"/>
                </a:solidFill>
              </a:rPr>
              <a:t>zadań regionalnej rady ochrony przyrody należy w szczególności</a:t>
            </a:r>
            <a:r>
              <a:rPr lang="pl-PL" sz="1400" dirty="0" smtClean="0">
                <a:solidFill>
                  <a:schemeClr val="bg1"/>
                </a:solidFill>
              </a:rPr>
              <a:t>:</a:t>
            </a:r>
          </a:p>
          <a:p>
            <a:pPr algn="just">
              <a:lnSpc>
                <a:spcPct val="90000"/>
              </a:lnSpc>
            </a:pPr>
            <a:r>
              <a:rPr lang="pl-PL" sz="1400" dirty="0" smtClean="0">
                <a:solidFill>
                  <a:schemeClr val="bg1"/>
                </a:solidFill>
              </a:rPr>
              <a:t>1) ocena </a:t>
            </a:r>
            <a:r>
              <a:rPr lang="pl-PL" sz="1400" dirty="0" smtClean="0">
                <a:solidFill>
                  <a:schemeClr val="bg1"/>
                </a:solidFill>
              </a:rPr>
              <a:t>realizacji zadań w zakresie ochrony przyrody;</a:t>
            </a:r>
          </a:p>
          <a:p>
            <a:pPr algn="just">
              <a:lnSpc>
                <a:spcPct val="90000"/>
              </a:lnSpc>
            </a:pPr>
            <a:r>
              <a:rPr lang="pl-PL" sz="1400" dirty="0" smtClean="0">
                <a:solidFill>
                  <a:schemeClr val="bg1"/>
                </a:solidFill>
              </a:rPr>
              <a:t>2</a:t>
            </a:r>
            <a:r>
              <a:rPr lang="pl-PL" sz="1400" dirty="0" smtClean="0">
                <a:solidFill>
                  <a:schemeClr val="bg1"/>
                </a:solidFill>
              </a:rPr>
              <a:t>) opiniowanie </a:t>
            </a:r>
            <a:r>
              <a:rPr lang="pl-PL" sz="1400" dirty="0" smtClean="0">
                <a:solidFill>
                  <a:schemeClr val="bg1"/>
                </a:solidFill>
              </a:rPr>
              <a:t>projektów aktów prawnych w zakresie ochrony przyrody wydawanych przez regionalnego dyrektora ochrony środowiska;</a:t>
            </a:r>
          </a:p>
          <a:p>
            <a:pPr algn="just">
              <a:lnSpc>
                <a:spcPct val="90000"/>
              </a:lnSpc>
            </a:pPr>
            <a:r>
              <a:rPr lang="pl-PL" sz="1400" dirty="0" smtClean="0">
                <a:solidFill>
                  <a:schemeClr val="bg1"/>
                </a:solidFill>
              </a:rPr>
              <a:t>3</a:t>
            </a:r>
            <a:r>
              <a:rPr lang="pl-PL" sz="1400" dirty="0" smtClean="0">
                <a:solidFill>
                  <a:schemeClr val="bg1"/>
                </a:solidFill>
              </a:rPr>
              <a:t>) przedstawianie </a:t>
            </a:r>
            <a:r>
              <a:rPr lang="pl-PL" sz="1400" dirty="0" smtClean="0">
                <a:solidFill>
                  <a:schemeClr val="bg1"/>
                </a:solidFill>
              </a:rPr>
              <a:t>wniosków i opinii w sprawach ochrony przyrody;</a:t>
            </a:r>
          </a:p>
          <a:p>
            <a:pPr algn="just">
              <a:lnSpc>
                <a:spcPct val="90000"/>
              </a:lnSpc>
            </a:pPr>
            <a:r>
              <a:rPr lang="pl-PL" sz="1400" dirty="0" smtClean="0">
                <a:solidFill>
                  <a:schemeClr val="bg1"/>
                </a:solidFill>
              </a:rPr>
              <a:t>4</a:t>
            </a:r>
            <a:r>
              <a:rPr lang="pl-PL" sz="1400" dirty="0" smtClean="0">
                <a:solidFill>
                  <a:schemeClr val="bg1"/>
                </a:solidFill>
              </a:rPr>
              <a:t>) opiniowanie </a:t>
            </a:r>
            <a:r>
              <a:rPr lang="pl-PL" sz="1400" dirty="0" smtClean="0">
                <a:solidFill>
                  <a:schemeClr val="bg1"/>
                </a:solidFill>
              </a:rPr>
              <a:t>planów rozwoju i strategii wojewódzkich w zakresie ochrony przyrody.</a:t>
            </a:r>
          </a:p>
          <a:p>
            <a:pPr algn="just">
              <a:lnSpc>
                <a:spcPct val="90000"/>
              </a:lnSpc>
            </a:pPr>
            <a:r>
              <a:rPr lang="pl-PL" sz="1400" dirty="0" smtClean="0">
                <a:solidFill>
                  <a:schemeClr val="bg1"/>
                </a:solidFill>
              </a:rPr>
              <a:t>4. </a:t>
            </a:r>
            <a:r>
              <a:rPr lang="pl-PL" sz="1400" dirty="0" smtClean="0">
                <a:solidFill>
                  <a:schemeClr val="bg1"/>
                </a:solidFill>
              </a:rPr>
              <a:t>Wydatki </a:t>
            </a:r>
            <a:r>
              <a:rPr lang="pl-PL" sz="1400" dirty="0" smtClean="0">
                <a:solidFill>
                  <a:schemeClr val="bg1"/>
                </a:solidFill>
              </a:rPr>
              <a:t>związane z działalnością regionalnej rady ochrony przyrody są pokrywane ze środków regionalnego dyrektora ochrony środowiska</a:t>
            </a:r>
            <a:r>
              <a:rPr lang="pl-PL" sz="1400" dirty="0" smtClean="0">
                <a:solidFill>
                  <a:schemeClr val="bg1"/>
                </a:solidFill>
              </a:rPr>
              <a:t>.</a:t>
            </a:r>
            <a:endParaRPr lang="pl-PL" sz="1400" dirty="0" smtClean="0">
              <a:solidFill>
                <a:schemeClr val="bg1"/>
              </a:solidFill>
            </a:endParaRPr>
          </a:p>
          <a:p>
            <a:pPr algn="just">
              <a:lnSpc>
                <a:spcPct val="90000"/>
              </a:lnSpc>
            </a:pPr>
            <a:r>
              <a:rPr lang="pl-PL" sz="1400" b="1" dirty="0" smtClean="0">
                <a:solidFill>
                  <a:schemeClr val="bg1"/>
                </a:solidFill>
              </a:rPr>
              <a:t>Art.  98.  [Rada naukowa parku narodowego]</a:t>
            </a:r>
          </a:p>
          <a:p>
            <a:pPr algn="just">
              <a:lnSpc>
                <a:spcPct val="90000"/>
              </a:lnSpc>
            </a:pPr>
            <a:r>
              <a:rPr lang="pl-PL" sz="1400" dirty="0" smtClean="0">
                <a:solidFill>
                  <a:schemeClr val="bg1"/>
                </a:solidFill>
              </a:rPr>
              <a:t>1. </a:t>
            </a:r>
            <a:r>
              <a:rPr lang="pl-PL" sz="1400" dirty="0" smtClean="0">
                <a:solidFill>
                  <a:schemeClr val="bg1"/>
                </a:solidFill>
              </a:rPr>
              <a:t> Członków </a:t>
            </a:r>
            <a:r>
              <a:rPr lang="pl-PL" sz="1400" dirty="0" smtClean="0">
                <a:solidFill>
                  <a:schemeClr val="bg1"/>
                </a:solidFill>
              </a:rPr>
              <a:t>rady naukowej parku narodowego w liczbie od 10 do 20 na kadencję trwającą 5 lat powołuje, w drodze zarządzenia, minister właściwy do spraw środowiska spośród działających na rzecz ochrony przyrody przedstawicieli nauki, praktyki i organizacji ekologicznych oraz właściwych miejscowo samorządów wojewódzkich i samorządów gminnych.</a:t>
            </a:r>
          </a:p>
          <a:p>
            <a:pPr algn="just">
              <a:lnSpc>
                <a:spcPct val="90000"/>
              </a:lnSpc>
            </a:pPr>
            <a:r>
              <a:rPr lang="pl-PL" sz="1400" dirty="0" smtClean="0">
                <a:solidFill>
                  <a:schemeClr val="bg1"/>
                </a:solidFill>
              </a:rPr>
              <a:t>2. </a:t>
            </a:r>
            <a:r>
              <a:rPr lang="pl-PL" sz="1400" dirty="0" smtClean="0">
                <a:solidFill>
                  <a:schemeClr val="bg1"/>
                </a:solidFill>
              </a:rPr>
              <a:t> Rada </a:t>
            </a:r>
            <a:r>
              <a:rPr lang="pl-PL" sz="1400" dirty="0" smtClean="0">
                <a:solidFill>
                  <a:schemeClr val="bg1"/>
                </a:solidFill>
              </a:rPr>
              <a:t>naukowa parku narodowego wybiera ze swojego grona przewodniczącego i zastępcę oraz uchwala regulamin działania.</a:t>
            </a:r>
          </a:p>
          <a:p>
            <a:pPr algn="just">
              <a:lnSpc>
                <a:spcPct val="90000"/>
              </a:lnSpc>
            </a:pPr>
            <a:r>
              <a:rPr lang="pl-PL" sz="1400" dirty="0" smtClean="0">
                <a:solidFill>
                  <a:schemeClr val="bg1"/>
                </a:solidFill>
              </a:rPr>
              <a:t>3. </a:t>
            </a:r>
            <a:r>
              <a:rPr lang="pl-PL" sz="1400" dirty="0" smtClean="0">
                <a:solidFill>
                  <a:schemeClr val="bg1"/>
                </a:solidFill>
              </a:rPr>
              <a:t> Do </a:t>
            </a:r>
            <a:r>
              <a:rPr lang="pl-PL" sz="1400" dirty="0" smtClean="0">
                <a:solidFill>
                  <a:schemeClr val="bg1"/>
                </a:solidFill>
              </a:rPr>
              <a:t>zadań rady naukowej parku narodowego należy w szczególności</a:t>
            </a:r>
            <a:r>
              <a:rPr lang="pl-PL" sz="1400" dirty="0" smtClean="0">
                <a:solidFill>
                  <a:schemeClr val="bg1"/>
                </a:solidFill>
              </a:rPr>
              <a:t>:</a:t>
            </a:r>
          </a:p>
          <a:p>
            <a:pPr algn="just">
              <a:lnSpc>
                <a:spcPct val="90000"/>
              </a:lnSpc>
            </a:pPr>
            <a:r>
              <a:rPr lang="pl-PL" sz="1400" dirty="0" smtClean="0">
                <a:solidFill>
                  <a:schemeClr val="bg1"/>
                </a:solidFill>
              </a:rPr>
              <a:t>1) ocena </a:t>
            </a:r>
            <a:r>
              <a:rPr lang="pl-PL" sz="1400" dirty="0" smtClean="0">
                <a:solidFill>
                  <a:schemeClr val="bg1"/>
                </a:solidFill>
              </a:rPr>
              <a:t>stanu zasobów, tworów i składników przyrody;</a:t>
            </a:r>
          </a:p>
          <a:p>
            <a:pPr algn="just">
              <a:lnSpc>
                <a:spcPct val="90000"/>
              </a:lnSpc>
            </a:pPr>
            <a:r>
              <a:rPr lang="pl-PL" sz="1400" dirty="0" smtClean="0">
                <a:solidFill>
                  <a:schemeClr val="bg1"/>
                </a:solidFill>
              </a:rPr>
              <a:t>2</a:t>
            </a:r>
            <a:r>
              <a:rPr lang="pl-PL" sz="1400" dirty="0" smtClean="0">
                <a:solidFill>
                  <a:schemeClr val="bg1"/>
                </a:solidFill>
              </a:rPr>
              <a:t>) opiniowanie </a:t>
            </a:r>
            <a:r>
              <a:rPr lang="pl-PL" sz="1400" dirty="0" smtClean="0">
                <a:solidFill>
                  <a:schemeClr val="bg1"/>
                </a:solidFill>
              </a:rPr>
              <a:t>projektu planu ochrony i zadań ochronnych;</a:t>
            </a:r>
          </a:p>
          <a:p>
            <a:pPr algn="just">
              <a:lnSpc>
                <a:spcPct val="90000"/>
              </a:lnSpc>
            </a:pPr>
            <a:r>
              <a:rPr lang="pl-PL" sz="1400" dirty="0" smtClean="0">
                <a:solidFill>
                  <a:schemeClr val="bg1"/>
                </a:solidFill>
              </a:rPr>
              <a:t>3</a:t>
            </a:r>
            <a:r>
              <a:rPr lang="pl-PL" sz="1400" dirty="0" smtClean="0">
                <a:solidFill>
                  <a:schemeClr val="bg1"/>
                </a:solidFill>
              </a:rPr>
              <a:t>) ocena </a:t>
            </a:r>
            <a:r>
              <a:rPr lang="pl-PL" sz="1400" dirty="0" smtClean="0">
                <a:solidFill>
                  <a:schemeClr val="bg1"/>
                </a:solidFill>
              </a:rPr>
              <a:t>realizacji ustaleń planu ochrony, rocznych zadań ochronnych i skuteczności zabiegów ochronnych;</a:t>
            </a:r>
          </a:p>
          <a:p>
            <a:pPr algn="just">
              <a:lnSpc>
                <a:spcPct val="90000"/>
              </a:lnSpc>
            </a:pPr>
            <a:r>
              <a:rPr lang="pl-PL" sz="1400" dirty="0" smtClean="0">
                <a:solidFill>
                  <a:schemeClr val="bg1"/>
                </a:solidFill>
              </a:rPr>
              <a:t>4</a:t>
            </a:r>
            <a:r>
              <a:rPr lang="pl-PL" sz="1400" dirty="0" smtClean="0">
                <a:solidFill>
                  <a:schemeClr val="bg1"/>
                </a:solidFill>
              </a:rPr>
              <a:t>) opiniowanie </a:t>
            </a:r>
            <a:r>
              <a:rPr lang="pl-PL" sz="1400" dirty="0" smtClean="0">
                <a:solidFill>
                  <a:schemeClr val="bg1"/>
                </a:solidFill>
              </a:rPr>
              <a:t>programów badawczych i naukowych w zakresie ochrony przyrody;</a:t>
            </a:r>
          </a:p>
          <a:p>
            <a:pPr algn="just">
              <a:lnSpc>
                <a:spcPct val="90000"/>
              </a:lnSpc>
            </a:pPr>
            <a:r>
              <a:rPr lang="pl-PL" sz="1400" dirty="0" smtClean="0">
                <a:solidFill>
                  <a:schemeClr val="bg1"/>
                </a:solidFill>
              </a:rPr>
              <a:t>5</a:t>
            </a:r>
            <a:r>
              <a:rPr lang="pl-PL" sz="1400" dirty="0" smtClean="0">
                <a:solidFill>
                  <a:schemeClr val="bg1"/>
                </a:solidFill>
              </a:rPr>
              <a:t>) przedstawianie </a:t>
            </a:r>
            <a:r>
              <a:rPr lang="pl-PL" sz="1400" dirty="0" smtClean="0">
                <a:solidFill>
                  <a:schemeClr val="bg1"/>
                </a:solidFill>
              </a:rPr>
              <a:t>wniosków i opinii w sprawach ochrony przyrody i funkcjonowania parku narodowego.</a:t>
            </a:r>
          </a:p>
          <a:p>
            <a:pPr algn="just">
              <a:lnSpc>
                <a:spcPct val="90000"/>
              </a:lnSpc>
            </a:pPr>
            <a:r>
              <a:rPr lang="pl-PL" sz="1400" dirty="0" smtClean="0">
                <a:solidFill>
                  <a:schemeClr val="bg1"/>
                </a:solidFill>
              </a:rPr>
              <a:t>4. </a:t>
            </a:r>
            <a:r>
              <a:rPr lang="pl-PL" sz="1400" dirty="0" smtClean="0">
                <a:solidFill>
                  <a:schemeClr val="bg1"/>
                </a:solidFill>
              </a:rPr>
              <a:t>Wydatki </a:t>
            </a:r>
            <a:r>
              <a:rPr lang="pl-PL" sz="1400" dirty="0" smtClean="0">
                <a:solidFill>
                  <a:schemeClr val="bg1"/>
                </a:solidFill>
              </a:rPr>
              <a:t>związane z działalnością rady naukowej parku narodowego są pokrywane z budżetu państwa, z części przeznaczonej na działalność parków narodowych.</a:t>
            </a:r>
          </a:p>
          <a:p>
            <a:pPr algn="just">
              <a:lnSpc>
                <a:spcPct val="90000"/>
              </a:lnSpc>
            </a:pPr>
            <a:endParaRPr lang="pl-PL" sz="1400" b="1" dirty="0" smtClean="0">
              <a:solidFill>
                <a:schemeClr val="bg1"/>
              </a:solidFill>
            </a:endParaRPr>
          </a:p>
          <a:p>
            <a:pPr algn="just">
              <a:lnSpc>
                <a:spcPct val="90000"/>
              </a:lnSpc>
            </a:pPr>
            <a:endParaRPr lang="pl-PL" sz="1400" dirty="0" smtClean="0">
              <a:solidFill>
                <a:schemeClr val="bg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 xmlns:a16="http://schemas.microsoft.com/office/drawing/2014/main" id="{614F7DB2-2747-44B1-8CCD-EA4CF6EABA5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1802" y="0"/>
            <a:ext cx="9172471" cy="6856214"/>
            <a:chOff x="-15736" y="0"/>
            <a:chExt cx="12229962" cy="6856214"/>
          </a:xfrm>
        </p:grpSpPr>
        <p:pic>
          <p:nvPicPr>
            <p:cNvPr id="9" name="Picture 8">
              <a:extLst>
                <a:ext uri="{FF2B5EF4-FFF2-40B4-BE49-F238E27FC236}">
                  <a16:creationId xmlns="" xmlns:a16="http://schemas.microsoft.com/office/drawing/2014/main" id="{6B274392-2BAA-4EFD-A7A4-941ABF7B2B14}"/>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a:blip r:embed="rId2" cstate="print">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10" name="Rectangle 9">
              <a:extLst>
                <a:ext uri="{FF2B5EF4-FFF2-40B4-BE49-F238E27FC236}">
                  <a16:creationId xmlns="" xmlns:a16="http://schemas.microsoft.com/office/drawing/2014/main" id="{54E9F97B-B428-4C46-8004-BC4A40DEF31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 xmlns:a16="http://schemas.microsoft.com/office/drawing/2014/main" id="{F6C42F04-DEA1-45C3-9F84-8B1652F9C90D}"/>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3" cstate="print">
              <a:extLst>
                <a:ext uri="{28A0092B-C50C-407E-A947-70E740481C1C}">
                  <a14:useLocalDpi xmlns="" xmlns:a14="http://schemas.microsoft.com/office/drawing/2010/main" val="0"/>
                </a:ext>
              </a:extLst>
            </a:blip>
            <a:srcRect/>
            <a:stretch/>
          </p:blipFill>
          <p:spPr>
            <a:xfrm>
              <a:off x="-15736" y="3153832"/>
              <a:ext cx="777240" cy="606425"/>
            </a:xfrm>
            <a:prstGeom prst="rect">
              <a:avLst/>
            </a:prstGeom>
          </p:spPr>
        </p:pic>
        <p:pic>
          <p:nvPicPr>
            <p:cNvPr id="12" name="Picture 11">
              <a:extLst>
                <a:ext uri="{FF2B5EF4-FFF2-40B4-BE49-F238E27FC236}">
                  <a16:creationId xmlns="" xmlns:a16="http://schemas.microsoft.com/office/drawing/2014/main" id="{DA860151-6D39-4EDD-99B8-908690A0DD37}"/>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3" cstate="print">
              <a:extLst>
                <a:ext uri="{28A0092B-C50C-407E-A947-70E740481C1C}">
                  <a14:useLocalDpi xmlns="" xmlns:a14="http://schemas.microsoft.com/office/drawing/2010/main"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 xmlns:a16="http://schemas.microsoft.com/office/drawing/2014/main" id="{2C02D87C-1E23-4B24-AFE6-A85743C72FD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 xmlns:a16="http://schemas.microsoft.com/office/drawing/2014/main" id="{0B7C4858-FAA3-4226-A856-193A01910E6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 xmlns:a16="http://schemas.microsoft.com/office/drawing/2014/main" id="{68C1B503-0291-4E82-A65E-72D604D9F6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 xmlns:a16="http://schemas.microsoft.com/office/drawing/2014/main" id="{B3F836C5-9601-4982-A121-CCA49BF7BA6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2000" b="1" dirty="0" smtClean="0">
                <a:solidFill>
                  <a:srgbClr val="FFFFFF"/>
                </a:solidFill>
              </a:rPr>
              <a:t>Organy opiniodawczo – doradcze w zakresie ochrony przyrody</a:t>
            </a:r>
          </a:p>
        </p:txBody>
      </p:sp>
      <p:sp>
        <p:nvSpPr>
          <p:cNvPr id="22" name="Rectangle 21">
            <a:extLst>
              <a:ext uri="{FF2B5EF4-FFF2-40B4-BE49-F238E27FC236}">
                <a16:creationId xmlns="" xmlns:a16="http://schemas.microsoft.com/office/drawing/2014/main" id="{46CD0D05-FF47-4ABB-841C-0600CADC35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l-PL" sz="1400" dirty="0"/>
          </a:p>
        </p:txBody>
      </p:sp>
      <p:sp>
        <p:nvSpPr>
          <p:cNvPr id="3" name="Podtytuł 2"/>
          <p:cNvSpPr>
            <a:spLocks noGrp="1"/>
          </p:cNvSpPr>
          <p:nvPr>
            <p:ph type="subTitle" idx="1"/>
          </p:nvPr>
        </p:nvSpPr>
        <p:spPr>
          <a:xfrm>
            <a:off x="3862770" y="116632"/>
            <a:ext cx="4965792" cy="6624736"/>
          </a:xfrm>
        </p:spPr>
        <p:txBody>
          <a:bodyPr vert="horz" lIns="91440" tIns="45720" rIns="91440" bIns="45720" rtlCol="0" anchor="ctr">
            <a:normAutofit fontScale="92500"/>
          </a:bodyPr>
          <a:lstStyle/>
          <a:p>
            <a:pPr algn="just">
              <a:lnSpc>
                <a:spcPct val="90000"/>
              </a:lnSpc>
            </a:pPr>
            <a:endParaRPr lang="pl-PL" sz="1400" b="1" dirty="0" smtClean="0">
              <a:solidFill>
                <a:schemeClr val="bg1"/>
              </a:solidFill>
            </a:endParaRPr>
          </a:p>
          <a:p>
            <a:pPr algn="just">
              <a:lnSpc>
                <a:spcPct val="90000"/>
              </a:lnSpc>
            </a:pPr>
            <a:r>
              <a:rPr lang="pl-PL" sz="1400" b="1" dirty="0" smtClean="0">
                <a:solidFill>
                  <a:schemeClr val="bg1"/>
                </a:solidFill>
              </a:rPr>
              <a:t>Art.  99.  [Rada parku krajobrazowego, rada zespołu parków krajobrazowych]</a:t>
            </a:r>
          </a:p>
          <a:p>
            <a:pPr algn="just">
              <a:lnSpc>
                <a:spcPct val="90000"/>
              </a:lnSpc>
            </a:pPr>
            <a:r>
              <a:rPr lang="pl-PL" sz="1400" dirty="0" smtClean="0">
                <a:solidFill>
                  <a:schemeClr val="bg1"/>
                </a:solidFill>
              </a:rPr>
              <a:t>1. </a:t>
            </a:r>
            <a:r>
              <a:rPr lang="pl-PL" sz="1400" dirty="0" smtClean="0">
                <a:solidFill>
                  <a:schemeClr val="bg1"/>
                </a:solidFill>
              </a:rPr>
              <a:t>Członków </a:t>
            </a:r>
            <a:r>
              <a:rPr lang="pl-PL" sz="1400" dirty="0" smtClean="0">
                <a:solidFill>
                  <a:schemeClr val="bg1"/>
                </a:solidFill>
              </a:rPr>
              <a:t>rady parku krajobrazowego lub rady zespołu parków krajobrazowych w liczbie od 10 do 20 na kadencję trwającą 5 lat powołuje zarząd województwa spośród działających na rzecz ochrony przyrody przedstawicieli nauki, praktyki i organizacji ekologicznych oraz przedstawicieli właściwych miejscowo jednostek samorządu województwa, samorządu gminnego i organizacji gospodarczych.</a:t>
            </a:r>
          </a:p>
          <a:p>
            <a:pPr algn="just">
              <a:lnSpc>
                <a:spcPct val="90000"/>
              </a:lnSpc>
            </a:pPr>
            <a:r>
              <a:rPr lang="pl-PL" sz="1400" dirty="0" smtClean="0">
                <a:solidFill>
                  <a:schemeClr val="bg1"/>
                </a:solidFill>
              </a:rPr>
              <a:t>2. </a:t>
            </a:r>
            <a:r>
              <a:rPr lang="pl-PL" sz="1400" dirty="0" smtClean="0">
                <a:solidFill>
                  <a:schemeClr val="bg1"/>
                </a:solidFill>
              </a:rPr>
              <a:t> Członków </a:t>
            </a:r>
            <a:r>
              <a:rPr lang="pl-PL" sz="1400" dirty="0" smtClean="0">
                <a:solidFill>
                  <a:schemeClr val="bg1"/>
                </a:solidFill>
              </a:rPr>
              <a:t>rady parku krajobrazowego lub rady zespołu parków krajobrazowych położonych na terenie kilku województw powołuje zarząd województwa, na którego obszarze znajduje się największa część parku lub zespołu parków, w porozumieniu z pozostałymi zarządami województw.</a:t>
            </a:r>
          </a:p>
          <a:p>
            <a:pPr algn="just">
              <a:lnSpc>
                <a:spcPct val="90000"/>
              </a:lnSpc>
            </a:pPr>
            <a:r>
              <a:rPr lang="pl-PL" sz="1400" dirty="0" smtClean="0">
                <a:solidFill>
                  <a:schemeClr val="bg1"/>
                </a:solidFill>
              </a:rPr>
              <a:t>3. </a:t>
            </a:r>
            <a:r>
              <a:rPr lang="pl-PL" sz="1400" dirty="0" smtClean="0">
                <a:solidFill>
                  <a:schemeClr val="bg1"/>
                </a:solidFill>
              </a:rPr>
              <a:t>Rada </a:t>
            </a:r>
            <a:r>
              <a:rPr lang="pl-PL" sz="1400" dirty="0" smtClean="0">
                <a:solidFill>
                  <a:schemeClr val="bg1"/>
                </a:solidFill>
              </a:rPr>
              <a:t>parku krajobrazowego lub rada zespołu parków krajobrazowych wybiera ze swojego grona przewodniczącego i zastępców oraz uchwala regulamin działania.</a:t>
            </a:r>
          </a:p>
          <a:p>
            <a:pPr algn="just">
              <a:lnSpc>
                <a:spcPct val="90000"/>
              </a:lnSpc>
            </a:pPr>
            <a:r>
              <a:rPr lang="pl-PL" sz="1400" dirty="0" smtClean="0">
                <a:solidFill>
                  <a:schemeClr val="bg1"/>
                </a:solidFill>
              </a:rPr>
              <a:t>4. </a:t>
            </a:r>
            <a:r>
              <a:rPr lang="pl-PL" sz="1400" dirty="0" smtClean="0">
                <a:solidFill>
                  <a:schemeClr val="bg1"/>
                </a:solidFill>
              </a:rPr>
              <a:t>Do </a:t>
            </a:r>
            <a:r>
              <a:rPr lang="pl-PL" sz="1400" dirty="0" smtClean="0">
                <a:solidFill>
                  <a:schemeClr val="bg1"/>
                </a:solidFill>
              </a:rPr>
              <a:t>zadań rady parku krajobrazowego lub rady zespołu parków krajobrazowych należy w </a:t>
            </a:r>
            <a:r>
              <a:rPr lang="pl-PL" sz="1400" dirty="0" smtClean="0">
                <a:solidFill>
                  <a:schemeClr val="bg1"/>
                </a:solidFill>
              </a:rPr>
              <a:t>szczególności:</a:t>
            </a:r>
          </a:p>
          <a:p>
            <a:pPr algn="just">
              <a:lnSpc>
                <a:spcPct val="90000"/>
              </a:lnSpc>
            </a:pPr>
            <a:r>
              <a:rPr lang="pl-PL" sz="1400" dirty="0" smtClean="0">
                <a:solidFill>
                  <a:schemeClr val="bg1"/>
                </a:solidFill>
              </a:rPr>
              <a:t>1) ocena </a:t>
            </a:r>
            <a:r>
              <a:rPr lang="pl-PL" sz="1400" dirty="0" smtClean="0">
                <a:solidFill>
                  <a:schemeClr val="bg1"/>
                </a:solidFill>
              </a:rPr>
              <a:t>stanu zasobów, tworów i składników przyrody, wartości kulturowych oraz ustaleń programów ochrony przyrody;</a:t>
            </a:r>
          </a:p>
          <a:p>
            <a:pPr algn="just">
              <a:lnSpc>
                <a:spcPct val="90000"/>
              </a:lnSpc>
            </a:pPr>
            <a:r>
              <a:rPr lang="pl-PL" sz="1400" dirty="0" smtClean="0">
                <a:solidFill>
                  <a:schemeClr val="bg1"/>
                </a:solidFill>
              </a:rPr>
              <a:t>2</a:t>
            </a:r>
            <a:r>
              <a:rPr lang="pl-PL" sz="1400" dirty="0" smtClean="0">
                <a:solidFill>
                  <a:schemeClr val="bg1"/>
                </a:solidFill>
              </a:rPr>
              <a:t>) opiniowanie </a:t>
            </a:r>
            <a:r>
              <a:rPr lang="pl-PL" sz="1400" dirty="0" smtClean="0">
                <a:solidFill>
                  <a:schemeClr val="bg1"/>
                </a:solidFill>
              </a:rPr>
              <a:t>projektu planu ochrony;</a:t>
            </a:r>
          </a:p>
          <a:p>
            <a:pPr algn="just">
              <a:lnSpc>
                <a:spcPct val="90000"/>
              </a:lnSpc>
            </a:pPr>
            <a:r>
              <a:rPr lang="pl-PL" sz="1400" dirty="0" smtClean="0">
                <a:solidFill>
                  <a:schemeClr val="bg1"/>
                </a:solidFill>
              </a:rPr>
              <a:t>3</a:t>
            </a:r>
            <a:r>
              <a:rPr lang="pl-PL" sz="1400" dirty="0" smtClean="0">
                <a:solidFill>
                  <a:schemeClr val="bg1"/>
                </a:solidFill>
              </a:rPr>
              <a:t>) ocena </a:t>
            </a:r>
            <a:r>
              <a:rPr lang="pl-PL" sz="1400" dirty="0" smtClean="0">
                <a:solidFill>
                  <a:schemeClr val="bg1"/>
                </a:solidFill>
              </a:rPr>
              <a:t>realizacji ustaleń planu ochrony i innych zadań z zakresu ochrony przyrody;</a:t>
            </a:r>
          </a:p>
          <a:p>
            <a:pPr algn="just">
              <a:lnSpc>
                <a:spcPct val="90000"/>
              </a:lnSpc>
            </a:pPr>
            <a:r>
              <a:rPr lang="pl-PL" sz="1400" dirty="0" smtClean="0">
                <a:solidFill>
                  <a:schemeClr val="bg1"/>
                </a:solidFill>
              </a:rPr>
              <a:t>4) opiniowanie </a:t>
            </a:r>
            <a:r>
              <a:rPr lang="pl-PL" sz="1400" dirty="0" smtClean="0">
                <a:solidFill>
                  <a:schemeClr val="bg1"/>
                </a:solidFill>
              </a:rPr>
              <a:t>i ocena realizacji projektów i programów działalności parku krajobrazowego lub zespołu parków krajobrazowych w zakresie ochrony przyrody, edukacji, turystyki i rekreacji.</a:t>
            </a:r>
          </a:p>
          <a:p>
            <a:pPr algn="just">
              <a:lnSpc>
                <a:spcPct val="90000"/>
              </a:lnSpc>
            </a:pPr>
            <a:r>
              <a:rPr lang="pl-PL" sz="1400" dirty="0" smtClean="0">
                <a:solidFill>
                  <a:schemeClr val="bg1"/>
                </a:solidFill>
              </a:rPr>
              <a:t>5. </a:t>
            </a:r>
            <a:r>
              <a:rPr lang="pl-PL" sz="1400" dirty="0" smtClean="0">
                <a:solidFill>
                  <a:schemeClr val="bg1"/>
                </a:solidFill>
              </a:rPr>
              <a:t> Wydatki </a:t>
            </a:r>
            <a:r>
              <a:rPr lang="pl-PL" sz="1400" dirty="0" smtClean="0">
                <a:solidFill>
                  <a:schemeClr val="bg1"/>
                </a:solidFill>
              </a:rPr>
              <a:t>związane z działalnością rady parku krajobrazowego lub rady zespołu parków krajobrazowych są pokrywane z budżetu właściwego województwa.</a:t>
            </a:r>
          </a:p>
          <a:p>
            <a:pPr algn="just">
              <a:lnSpc>
                <a:spcPct val="90000"/>
              </a:lnSpc>
            </a:pPr>
            <a:endParaRPr lang="pl-PL" sz="1400" b="1" dirty="0" smtClean="0">
              <a:solidFill>
                <a:schemeClr val="bg1"/>
              </a:solidFill>
            </a:endParaRPr>
          </a:p>
          <a:p>
            <a:pPr algn="just">
              <a:lnSpc>
                <a:spcPct val="90000"/>
              </a:lnSpc>
            </a:pPr>
            <a:endParaRPr lang="pl-PL" sz="1400" dirty="0" smtClean="0">
              <a:solidFill>
                <a:schemeClr val="bg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346050"/>
          </a:xfrm>
        </p:spPr>
        <p:txBody>
          <a:bodyPr>
            <a:normAutofit fontScale="90000"/>
          </a:bodyPr>
          <a:lstStyle/>
          <a:p>
            <a:endParaRPr lang="pl-PL" b="1" dirty="0"/>
          </a:p>
        </p:txBody>
      </p:sp>
      <p:sp>
        <p:nvSpPr>
          <p:cNvPr id="3" name="Symbol zastępczy zawartości 2"/>
          <p:cNvSpPr>
            <a:spLocks noGrp="1"/>
          </p:cNvSpPr>
          <p:nvPr>
            <p:ph idx="1"/>
          </p:nvPr>
        </p:nvSpPr>
        <p:spPr/>
        <p:txBody>
          <a:bodyPr>
            <a:normAutofit/>
          </a:bodyPr>
          <a:lstStyle/>
          <a:p>
            <a:pPr algn="ctr">
              <a:buNone/>
            </a:pPr>
            <a:endParaRPr lang="pl-PL" b="1" dirty="0">
              <a:latin typeface="Cambria" pitchFamily="18" charset="0"/>
            </a:endParaRPr>
          </a:p>
          <a:p>
            <a:pPr algn="ctr">
              <a:buNone/>
            </a:pPr>
            <a:endParaRPr lang="pl-PL" b="1" dirty="0">
              <a:latin typeface="Cambria" pitchFamily="18" charset="0"/>
            </a:endParaRPr>
          </a:p>
          <a:p>
            <a:pPr algn="ctr">
              <a:buNone/>
            </a:pPr>
            <a:r>
              <a:rPr lang="pl-PL" sz="4000" b="1" dirty="0">
                <a:latin typeface="Cambria" pitchFamily="18" charset="0"/>
              </a:rPr>
              <a:t>Dziękuję za uwagę </a:t>
            </a:r>
          </a:p>
        </p:txBody>
      </p:sp>
      <p:pic>
        <p:nvPicPr>
          <p:cNvPr id="4" name="Obraz 3" descr="dziękuję za uwagę.jpg"/>
          <p:cNvPicPr>
            <a:picLocks noChangeAspect="1"/>
          </p:cNvPicPr>
          <p:nvPr/>
        </p:nvPicPr>
        <p:blipFill>
          <a:blip r:embed="rId2" cstate="print"/>
          <a:stretch>
            <a:fillRect/>
          </a:stretch>
        </p:blipFill>
        <p:spPr>
          <a:xfrm>
            <a:off x="0" y="14679"/>
            <a:ext cx="9144000" cy="6951921"/>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lstStyle/>
          <a:p>
            <a:pPr algn="l"/>
            <a:r>
              <a:rPr lang="pl-PL" b="1" dirty="0"/>
              <a:t>UWAGA…</a:t>
            </a:r>
          </a:p>
        </p:txBody>
      </p:sp>
      <p:sp>
        <p:nvSpPr>
          <p:cNvPr id="2" name="Symbol zastępczy zawartości 1"/>
          <p:cNvSpPr>
            <a:spLocks noGrp="1"/>
          </p:cNvSpPr>
          <p:nvPr>
            <p:ph idx="1"/>
          </p:nvPr>
        </p:nvSpPr>
        <p:spPr/>
        <p:txBody>
          <a:bodyPr>
            <a:normAutofit fontScale="85000" lnSpcReduction="10000"/>
          </a:bodyPr>
          <a:lstStyle/>
          <a:p>
            <a:pPr algn="just">
              <a:buNone/>
            </a:pPr>
            <a:r>
              <a:rPr lang="pl-PL" sz="2400" i="1" dirty="0">
                <a:latin typeface="Cambria" pitchFamily="18" charset="0"/>
              </a:rPr>
              <a:t>Powyższa </a:t>
            </a:r>
            <a:r>
              <a:rPr lang="pl-PL" sz="2400" i="1" smtClean="0">
                <a:latin typeface="Cambria" pitchFamily="18" charset="0"/>
              </a:rPr>
              <a:t>prezentacja- </a:t>
            </a:r>
            <a:r>
              <a:rPr lang="pl-PL" i="1" smtClean="0">
                <a:latin typeface="Cambria" pitchFamily="18" charset="0"/>
              </a:rPr>
              <a:t>26</a:t>
            </a:r>
            <a:r>
              <a:rPr lang="pl-PL" sz="2400" i="1" smtClean="0">
                <a:latin typeface="Cambria" pitchFamily="18" charset="0"/>
              </a:rPr>
              <a:t> </a:t>
            </a:r>
            <a:r>
              <a:rPr lang="pl-PL" sz="2400" i="1" dirty="0" smtClean="0">
                <a:latin typeface="Cambria" pitchFamily="18" charset="0"/>
              </a:rPr>
              <a:t>kolejno ponumerowanych</a:t>
            </a:r>
            <a:endParaRPr lang="pl-PL" sz="2400" i="1" dirty="0">
              <a:latin typeface="Cambria" pitchFamily="18" charset="0"/>
            </a:endParaRPr>
          </a:p>
          <a:p>
            <a:pPr algn="just">
              <a:buNone/>
            </a:pPr>
            <a:r>
              <a:rPr lang="pl-PL" sz="2400" i="1" dirty="0" smtClean="0">
                <a:latin typeface="Cambria" pitchFamily="18" charset="0"/>
              </a:rPr>
              <a:t>slajdów- </a:t>
            </a:r>
            <a:r>
              <a:rPr lang="pl-PL" sz="2400" i="1" dirty="0">
                <a:latin typeface="Cambria" pitchFamily="18" charset="0"/>
              </a:rPr>
              <a:t>została przygotowana wyłączanie w celach</a:t>
            </a:r>
          </a:p>
          <a:p>
            <a:pPr algn="just">
              <a:buNone/>
            </a:pPr>
            <a:r>
              <a:rPr lang="pl-PL" sz="2400" i="1" dirty="0">
                <a:latin typeface="Cambria" pitchFamily="18" charset="0"/>
              </a:rPr>
              <a:t>ogólnoinformacyjnych i szkoleniowych. </a:t>
            </a:r>
          </a:p>
          <a:p>
            <a:pPr algn="just">
              <a:buNone/>
            </a:pPr>
            <a:endParaRPr lang="pl-PL" sz="2400" dirty="0">
              <a:latin typeface="Cambria" pitchFamily="18" charset="0"/>
            </a:endParaRPr>
          </a:p>
          <a:p>
            <a:pPr algn="just">
              <a:buNone/>
            </a:pPr>
            <a:r>
              <a:rPr lang="pl-PL" sz="2400" i="1" dirty="0">
                <a:latin typeface="Cambria" pitchFamily="18" charset="0"/>
              </a:rPr>
              <a:t>Małgorzata Kozłowska wszelkie prawa zastrzeżone.</a:t>
            </a:r>
          </a:p>
          <a:p>
            <a:pPr algn="just">
              <a:buNone/>
            </a:pPr>
            <a:endParaRPr lang="pl-PL" sz="2400" dirty="0">
              <a:latin typeface="Cambria" pitchFamily="18" charset="0"/>
            </a:endParaRPr>
          </a:p>
          <a:p>
            <a:pPr algn="just">
              <a:buNone/>
            </a:pPr>
            <a:r>
              <a:rPr lang="pl-PL" sz="2400" i="1" dirty="0">
                <a:latin typeface="Cambria" pitchFamily="18" charset="0"/>
              </a:rPr>
              <a:t>Materiały szkoleniowe przekazane wyłącznie do</a:t>
            </a:r>
          </a:p>
          <a:p>
            <a:pPr algn="just">
              <a:buNone/>
            </a:pPr>
            <a:r>
              <a:rPr lang="pl-PL" sz="2400" i="1" dirty="0">
                <a:latin typeface="Cambria" pitchFamily="18" charset="0"/>
              </a:rPr>
              <a:t>użytku wewnętrznego. Nie podlegają rozpowszechnianiu.</a:t>
            </a:r>
            <a:endParaRPr lang="pl-PL" sz="2400" dirty="0">
              <a:latin typeface="Cambria" pitchFamily="18" charset="0"/>
            </a:endParaRPr>
          </a:p>
          <a:p>
            <a:endParaRPr lang="pl-PL"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 xmlns:a16="http://schemas.microsoft.com/office/drawing/2014/main" id="{614F7DB2-2747-44B1-8CCD-EA4CF6EABA5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1802" y="0"/>
            <a:ext cx="9172471" cy="6856214"/>
            <a:chOff x="-15736" y="0"/>
            <a:chExt cx="12229962" cy="6856214"/>
          </a:xfrm>
        </p:grpSpPr>
        <p:pic>
          <p:nvPicPr>
            <p:cNvPr id="9" name="Picture 8">
              <a:extLst>
                <a:ext uri="{FF2B5EF4-FFF2-40B4-BE49-F238E27FC236}">
                  <a16:creationId xmlns="" xmlns:a16="http://schemas.microsoft.com/office/drawing/2014/main" id="{6B274392-2BAA-4EFD-A7A4-941ABF7B2B14}"/>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a:blip r:embed="rId2" cstate="print">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10" name="Rectangle 9">
              <a:extLst>
                <a:ext uri="{FF2B5EF4-FFF2-40B4-BE49-F238E27FC236}">
                  <a16:creationId xmlns="" xmlns:a16="http://schemas.microsoft.com/office/drawing/2014/main" id="{54E9F97B-B428-4C46-8004-BC4A40DEF31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 xmlns:a16="http://schemas.microsoft.com/office/drawing/2014/main" id="{F6C42F04-DEA1-45C3-9F84-8B1652F9C90D}"/>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3" cstate="print">
              <a:extLst>
                <a:ext uri="{28A0092B-C50C-407E-A947-70E740481C1C}">
                  <a14:useLocalDpi xmlns="" xmlns:a14="http://schemas.microsoft.com/office/drawing/2010/main" val="0"/>
                </a:ext>
              </a:extLst>
            </a:blip>
            <a:srcRect/>
            <a:stretch/>
          </p:blipFill>
          <p:spPr>
            <a:xfrm>
              <a:off x="-15736" y="3153832"/>
              <a:ext cx="777240" cy="606425"/>
            </a:xfrm>
            <a:prstGeom prst="rect">
              <a:avLst/>
            </a:prstGeom>
          </p:spPr>
        </p:pic>
        <p:pic>
          <p:nvPicPr>
            <p:cNvPr id="12" name="Picture 11">
              <a:extLst>
                <a:ext uri="{FF2B5EF4-FFF2-40B4-BE49-F238E27FC236}">
                  <a16:creationId xmlns="" xmlns:a16="http://schemas.microsoft.com/office/drawing/2014/main" id="{DA860151-6D39-4EDD-99B8-908690A0DD37}"/>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3" cstate="print">
              <a:extLst>
                <a:ext uri="{28A0092B-C50C-407E-A947-70E740481C1C}">
                  <a14:useLocalDpi xmlns="" xmlns:a14="http://schemas.microsoft.com/office/drawing/2010/main"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 xmlns:a16="http://schemas.microsoft.com/office/drawing/2014/main" id="{2C02D87C-1E23-4B24-AFE6-A85743C72FD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 xmlns:a16="http://schemas.microsoft.com/office/drawing/2014/main" id="{0B7C4858-FAA3-4226-A856-193A01910E6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 xmlns:a16="http://schemas.microsoft.com/office/drawing/2014/main" id="{68C1B503-0291-4E82-A65E-72D604D9F6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 xmlns:a16="http://schemas.microsoft.com/office/drawing/2014/main" id="{B3F836C5-9601-4982-A121-CCA49BF7BA6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2000" b="1" dirty="0" smtClean="0">
                <a:solidFill>
                  <a:srgbClr val="FFFFFF"/>
                </a:solidFill>
              </a:rPr>
              <a:t>Formy ochrony przyrody</a:t>
            </a:r>
          </a:p>
        </p:txBody>
      </p:sp>
      <p:sp>
        <p:nvSpPr>
          <p:cNvPr id="22" name="Rectangle 21">
            <a:extLst>
              <a:ext uri="{FF2B5EF4-FFF2-40B4-BE49-F238E27FC236}">
                <a16:creationId xmlns="" xmlns:a16="http://schemas.microsoft.com/office/drawing/2014/main" id="{46CD0D05-FF47-4ABB-841C-0600CADC35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l-PL" sz="1400" dirty="0"/>
          </a:p>
        </p:txBody>
      </p:sp>
      <p:sp>
        <p:nvSpPr>
          <p:cNvPr id="3" name="Podtytuł 2"/>
          <p:cNvSpPr>
            <a:spLocks noGrp="1"/>
          </p:cNvSpPr>
          <p:nvPr>
            <p:ph type="subTitle" idx="1"/>
          </p:nvPr>
        </p:nvSpPr>
        <p:spPr>
          <a:xfrm>
            <a:off x="3862770" y="469900"/>
            <a:ext cx="4965792" cy="5405968"/>
          </a:xfrm>
        </p:spPr>
        <p:txBody>
          <a:bodyPr vert="horz" lIns="91440" tIns="45720" rIns="91440" bIns="45720" rtlCol="0" anchor="ctr">
            <a:normAutofit/>
          </a:bodyPr>
          <a:lstStyle/>
          <a:p>
            <a:pPr algn="just"/>
            <a:endParaRPr lang="pl-PL" sz="1400" b="1" dirty="0" smtClean="0">
              <a:solidFill>
                <a:schemeClr val="bg1"/>
              </a:solidFill>
            </a:endParaRPr>
          </a:p>
          <a:p>
            <a:pPr algn="just">
              <a:lnSpc>
                <a:spcPct val="90000"/>
              </a:lnSpc>
            </a:pPr>
            <a:r>
              <a:rPr lang="pl-PL" sz="1400" b="1" dirty="0" smtClean="0">
                <a:solidFill>
                  <a:schemeClr val="bg1"/>
                </a:solidFill>
              </a:rPr>
              <a:t>REGULACJA: </a:t>
            </a:r>
            <a:r>
              <a:rPr lang="pl-PL" sz="1400" dirty="0" smtClean="0">
                <a:solidFill>
                  <a:schemeClr val="bg1"/>
                </a:solidFill>
              </a:rPr>
              <a:t>ustawa z dnia 16 kwietnia 2004 r. o ochronie przyrody (Dz.U.2021.1098 </a:t>
            </a:r>
            <a:r>
              <a:rPr lang="pl-PL" sz="1400" dirty="0" err="1" smtClean="0">
                <a:solidFill>
                  <a:schemeClr val="bg1"/>
                </a:solidFill>
              </a:rPr>
              <a:t>t.j</a:t>
            </a:r>
            <a:r>
              <a:rPr lang="pl-PL" sz="1400" dirty="0" smtClean="0">
                <a:solidFill>
                  <a:schemeClr val="bg1"/>
                </a:solidFill>
              </a:rPr>
              <a:t>. z dnia 2021.06.21</a:t>
            </a:r>
            <a:r>
              <a:rPr lang="pl-PL" sz="1400" dirty="0" smtClean="0">
                <a:solidFill>
                  <a:schemeClr val="bg1"/>
                </a:solidFill>
              </a:rPr>
              <a:t>)</a:t>
            </a:r>
          </a:p>
          <a:p>
            <a:pPr algn="just">
              <a:lnSpc>
                <a:spcPct val="90000"/>
              </a:lnSpc>
            </a:pPr>
            <a:r>
              <a:rPr lang="pl-PL" sz="1400" b="1" dirty="0" smtClean="0">
                <a:solidFill>
                  <a:schemeClr val="bg1"/>
                </a:solidFill>
              </a:rPr>
              <a:t>Art.  6.  [Katalog form ochrony przyrody]</a:t>
            </a:r>
          </a:p>
          <a:p>
            <a:pPr algn="just">
              <a:lnSpc>
                <a:spcPct val="90000"/>
              </a:lnSpc>
            </a:pPr>
            <a:r>
              <a:rPr lang="pl-PL" sz="1400" dirty="0" smtClean="0">
                <a:solidFill>
                  <a:schemeClr val="bg1"/>
                </a:solidFill>
              </a:rPr>
              <a:t>1. </a:t>
            </a:r>
            <a:r>
              <a:rPr lang="pl-PL" sz="1400" dirty="0" smtClean="0">
                <a:solidFill>
                  <a:schemeClr val="bg1"/>
                </a:solidFill>
              </a:rPr>
              <a:t> Formami </a:t>
            </a:r>
            <a:r>
              <a:rPr lang="pl-PL" sz="1400" dirty="0" smtClean="0">
                <a:solidFill>
                  <a:schemeClr val="bg1"/>
                </a:solidFill>
              </a:rPr>
              <a:t>ochrony przyrody są</a:t>
            </a:r>
            <a:r>
              <a:rPr lang="pl-PL" sz="1400" dirty="0" smtClean="0">
                <a:solidFill>
                  <a:schemeClr val="bg1"/>
                </a:solidFill>
              </a:rPr>
              <a:t>:</a:t>
            </a:r>
          </a:p>
          <a:p>
            <a:pPr marL="342900" indent="-342900" algn="just">
              <a:lnSpc>
                <a:spcPct val="90000"/>
              </a:lnSpc>
              <a:buFont typeface="+mj-lt"/>
              <a:buAutoNum type="arabicParenR"/>
            </a:pPr>
            <a:r>
              <a:rPr lang="pl-PL" sz="1400" dirty="0" smtClean="0">
                <a:solidFill>
                  <a:schemeClr val="bg1"/>
                </a:solidFill>
              </a:rPr>
              <a:t>parki </a:t>
            </a:r>
            <a:r>
              <a:rPr lang="pl-PL" sz="1400" dirty="0" smtClean="0">
                <a:solidFill>
                  <a:schemeClr val="bg1"/>
                </a:solidFill>
              </a:rPr>
              <a:t>narodowe;</a:t>
            </a:r>
          </a:p>
          <a:p>
            <a:pPr marL="342900" indent="-342900" algn="just">
              <a:lnSpc>
                <a:spcPct val="90000"/>
              </a:lnSpc>
              <a:buFont typeface="+mj-lt"/>
              <a:buAutoNum type="arabicParenR"/>
            </a:pPr>
            <a:r>
              <a:rPr lang="pl-PL" sz="1400" dirty="0" smtClean="0">
                <a:solidFill>
                  <a:schemeClr val="bg1"/>
                </a:solidFill>
              </a:rPr>
              <a:t>rezerwaty </a:t>
            </a:r>
            <a:r>
              <a:rPr lang="pl-PL" sz="1400" dirty="0" smtClean="0">
                <a:solidFill>
                  <a:schemeClr val="bg1"/>
                </a:solidFill>
              </a:rPr>
              <a:t>przyrody;</a:t>
            </a:r>
          </a:p>
          <a:p>
            <a:pPr marL="342900" indent="-342900" algn="just">
              <a:lnSpc>
                <a:spcPct val="90000"/>
              </a:lnSpc>
              <a:buFont typeface="+mj-lt"/>
              <a:buAutoNum type="arabicParenR"/>
            </a:pPr>
            <a:r>
              <a:rPr lang="pl-PL" sz="1400" dirty="0" smtClean="0">
                <a:solidFill>
                  <a:schemeClr val="bg1"/>
                </a:solidFill>
              </a:rPr>
              <a:t>parki </a:t>
            </a:r>
            <a:r>
              <a:rPr lang="pl-PL" sz="1400" dirty="0" smtClean="0">
                <a:solidFill>
                  <a:schemeClr val="bg1"/>
                </a:solidFill>
              </a:rPr>
              <a:t>krajobrazowe;</a:t>
            </a:r>
          </a:p>
          <a:p>
            <a:pPr marL="342900" indent="-342900" algn="just">
              <a:lnSpc>
                <a:spcPct val="90000"/>
              </a:lnSpc>
              <a:buFont typeface="+mj-lt"/>
              <a:buAutoNum type="arabicParenR"/>
            </a:pPr>
            <a:r>
              <a:rPr lang="pl-PL" sz="1400" dirty="0" smtClean="0">
                <a:solidFill>
                  <a:schemeClr val="bg1"/>
                </a:solidFill>
              </a:rPr>
              <a:t>obszary </a:t>
            </a:r>
            <a:r>
              <a:rPr lang="pl-PL" sz="1400" dirty="0" smtClean="0">
                <a:solidFill>
                  <a:schemeClr val="bg1"/>
                </a:solidFill>
              </a:rPr>
              <a:t>chronionego krajobrazu;</a:t>
            </a:r>
          </a:p>
          <a:p>
            <a:pPr marL="342900" indent="-342900" algn="just">
              <a:lnSpc>
                <a:spcPct val="90000"/>
              </a:lnSpc>
              <a:buFont typeface="+mj-lt"/>
              <a:buAutoNum type="arabicParenR"/>
            </a:pPr>
            <a:r>
              <a:rPr lang="pl-PL" sz="1400" dirty="0" smtClean="0">
                <a:solidFill>
                  <a:schemeClr val="bg1"/>
                </a:solidFill>
              </a:rPr>
              <a:t>obszary </a:t>
            </a:r>
            <a:r>
              <a:rPr lang="pl-PL" sz="1400" dirty="0" smtClean="0">
                <a:solidFill>
                  <a:schemeClr val="bg1"/>
                </a:solidFill>
              </a:rPr>
              <a:t>Natura 2000;</a:t>
            </a:r>
          </a:p>
          <a:p>
            <a:pPr marL="342900" indent="-342900" algn="just">
              <a:lnSpc>
                <a:spcPct val="90000"/>
              </a:lnSpc>
              <a:buFont typeface="+mj-lt"/>
              <a:buAutoNum type="arabicParenR"/>
            </a:pPr>
            <a:r>
              <a:rPr lang="pl-PL" sz="1400" dirty="0" smtClean="0">
                <a:solidFill>
                  <a:schemeClr val="bg1"/>
                </a:solidFill>
              </a:rPr>
              <a:t>pomniki </a:t>
            </a:r>
            <a:r>
              <a:rPr lang="pl-PL" sz="1400" dirty="0" smtClean="0">
                <a:solidFill>
                  <a:schemeClr val="bg1"/>
                </a:solidFill>
              </a:rPr>
              <a:t>przyrody;</a:t>
            </a:r>
          </a:p>
          <a:p>
            <a:pPr marL="342900" indent="-342900" algn="just">
              <a:lnSpc>
                <a:spcPct val="90000"/>
              </a:lnSpc>
              <a:buFont typeface="+mj-lt"/>
              <a:buAutoNum type="arabicParenR"/>
            </a:pPr>
            <a:r>
              <a:rPr lang="pl-PL" sz="1400" dirty="0" smtClean="0">
                <a:solidFill>
                  <a:schemeClr val="bg1"/>
                </a:solidFill>
              </a:rPr>
              <a:t>stanowiska </a:t>
            </a:r>
            <a:r>
              <a:rPr lang="pl-PL" sz="1400" dirty="0" smtClean="0">
                <a:solidFill>
                  <a:schemeClr val="bg1"/>
                </a:solidFill>
              </a:rPr>
              <a:t>dokumentacyjne;</a:t>
            </a:r>
          </a:p>
          <a:p>
            <a:pPr marL="342900" indent="-342900" algn="just">
              <a:lnSpc>
                <a:spcPct val="90000"/>
              </a:lnSpc>
              <a:buFont typeface="+mj-lt"/>
              <a:buAutoNum type="arabicParenR"/>
            </a:pPr>
            <a:r>
              <a:rPr lang="pl-PL" sz="1400" dirty="0" smtClean="0">
                <a:solidFill>
                  <a:schemeClr val="bg1"/>
                </a:solidFill>
              </a:rPr>
              <a:t>użytki </a:t>
            </a:r>
            <a:r>
              <a:rPr lang="pl-PL" sz="1400" dirty="0" smtClean="0">
                <a:solidFill>
                  <a:schemeClr val="bg1"/>
                </a:solidFill>
              </a:rPr>
              <a:t>ekologiczne;</a:t>
            </a:r>
          </a:p>
          <a:p>
            <a:pPr marL="342900" indent="-342900" algn="just">
              <a:lnSpc>
                <a:spcPct val="90000"/>
              </a:lnSpc>
              <a:buFont typeface="+mj-lt"/>
              <a:buAutoNum type="arabicParenR"/>
            </a:pPr>
            <a:r>
              <a:rPr lang="pl-PL" sz="1400" dirty="0" smtClean="0">
                <a:solidFill>
                  <a:schemeClr val="bg1"/>
                </a:solidFill>
              </a:rPr>
              <a:t>zespoły </a:t>
            </a:r>
            <a:r>
              <a:rPr lang="pl-PL" sz="1400" dirty="0" smtClean="0">
                <a:solidFill>
                  <a:schemeClr val="bg1"/>
                </a:solidFill>
              </a:rPr>
              <a:t>przyrodniczo-krajobrazowe;</a:t>
            </a:r>
          </a:p>
          <a:p>
            <a:pPr marL="342900" indent="-342900" algn="just">
              <a:lnSpc>
                <a:spcPct val="90000"/>
              </a:lnSpc>
              <a:buFont typeface="+mj-lt"/>
              <a:buAutoNum type="arabicParenR"/>
            </a:pPr>
            <a:r>
              <a:rPr lang="pl-PL" sz="1400" dirty="0" smtClean="0">
                <a:solidFill>
                  <a:schemeClr val="bg1"/>
                </a:solidFill>
              </a:rPr>
              <a:t>ochrona </a:t>
            </a:r>
            <a:r>
              <a:rPr lang="pl-PL" sz="1400" dirty="0" smtClean="0">
                <a:solidFill>
                  <a:schemeClr val="bg1"/>
                </a:solidFill>
              </a:rPr>
              <a:t>gatunkowa roślin, zwierząt i grzybów.</a:t>
            </a:r>
          </a:p>
          <a:p>
            <a:pPr algn="just">
              <a:lnSpc>
                <a:spcPct val="90000"/>
              </a:lnSpc>
            </a:pPr>
            <a:r>
              <a:rPr lang="pl-PL" sz="1400" dirty="0" smtClean="0">
                <a:solidFill>
                  <a:schemeClr val="bg1"/>
                </a:solidFill>
              </a:rPr>
              <a:t>2. </a:t>
            </a:r>
            <a:r>
              <a:rPr lang="pl-PL" sz="1400" dirty="0" smtClean="0">
                <a:solidFill>
                  <a:schemeClr val="bg1"/>
                </a:solidFill>
              </a:rPr>
              <a:t>W </a:t>
            </a:r>
            <a:r>
              <a:rPr lang="pl-PL" sz="1400" dirty="0" smtClean="0">
                <a:solidFill>
                  <a:schemeClr val="bg1"/>
                </a:solidFill>
              </a:rPr>
              <a:t>drodze porozumienia z sąsiednimi państwami mogą być wyznaczane przygraniczne obszary cenne pod względem przyrodniczym w celu ich wspólnej ochrony.</a:t>
            </a:r>
          </a:p>
          <a:p>
            <a:pPr algn="just">
              <a:lnSpc>
                <a:spcPct val="90000"/>
              </a:lnSpc>
            </a:pPr>
            <a:endParaRPr lang="pl-PL" sz="1400" dirty="0" smtClean="0">
              <a:solidFill>
                <a:schemeClr val="bg1"/>
              </a:solidFill>
            </a:endParaRPr>
          </a:p>
          <a:p>
            <a:pPr algn="l">
              <a:lnSpc>
                <a:spcPct val="90000"/>
              </a:lnSpc>
            </a:pPr>
            <a:endParaRPr lang="pl-PL" sz="1400" dirty="0" smtClean="0">
              <a:solidFill>
                <a:schemeClr val="bg1"/>
              </a:solidFill>
            </a:endParaRPr>
          </a:p>
          <a:p>
            <a:pPr algn="l">
              <a:lnSpc>
                <a:spcPct val="90000"/>
              </a:lnSpc>
            </a:pPr>
            <a:endParaRPr lang="en-US" sz="1400"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 xmlns:a16="http://schemas.microsoft.com/office/drawing/2014/main" id="{614F7DB2-2747-44B1-8CCD-EA4CF6EABA5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1802" y="0"/>
            <a:ext cx="9172471" cy="6856214"/>
            <a:chOff x="-15736" y="0"/>
            <a:chExt cx="12229962" cy="6856214"/>
          </a:xfrm>
        </p:grpSpPr>
        <p:pic>
          <p:nvPicPr>
            <p:cNvPr id="9" name="Picture 8">
              <a:extLst>
                <a:ext uri="{FF2B5EF4-FFF2-40B4-BE49-F238E27FC236}">
                  <a16:creationId xmlns="" xmlns:a16="http://schemas.microsoft.com/office/drawing/2014/main" id="{6B274392-2BAA-4EFD-A7A4-941ABF7B2B14}"/>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a:blip r:embed="rId2" cstate="print">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10" name="Rectangle 9">
              <a:extLst>
                <a:ext uri="{FF2B5EF4-FFF2-40B4-BE49-F238E27FC236}">
                  <a16:creationId xmlns="" xmlns:a16="http://schemas.microsoft.com/office/drawing/2014/main" id="{54E9F97B-B428-4C46-8004-BC4A40DEF31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 xmlns:a16="http://schemas.microsoft.com/office/drawing/2014/main" id="{F6C42F04-DEA1-45C3-9F84-8B1652F9C90D}"/>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3" cstate="print">
              <a:extLst>
                <a:ext uri="{28A0092B-C50C-407E-A947-70E740481C1C}">
                  <a14:useLocalDpi xmlns="" xmlns:a14="http://schemas.microsoft.com/office/drawing/2010/main" val="0"/>
                </a:ext>
              </a:extLst>
            </a:blip>
            <a:srcRect/>
            <a:stretch/>
          </p:blipFill>
          <p:spPr>
            <a:xfrm>
              <a:off x="-15736" y="3153832"/>
              <a:ext cx="777240" cy="606425"/>
            </a:xfrm>
            <a:prstGeom prst="rect">
              <a:avLst/>
            </a:prstGeom>
          </p:spPr>
        </p:pic>
        <p:pic>
          <p:nvPicPr>
            <p:cNvPr id="12" name="Picture 11">
              <a:extLst>
                <a:ext uri="{FF2B5EF4-FFF2-40B4-BE49-F238E27FC236}">
                  <a16:creationId xmlns="" xmlns:a16="http://schemas.microsoft.com/office/drawing/2014/main" id="{DA860151-6D39-4EDD-99B8-908690A0DD37}"/>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3" cstate="print">
              <a:extLst>
                <a:ext uri="{28A0092B-C50C-407E-A947-70E740481C1C}">
                  <a14:useLocalDpi xmlns="" xmlns:a14="http://schemas.microsoft.com/office/drawing/2010/main"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 xmlns:a16="http://schemas.microsoft.com/office/drawing/2014/main" id="{2C02D87C-1E23-4B24-AFE6-A85743C72FD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 xmlns:a16="http://schemas.microsoft.com/office/drawing/2014/main" id="{0B7C4858-FAA3-4226-A856-193A01910E6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 xmlns:a16="http://schemas.microsoft.com/office/drawing/2014/main" id="{68C1B503-0291-4E82-A65E-72D604D9F6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 xmlns:a16="http://schemas.microsoft.com/office/drawing/2014/main" id="{B3F836C5-9601-4982-A121-CCA49BF7BA6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2000" b="1" dirty="0" smtClean="0">
                <a:solidFill>
                  <a:srgbClr val="FFFFFF"/>
                </a:solidFill>
              </a:rPr>
              <a:t>Formy ochrony przyrody</a:t>
            </a:r>
          </a:p>
        </p:txBody>
      </p:sp>
      <p:sp>
        <p:nvSpPr>
          <p:cNvPr id="22" name="Rectangle 21">
            <a:extLst>
              <a:ext uri="{FF2B5EF4-FFF2-40B4-BE49-F238E27FC236}">
                <a16:creationId xmlns="" xmlns:a16="http://schemas.microsoft.com/office/drawing/2014/main" id="{46CD0D05-FF47-4ABB-841C-0600CADC35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l-PL" sz="1400" dirty="0"/>
          </a:p>
        </p:txBody>
      </p:sp>
      <p:sp>
        <p:nvSpPr>
          <p:cNvPr id="3" name="Podtytuł 2"/>
          <p:cNvSpPr>
            <a:spLocks noGrp="1"/>
          </p:cNvSpPr>
          <p:nvPr>
            <p:ph type="subTitle" idx="1"/>
          </p:nvPr>
        </p:nvSpPr>
        <p:spPr>
          <a:xfrm>
            <a:off x="3862770" y="469900"/>
            <a:ext cx="4965792" cy="5405968"/>
          </a:xfrm>
        </p:spPr>
        <p:txBody>
          <a:bodyPr vert="horz" lIns="91440" tIns="45720" rIns="91440" bIns="45720" rtlCol="0" anchor="ctr">
            <a:normAutofit/>
          </a:bodyPr>
          <a:lstStyle/>
          <a:p>
            <a:pPr algn="just"/>
            <a:endParaRPr lang="pl-PL" sz="1400" b="1" dirty="0" smtClean="0">
              <a:solidFill>
                <a:schemeClr val="bg1"/>
              </a:solidFill>
            </a:endParaRPr>
          </a:p>
          <a:p>
            <a:pPr algn="just">
              <a:lnSpc>
                <a:spcPct val="90000"/>
              </a:lnSpc>
              <a:buFont typeface="Wingdings" pitchFamily="2" charset="2"/>
              <a:buChar char="Ø"/>
            </a:pPr>
            <a:r>
              <a:rPr lang="pl-PL" sz="1400" dirty="0" smtClean="0">
                <a:solidFill>
                  <a:schemeClr val="bg1"/>
                </a:solidFill>
              </a:rPr>
              <a:t> zamknięty katalog form, w których chroniona jest przyroda na terenie </a:t>
            </a:r>
            <a:r>
              <a:rPr lang="pl-PL" sz="1400" dirty="0" smtClean="0">
                <a:solidFill>
                  <a:schemeClr val="bg1"/>
                </a:solidFill>
              </a:rPr>
              <a:t>Polski,</a:t>
            </a:r>
          </a:p>
          <a:p>
            <a:pPr algn="just">
              <a:lnSpc>
                <a:spcPct val="90000"/>
              </a:lnSpc>
              <a:buFont typeface="Wingdings" pitchFamily="2" charset="2"/>
              <a:buChar char="Ø"/>
            </a:pPr>
            <a:r>
              <a:rPr lang="pl-PL" sz="1400" dirty="0" smtClean="0">
                <a:solidFill>
                  <a:schemeClr val="bg1"/>
                </a:solidFill>
              </a:rPr>
              <a:t> </a:t>
            </a:r>
            <a:r>
              <a:rPr lang="pl-PL" sz="1400" dirty="0" smtClean="0">
                <a:solidFill>
                  <a:schemeClr val="bg1"/>
                </a:solidFill>
              </a:rPr>
              <a:t>ochrona przyrody nie zna </a:t>
            </a:r>
            <a:r>
              <a:rPr lang="pl-PL" sz="1400" dirty="0" smtClean="0">
                <a:solidFill>
                  <a:schemeClr val="bg1"/>
                </a:solidFill>
              </a:rPr>
              <a:t>granic, stąd ustawodawca </a:t>
            </a:r>
            <a:r>
              <a:rPr lang="pl-PL" sz="1400" dirty="0" smtClean="0">
                <a:solidFill>
                  <a:schemeClr val="bg1"/>
                </a:solidFill>
              </a:rPr>
              <a:t>w art. 6 ust. 2 </a:t>
            </a:r>
            <a:r>
              <a:rPr lang="pl-PL" sz="1400" dirty="0" err="1" smtClean="0">
                <a:solidFill>
                  <a:schemeClr val="bg1"/>
                </a:solidFill>
              </a:rPr>
              <a:t>u.o.p</a:t>
            </a:r>
            <a:r>
              <a:rPr lang="pl-PL" sz="1400" dirty="0" smtClean="0">
                <a:solidFill>
                  <a:schemeClr val="bg1"/>
                </a:solidFill>
              </a:rPr>
              <a:t>. przewidział możliwość wyznaczenia, w drodze porozumienia z sąsiednimi państwami, obszarów cennych pod względem przyrodniczym w celu ich wspólnej ochrony. Zawarcie takiego porozumienia jest jednak elementem stosunków międzynarodowych, w związku z czym powinno opierać się ono na zasadach określonych w ustawie z dnia 14 kwietnia 2000 r. o umowach międzynarodowych (Dz. U. z 2020 r. poz. 127). </a:t>
            </a:r>
            <a:endParaRPr lang="pl-PL" sz="1400" dirty="0" smtClean="0">
              <a:solidFill>
                <a:schemeClr val="bg1"/>
              </a:solidFill>
            </a:endParaRPr>
          </a:p>
          <a:p>
            <a:pPr algn="just">
              <a:lnSpc>
                <a:spcPct val="90000"/>
              </a:lnSpc>
              <a:buFont typeface="Wingdings" pitchFamily="2" charset="2"/>
              <a:buChar char="Ø"/>
            </a:pPr>
            <a:r>
              <a:rPr lang="pl-PL" sz="1400" dirty="0" smtClean="0">
                <a:solidFill>
                  <a:schemeClr val="bg1"/>
                </a:solidFill>
              </a:rPr>
              <a:t>nie określono </a:t>
            </a:r>
            <a:r>
              <a:rPr lang="pl-PL" sz="1400" dirty="0" smtClean="0">
                <a:solidFill>
                  <a:schemeClr val="bg1"/>
                </a:solidFill>
              </a:rPr>
              <a:t>precyzyjnie</a:t>
            </a:r>
            <a:r>
              <a:rPr lang="pl-PL" sz="1400" dirty="0" smtClean="0">
                <a:solidFill>
                  <a:schemeClr val="bg1"/>
                </a:solidFill>
              </a:rPr>
              <a:t>, w której z form ochrony obszarowej powinny być chronione obszary przygraniczne objęte ochroną na podstawie porozumienia z państwem sąsiednim. W związku z tym należy stwierdzić, że nastąpi to w zależności od potrzeby, w każdej z wybranych form ochrony przewidzianych w art. 6 ust. 1 </a:t>
            </a:r>
            <a:r>
              <a:rPr lang="pl-PL" sz="1400" dirty="0" err="1" smtClean="0">
                <a:solidFill>
                  <a:schemeClr val="bg1"/>
                </a:solidFill>
              </a:rPr>
              <a:t>u.o.p</a:t>
            </a:r>
            <a:r>
              <a:rPr lang="pl-PL" sz="1400" dirty="0" smtClean="0">
                <a:solidFill>
                  <a:schemeClr val="bg1"/>
                </a:solidFill>
              </a:rPr>
              <a:t>. Porozumienie takie nie będzie wprowadzało bezpośrednio konkretnej formy ochrony w nim określonej, ale będzie stanowiło zobowiązanie państwa sygnatariusza do wprowadzenia uzgodnionej formy ochrony na podstawie przepisów prawa krajowego.</a:t>
            </a:r>
            <a:endParaRPr lang="pl-PL" sz="1400" dirty="0" smtClean="0">
              <a:solidFill>
                <a:schemeClr val="bg1"/>
              </a:solidFill>
            </a:endParaRPr>
          </a:p>
          <a:p>
            <a:pPr algn="l">
              <a:lnSpc>
                <a:spcPct val="90000"/>
              </a:lnSpc>
            </a:pPr>
            <a:endParaRPr lang="pl-PL" sz="1400" dirty="0" smtClean="0">
              <a:solidFill>
                <a:schemeClr val="bg1"/>
              </a:solidFill>
            </a:endParaRPr>
          </a:p>
          <a:p>
            <a:pPr algn="l">
              <a:lnSpc>
                <a:spcPct val="90000"/>
              </a:lnSpc>
            </a:pPr>
            <a:endParaRPr lang="en-US" sz="1400"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 xmlns:a16="http://schemas.microsoft.com/office/drawing/2014/main" id="{614F7DB2-2747-44B1-8CCD-EA4CF6EABA5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1802" y="0"/>
            <a:ext cx="9172471" cy="6856214"/>
            <a:chOff x="-15736" y="0"/>
            <a:chExt cx="12229962" cy="6856214"/>
          </a:xfrm>
        </p:grpSpPr>
        <p:pic>
          <p:nvPicPr>
            <p:cNvPr id="9" name="Picture 8">
              <a:extLst>
                <a:ext uri="{FF2B5EF4-FFF2-40B4-BE49-F238E27FC236}">
                  <a16:creationId xmlns="" xmlns:a16="http://schemas.microsoft.com/office/drawing/2014/main" id="{6B274392-2BAA-4EFD-A7A4-941ABF7B2B14}"/>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a:blip r:embed="rId2" cstate="print">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10" name="Rectangle 9">
              <a:extLst>
                <a:ext uri="{FF2B5EF4-FFF2-40B4-BE49-F238E27FC236}">
                  <a16:creationId xmlns="" xmlns:a16="http://schemas.microsoft.com/office/drawing/2014/main" id="{54E9F97B-B428-4C46-8004-BC4A40DEF31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 xmlns:a16="http://schemas.microsoft.com/office/drawing/2014/main" id="{F6C42F04-DEA1-45C3-9F84-8B1652F9C90D}"/>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3" cstate="print">
              <a:extLst>
                <a:ext uri="{28A0092B-C50C-407E-A947-70E740481C1C}">
                  <a14:useLocalDpi xmlns="" xmlns:a14="http://schemas.microsoft.com/office/drawing/2010/main" val="0"/>
                </a:ext>
              </a:extLst>
            </a:blip>
            <a:srcRect/>
            <a:stretch/>
          </p:blipFill>
          <p:spPr>
            <a:xfrm>
              <a:off x="-15736" y="3153832"/>
              <a:ext cx="777240" cy="606425"/>
            </a:xfrm>
            <a:prstGeom prst="rect">
              <a:avLst/>
            </a:prstGeom>
          </p:spPr>
        </p:pic>
        <p:pic>
          <p:nvPicPr>
            <p:cNvPr id="12" name="Picture 11">
              <a:extLst>
                <a:ext uri="{FF2B5EF4-FFF2-40B4-BE49-F238E27FC236}">
                  <a16:creationId xmlns="" xmlns:a16="http://schemas.microsoft.com/office/drawing/2014/main" id="{DA860151-6D39-4EDD-99B8-908690A0DD37}"/>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3" cstate="print">
              <a:extLst>
                <a:ext uri="{28A0092B-C50C-407E-A947-70E740481C1C}">
                  <a14:useLocalDpi xmlns="" xmlns:a14="http://schemas.microsoft.com/office/drawing/2010/main"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 xmlns:a16="http://schemas.microsoft.com/office/drawing/2014/main" id="{2C02D87C-1E23-4B24-AFE6-A85743C72FD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 xmlns:a16="http://schemas.microsoft.com/office/drawing/2014/main" id="{0B7C4858-FAA3-4226-A856-193A01910E6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 xmlns:a16="http://schemas.microsoft.com/office/drawing/2014/main" id="{68C1B503-0291-4E82-A65E-72D604D9F6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 xmlns:a16="http://schemas.microsoft.com/office/drawing/2014/main" id="{B3F836C5-9601-4982-A121-CCA49BF7BA6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2000" b="1" dirty="0" smtClean="0">
                <a:solidFill>
                  <a:srgbClr val="FFFFFF"/>
                </a:solidFill>
              </a:rPr>
              <a:t>Indywidualne formy ochrony przyrody</a:t>
            </a:r>
          </a:p>
        </p:txBody>
      </p:sp>
      <p:sp>
        <p:nvSpPr>
          <p:cNvPr id="22" name="Rectangle 21">
            <a:extLst>
              <a:ext uri="{FF2B5EF4-FFF2-40B4-BE49-F238E27FC236}">
                <a16:creationId xmlns="" xmlns:a16="http://schemas.microsoft.com/office/drawing/2014/main" id="{46CD0D05-FF47-4ABB-841C-0600CADC35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l-PL" sz="1400" dirty="0"/>
          </a:p>
        </p:txBody>
      </p:sp>
      <p:sp>
        <p:nvSpPr>
          <p:cNvPr id="3" name="Podtytuł 2"/>
          <p:cNvSpPr>
            <a:spLocks noGrp="1"/>
          </p:cNvSpPr>
          <p:nvPr>
            <p:ph type="subTitle" idx="1"/>
          </p:nvPr>
        </p:nvSpPr>
        <p:spPr>
          <a:xfrm>
            <a:off x="3862770" y="188640"/>
            <a:ext cx="4965792" cy="6552728"/>
          </a:xfrm>
        </p:spPr>
        <p:txBody>
          <a:bodyPr vert="horz" lIns="91440" tIns="45720" rIns="91440" bIns="45720" rtlCol="0" anchor="ctr">
            <a:normAutofit fontScale="85000" lnSpcReduction="20000"/>
          </a:bodyPr>
          <a:lstStyle/>
          <a:p>
            <a:pPr algn="just"/>
            <a:endParaRPr lang="pl-PL" sz="1400" b="1" dirty="0" smtClean="0">
              <a:solidFill>
                <a:schemeClr val="bg1"/>
              </a:solidFill>
            </a:endParaRPr>
          </a:p>
          <a:p>
            <a:pPr algn="just">
              <a:lnSpc>
                <a:spcPct val="90000"/>
              </a:lnSpc>
            </a:pPr>
            <a:r>
              <a:rPr lang="pl-PL" sz="1400" b="1" dirty="0" smtClean="0">
                <a:solidFill>
                  <a:schemeClr val="bg1"/>
                </a:solidFill>
              </a:rPr>
              <a:t>REGULACJA: </a:t>
            </a:r>
            <a:r>
              <a:rPr lang="pl-PL" sz="1400" dirty="0" smtClean="0">
                <a:solidFill>
                  <a:schemeClr val="bg1"/>
                </a:solidFill>
              </a:rPr>
              <a:t>ustawa z dnia 16 kwietnia 2004 r. o ochronie przyrody (Dz.U.2021.1098 </a:t>
            </a:r>
            <a:r>
              <a:rPr lang="pl-PL" sz="1400" dirty="0" err="1" smtClean="0">
                <a:solidFill>
                  <a:schemeClr val="bg1"/>
                </a:solidFill>
              </a:rPr>
              <a:t>t.j</a:t>
            </a:r>
            <a:r>
              <a:rPr lang="pl-PL" sz="1400" dirty="0" smtClean="0">
                <a:solidFill>
                  <a:schemeClr val="bg1"/>
                </a:solidFill>
              </a:rPr>
              <a:t>. z dnia 2021.06.21</a:t>
            </a:r>
            <a:r>
              <a:rPr lang="pl-PL" sz="1400" dirty="0" smtClean="0">
                <a:solidFill>
                  <a:schemeClr val="bg1"/>
                </a:solidFill>
              </a:rPr>
              <a:t>)</a:t>
            </a:r>
          </a:p>
          <a:p>
            <a:pPr algn="just">
              <a:lnSpc>
                <a:spcPct val="90000"/>
              </a:lnSpc>
            </a:pPr>
            <a:r>
              <a:rPr lang="pl-PL" sz="1400" b="1" dirty="0" smtClean="0">
                <a:solidFill>
                  <a:schemeClr val="bg1"/>
                </a:solidFill>
              </a:rPr>
              <a:t>Ochrona indywidualna </a:t>
            </a:r>
            <a:r>
              <a:rPr lang="pl-PL" sz="1400" dirty="0" smtClean="0">
                <a:solidFill>
                  <a:schemeClr val="bg1"/>
                </a:solidFill>
              </a:rPr>
              <a:t>– dotyczy konkretnych tworów przyrodniczych, a należą do nich: </a:t>
            </a:r>
            <a:endParaRPr lang="pl-PL" sz="1400" dirty="0" smtClean="0">
              <a:solidFill>
                <a:schemeClr val="bg1"/>
              </a:solidFill>
            </a:endParaRPr>
          </a:p>
          <a:p>
            <a:pPr algn="just">
              <a:lnSpc>
                <a:spcPct val="90000"/>
              </a:lnSpc>
              <a:buFont typeface="Wingdings" pitchFamily="2" charset="2"/>
              <a:buChar char="Ø"/>
            </a:pPr>
            <a:r>
              <a:rPr lang="pl-PL" sz="1400" dirty="0" smtClean="0">
                <a:solidFill>
                  <a:schemeClr val="bg1"/>
                </a:solidFill>
              </a:rPr>
              <a:t>pomniki </a:t>
            </a:r>
            <a:r>
              <a:rPr lang="pl-PL" sz="1400" dirty="0" smtClean="0">
                <a:solidFill>
                  <a:schemeClr val="bg1"/>
                </a:solidFill>
              </a:rPr>
              <a:t>przyrody; </a:t>
            </a:r>
          </a:p>
          <a:p>
            <a:pPr algn="just">
              <a:lnSpc>
                <a:spcPct val="90000"/>
              </a:lnSpc>
              <a:buFont typeface="Wingdings" pitchFamily="2" charset="2"/>
              <a:buChar char="Ø"/>
            </a:pPr>
            <a:r>
              <a:rPr lang="pl-PL" sz="1400" dirty="0" smtClean="0">
                <a:solidFill>
                  <a:schemeClr val="bg1"/>
                </a:solidFill>
              </a:rPr>
              <a:t> </a:t>
            </a:r>
            <a:r>
              <a:rPr lang="pl-PL" sz="1400" dirty="0" smtClean="0">
                <a:solidFill>
                  <a:schemeClr val="bg1"/>
                </a:solidFill>
              </a:rPr>
              <a:t>stanowiska dokumentacyjne; </a:t>
            </a:r>
            <a:endParaRPr lang="pl-PL" sz="1400" dirty="0" smtClean="0">
              <a:solidFill>
                <a:schemeClr val="bg1"/>
              </a:solidFill>
            </a:endParaRPr>
          </a:p>
          <a:p>
            <a:pPr algn="just">
              <a:lnSpc>
                <a:spcPct val="90000"/>
              </a:lnSpc>
              <a:buFont typeface="Wingdings" pitchFamily="2" charset="2"/>
              <a:buChar char="Ø"/>
            </a:pPr>
            <a:r>
              <a:rPr lang="pl-PL" sz="1400" dirty="0" smtClean="0">
                <a:solidFill>
                  <a:schemeClr val="bg1"/>
                </a:solidFill>
              </a:rPr>
              <a:t> </a:t>
            </a:r>
            <a:r>
              <a:rPr lang="pl-PL" sz="1400" dirty="0" smtClean="0">
                <a:solidFill>
                  <a:schemeClr val="bg1"/>
                </a:solidFill>
              </a:rPr>
              <a:t>użytki ekologiczne; </a:t>
            </a:r>
            <a:endParaRPr lang="pl-PL" sz="1400" dirty="0" smtClean="0">
              <a:solidFill>
                <a:schemeClr val="bg1"/>
              </a:solidFill>
            </a:endParaRPr>
          </a:p>
          <a:p>
            <a:pPr algn="just">
              <a:lnSpc>
                <a:spcPct val="90000"/>
              </a:lnSpc>
              <a:buFont typeface="Wingdings" pitchFamily="2" charset="2"/>
              <a:buChar char="Ø"/>
            </a:pPr>
            <a:r>
              <a:rPr lang="pl-PL" sz="1400" dirty="0" smtClean="0">
                <a:solidFill>
                  <a:schemeClr val="bg1"/>
                </a:solidFill>
              </a:rPr>
              <a:t> </a:t>
            </a:r>
            <a:r>
              <a:rPr lang="pl-PL" sz="1400" dirty="0" smtClean="0">
                <a:solidFill>
                  <a:schemeClr val="bg1"/>
                </a:solidFill>
              </a:rPr>
              <a:t>zespoły przyrodniczo-krajobrazowe. </a:t>
            </a:r>
            <a:endParaRPr lang="pl-PL" sz="1400" dirty="0" smtClean="0">
              <a:solidFill>
                <a:schemeClr val="bg1"/>
              </a:solidFill>
            </a:endParaRPr>
          </a:p>
          <a:p>
            <a:pPr algn="just">
              <a:lnSpc>
                <a:spcPct val="90000"/>
              </a:lnSpc>
            </a:pPr>
            <a:r>
              <a:rPr lang="pl-PL" sz="1400" b="1" dirty="0" smtClean="0">
                <a:solidFill>
                  <a:schemeClr val="bg1"/>
                </a:solidFill>
              </a:rPr>
              <a:t>Indywidualne </a:t>
            </a:r>
            <a:r>
              <a:rPr lang="pl-PL" sz="1400" b="1" dirty="0" smtClean="0">
                <a:solidFill>
                  <a:schemeClr val="bg1"/>
                </a:solidFill>
              </a:rPr>
              <a:t>formy ochrony przyrody ustanawiane są w drodze rozporządzenia wojewody albo uchwały rady gminy jeżeli wojewoda nie ustanowił tych form ochrony przyrody. </a:t>
            </a:r>
            <a:endParaRPr lang="pl-PL" sz="1400" b="1" dirty="0" smtClean="0">
              <a:solidFill>
                <a:schemeClr val="bg1"/>
              </a:solidFill>
            </a:endParaRPr>
          </a:p>
          <a:p>
            <a:pPr algn="just">
              <a:lnSpc>
                <a:spcPct val="90000"/>
              </a:lnSpc>
            </a:pPr>
            <a:r>
              <a:rPr lang="pl-PL" sz="1400" b="1" dirty="0" smtClean="0">
                <a:solidFill>
                  <a:schemeClr val="bg1"/>
                </a:solidFill>
              </a:rPr>
              <a:t>Art.  41.  [Stanowiska dokumentacyjne]</a:t>
            </a:r>
          </a:p>
          <a:p>
            <a:pPr algn="just">
              <a:lnSpc>
                <a:spcPct val="90000"/>
              </a:lnSpc>
            </a:pPr>
            <a:r>
              <a:rPr lang="pl-PL" sz="1400" dirty="0" smtClean="0">
                <a:solidFill>
                  <a:schemeClr val="bg1"/>
                </a:solidFill>
              </a:rPr>
              <a:t>1. </a:t>
            </a:r>
            <a:r>
              <a:rPr lang="pl-PL" sz="1400" dirty="0" smtClean="0">
                <a:solidFill>
                  <a:schemeClr val="bg1"/>
                </a:solidFill>
              </a:rPr>
              <a:t>Stanowiskami </a:t>
            </a:r>
            <a:r>
              <a:rPr lang="pl-PL" sz="1400" dirty="0" smtClean="0">
                <a:solidFill>
                  <a:schemeClr val="bg1"/>
                </a:solidFill>
              </a:rPr>
              <a:t>dokumentacyjnymi są niewyodrębniające się na powierzchni lub możliwe do wyodrębnienia, ważne pod względem naukowym i dydaktycznym, miejsca występowania formacji geologicznych, nagromadzeń skamieniałości lub tworów mineralnych, jaskinie lub schroniska podskalne wraz z namuliskami oraz fragmenty eksploatowanych lub nieczynnych wyrobisk powierzchniowych i podziemnych.</a:t>
            </a:r>
          </a:p>
          <a:p>
            <a:pPr algn="just">
              <a:lnSpc>
                <a:spcPct val="90000"/>
              </a:lnSpc>
            </a:pPr>
            <a:r>
              <a:rPr lang="pl-PL" sz="1400" dirty="0" smtClean="0">
                <a:solidFill>
                  <a:schemeClr val="bg1"/>
                </a:solidFill>
              </a:rPr>
              <a:t>2. </a:t>
            </a:r>
            <a:r>
              <a:rPr lang="pl-PL" sz="1400" dirty="0" smtClean="0">
                <a:solidFill>
                  <a:schemeClr val="bg1"/>
                </a:solidFill>
              </a:rPr>
              <a:t> Stanowiskami </a:t>
            </a:r>
            <a:r>
              <a:rPr lang="pl-PL" sz="1400" dirty="0" smtClean="0">
                <a:solidFill>
                  <a:schemeClr val="bg1"/>
                </a:solidFill>
              </a:rPr>
              <a:t>dokumentacyjnymi mogą być także miejsca występowania kopalnych szczątków roślin lub zwierząt.</a:t>
            </a:r>
          </a:p>
          <a:p>
            <a:pPr algn="just">
              <a:lnSpc>
                <a:spcPct val="90000"/>
              </a:lnSpc>
            </a:pPr>
            <a:r>
              <a:rPr lang="pl-PL" sz="1400" b="1" dirty="0" smtClean="0">
                <a:solidFill>
                  <a:schemeClr val="bg1"/>
                </a:solidFill>
              </a:rPr>
              <a:t>Art.  42.  [Użytki ekologiczne]</a:t>
            </a:r>
          </a:p>
          <a:p>
            <a:pPr algn="just">
              <a:lnSpc>
                <a:spcPct val="90000"/>
              </a:lnSpc>
            </a:pPr>
            <a:r>
              <a:rPr lang="pl-PL" sz="1400" dirty="0" smtClean="0">
                <a:solidFill>
                  <a:schemeClr val="bg1"/>
                </a:solidFill>
              </a:rPr>
              <a:t>Użytkami ekologicznymi są zasługujące na ochronę pozostałości ekosystemów mających znaczenie dla zachowania różnorodności biologicznej - naturalne zbiorniki wodne, śródpolne i śródleśne oczka wodne, kępy drzew i krzewów, bagna, torfowiska, wydmy, płaty nieużytkowanej roślinności, starorzecza, wychodnie skalne, skarpy, kamieńce, siedliska przyrodnicze oraz stanowiska rzadkich lub chronionych gatunków roślin, zwierząt i grzybów, ich ostoje oraz miejsca rozmnażania lub miejsca sezonowego przebywania.</a:t>
            </a:r>
          </a:p>
          <a:p>
            <a:pPr algn="just">
              <a:lnSpc>
                <a:spcPct val="90000"/>
              </a:lnSpc>
            </a:pPr>
            <a:r>
              <a:rPr lang="pl-PL" sz="1400" b="1" dirty="0" smtClean="0">
                <a:solidFill>
                  <a:schemeClr val="bg1"/>
                </a:solidFill>
              </a:rPr>
              <a:t>Art.  43.  [Zespoły przyrodniczo-krajobrazowe]</a:t>
            </a:r>
          </a:p>
          <a:p>
            <a:pPr algn="just">
              <a:lnSpc>
                <a:spcPct val="90000"/>
              </a:lnSpc>
            </a:pPr>
            <a:r>
              <a:rPr lang="pl-PL" sz="1400" dirty="0" smtClean="0">
                <a:solidFill>
                  <a:schemeClr val="bg1"/>
                </a:solidFill>
              </a:rPr>
              <a:t>Zespołami przyrodniczo-krajobrazowymi są fragmenty krajobrazu naturalnego i kulturowego zasługujące na ochronę ze względu na ich walory widokowe lub estetyczne.</a:t>
            </a:r>
          </a:p>
          <a:p>
            <a:pPr algn="l">
              <a:lnSpc>
                <a:spcPct val="90000"/>
              </a:lnSpc>
            </a:pPr>
            <a:endParaRPr lang="pl-PL" sz="1400" dirty="0" smtClean="0">
              <a:solidFill>
                <a:schemeClr val="bg1"/>
              </a:solidFill>
            </a:endParaRPr>
          </a:p>
          <a:p>
            <a:pPr algn="l">
              <a:lnSpc>
                <a:spcPct val="90000"/>
              </a:lnSpc>
            </a:pPr>
            <a:endParaRPr lang="en-US" sz="1400"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 xmlns:a16="http://schemas.microsoft.com/office/drawing/2014/main" id="{614F7DB2-2747-44B1-8CCD-EA4CF6EABA5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1802" y="0"/>
            <a:ext cx="9172471" cy="6856214"/>
            <a:chOff x="-15736" y="0"/>
            <a:chExt cx="12229962" cy="6856214"/>
          </a:xfrm>
        </p:grpSpPr>
        <p:pic>
          <p:nvPicPr>
            <p:cNvPr id="9" name="Picture 8">
              <a:extLst>
                <a:ext uri="{FF2B5EF4-FFF2-40B4-BE49-F238E27FC236}">
                  <a16:creationId xmlns="" xmlns:a16="http://schemas.microsoft.com/office/drawing/2014/main" id="{6B274392-2BAA-4EFD-A7A4-941ABF7B2B14}"/>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a:blip r:embed="rId2" cstate="print">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10" name="Rectangle 9">
              <a:extLst>
                <a:ext uri="{FF2B5EF4-FFF2-40B4-BE49-F238E27FC236}">
                  <a16:creationId xmlns="" xmlns:a16="http://schemas.microsoft.com/office/drawing/2014/main" id="{54E9F97B-B428-4C46-8004-BC4A40DEF31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 xmlns:a16="http://schemas.microsoft.com/office/drawing/2014/main" id="{F6C42F04-DEA1-45C3-9F84-8B1652F9C90D}"/>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3" cstate="print">
              <a:extLst>
                <a:ext uri="{28A0092B-C50C-407E-A947-70E740481C1C}">
                  <a14:useLocalDpi xmlns="" xmlns:a14="http://schemas.microsoft.com/office/drawing/2010/main" val="0"/>
                </a:ext>
              </a:extLst>
            </a:blip>
            <a:srcRect/>
            <a:stretch/>
          </p:blipFill>
          <p:spPr>
            <a:xfrm>
              <a:off x="-15736" y="3153832"/>
              <a:ext cx="777240" cy="606425"/>
            </a:xfrm>
            <a:prstGeom prst="rect">
              <a:avLst/>
            </a:prstGeom>
          </p:spPr>
        </p:pic>
        <p:pic>
          <p:nvPicPr>
            <p:cNvPr id="12" name="Picture 11">
              <a:extLst>
                <a:ext uri="{FF2B5EF4-FFF2-40B4-BE49-F238E27FC236}">
                  <a16:creationId xmlns="" xmlns:a16="http://schemas.microsoft.com/office/drawing/2014/main" id="{DA860151-6D39-4EDD-99B8-908690A0DD37}"/>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3" cstate="print">
              <a:extLst>
                <a:ext uri="{28A0092B-C50C-407E-A947-70E740481C1C}">
                  <a14:useLocalDpi xmlns="" xmlns:a14="http://schemas.microsoft.com/office/drawing/2010/main"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 xmlns:a16="http://schemas.microsoft.com/office/drawing/2014/main" id="{2C02D87C-1E23-4B24-AFE6-A85743C72FD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 xmlns:a16="http://schemas.microsoft.com/office/drawing/2014/main" id="{0B7C4858-FAA3-4226-A856-193A01910E6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 xmlns:a16="http://schemas.microsoft.com/office/drawing/2014/main" id="{68C1B503-0291-4E82-A65E-72D604D9F6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 xmlns:a16="http://schemas.microsoft.com/office/drawing/2014/main" id="{B3F836C5-9601-4982-A121-CCA49BF7BA6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2000" b="1" dirty="0" smtClean="0">
                <a:solidFill>
                  <a:srgbClr val="FFFFFF"/>
                </a:solidFill>
              </a:rPr>
              <a:t>Indywidualne formy ochrony przyrody</a:t>
            </a:r>
          </a:p>
        </p:txBody>
      </p:sp>
      <p:sp>
        <p:nvSpPr>
          <p:cNvPr id="22" name="Rectangle 21">
            <a:extLst>
              <a:ext uri="{FF2B5EF4-FFF2-40B4-BE49-F238E27FC236}">
                <a16:creationId xmlns="" xmlns:a16="http://schemas.microsoft.com/office/drawing/2014/main" id="{46CD0D05-FF47-4ABB-841C-0600CADC35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l-PL" sz="1400" dirty="0"/>
          </a:p>
        </p:txBody>
      </p:sp>
      <p:sp>
        <p:nvSpPr>
          <p:cNvPr id="3" name="Podtytuł 2"/>
          <p:cNvSpPr>
            <a:spLocks noGrp="1"/>
          </p:cNvSpPr>
          <p:nvPr>
            <p:ph type="subTitle" idx="1"/>
          </p:nvPr>
        </p:nvSpPr>
        <p:spPr>
          <a:xfrm>
            <a:off x="3862770" y="188640"/>
            <a:ext cx="4965792" cy="6552728"/>
          </a:xfrm>
        </p:spPr>
        <p:txBody>
          <a:bodyPr vert="horz" lIns="91440" tIns="45720" rIns="91440" bIns="45720" rtlCol="0" anchor="ctr">
            <a:normAutofit fontScale="92500"/>
          </a:bodyPr>
          <a:lstStyle/>
          <a:p>
            <a:pPr algn="l">
              <a:lnSpc>
                <a:spcPct val="90000"/>
              </a:lnSpc>
            </a:pPr>
            <a:r>
              <a:rPr lang="pl-PL" sz="1400" b="1" dirty="0" smtClean="0">
                <a:solidFill>
                  <a:schemeClr val="bg1"/>
                </a:solidFill>
              </a:rPr>
              <a:t>Art.  44.  [Ustanowienie lub zniesienie pomnika przyrody, stanowiska dokumentacyjnego, użytku ekologicznego lub zespołu przyrodniczo-krajobrazowego</a:t>
            </a:r>
            <a:r>
              <a:rPr lang="pl-PL" sz="1400" dirty="0" smtClean="0">
                <a:solidFill>
                  <a:schemeClr val="bg1"/>
                </a:solidFill>
              </a:rPr>
              <a:t>]</a:t>
            </a:r>
          </a:p>
          <a:p>
            <a:pPr algn="l">
              <a:lnSpc>
                <a:spcPct val="90000"/>
              </a:lnSpc>
            </a:pPr>
            <a:r>
              <a:rPr lang="pl-PL" sz="1400" dirty="0" smtClean="0">
                <a:solidFill>
                  <a:schemeClr val="bg1"/>
                </a:solidFill>
              </a:rPr>
              <a:t>1. </a:t>
            </a:r>
            <a:r>
              <a:rPr lang="pl-PL" sz="1400" dirty="0" smtClean="0">
                <a:solidFill>
                  <a:schemeClr val="bg1"/>
                </a:solidFill>
              </a:rPr>
              <a:t>Ustanowienie </a:t>
            </a:r>
            <a:r>
              <a:rPr lang="pl-PL" sz="1400" dirty="0" smtClean="0">
                <a:solidFill>
                  <a:schemeClr val="bg1"/>
                </a:solidFill>
              </a:rPr>
              <a:t>pomnika przyrody, stanowiska dokumentacyjnego, użytku ekologicznego lub zespołu przyrodniczo-krajobrazowego następuje w drodze uchwały rady gminy.</a:t>
            </a:r>
          </a:p>
          <a:p>
            <a:pPr algn="l">
              <a:lnSpc>
                <a:spcPct val="90000"/>
              </a:lnSpc>
            </a:pPr>
            <a:r>
              <a:rPr lang="pl-PL" sz="1400" dirty="0" smtClean="0">
                <a:solidFill>
                  <a:schemeClr val="bg1"/>
                </a:solidFill>
              </a:rPr>
              <a:t>2. </a:t>
            </a:r>
            <a:r>
              <a:rPr lang="pl-PL" sz="1400" dirty="0" smtClean="0">
                <a:solidFill>
                  <a:schemeClr val="bg1"/>
                </a:solidFill>
              </a:rPr>
              <a:t>Uchwała </a:t>
            </a:r>
            <a:r>
              <a:rPr lang="pl-PL" sz="1400" dirty="0" smtClean="0">
                <a:solidFill>
                  <a:schemeClr val="bg1"/>
                </a:solidFill>
              </a:rPr>
              <a:t>rady gminy, o której mowa w ust. 1, określa nazwę danego obiektu lub obszaru, jego położenie, sprawującego nadzór, szczególne cele ochrony, w razie potrzeby ustalenia dotyczące jego czynnej ochrony oraz zakazy właściwe dla tego obiektu, obszaru lub jego części, wybrane spośród zakazów wymienionych w art. 45 ust. 1.</a:t>
            </a:r>
          </a:p>
          <a:p>
            <a:pPr algn="l">
              <a:lnSpc>
                <a:spcPct val="90000"/>
              </a:lnSpc>
            </a:pPr>
            <a:r>
              <a:rPr lang="pl-PL" sz="1400" dirty="0" smtClean="0">
                <a:solidFill>
                  <a:schemeClr val="bg1"/>
                </a:solidFill>
              </a:rPr>
              <a:t>2a. </a:t>
            </a:r>
            <a:r>
              <a:rPr lang="pl-PL" sz="1400" dirty="0" smtClean="0">
                <a:solidFill>
                  <a:schemeClr val="bg1"/>
                </a:solidFill>
              </a:rPr>
              <a:t>Podejmując </a:t>
            </a:r>
            <a:r>
              <a:rPr lang="pl-PL" sz="1400" dirty="0" smtClean="0">
                <a:solidFill>
                  <a:schemeClr val="bg1"/>
                </a:solidFill>
              </a:rPr>
              <a:t>uchwałę w sprawie ustanowienia zespołu przyrodniczo-krajobrazowego rada gminy uwzględnia istniejące na tym terenie obszary parków kulturowych.</a:t>
            </a:r>
          </a:p>
          <a:p>
            <a:pPr algn="l">
              <a:lnSpc>
                <a:spcPct val="90000"/>
              </a:lnSpc>
            </a:pPr>
            <a:r>
              <a:rPr lang="pl-PL" sz="1400" dirty="0" smtClean="0">
                <a:solidFill>
                  <a:schemeClr val="bg1"/>
                </a:solidFill>
              </a:rPr>
              <a:t>3. </a:t>
            </a:r>
            <a:r>
              <a:rPr lang="pl-PL" sz="1400" dirty="0" smtClean="0">
                <a:solidFill>
                  <a:schemeClr val="bg1"/>
                </a:solidFill>
              </a:rPr>
              <a:t>Zniesienia </a:t>
            </a:r>
            <a:r>
              <a:rPr lang="pl-PL" sz="1400" dirty="0" smtClean="0">
                <a:solidFill>
                  <a:schemeClr val="bg1"/>
                </a:solidFill>
              </a:rPr>
              <a:t>formy ochrony przyrody, o której mowa w ust. 1, dokonuje rada gminy w drodze uchwały.</a:t>
            </a:r>
          </a:p>
          <a:p>
            <a:pPr algn="l">
              <a:lnSpc>
                <a:spcPct val="90000"/>
              </a:lnSpc>
            </a:pPr>
            <a:r>
              <a:rPr lang="pl-PL" sz="1400" dirty="0" smtClean="0">
                <a:solidFill>
                  <a:schemeClr val="bg1"/>
                </a:solidFill>
              </a:rPr>
              <a:t>3a. </a:t>
            </a:r>
            <a:r>
              <a:rPr lang="pl-PL" sz="1400" dirty="0" smtClean="0">
                <a:solidFill>
                  <a:schemeClr val="bg1"/>
                </a:solidFill>
              </a:rPr>
              <a:t>Projekty </a:t>
            </a:r>
            <a:r>
              <a:rPr lang="pl-PL" sz="1400" dirty="0" smtClean="0">
                <a:solidFill>
                  <a:schemeClr val="bg1"/>
                </a:solidFill>
              </a:rPr>
              <a:t>uchwał, o których mowa w ust. 1 i 3, wymagają uzgodnienia z właściwym regionalnym dyrektorem ochrony środowiska.</a:t>
            </a:r>
          </a:p>
          <a:p>
            <a:pPr algn="l">
              <a:lnSpc>
                <a:spcPct val="90000"/>
              </a:lnSpc>
            </a:pPr>
            <a:r>
              <a:rPr lang="pl-PL" sz="1400" dirty="0" smtClean="0">
                <a:solidFill>
                  <a:schemeClr val="bg1"/>
                </a:solidFill>
              </a:rPr>
              <a:t>3b. </a:t>
            </a:r>
            <a:r>
              <a:rPr lang="pl-PL" sz="1400" dirty="0" smtClean="0">
                <a:solidFill>
                  <a:schemeClr val="bg1"/>
                </a:solidFill>
              </a:rPr>
              <a:t>Uzgodnienia</a:t>
            </a:r>
            <a:r>
              <a:rPr lang="pl-PL" sz="1400" dirty="0" smtClean="0">
                <a:solidFill>
                  <a:schemeClr val="bg1"/>
                </a:solidFill>
              </a:rPr>
              <a:t>, o którym mowa w ust. 3a, dokonuje się w trybie art. 106 ustawy z dnia 14 czerwca 1960 r. - Kodeks postępowania administracyjnego, z zastrzeżeniem że brak przedstawienia stanowiska w terminie miesiąca od dnia otrzymania projektu uchwały, jest uważane za uzgodnienie projektu.</a:t>
            </a:r>
          </a:p>
          <a:p>
            <a:pPr algn="l">
              <a:lnSpc>
                <a:spcPct val="90000"/>
              </a:lnSpc>
            </a:pPr>
            <a:r>
              <a:rPr lang="pl-PL" sz="1400" dirty="0" smtClean="0">
                <a:solidFill>
                  <a:schemeClr val="bg1"/>
                </a:solidFill>
              </a:rPr>
              <a:t>4. </a:t>
            </a:r>
            <a:r>
              <a:rPr lang="pl-PL" sz="1400" dirty="0" smtClean="0">
                <a:solidFill>
                  <a:schemeClr val="bg1"/>
                </a:solidFill>
              </a:rPr>
              <a:t>Zniesienie </a:t>
            </a:r>
            <a:r>
              <a:rPr lang="pl-PL" sz="1400" dirty="0" smtClean="0">
                <a:solidFill>
                  <a:schemeClr val="bg1"/>
                </a:solidFill>
              </a:rPr>
              <a:t>formy ochrony przyrody, o której mowa w ust. 1, następuje w razie utraty wartości przyrodniczych i krajobrazowych, ze względu na które ustanowiono formę ochrony przyrody, lub w razie konieczności realizacji inwestycji celu publicznego w przypadku braku rozwiązań alternatywnych lub zapewnienie bezpieczeństwa powszechnego.</a:t>
            </a:r>
          </a:p>
          <a:p>
            <a:pPr algn="l">
              <a:lnSpc>
                <a:spcPct val="90000"/>
              </a:lnSpc>
            </a:pPr>
            <a:r>
              <a:rPr lang="pl-PL" sz="1400" dirty="0" smtClean="0">
                <a:solidFill>
                  <a:schemeClr val="bg1"/>
                </a:solidFill>
              </a:rPr>
              <a:t>5. </a:t>
            </a:r>
            <a:r>
              <a:rPr lang="pl-PL" sz="1400" dirty="0" smtClean="0">
                <a:solidFill>
                  <a:schemeClr val="bg1"/>
                </a:solidFill>
              </a:rPr>
              <a:t>Zniesienie </a:t>
            </a:r>
            <a:r>
              <a:rPr lang="pl-PL" sz="1400" dirty="0" smtClean="0">
                <a:solidFill>
                  <a:schemeClr val="bg1"/>
                </a:solidFill>
              </a:rPr>
              <a:t>zespołu przyrodniczo-krajobrazowego następuje również w przypadku ustanowienia parku kulturowego.</a:t>
            </a:r>
          </a:p>
          <a:p>
            <a:pPr algn="l">
              <a:lnSpc>
                <a:spcPct val="90000"/>
              </a:lnSpc>
            </a:pPr>
            <a:endParaRPr lang="pl-PL" sz="1400" dirty="0" smtClean="0">
              <a:solidFill>
                <a:schemeClr val="bg1"/>
              </a:solidFill>
            </a:endParaRPr>
          </a:p>
          <a:p>
            <a:pPr algn="l">
              <a:lnSpc>
                <a:spcPct val="90000"/>
              </a:lnSpc>
            </a:pPr>
            <a:endParaRPr lang="en-US" sz="1400"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 xmlns:a16="http://schemas.microsoft.com/office/drawing/2014/main" id="{614F7DB2-2747-44B1-8CCD-EA4CF6EABA5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1802" y="0"/>
            <a:ext cx="9172471" cy="6856214"/>
            <a:chOff x="-15736" y="0"/>
            <a:chExt cx="12229962" cy="6856214"/>
          </a:xfrm>
        </p:grpSpPr>
        <p:pic>
          <p:nvPicPr>
            <p:cNvPr id="9" name="Picture 8">
              <a:extLst>
                <a:ext uri="{FF2B5EF4-FFF2-40B4-BE49-F238E27FC236}">
                  <a16:creationId xmlns="" xmlns:a16="http://schemas.microsoft.com/office/drawing/2014/main" id="{6B274392-2BAA-4EFD-A7A4-941ABF7B2B14}"/>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a:blip r:embed="rId2" cstate="print">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10" name="Rectangle 9">
              <a:extLst>
                <a:ext uri="{FF2B5EF4-FFF2-40B4-BE49-F238E27FC236}">
                  <a16:creationId xmlns="" xmlns:a16="http://schemas.microsoft.com/office/drawing/2014/main" id="{54E9F97B-B428-4C46-8004-BC4A40DEF31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 xmlns:a16="http://schemas.microsoft.com/office/drawing/2014/main" id="{F6C42F04-DEA1-45C3-9F84-8B1652F9C90D}"/>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3" cstate="print">
              <a:extLst>
                <a:ext uri="{28A0092B-C50C-407E-A947-70E740481C1C}">
                  <a14:useLocalDpi xmlns="" xmlns:a14="http://schemas.microsoft.com/office/drawing/2010/main" val="0"/>
                </a:ext>
              </a:extLst>
            </a:blip>
            <a:srcRect/>
            <a:stretch/>
          </p:blipFill>
          <p:spPr>
            <a:xfrm>
              <a:off x="-15736" y="3153832"/>
              <a:ext cx="777240" cy="606425"/>
            </a:xfrm>
            <a:prstGeom prst="rect">
              <a:avLst/>
            </a:prstGeom>
          </p:spPr>
        </p:pic>
        <p:pic>
          <p:nvPicPr>
            <p:cNvPr id="12" name="Picture 11">
              <a:extLst>
                <a:ext uri="{FF2B5EF4-FFF2-40B4-BE49-F238E27FC236}">
                  <a16:creationId xmlns="" xmlns:a16="http://schemas.microsoft.com/office/drawing/2014/main" id="{DA860151-6D39-4EDD-99B8-908690A0DD37}"/>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3" cstate="print">
              <a:extLst>
                <a:ext uri="{28A0092B-C50C-407E-A947-70E740481C1C}">
                  <a14:useLocalDpi xmlns="" xmlns:a14="http://schemas.microsoft.com/office/drawing/2010/main"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 xmlns:a16="http://schemas.microsoft.com/office/drawing/2014/main" id="{2C02D87C-1E23-4B24-AFE6-A85743C72FD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 xmlns:a16="http://schemas.microsoft.com/office/drawing/2014/main" id="{0B7C4858-FAA3-4226-A856-193A01910E6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 xmlns:a16="http://schemas.microsoft.com/office/drawing/2014/main" id="{68C1B503-0291-4E82-A65E-72D604D9F6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 xmlns:a16="http://schemas.microsoft.com/office/drawing/2014/main" id="{B3F836C5-9601-4982-A121-CCA49BF7BA6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2000" b="1" dirty="0" smtClean="0">
                <a:solidFill>
                  <a:srgbClr val="FFFFFF"/>
                </a:solidFill>
              </a:rPr>
              <a:t>Ochrona częściowa/ czynna/ ex situ/ </a:t>
            </a:r>
            <a:r>
              <a:rPr lang="pl-PL" sz="2000" b="1" dirty="0" err="1" smtClean="0">
                <a:solidFill>
                  <a:srgbClr val="FFFFFF"/>
                </a:solidFill>
              </a:rPr>
              <a:t>in</a:t>
            </a:r>
            <a:r>
              <a:rPr lang="pl-PL" sz="2000" b="1" dirty="0" smtClean="0">
                <a:solidFill>
                  <a:srgbClr val="FFFFFF"/>
                </a:solidFill>
              </a:rPr>
              <a:t> situ/ krajobrazowa/ ścisła</a:t>
            </a:r>
          </a:p>
        </p:txBody>
      </p:sp>
      <p:sp>
        <p:nvSpPr>
          <p:cNvPr id="22" name="Rectangle 21">
            <a:extLst>
              <a:ext uri="{FF2B5EF4-FFF2-40B4-BE49-F238E27FC236}">
                <a16:creationId xmlns="" xmlns:a16="http://schemas.microsoft.com/office/drawing/2014/main" id="{46CD0D05-FF47-4ABB-841C-0600CADC35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l-PL" sz="1400" dirty="0"/>
          </a:p>
        </p:txBody>
      </p:sp>
      <p:sp>
        <p:nvSpPr>
          <p:cNvPr id="3" name="Podtytuł 2"/>
          <p:cNvSpPr>
            <a:spLocks noGrp="1"/>
          </p:cNvSpPr>
          <p:nvPr>
            <p:ph type="subTitle" idx="1"/>
          </p:nvPr>
        </p:nvSpPr>
        <p:spPr>
          <a:xfrm>
            <a:off x="3862770" y="188640"/>
            <a:ext cx="4965792" cy="6552728"/>
          </a:xfrm>
        </p:spPr>
        <p:txBody>
          <a:bodyPr vert="horz" lIns="91440" tIns="45720" rIns="91440" bIns="45720" rtlCol="0" anchor="ctr">
            <a:normAutofit fontScale="77500" lnSpcReduction="20000"/>
          </a:bodyPr>
          <a:lstStyle/>
          <a:p>
            <a:pPr algn="just">
              <a:lnSpc>
                <a:spcPct val="90000"/>
              </a:lnSpc>
            </a:pPr>
            <a:endParaRPr lang="pl-PL" sz="1400" b="1" dirty="0" smtClean="0">
              <a:solidFill>
                <a:schemeClr val="bg1"/>
              </a:solidFill>
            </a:endParaRPr>
          </a:p>
          <a:p>
            <a:pPr algn="just">
              <a:lnSpc>
                <a:spcPct val="90000"/>
              </a:lnSpc>
            </a:pPr>
            <a:r>
              <a:rPr lang="pl-PL" sz="1400" b="1" dirty="0" smtClean="0">
                <a:solidFill>
                  <a:schemeClr val="bg1"/>
                </a:solidFill>
              </a:rPr>
              <a:t>REGULACJA</a:t>
            </a:r>
            <a:r>
              <a:rPr lang="pl-PL" sz="1400" b="1" dirty="0" smtClean="0">
                <a:solidFill>
                  <a:schemeClr val="bg1"/>
                </a:solidFill>
              </a:rPr>
              <a:t>: </a:t>
            </a:r>
            <a:r>
              <a:rPr lang="pl-PL" sz="1400" dirty="0" smtClean="0">
                <a:solidFill>
                  <a:schemeClr val="bg1"/>
                </a:solidFill>
              </a:rPr>
              <a:t>ustawa z dnia 16 kwietnia 2004 r. o ochronie przyrody (Dz.U.2021.1098 </a:t>
            </a:r>
            <a:r>
              <a:rPr lang="pl-PL" sz="1400" dirty="0" err="1" smtClean="0">
                <a:solidFill>
                  <a:schemeClr val="bg1"/>
                </a:solidFill>
              </a:rPr>
              <a:t>t.j</a:t>
            </a:r>
            <a:r>
              <a:rPr lang="pl-PL" sz="1400" dirty="0" smtClean="0">
                <a:solidFill>
                  <a:schemeClr val="bg1"/>
                </a:solidFill>
              </a:rPr>
              <a:t>. z dnia 2021.06.21)</a:t>
            </a:r>
          </a:p>
          <a:p>
            <a:pPr algn="just">
              <a:lnSpc>
                <a:spcPct val="90000"/>
              </a:lnSpc>
            </a:pPr>
            <a:endParaRPr lang="pl-PL" sz="1400" b="1" dirty="0" smtClean="0">
              <a:solidFill>
                <a:schemeClr val="bg1"/>
              </a:solidFill>
            </a:endParaRPr>
          </a:p>
          <a:p>
            <a:pPr algn="just">
              <a:lnSpc>
                <a:spcPct val="90000"/>
              </a:lnSpc>
            </a:pPr>
            <a:r>
              <a:rPr lang="pl-PL" sz="1400" b="1" dirty="0" smtClean="0">
                <a:solidFill>
                  <a:schemeClr val="bg1"/>
                </a:solidFill>
              </a:rPr>
              <a:t>Art</a:t>
            </a:r>
            <a:r>
              <a:rPr lang="pl-PL" sz="1400" b="1" dirty="0" smtClean="0">
                <a:solidFill>
                  <a:schemeClr val="bg1"/>
                </a:solidFill>
              </a:rPr>
              <a:t>.  2.  [Zakres przedmiotowy i cele ochrony przyrody]</a:t>
            </a:r>
          </a:p>
          <a:p>
            <a:pPr algn="just">
              <a:lnSpc>
                <a:spcPct val="90000"/>
              </a:lnSpc>
            </a:pPr>
            <a:r>
              <a:rPr lang="pl-PL" sz="1400" dirty="0" smtClean="0">
                <a:solidFill>
                  <a:schemeClr val="bg1"/>
                </a:solidFill>
              </a:rPr>
              <a:t>1. </a:t>
            </a:r>
            <a:r>
              <a:rPr lang="pl-PL" sz="1400" dirty="0" smtClean="0">
                <a:solidFill>
                  <a:schemeClr val="bg1"/>
                </a:solidFill>
              </a:rPr>
              <a:t>Ochrona </a:t>
            </a:r>
            <a:r>
              <a:rPr lang="pl-PL" sz="1400" dirty="0" smtClean="0">
                <a:solidFill>
                  <a:schemeClr val="bg1"/>
                </a:solidFill>
              </a:rPr>
              <a:t>przyrody, w rozumieniu ustawy, polega na zachowaniu, zrównoważonym użytkowaniu oraz odnawianiu zasobów, tworów i składników przyrody</a:t>
            </a:r>
            <a:r>
              <a:rPr lang="pl-PL" sz="1400" dirty="0" smtClean="0">
                <a:solidFill>
                  <a:schemeClr val="bg1"/>
                </a:solidFill>
              </a:rPr>
              <a:t>:</a:t>
            </a:r>
          </a:p>
          <a:p>
            <a:pPr marL="342900" indent="-342900" algn="just">
              <a:lnSpc>
                <a:spcPct val="90000"/>
              </a:lnSpc>
              <a:buFont typeface="+mj-lt"/>
              <a:buAutoNum type="arabicParenR"/>
            </a:pPr>
            <a:r>
              <a:rPr lang="pl-PL" sz="1400" dirty="0" smtClean="0">
                <a:solidFill>
                  <a:schemeClr val="bg1"/>
                </a:solidFill>
              </a:rPr>
              <a:t>1ziko </a:t>
            </a:r>
            <a:r>
              <a:rPr lang="pl-PL" sz="1400" dirty="0" smtClean="0">
                <a:solidFill>
                  <a:schemeClr val="bg1"/>
                </a:solidFill>
              </a:rPr>
              <a:t>występujących roślin, zwierząt i grzybów;</a:t>
            </a:r>
          </a:p>
          <a:p>
            <a:pPr marL="342900" indent="-342900" algn="just">
              <a:lnSpc>
                <a:spcPct val="90000"/>
              </a:lnSpc>
              <a:buFont typeface="+mj-lt"/>
              <a:buAutoNum type="arabicParenR"/>
            </a:pPr>
            <a:r>
              <a:rPr lang="pl-PL" sz="1400" dirty="0" smtClean="0">
                <a:solidFill>
                  <a:schemeClr val="bg1"/>
                </a:solidFill>
              </a:rPr>
              <a:t>roślin</a:t>
            </a:r>
            <a:r>
              <a:rPr lang="pl-PL" sz="1400" dirty="0" smtClean="0">
                <a:solidFill>
                  <a:schemeClr val="bg1"/>
                </a:solidFill>
              </a:rPr>
              <a:t>, zwierząt i grzybów objętych ochroną gatunkową;</a:t>
            </a:r>
          </a:p>
          <a:p>
            <a:pPr marL="342900" indent="-342900" algn="just">
              <a:lnSpc>
                <a:spcPct val="90000"/>
              </a:lnSpc>
              <a:buFont typeface="+mj-lt"/>
              <a:buAutoNum type="arabicParenR"/>
            </a:pPr>
            <a:r>
              <a:rPr lang="pl-PL" sz="1400" dirty="0" smtClean="0">
                <a:solidFill>
                  <a:schemeClr val="bg1"/>
                </a:solidFill>
              </a:rPr>
              <a:t>zwierząt </a:t>
            </a:r>
            <a:r>
              <a:rPr lang="pl-PL" sz="1400" dirty="0" smtClean="0">
                <a:solidFill>
                  <a:schemeClr val="bg1"/>
                </a:solidFill>
              </a:rPr>
              <a:t>prowadzących wędrowny tryb życia;</a:t>
            </a:r>
          </a:p>
          <a:p>
            <a:pPr marL="342900" indent="-342900" algn="just">
              <a:lnSpc>
                <a:spcPct val="90000"/>
              </a:lnSpc>
              <a:buFont typeface="+mj-lt"/>
              <a:buAutoNum type="arabicParenR"/>
            </a:pPr>
            <a:r>
              <a:rPr lang="pl-PL" sz="1400" dirty="0" smtClean="0">
                <a:solidFill>
                  <a:schemeClr val="bg1"/>
                </a:solidFill>
              </a:rPr>
              <a:t>siedlisk </a:t>
            </a:r>
            <a:r>
              <a:rPr lang="pl-PL" sz="1400" dirty="0" smtClean="0">
                <a:solidFill>
                  <a:schemeClr val="bg1"/>
                </a:solidFill>
              </a:rPr>
              <a:t>przyrodniczych;</a:t>
            </a:r>
          </a:p>
          <a:p>
            <a:pPr marL="342900" indent="-342900" algn="just">
              <a:lnSpc>
                <a:spcPct val="90000"/>
              </a:lnSpc>
              <a:buFont typeface="+mj-lt"/>
              <a:buAutoNum type="arabicParenR"/>
            </a:pPr>
            <a:r>
              <a:rPr lang="pl-PL" sz="1400" dirty="0" smtClean="0">
                <a:solidFill>
                  <a:schemeClr val="bg1"/>
                </a:solidFill>
              </a:rPr>
              <a:t>siedlisk </a:t>
            </a:r>
            <a:r>
              <a:rPr lang="pl-PL" sz="1400" dirty="0" smtClean="0">
                <a:solidFill>
                  <a:schemeClr val="bg1"/>
                </a:solidFill>
              </a:rPr>
              <a:t>zagrożonych wyginięciem, rzadkich i chronionych gatunków roślin, zwierząt i grzybów;</a:t>
            </a:r>
          </a:p>
          <a:p>
            <a:pPr marL="342900" indent="-342900" algn="just">
              <a:lnSpc>
                <a:spcPct val="90000"/>
              </a:lnSpc>
              <a:buFont typeface="+mj-lt"/>
              <a:buAutoNum type="arabicParenR"/>
            </a:pPr>
            <a:r>
              <a:rPr lang="pl-PL" sz="1400" dirty="0" smtClean="0">
                <a:solidFill>
                  <a:schemeClr val="bg1"/>
                </a:solidFill>
              </a:rPr>
              <a:t>tworów </a:t>
            </a:r>
            <a:r>
              <a:rPr lang="pl-PL" sz="1400" dirty="0" smtClean="0">
                <a:solidFill>
                  <a:schemeClr val="bg1"/>
                </a:solidFill>
              </a:rPr>
              <a:t>przyrody żywej i nieożywionej oraz kopalnych szczątków roślin i zwierząt;</a:t>
            </a:r>
          </a:p>
          <a:p>
            <a:pPr marL="342900" indent="-342900" algn="just">
              <a:lnSpc>
                <a:spcPct val="90000"/>
              </a:lnSpc>
              <a:buFont typeface="+mj-lt"/>
              <a:buAutoNum type="arabicParenR"/>
            </a:pPr>
            <a:r>
              <a:rPr lang="pl-PL" sz="1400" dirty="0" smtClean="0">
                <a:solidFill>
                  <a:schemeClr val="bg1"/>
                </a:solidFill>
              </a:rPr>
              <a:t>krajobrazu</a:t>
            </a:r>
            <a:r>
              <a:rPr lang="pl-PL" sz="1400" dirty="0" smtClean="0">
                <a:solidFill>
                  <a:schemeClr val="bg1"/>
                </a:solidFill>
              </a:rPr>
              <a:t>;</a:t>
            </a:r>
          </a:p>
          <a:p>
            <a:pPr marL="342900" indent="-342900" algn="just">
              <a:lnSpc>
                <a:spcPct val="90000"/>
              </a:lnSpc>
              <a:buFont typeface="+mj-lt"/>
              <a:buAutoNum type="arabicParenR"/>
            </a:pPr>
            <a:r>
              <a:rPr lang="pl-PL" sz="1400" dirty="0" smtClean="0">
                <a:solidFill>
                  <a:schemeClr val="bg1"/>
                </a:solidFill>
              </a:rPr>
              <a:t>zieleni </a:t>
            </a:r>
            <a:r>
              <a:rPr lang="pl-PL" sz="1400" dirty="0" smtClean="0">
                <a:solidFill>
                  <a:schemeClr val="bg1"/>
                </a:solidFill>
              </a:rPr>
              <a:t>w miastach i wsiach;</a:t>
            </a:r>
          </a:p>
          <a:p>
            <a:pPr marL="342900" indent="-342900" algn="just">
              <a:lnSpc>
                <a:spcPct val="90000"/>
              </a:lnSpc>
              <a:buFont typeface="+mj-lt"/>
              <a:buAutoNum type="arabicParenR"/>
            </a:pPr>
            <a:r>
              <a:rPr lang="pl-PL" sz="1400" dirty="0" smtClean="0">
                <a:solidFill>
                  <a:schemeClr val="bg1"/>
                </a:solidFill>
              </a:rPr>
              <a:t>zadrzewień</a:t>
            </a:r>
            <a:r>
              <a:rPr lang="pl-PL" sz="1400" dirty="0" smtClean="0">
                <a:solidFill>
                  <a:schemeClr val="bg1"/>
                </a:solidFill>
              </a:rPr>
              <a:t>.</a:t>
            </a:r>
          </a:p>
          <a:p>
            <a:pPr algn="just">
              <a:lnSpc>
                <a:spcPct val="90000"/>
              </a:lnSpc>
            </a:pPr>
            <a:r>
              <a:rPr lang="pl-PL" sz="1400" dirty="0" smtClean="0">
                <a:solidFill>
                  <a:schemeClr val="bg1"/>
                </a:solidFill>
              </a:rPr>
              <a:t>2. </a:t>
            </a:r>
            <a:r>
              <a:rPr lang="pl-PL" sz="1400" dirty="0" smtClean="0">
                <a:solidFill>
                  <a:schemeClr val="bg1"/>
                </a:solidFill>
              </a:rPr>
              <a:t> Celem </a:t>
            </a:r>
            <a:r>
              <a:rPr lang="pl-PL" sz="1400" dirty="0" smtClean="0">
                <a:solidFill>
                  <a:schemeClr val="bg1"/>
                </a:solidFill>
              </a:rPr>
              <a:t>ochrony przyrody jest</a:t>
            </a:r>
            <a:r>
              <a:rPr lang="pl-PL" sz="1400" dirty="0" smtClean="0">
                <a:solidFill>
                  <a:schemeClr val="bg1"/>
                </a:solidFill>
              </a:rPr>
              <a:t>:</a:t>
            </a:r>
          </a:p>
          <a:p>
            <a:pPr marL="342900" indent="-342900" algn="just">
              <a:lnSpc>
                <a:spcPct val="90000"/>
              </a:lnSpc>
              <a:buFont typeface="+mj-lt"/>
              <a:buAutoNum type="arabicParenR"/>
            </a:pPr>
            <a:r>
              <a:rPr lang="pl-PL" sz="1400" dirty="0" smtClean="0">
                <a:solidFill>
                  <a:schemeClr val="bg1"/>
                </a:solidFill>
              </a:rPr>
              <a:t>utrzymanie </a:t>
            </a:r>
            <a:r>
              <a:rPr lang="pl-PL" sz="1400" dirty="0" smtClean="0">
                <a:solidFill>
                  <a:schemeClr val="bg1"/>
                </a:solidFill>
              </a:rPr>
              <a:t>procesów ekologicznych i stabilności ekosystemów;</a:t>
            </a:r>
          </a:p>
          <a:p>
            <a:pPr marL="342900" indent="-342900" algn="just">
              <a:lnSpc>
                <a:spcPct val="90000"/>
              </a:lnSpc>
              <a:buFont typeface="+mj-lt"/>
              <a:buAutoNum type="arabicParenR"/>
            </a:pPr>
            <a:r>
              <a:rPr lang="pl-PL" sz="1400" dirty="0" smtClean="0">
                <a:solidFill>
                  <a:schemeClr val="bg1"/>
                </a:solidFill>
              </a:rPr>
              <a:t>zachowanie </a:t>
            </a:r>
            <a:r>
              <a:rPr lang="pl-PL" sz="1400" dirty="0" smtClean="0">
                <a:solidFill>
                  <a:schemeClr val="bg1"/>
                </a:solidFill>
              </a:rPr>
              <a:t>różnorodności biologicznej;</a:t>
            </a:r>
          </a:p>
          <a:p>
            <a:pPr marL="342900" indent="-342900" algn="just">
              <a:lnSpc>
                <a:spcPct val="90000"/>
              </a:lnSpc>
              <a:buFont typeface="+mj-lt"/>
              <a:buAutoNum type="arabicParenR"/>
            </a:pPr>
            <a:r>
              <a:rPr lang="pl-PL" sz="1400" dirty="0" smtClean="0">
                <a:solidFill>
                  <a:schemeClr val="bg1"/>
                </a:solidFill>
              </a:rPr>
              <a:t>zachowanie </a:t>
            </a:r>
            <a:r>
              <a:rPr lang="pl-PL" sz="1400" dirty="0" smtClean="0">
                <a:solidFill>
                  <a:schemeClr val="bg1"/>
                </a:solidFill>
              </a:rPr>
              <a:t>dziedzictwa geologicznego i paleontologicznego;</a:t>
            </a:r>
          </a:p>
          <a:p>
            <a:pPr marL="342900" indent="-342900" algn="just">
              <a:lnSpc>
                <a:spcPct val="90000"/>
              </a:lnSpc>
              <a:buFont typeface="+mj-lt"/>
              <a:buAutoNum type="arabicParenR"/>
            </a:pPr>
            <a:r>
              <a:rPr lang="pl-PL" sz="1400" dirty="0" smtClean="0">
                <a:solidFill>
                  <a:schemeClr val="bg1"/>
                </a:solidFill>
              </a:rPr>
              <a:t>zapewnienie </a:t>
            </a:r>
            <a:r>
              <a:rPr lang="pl-PL" sz="1400" dirty="0" smtClean="0">
                <a:solidFill>
                  <a:schemeClr val="bg1"/>
                </a:solidFill>
              </a:rPr>
              <a:t>ciągłości istnienia gatunków roślin, zwierząt i grzybów, wraz z ich siedliskami, przez ich utrzymywanie lub przywracanie do właściwego stanu ochrony;</a:t>
            </a:r>
          </a:p>
          <a:p>
            <a:pPr marL="342900" indent="-342900" algn="just">
              <a:lnSpc>
                <a:spcPct val="90000"/>
              </a:lnSpc>
              <a:buFont typeface="+mj-lt"/>
              <a:buAutoNum type="arabicParenR"/>
            </a:pPr>
            <a:r>
              <a:rPr lang="pl-PL" sz="1400" dirty="0" smtClean="0">
                <a:solidFill>
                  <a:schemeClr val="bg1"/>
                </a:solidFill>
              </a:rPr>
              <a:t>ochrona </a:t>
            </a:r>
            <a:r>
              <a:rPr lang="pl-PL" sz="1400" dirty="0" smtClean="0">
                <a:solidFill>
                  <a:schemeClr val="bg1"/>
                </a:solidFill>
              </a:rPr>
              <a:t>walorów krajobrazowych, zieleni w miastach i wsiach oraz zadrzewień;</a:t>
            </a:r>
          </a:p>
          <a:p>
            <a:pPr marL="342900" indent="-342900" algn="just">
              <a:lnSpc>
                <a:spcPct val="90000"/>
              </a:lnSpc>
              <a:buFont typeface="+mj-lt"/>
              <a:buAutoNum type="arabicParenR"/>
            </a:pPr>
            <a:r>
              <a:rPr lang="pl-PL" sz="1400" dirty="0" smtClean="0">
                <a:solidFill>
                  <a:schemeClr val="bg1"/>
                </a:solidFill>
              </a:rPr>
              <a:t>utrzymywanie </a:t>
            </a:r>
            <a:r>
              <a:rPr lang="pl-PL" sz="1400" dirty="0" smtClean="0">
                <a:solidFill>
                  <a:schemeClr val="bg1"/>
                </a:solidFill>
              </a:rPr>
              <a:t>lub przywracanie do właściwego stanu ochrony siedlisk przyrodniczych, a także pozostałych zasobów, tworów i składników przyrody;</a:t>
            </a:r>
          </a:p>
          <a:p>
            <a:pPr marL="342900" indent="-342900" algn="just">
              <a:lnSpc>
                <a:spcPct val="90000"/>
              </a:lnSpc>
              <a:buFont typeface="+mj-lt"/>
              <a:buAutoNum type="arabicParenR"/>
            </a:pPr>
            <a:r>
              <a:rPr lang="pl-PL" sz="1400" dirty="0" smtClean="0">
                <a:solidFill>
                  <a:schemeClr val="bg1"/>
                </a:solidFill>
              </a:rPr>
              <a:t>kształtowanie </a:t>
            </a:r>
            <a:r>
              <a:rPr lang="pl-PL" sz="1400" dirty="0" smtClean="0">
                <a:solidFill>
                  <a:schemeClr val="bg1"/>
                </a:solidFill>
              </a:rPr>
              <a:t>właściwych postaw człowieka wobec przyrody przez edukację, informowanie i promocję w dziedzinie ochrony przyrody.</a:t>
            </a:r>
          </a:p>
          <a:p>
            <a:pPr algn="l">
              <a:lnSpc>
                <a:spcPct val="90000"/>
              </a:lnSpc>
            </a:pPr>
            <a:endParaRPr lang="pl-PL" sz="1400" dirty="0" smtClean="0">
              <a:solidFill>
                <a:schemeClr val="bg1"/>
              </a:solidFill>
            </a:endParaRPr>
          </a:p>
          <a:p>
            <a:pPr algn="l">
              <a:lnSpc>
                <a:spcPct val="90000"/>
              </a:lnSpc>
            </a:pPr>
            <a:endParaRPr lang="pl-PL" sz="1400" dirty="0" smtClean="0">
              <a:solidFill>
                <a:schemeClr val="bg1"/>
              </a:solidFill>
            </a:endParaRPr>
          </a:p>
          <a:p>
            <a:pPr algn="l">
              <a:lnSpc>
                <a:spcPct val="90000"/>
              </a:lnSpc>
            </a:pPr>
            <a:endParaRPr lang="en-US" sz="1400"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 xmlns:a16="http://schemas.microsoft.com/office/drawing/2014/main" id="{614F7DB2-2747-44B1-8CCD-EA4CF6EABA5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1802" y="0"/>
            <a:ext cx="9172471" cy="6856214"/>
            <a:chOff x="-15736" y="0"/>
            <a:chExt cx="12229962" cy="6856214"/>
          </a:xfrm>
        </p:grpSpPr>
        <p:pic>
          <p:nvPicPr>
            <p:cNvPr id="9" name="Picture 8">
              <a:extLst>
                <a:ext uri="{FF2B5EF4-FFF2-40B4-BE49-F238E27FC236}">
                  <a16:creationId xmlns="" xmlns:a16="http://schemas.microsoft.com/office/drawing/2014/main" id="{6B274392-2BAA-4EFD-A7A4-941ABF7B2B14}"/>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a:blip r:embed="rId2" cstate="print">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10" name="Rectangle 9">
              <a:extLst>
                <a:ext uri="{FF2B5EF4-FFF2-40B4-BE49-F238E27FC236}">
                  <a16:creationId xmlns="" xmlns:a16="http://schemas.microsoft.com/office/drawing/2014/main" id="{54E9F97B-B428-4C46-8004-BC4A40DEF31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 xmlns:a16="http://schemas.microsoft.com/office/drawing/2014/main" id="{F6C42F04-DEA1-45C3-9F84-8B1652F9C90D}"/>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3" cstate="print">
              <a:extLst>
                <a:ext uri="{28A0092B-C50C-407E-A947-70E740481C1C}">
                  <a14:useLocalDpi xmlns="" xmlns:a14="http://schemas.microsoft.com/office/drawing/2010/main" val="0"/>
                </a:ext>
              </a:extLst>
            </a:blip>
            <a:srcRect/>
            <a:stretch/>
          </p:blipFill>
          <p:spPr>
            <a:xfrm>
              <a:off x="-15736" y="3153832"/>
              <a:ext cx="777240" cy="606425"/>
            </a:xfrm>
            <a:prstGeom prst="rect">
              <a:avLst/>
            </a:prstGeom>
          </p:spPr>
        </p:pic>
        <p:pic>
          <p:nvPicPr>
            <p:cNvPr id="12" name="Picture 11">
              <a:extLst>
                <a:ext uri="{FF2B5EF4-FFF2-40B4-BE49-F238E27FC236}">
                  <a16:creationId xmlns="" xmlns:a16="http://schemas.microsoft.com/office/drawing/2014/main" id="{DA860151-6D39-4EDD-99B8-908690A0DD37}"/>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3" cstate="print">
              <a:extLst>
                <a:ext uri="{28A0092B-C50C-407E-A947-70E740481C1C}">
                  <a14:useLocalDpi xmlns="" xmlns:a14="http://schemas.microsoft.com/office/drawing/2010/main"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 xmlns:a16="http://schemas.microsoft.com/office/drawing/2014/main" id="{2C02D87C-1E23-4B24-AFE6-A85743C72FD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 xmlns:a16="http://schemas.microsoft.com/office/drawing/2014/main" id="{0B7C4858-FAA3-4226-A856-193A01910E6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 xmlns:a16="http://schemas.microsoft.com/office/drawing/2014/main" id="{68C1B503-0291-4E82-A65E-72D604D9F6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 xmlns:a16="http://schemas.microsoft.com/office/drawing/2014/main" id="{B3F836C5-9601-4982-A121-CCA49BF7BA6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2000" b="1" dirty="0" smtClean="0">
                <a:solidFill>
                  <a:srgbClr val="FFFFFF"/>
                </a:solidFill>
              </a:rPr>
              <a:t>Ochrona częściowa/ czynna/ ex situ/ </a:t>
            </a:r>
            <a:r>
              <a:rPr lang="pl-PL" sz="2000" b="1" dirty="0" err="1" smtClean="0">
                <a:solidFill>
                  <a:srgbClr val="FFFFFF"/>
                </a:solidFill>
              </a:rPr>
              <a:t>in</a:t>
            </a:r>
            <a:r>
              <a:rPr lang="pl-PL" sz="2000" b="1" dirty="0" smtClean="0">
                <a:solidFill>
                  <a:srgbClr val="FFFFFF"/>
                </a:solidFill>
              </a:rPr>
              <a:t> situ/ krajobrazowa/ ścisła</a:t>
            </a:r>
          </a:p>
        </p:txBody>
      </p:sp>
      <p:sp>
        <p:nvSpPr>
          <p:cNvPr id="22" name="Rectangle 21">
            <a:extLst>
              <a:ext uri="{FF2B5EF4-FFF2-40B4-BE49-F238E27FC236}">
                <a16:creationId xmlns="" xmlns:a16="http://schemas.microsoft.com/office/drawing/2014/main" id="{46CD0D05-FF47-4ABB-841C-0600CADC35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l-PL" sz="1400" dirty="0"/>
          </a:p>
        </p:txBody>
      </p:sp>
      <p:sp>
        <p:nvSpPr>
          <p:cNvPr id="3" name="Podtytuł 2"/>
          <p:cNvSpPr>
            <a:spLocks noGrp="1"/>
          </p:cNvSpPr>
          <p:nvPr>
            <p:ph type="subTitle" idx="1"/>
          </p:nvPr>
        </p:nvSpPr>
        <p:spPr>
          <a:xfrm>
            <a:off x="3862770" y="188640"/>
            <a:ext cx="4965792" cy="6552728"/>
          </a:xfrm>
        </p:spPr>
        <p:txBody>
          <a:bodyPr vert="horz" lIns="91440" tIns="45720" rIns="91440" bIns="45720" rtlCol="0" anchor="ctr">
            <a:normAutofit/>
          </a:bodyPr>
          <a:lstStyle/>
          <a:p>
            <a:pPr algn="just">
              <a:lnSpc>
                <a:spcPct val="90000"/>
              </a:lnSpc>
            </a:pPr>
            <a:r>
              <a:rPr lang="pl-PL" sz="1400" b="1" dirty="0" smtClean="0">
                <a:solidFill>
                  <a:schemeClr val="bg1"/>
                </a:solidFill>
              </a:rPr>
              <a:t>Art.  5.  [Definicje]</a:t>
            </a:r>
          </a:p>
          <a:p>
            <a:pPr algn="just">
              <a:lnSpc>
                <a:spcPct val="90000"/>
              </a:lnSpc>
            </a:pPr>
            <a:r>
              <a:rPr lang="pl-PL" sz="1400" dirty="0" smtClean="0">
                <a:solidFill>
                  <a:schemeClr val="bg1"/>
                </a:solidFill>
              </a:rPr>
              <a:t>Użyte </a:t>
            </a:r>
            <a:r>
              <a:rPr lang="pl-PL" sz="1400" dirty="0" smtClean="0">
                <a:solidFill>
                  <a:schemeClr val="bg1"/>
                </a:solidFill>
              </a:rPr>
              <a:t>w ustawie określenia oznaczają:</a:t>
            </a:r>
          </a:p>
          <a:p>
            <a:pPr algn="just">
              <a:lnSpc>
                <a:spcPct val="90000"/>
              </a:lnSpc>
            </a:pPr>
            <a:r>
              <a:rPr lang="pl-PL" sz="1400" dirty="0" smtClean="0">
                <a:solidFill>
                  <a:schemeClr val="bg1"/>
                </a:solidFill>
              </a:rPr>
              <a:t>4) ochrona </a:t>
            </a:r>
            <a:r>
              <a:rPr lang="pl-PL" sz="1400" dirty="0" smtClean="0">
                <a:solidFill>
                  <a:schemeClr val="bg1"/>
                </a:solidFill>
              </a:rPr>
              <a:t>częściowa - ochronę gatunków roślin, zwierząt i grzybów dopuszczającą możliwość redukcji liczebności populacji oraz pozyskiwania osobników tych gatunków lub ich części;</a:t>
            </a:r>
          </a:p>
          <a:p>
            <a:pPr algn="just">
              <a:lnSpc>
                <a:spcPct val="90000"/>
              </a:lnSpc>
            </a:pPr>
            <a:r>
              <a:rPr lang="pl-PL" sz="1400" dirty="0" smtClean="0">
                <a:solidFill>
                  <a:schemeClr val="bg1"/>
                </a:solidFill>
              </a:rPr>
              <a:t>5</a:t>
            </a:r>
            <a:r>
              <a:rPr lang="pl-PL" sz="1400" dirty="0" smtClean="0">
                <a:solidFill>
                  <a:schemeClr val="bg1"/>
                </a:solidFill>
              </a:rPr>
              <a:t>) ochrona </a:t>
            </a:r>
            <a:r>
              <a:rPr lang="pl-PL" sz="1400" dirty="0" smtClean="0">
                <a:solidFill>
                  <a:schemeClr val="bg1"/>
                </a:solidFill>
              </a:rPr>
              <a:t>czynna - stosowanie, w razie potrzeby, zabiegów ochronnych w celu przywrócenia naturalnego stanu ekosystemów i składników przyrody lub zachowania siedlisk przyrodniczych oraz siedlisk roślin, zwierząt lub grzybów;</a:t>
            </a:r>
          </a:p>
          <a:p>
            <a:pPr algn="just">
              <a:lnSpc>
                <a:spcPct val="90000"/>
              </a:lnSpc>
            </a:pPr>
            <a:r>
              <a:rPr lang="pl-PL" sz="1400" dirty="0" smtClean="0">
                <a:solidFill>
                  <a:schemeClr val="bg1"/>
                </a:solidFill>
              </a:rPr>
              <a:t>6</a:t>
            </a:r>
            <a:r>
              <a:rPr lang="pl-PL" sz="1400" dirty="0" smtClean="0">
                <a:solidFill>
                  <a:schemeClr val="bg1"/>
                </a:solidFill>
              </a:rPr>
              <a:t>) ochrona </a:t>
            </a:r>
            <a:r>
              <a:rPr lang="pl-PL" sz="1400" dirty="0" smtClean="0">
                <a:solidFill>
                  <a:schemeClr val="bg1"/>
                </a:solidFill>
              </a:rPr>
              <a:t>ex situ - ochronę gatunków roślin, zwierząt i grzybów poza miejscem ich naturalnego występowania oraz ochronę skał, skamieniałości i minerałów w miejscach ich przechowywania;</a:t>
            </a:r>
          </a:p>
          <a:p>
            <a:pPr algn="just">
              <a:lnSpc>
                <a:spcPct val="90000"/>
              </a:lnSpc>
            </a:pPr>
            <a:r>
              <a:rPr lang="pl-PL" sz="1400" dirty="0" smtClean="0">
                <a:solidFill>
                  <a:schemeClr val="bg1"/>
                </a:solidFill>
              </a:rPr>
              <a:t>7</a:t>
            </a:r>
            <a:r>
              <a:rPr lang="pl-PL" sz="1400" dirty="0" smtClean="0">
                <a:solidFill>
                  <a:schemeClr val="bg1"/>
                </a:solidFill>
              </a:rPr>
              <a:t>) ochrona </a:t>
            </a:r>
            <a:r>
              <a:rPr lang="pl-PL" sz="1400" dirty="0" err="1" smtClean="0">
                <a:solidFill>
                  <a:schemeClr val="bg1"/>
                </a:solidFill>
              </a:rPr>
              <a:t>in</a:t>
            </a:r>
            <a:r>
              <a:rPr lang="pl-PL" sz="1400" dirty="0" smtClean="0">
                <a:solidFill>
                  <a:schemeClr val="bg1"/>
                </a:solidFill>
              </a:rPr>
              <a:t> situ - ochronę gatunków roślin, zwierząt i grzybów, a także elementów przyrody nieożywionej, w miejscach ich naturalnego występowania;</a:t>
            </a:r>
          </a:p>
          <a:p>
            <a:pPr algn="just">
              <a:lnSpc>
                <a:spcPct val="90000"/>
              </a:lnSpc>
            </a:pPr>
            <a:r>
              <a:rPr lang="pl-PL" sz="1400" dirty="0" smtClean="0">
                <a:solidFill>
                  <a:schemeClr val="bg1"/>
                </a:solidFill>
              </a:rPr>
              <a:t>8</a:t>
            </a:r>
            <a:r>
              <a:rPr lang="pl-PL" sz="1400" dirty="0" smtClean="0">
                <a:solidFill>
                  <a:schemeClr val="bg1"/>
                </a:solidFill>
              </a:rPr>
              <a:t>) ochrona </a:t>
            </a:r>
            <a:r>
              <a:rPr lang="pl-PL" sz="1400" dirty="0" smtClean="0">
                <a:solidFill>
                  <a:schemeClr val="bg1"/>
                </a:solidFill>
              </a:rPr>
              <a:t>krajobrazowa - zachowanie cech charakterystycznych danego krajobrazu;</a:t>
            </a:r>
          </a:p>
          <a:p>
            <a:pPr algn="just">
              <a:lnSpc>
                <a:spcPct val="90000"/>
              </a:lnSpc>
            </a:pPr>
            <a:r>
              <a:rPr lang="pl-PL" sz="1400" dirty="0" smtClean="0">
                <a:solidFill>
                  <a:schemeClr val="bg1"/>
                </a:solidFill>
              </a:rPr>
              <a:t>9</a:t>
            </a:r>
            <a:r>
              <a:rPr lang="pl-PL" sz="1400" dirty="0" smtClean="0">
                <a:solidFill>
                  <a:schemeClr val="bg1"/>
                </a:solidFill>
              </a:rPr>
              <a:t>) ochrona </a:t>
            </a:r>
            <a:r>
              <a:rPr lang="pl-PL" sz="1400" dirty="0" smtClean="0">
                <a:solidFill>
                  <a:schemeClr val="bg1"/>
                </a:solidFill>
              </a:rPr>
              <a:t>ścisła - całkowite i trwałe zaniechanie bezpośredniej ingerencji człowieka w stan ekosystemów, tworów i składników przyrody oraz w przebieg procesów przyrodniczych na obszarach objętych ochroną, a w przypadku gatunków - całoroczną ochronę należących do nich osobników i stadiów ich rozwoju;</a:t>
            </a:r>
          </a:p>
          <a:p>
            <a:pPr algn="l">
              <a:lnSpc>
                <a:spcPct val="90000"/>
              </a:lnSpc>
            </a:pPr>
            <a:endParaRPr lang="en-US" sz="1400"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 xmlns:a16="http://schemas.microsoft.com/office/drawing/2014/main" id="{614F7DB2-2747-44B1-8CCD-EA4CF6EABA5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1802" y="0"/>
            <a:ext cx="9172471" cy="6856214"/>
            <a:chOff x="-15736" y="0"/>
            <a:chExt cx="12229962" cy="6856214"/>
          </a:xfrm>
        </p:grpSpPr>
        <p:pic>
          <p:nvPicPr>
            <p:cNvPr id="9" name="Picture 8">
              <a:extLst>
                <a:ext uri="{FF2B5EF4-FFF2-40B4-BE49-F238E27FC236}">
                  <a16:creationId xmlns="" xmlns:a16="http://schemas.microsoft.com/office/drawing/2014/main" id="{6B274392-2BAA-4EFD-A7A4-941ABF7B2B14}"/>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a:blip r:embed="rId2" cstate="print">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10" name="Rectangle 9">
              <a:extLst>
                <a:ext uri="{FF2B5EF4-FFF2-40B4-BE49-F238E27FC236}">
                  <a16:creationId xmlns="" xmlns:a16="http://schemas.microsoft.com/office/drawing/2014/main" id="{54E9F97B-B428-4C46-8004-BC4A40DEF31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 xmlns:a16="http://schemas.microsoft.com/office/drawing/2014/main" id="{F6C42F04-DEA1-45C3-9F84-8B1652F9C90D}"/>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3" cstate="print">
              <a:extLst>
                <a:ext uri="{28A0092B-C50C-407E-A947-70E740481C1C}">
                  <a14:useLocalDpi xmlns="" xmlns:a14="http://schemas.microsoft.com/office/drawing/2010/main" val="0"/>
                </a:ext>
              </a:extLst>
            </a:blip>
            <a:srcRect/>
            <a:stretch/>
          </p:blipFill>
          <p:spPr>
            <a:xfrm>
              <a:off x="-15736" y="3153832"/>
              <a:ext cx="777240" cy="606425"/>
            </a:xfrm>
            <a:prstGeom prst="rect">
              <a:avLst/>
            </a:prstGeom>
          </p:spPr>
        </p:pic>
        <p:pic>
          <p:nvPicPr>
            <p:cNvPr id="12" name="Picture 11">
              <a:extLst>
                <a:ext uri="{FF2B5EF4-FFF2-40B4-BE49-F238E27FC236}">
                  <a16:creationId xmlns="" xmlns:a16="http://schemas.microsoft.com/office/drawing/2014/main" id="{DA860151-6D39-4EDD-99B8-908690A0DD37}"/>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3" cstate="print">
              <a:extLst>
                <a:ext uri="{28A0092B-C50C-407E-A947-70E740481C1C}">
                  <a14:useLocalDpi xmlns="" xmlns:a14="http://schemas.microsoft.com/office/drawing/2010/main"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 xmlns:a16="http://schemas.microsoft.com/office/drawing/2014/main" id="{2C02D87C-1E23-4B24-AFE6-A85743C72FD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 xmlns:a16="http://schemas.microsoft.com/office/drawing/2014/main" id="{0B7C4858-FAA3-4226-A856-193A01910E6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 xmlns:a16="http://schemas.microsoft.com/office/drawing/2014/main" id="{68C1B503-0291-4E82-A65E-72D604D9F6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 xmlns:a16="http://schemas.microsoft.com/office/drawing/2014/main" id="{B3F836C5-9601-4982-A121-CCA49BF7BA6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2000" b="1" dirty="0" smtClean="0">
                <a:solidFill>
                  <a:srgbClr val="FFFFFF"/>
                </a:solidFill>
              </a:rPr>
              <a:t>Ochrona częściowa/ czynna/ ex situ/ </a:t>
            </a:r>
            <a:r>
              <a:rPr lang="pl-PL" sz="2000" b="1" dirty="0" err="1" smtClean="0">
                <a:solidFill>
                  <a:srgbClr val="FFFFFF"/>
                </a:solidFill>
              </a:rPr>
              <a:t>in</a:t>
            </a:r>
            <a:r>
              <a:rPr lang="pl-PL" sz="2000" b="1" dirty="0" smtClean="0">
                <a:solidFill>
                  <a:srgbClr val="FFFFFF"/>
                </a:solidFill>
              </a:rPr>
              <a:t> situ/ krajobrazowa/ ścisła</a:t>
            </a:r>
          </a:p>
        </p:txBody>
      </p:sp>
      <p:sp>
        <p:nvSpPr>
          <p:cNvPr id="22" name="Rectangle 21">
            <a:extLst>
              <a:ext uri="{FF2B5EF4-FFF2-40B4-BE49-F238E27FC236}">
                <a16:creationId xmlns="" xmlns:a16="http://schemas.microsoft.com/office/drawing/2014/main" id="{46CD0D05-FF47-4ABB-841C-0600CADC35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l-PL" sz="1400" dirty="0"/>
          </a:p>
        </p:txBody>
      </p:sp>
      <p:sp>
        <p:nvSpPr>
          <p:cNvPr id="3" name="Podtytuł 2"/>
          <p:cNvSpPr>
            <a:spLocks noGrp="1"/>
          </p:cNvSpPr>
          <p:nvPr>
            <p:ph type="subTitle" idx="1"/>
          </p:nvPr>
        </p:nvSpPr>
        <p:spPr>
          <a:xfrm>
            <a:off x="3862770" y="188640"/>
            <a:ext cx="4965792" cy="6552728"/>
          </a:xfrm>
        </p:spPr>
        <p:txBody>
          <a:bodyPr vert="horz" lIns="91440" tIns="45720" rIns="91440" bIns="45720" rtlCol="0" anchor="ctr">
            <a:normAutofit/>
          </a:bodyPr>
          <a:lstStyle/>
          <a:p>
            <a:pPr algn="just">
              <a:lnSpc>
                <a:spcPct val="90000"/>
              </a:lnSpc>
            </a:pPr>
            <a:r>
              <a:rPr lang="pl-PL" sz="1400" b="1" dirty="0" smtClean="0">
                <a:solidFill>
                  <a:schemeClr val="bg1"/>
                </a:solidFill>
              </a:rPr>
              <a:t>OCHRONA CZĘŚCIOWA</a:t>
            </a:r>
            <a:r>
              <a:rPr lang="pl-PL" sz="1400" b="1" dirty="0" smtClean="0">
                <a:solidFill>
                  <a:schemeClr val="bg1"/>
                </a:solidFill>
              </a:rPr>
              <a:t>: </a:t>
            </a:r>
            <a:r>
              <a:rPr lang="pl-PL" sz="1400" dirty="0" smtClean="0">
                <a:solidFill>
                  <a:schemeClr val="bg1"/>
                </a:solidFill>
              </a:rPr>
              <a:t>jest formą ochrony przyrody dopuszczającą przeprowadzanie działań ochronnych na danym obszarze. Ochrona częściowa może być realizowana w sposób zachowawczy, gdzie ingerencja człowieka ograniczona jest do minimum, bądź czynny, zakładający większą ingerencję człowieka w naturalne procesy zachodzące w ekosystemie, ale nie zakłócający jego prawidłowego funkcjonowania. </a:t>
            </a:r>
            <a:endParaRPr lang="pl-PL" sz="1400" dirty="0" smtClean="0">
              <a:solidFill>
                <a:schemeClr val="bg1"/>
              </a:solidFill>
            </a:endParaRPr>
          </a:p>
          <a:p>
            <a:pPr algn="just">
              <a:lnSpc>
                <a:spcPct val="90000"/>
              </a:lnSpc>
            </a:pPr>
            <a:r>
              <a:rPr lang="pl-PL" sz="1400" dirty="0" smtClean="0">
                <a:solidFill>
                  <a:schemeClr val="bg1"/>
                </a:solidFill>
              </a:rPr>
              <a:t>Gatunki </a:t>
            </a:r>
            <a:r>
              <a:rPr lang="pl-PL" sz="1400" dirty="0" smtClean="0">
                <a:solidFill>
                  <a:schemeClr val="bg1"/>
                </a:solidFill>
              </a:rPr>
              <a:t>objęte ochroną częściową ujęte </a:t>
            </a:r>
            <a:r>
              <a:rPr lang="pl-PL" sz="1400" dirty="0" smtClean="0">
                <a:solidFill>
                  <a:schemeClr val="bg1"/>
                </a:solidFill>
              </a:rPr>
              <a:t>są:</a:t>
            </a:r>
          </a:p>
          <a:p>
            <a:pPr marL="342900" indent="-342900" algn="just">
              <a:lnSpc>
                <a:spcPct val="90000"/>
              </a:lnSpc>
              <a:buFont typeface="+mj-lt"/>
              <a:buAutoNum type="arabicParenR"/>
            </a:pPr>
            <a:r>
              <a:rPr lang="pl-PL" sz="1400" dirty="0" smtClean="0">
                <a:solidFill>
                  <a:schemeClr val="bg1"/>
                </a:solidFill>
              </a:rPr>
              <a:t>w </a:t>
            </a:r>
            <a:r>
              <a:rPr lang="pl-PL" sz="1400" dirty="0" smtClean="0">
                <a:solidFill>
                  <a:schemeClr val="bg1"/>
                </a:solidFill>
              </a:rPr>
              <a:t>rozporządzeniach o ochronie gatunkowej grzybów, roślin i zwierząt; określone są także warunki i sposób pozyskiwania tych gatunków. Zgody na odstępstwa od zakazów, a także zezwolenia na zbiór osobników danego gatunku (np. do celów zielarskich lub innych celów gospodarczych) udzielane są przez regionalnego dyrektora ochrony środowiska (regionalnego konserwatora przyrody). </a:t>
            </a:r>
            <a:r>
              <a:rPr lang="pl-PL" sz="1400" dirty="0" smtClean="0">
                <a:solidFill>
                  <a:schemeClr val="bg1"/>
                </a:solidFill>
              </a:rPr>
              <a:t> Gatunki objęte ochroną częściową to </a:t>
            </a:r>
            <a:r>
              <a:rPr lang="pl-PL" sz="1400" dirty="0" err="1" smtClean="0">
                <a:solidFill>
                  <a:schemeClr val="bg1"/>
                </a:solidFill>
              </a:rPr>
              <a:t>m.in</a:t>
            </a:r>
            <a:r>
              <a:rPr lang="pl-PL" sz="1400" dirty="0" smtClean="0">
                <a:solidFill>
                  <a:schemeClr val="bg1"/>
                </a:solidFill>
              </a:rPr>
              <a:t>: mchy, paprotniki, rośliny nasienne (120 gatunków), rośliny zielne, grzyby (61 gatunków, np. ozorek dębowy, smardz wyniosły) i porosty (27 gatunków),</a:t>
            </a:r>
          </a:p>
          <a:p>
            <a:pPr marL="342900" indent="-342900" algn="just">
              <a:lnSpc>
                <a:spcPct val="90000"/>
              </a:lnSpc>
              <a:buFont typeface="+mj-lt"/>
              <a:buAutoNum type="arabicParenR"/>
            </a:pPr>
            <a:r>
              <a:rPr lang="pl-PL" sz="1400" dirty="0" smtClean="0">
                <a:solidFill>
                  <a:schemeClr val="bg1"/>
                </a:solidFill>
              </a:rPr>
              <a:t>w rozporządzeniu Ministra Środowiska z dnia 16 grudnia 2016 r. w sprawie ochrony gatunkowej zwierząt i obejmują</a:t>
            </a:r>
            <a:r>
              <a:rPr lang="pl-PL" sz="1400" dirty="0" smtClean="0">
                <a:solidFill>
                  <a:schemeClr val="bg1"/>
                </a:solidFill>
              </a:rPr>
              <a:t>: małże, pajęczaki, skrzelonogi, pancerzowce (np. raki),  owady (np. mrówki), ślimaki (np. ślimak winniczek),  ryby, płazy (np. ropucha szara, żaby zielone), bezżuchwowce,  gady (np. padalec zwyczajny, żmija zygzakowata), ptaki (9 gatunków),  ssaki (22 gatunki).</a:t>
            </a:r>
          </a:p>
          <a:p>
            <a:pPr marL="342900" indent="-342900" algn="just">
              <a:lnSpc>
                <a:spcPct val="90000"/>
              </a:lnSpc>
              <a:buFont typeface="+mj-lt"/>
              <a:buAutoNum type="arabicParenR"/>
            </a:pPr>
            <a:endParaRPr lang="pl-PL" sz="1400" dirty="0" smtClean="0">
              <a:solidFill>
                <a:schemeClr val="bg1"/>
              </a:solidFill>
            </a:endParaRPr>
          </a:p>
          <a:p>
            <a:pPr algn="just">
              <a:lnSpc>
                <a:spcPct val="90000"/>
              </a:lnSpc>
            </a:pPr>
            <a:endParaRPr lang="en-US" sz="1400" dirty="0">
              <a:solidFill>
                <a:schemeClr val="bg1"/>
              </a:solidFill>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2282</TotalTime>
  <Words>823</Words>
  <Application>Microsoft Office PowerPoint</Application>
  <PresentationFormat>Pokaz na ekranie (4:3)</PresentationFormat>
  <Paragraphs>271</Paragraphs>
  <Slides>26</Slides>
  <Notes>1</Notes>
  <HiddenSlides>0</HiddenSlides>
  <MMClips>0</MMClips>
  <ScaleCrop>false</ScaleCrop>
  <HeadingPairs>
    <vt:vector size="4" baseType="variant">
      <vt:variant>
        <vt:lpstr>Motyw</vt:lpstr>
      </vt:variant>
      <vt:variant>
        <vt:i4>1</vt:i4>
      </vt:variant>
      <vt:variant>
        <vt:lpstr>Tytuły slajdów</vt:lpstr>
      </vt:variant>
      <vt:variant>
        <vt:i4>26</vt:i4>
      </vt:variant>
    </vt:vector>
  </HeadingPairs>
  <TitlesOfParts>
    <vt:vector size="27" baseType="lpstr">
      <vt:lpstr>Organic</vt:lpstr>
      <vt:lpstr>Prawo ochrony środowiska</vt:lpstr>
      <vt:lpstr>Plan ćwiczeń nr 4</vt:lpstr>
      <vt:lpstr>Formy ochrony przyrody</vt:lpstr>
      <vt:lpstr>Formy ochrony przyrody</vt:lpstr>
      <vt:lpstr>Indywidualne formy ochrony przyrody</vt:lpstr>
      <vt:lpstr>Indywidualne formy ochrony przyrody</vt:lpstr>
      <vt:lpstr>Ochrona częściowa/ czynna/ ex situ/ in situ/ krajobrazowa/ ścisła</vt:lpstr>
      <vt:lpstr>Ochrona częściowa/ czynna/ ex situ/ in situ/ krajobrazowa/ ścisła</vt:lpstr>
      <vt:lpstr>Ochrona częściowa/ czynna/ ex situ/ in situ/ krajobrazowa/ ścisła</vt:lpstr>
      <vt:lpstr>Ochrona częściowa/ czynna/ ex situ/ in situ/ krajobrazowa/ ścisła</vt:lpstr>
      <vt:lpstr>Ochrona częściowa/ czynna/ ex situ/ in situ/ krajobrazowa/ ścisła</vt:lpstr>
      <vt:lpstr>Ochrona częściowa/ czynna/ ex situ/ in situ/ krajobrazowa/ ścisła</vt:lpstr>
      <vt:lpstr>Korytarz ekologiczny</vt:lpstr>
      <vt:lpstr>Korytarz ekologiczny</vt:lpstr>
      <vt:lpstr>Obszar specjalnej ochrony ptaków</vt:lpstr>
      <vt:lpstr>Obszar specjalnej ochrony ptaków</vt:lpstr>
      <vt:lpstr>Sieć obszarów Natura 2000</vt:lpstr>
      <vt:lpstr>Sieć obszarów Natura 2000</vt:lpstr>
      <vt:lpstr>Sieć obszarów Natura 2000</vt:lpstr>
      <vt:lpstr>Sieć Natura 2000</vt:lpstr>
      <vt:lpstr>Organy ochrony przyrody</vt:lpstr>
      <vt:lpstr>Organy opiniodawczo – doradcze w zakresie ochrony przyrody</vt:lpstr>
      <vt:lpstr>Organy opiniodawczo – doradcze w zakresie ochrony przyrody</vt:lpstr>
      <vt:lpstr>Organy opiniodawczo – doradcze w zakresie ochrony przyrody</vt:lpstr>
      <vt:lpstr>Slajd 25</vt:lpstr>
      <vt:lpstr>UWAGA…</vt:lpstr>
    </vt:vector>
  </TitlesOfParts>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Prawo kultury fizycznej i turystyki</dc:title>
  <dc:creator>dr Małgorzata Kozłowska</dc:creator>
  <cp:lastModifiedBy>Malgosia</cp:lastModifiedBy>
  <cp:revision>404</cp:revision>
  <dcterms:created xsi:type="dcterms:W3CDTF">2020-02-23T14:05:39Z</dcterms:created>
  <dcterms:modified xsi:type="dcterms:W3CDTF">2021-09-19T14:40:43Z</dcterms:modified>
</cp:coreProperties>
</file>