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74" r:id="rId4"/>
    <p:sldId id="266" r:id="rId5"/>
    <p:sldId id="267" r:id="rId6"/>
    <p:sldId id="268" r:id="rId7"/>
    <p:sldId id="269" r:id="rId8"/>
    <p:sldId id="270" r:id="rId9"/>
    <p:sldId id="271" r:id="rId10"/>
    <p:sldId id="258" r:id="rId11"/>
    <p:sldId id="265" r:id="rId12"/>
    <p:sldId id="259" r:id="rId13"/>
    <p:sldId id="260" r:id="rId14"/>
    <p:sldId id="261" r:id="rId15"/>
    <p:sldId id="262" r:id="rId16"/>
    <p:sldId id="263" r:id="rId17"/>
    <p:sldId id="264" r:id="rId18"/>
    <p:sldId id="272" r:id="rId19"/>
    <p:sldId id="273" r:id="rId20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F2B649D-9366-430B-81FF-CD74CE8DC876}" type="datetimeFigureOut">
              <a:rPr lang="pl-PL"/>
              <a:pPr>
                <a:defRPr/>
              </a:pPr>
              <a:t>2014-11-04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smtClean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9DF4FB7-2F88-410A-B746-0A2389D08D3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ójkąt prostokątny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upa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Dowolny kształt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Łącznik prosty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11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B1186CD-7146-429D-8086-734061A66DA5}" type="datetime1">
              <a:rPr lang="pl-PL"/>
              <a:pPr>
                <a:defRPr/>
              </a:pPr>
              <a:t>2014-11-04</a:t>
            </a:fld>
            <a:endParaRPr lang="pl-PL"/>
          </a:p>
        </p:txBody>
      </p:sp>
      <p:sp>
        <p:nvSpPr>
          <p:cNvPr id="12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13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A62C534-E53E-4604-9033-3CD01D44772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A0791-5E50-4B31-8FE8-FD06B3C5F54B}" type="datetime1">
              <a:rPr lang="pl-PL"/>
              <a:pPr>
                <a:defRPr/>
              </a:pPr>
              <a:t>2014-11-04</a:t>
            </a:fld>
            <a:endParaRPr lang="pl-PL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B8A7B-941C-4898-8A8E-94D9A78B0F4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28EB7-3B76-4681-B6F5-2302DDC30C3C}" type="datetime1">
              <a:rPr lang="pl-PL"/>
              <a:pPr>
                <a:defRPr/>
              </a:pPr>
              <a:t>2014-11-04</a:t>
            </a:fld>
            <a:endParaRPr lang="pl-PL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C6572-D012-4D96-8B46-A8E08607E02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4B146-BB55-4C8D-85E5-0B8D413632A8}" type="datetime1">
              <a:rPr lang="pl-PL"/>
              <a:pPr>
                <a:defRPr/>
              </a:pPr>
              <a:t>2014-11-04</a:t>
            </a:fld>
            <a:endParaRPr lang="pl-PL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8AC44-9CAB-488E-84E5-8E185BBD0F2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g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Pag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6933C60-0066-43D5-889B-7839522C5D8C}" type="datetime1">
              <a:rPr lang="pl-PL"/>
              <a:pPr>
                <a:defRPr/>
              </a:pPr>
              <a:t>2014-11-04</a:t>
            </a:fld>
            <a:endParaRPr lang="pl-PL"/>
          </a:p>
        </p:txBody>
      </p:sp>
      <p:sp>
        <p:nvSpPr>
          <p:cNvPr id="7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83391C0-D66C-4655-9C55-E41A471DF67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95A54EC-7D9B-4E6B-A519-F9DAE8F01C51}" type="datetime1">
              <a:rPr lang="pl-PL"/>
              <a:pPr>
                <a:defRPr/>
              </a:pPr>
              <a:t>2014-11-04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0304248-F815-4419-89D7-466A9C84276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6605F86-7164-43EB-BA9F-77A5A3717719}" type="datetime1">
              <a:rPr lang="pl-PL"/>
              <a:pPr>
                <a:defRPr/>
              </a:pPr>
              <a:t>2014-11-04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2B697F3-DA0A-4226-9EE7-1C6BC1CC189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41A7602-F681-447C-B4DA-40DC9A842287}" type="datetime1">
              <a:rPr lang="pl-PL"/>
              <a:pPr>
                <a:defRPr/>
              </a:pPr>
              <a:t>2014-11-04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870C52B-4A3C-4223-B2A6-9313C25F80F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37FD9-1FE9-4EEF-8E23-A00CBF9F7979}" type="datetime1">
              <a:rPr lang="pl-PL"/>
              <a:pPr>
                <a:defRPr/>
              </a:pPr>
              <a:t>2014-11-04</a:t>
            </a:fld>
            <a:endParaRPr lang="pl-PL"/>
          </a:p>
        </p:txBody>
      </p:sp>
      <p:sp>
        <p:nvSpPr>
          <p:cNvPr id="3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C7F7A-917B-4103-8439-1DE39E03523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F5C47F2-C4A6-487C-9AF4-6F7FFB9C1352}" type="datetime1">
              <a:rPr lang="pl-PL"/>
              <a:pPr>
                <a:defRPr/>
              </a:pPr>
              <a:t>2014-11-04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5864C56-AFBF-443C-A65E-623127CE20F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olny kształt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Dowolny kształt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Trójkąt prostokątny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Pag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Pag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1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34BD865-68C8-45C2-AA92-7FF3F71DF2E7}" type="datetime1">
              <a:rPr lang="pl-PL"/>
              <a:pPr>
                <a:defRPr/>
              </a:pPr>
              <a:t>2014-11-04</a:t>
            </a:fld>
            <a:endParaRPr lang="pl-PL"/>
          </a:p>
        </p:txBody>
      </p:sp>
      <p:sp>
        <p:nvSpPr>
          <p:cNvPr id="12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13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64FD65B-86EE-4513-8FE7-0DBF4274E54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33" name="Symbol zastępczy tekstu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D8BDB19-3599-4FE0-BBC5-5E5780AFAB3A}" type="datetime1">
              <a:rPr lang="pl-PL"/>
              <a:pPr>
                <a:defRPr/>
              </a:pPr>
              <a:t>2014-11-04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55AD93A-3975-4661-B484-D2E6929EA6C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697" r:id="rId2"/>
    <p:sldLayoutId id="2147483702" r:id="rId3"/>
    <p:sldLayoutId id="2147483703" r:id="rId4"/>
    <p:sldLayoutId id="2147483704" r:id="rId5"/>
    <p:sldLayoutId id="2147483705" r:id="rId6"/>
    <p:sldLayoutId id="2147483698" r:id="rId7"/>
    <p:sldLayoutId id="2147483706" r:id="rId8"/>
    <p:sldLayoutId id="2147483707" r:id="rId9"/>
    <p:sldLayoutId id="2147483699" r:id="rId10"/>
    <p:sldLayoutId id="214748370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mtClean="0"/>
              <a:t>Pracownicze dane osobowe</a:t>
            </a:r>
          </a:p>
        </p:txBody>
      </p:sp>
      <p:sp>
        <p:nvSpPr>
          <p:cNvPr id="9219" name="Podtytuł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>
              <a:buFont typeface="Arial" charset="0"/>
              <a:buNone/>
            </a:pPr>
            <a:r>
              <a:rPr lang="pl-PL" smtClean="0"/>
              <a:t>Zasady przetwarzania</a:t>
            </a:r>
          </a:p>
          <a:p>
            <a:pPr marR="0" eaLnBrk="1" hangingPunct="1">
              <a:buFont typeface="Arial" charset="0"/>
              <a:buNone/>
            </a:pPr>
            <a:r>
              <a:rPr lang="pl-PL" smtClean="0"/>
              <a:t>Dr Jacek Borowicz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b="1" dirty="0" smtClean="0"/>
              <a:t>	Art. 22</a:t>
            </a:r>
            <a:r>
              <a:rPr lang="pl-PL" b="1" baseline="30000" dirty="0" smtClean="0"/>
              <a:t>1</a:t>
            </a:r>
            <a:r>
              <a:rPr lang="pl-PL" b="1" dirty="0" smtClean="0"/>
              <a:t>.</a:t>
            </a:r>
            <a:r>
              <a:rPr lang="pl-PL" dirty="0" smtClean="0"/>
              <a:t>  § 2. Pracodawca ma prawo żądać od pracownika podania, niezależnie od danych osobowych, o których mowa w § 1, także: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  1)   </a:t>
            </a:r>
            <a:r>
              <a:rPr lang="pl-PL" b="1" u="sng" dirty="0" smtClean="0"/>
              <a:t>innych danych osobowych </a:t>
            </a:r>
            <a:r>
              <a:rPr lang="pl-PL" dirty="0" smtClean="0"/>
              <a:t>pracownika, a także </a:t>
            </a:r>
            <a:r>
              <a:rPr lang="pl-PL" b="1" u="sng" dirty="0" smtClean="0"/>
              <a:t>imion i nazwisk oraz dat urodzenia dzieci pracownika</a:t>
            </a:r>
            <a:r>
              <a:rPr lang="pl-PL" dirty="0" smtClean="0"/>
              <a:t>, jeżeli podanie takich danych jest konieczne ze względu na korzystanie przez pracownika ze </a:t>
            </a:r>
            <a:r>
              <a:rPr lang="pl-PL" b="1" u="sng" dirty="0" smtClean="0"/>
              <a:t>przewidzianych </a:t>
            </a:r>
            <a:r>
              <a:rPr lang="pl-PL" b="1" u="sng" dirty="0" smtClean="0"/>
              <a:t>w prawie pracy</a:t>
            </a:r>
            <a:r>
              <a:rPr lang="pl-PL" b="1" u="sng" dirty="0" smtClean="0"/>
              <a:t>, szczególnych uprawnień </a:t>
            </a:r>
            <a:endParaRPr lang="pl-PL" b="1" u="sng" dirty="0" smtClean="0"/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  2)   </a:t>
            </a:r>
            <a:r>
              <a:rPr lang="pl-PL" b="1" dirty="0" smtClean="0"/>
              <a:t>numeru PESEL </a:t>
            </a:r>
            <a:r>
              <a:rPr lang="pl-PL" dirty="0" smtClean="0"/>
              <a:t>pracownika (…)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</p:txBody>
      </p:sp>
      <p:sp>
        <p:nvSpPr>
          <p:cNvPr id="18435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12E3C2E-EA83-4713-B876-B4BE3BBDA15E}" type="slidenum">
              <a:rPr lang="pl-PL" smtClean="0"/>
              <a:pPr/>
              <a:t>10</a:t>
            </a:fld>
            <a:endParaRPr lang="pl-PL" smtClean="0"/>
          </a:p>
        </p:txBody>
      </p:sp>
      <p:sp>
        <p:nvSpPr>
          <p:cNvPr id="1126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pl-PL" sz="2800" i="1" u="sng" smtClean="0"/>
              <a:t>Ochrona pracowniczych danych osobowych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pl-PL" b="1" dirty="0" smtClean="0"/>
              <a:t>wyrok SN z 2008.08.05, I PK 37/08 </a:t>
            </a:r>
            <a:r>
              <a:rPr lang="pl-PL" dirty="0" smtClean="0"/>
              <a:t> </a:t>
            </a:r>
          </a:p>
          <a:p>
            <a:pPr eaLnBrk="1" hangingPunct="1">
              <a:buFont typeface="Arial" charset="0"/>
              <a:buNone/>
            </a:pPr>
            <a:endParaRPr lang="pl-PL" dirty="0" smtClean="0"/>
          </a:p>
          <a:p>
            <a:pPr eaLnBrk="1" hangingPunct="1">
              <a:buFont typeface="Arial" charset="0"/>
              <a:buNone/>
            </a:pPr>
            <a:r>
              <a:rPr lang="pl-PL" dirty="0" smtClean="0"/>
              <a:t>	Polecenie pracodawcy nakładające na pracownika obowiązek udzielenia informacji (danych osobowych) niewymienionych w </a:t>
            </a:r>
            <a:r>
              <a:rPr lang="pl-PL" dirty="0" err="1" smtClean="0"/>
              <a:t>k.p</a:t>
            </a:r>
            <a:r>
              <a:rPr lang="pl-PL" dirty="0" smtClean="0"/>
              <a:t>. lub w przepisach odrębnych </a:t>
            </a:r>
            <a:r>
              <a:rPr lang="pl-PL" b="1" u="sng" dirty="0" smtClean="0"/>
              <a:t>jest niezgodne z prawem</a:t>
            </a:r>
            <a:r>
              <a:rPr lang="pl-PL" u="sng" dirty="0" smtClean="0"/>
              <a:t> </a:t>
            </a:r>
            <a:r>
              <a:rPr lang="pl-PL" dirty="0" smtClean="0"/>
              <a:t>(art. 100 § 1 </a:t>
            </a:r>
            <a:r>
              <a:rPr lang="pl-PL" dirty="0" err="1" smtClean="0"/>
              <a:t>k.p</a:t>
            </a:r>
            <a:r>
              <a:rPr lang="pl-PL" dirty="0" smtClean="0"/>
              <a:t>.) i dlatego odmowa jego wykonania nie może stanowić podstawy rozwiązania umowy o pracę w trybie art. 52 § 1 </a:t>
            </a:r>
            <a:r>
              <a:rPr lang="pl-PL" dirty="0" err="1" smtClean="0"/>
              <a:t>pkt</a:t>
            </a:r>
            <a:r>
              <a:rPr lang="pl-PL" dirty="0" smtClean="0"/>
              <a:t> 1 </a:t>
            </a:r>
            <a:r>
              <a:rPr lang="pl-PL" dirty="0" err="1" smtClean="0"/>
              <a:t>k.p</a:t>
            </a:r>
            <a:r>
              <a:rPr lang="pl-PL" dirty="0" smtClean="0"/>
              <a:t>.</a:t>
            </a:r>
          </a:p>
          <a:p>
            <a:pPr eaLnBrk="1" hangingPunct="1">
              <a:buFont typeface="Arial" charset="0"/>
              <a:buNone/>
            </a:pPr>
            <a:endParaRPr lang="pl-PL" dirty="0" smtClean="0"/>
          </a:p>
          <a:p>
            <a:pPr eaLnBrk="1" hangingPunct="1">
              <a:buFont typeface="Arial" charset="0"/>
              <a:buNone/>
            </a:pPr>
            <a:endParaRPr lang="pl-PL" dirty="0" smtClean="0"/>
          </a:p>
        </p:txBody>
      </p:sp>
      <p:sp>
        <p:nvSpPr>
          <p:cNvPr id="17411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3262A7A-01B7-4F25-8B72-13BA04AFC4FD}" type="slidenum">
              <a:rPr lang="pl-PL" smtClean="0"/>
              <a:pPr/>
              <a:t>11</a:t>
            </a:fld>
            <a:endParaRPr lang="pl-PL" smtClean="0"/>
          </a:p>
        </p:txBody>
      </p:sp>
      <p:sp>
        <p:nvSpPr>
          <p:cNvPr id="1024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pl-PL" sz="2800" i="1" u="sng" smtClean="0"/>
              <a:t>Ochrona pracowniczych danych osobowych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pl-PL" b="1" smtClean="0"/>
              <a:t>	Art. 22</a:t>
            </a:r>
            <a:r>
              <a:rPr lang="pl-PL" b="1" baseline="30000" smtClean="0"/>
              <a:t>1</a:t>
            </a:r>
            <a:r>
              <a:rPr lang="pl-PL" b="1" smtClean="0"/>
              <a:t>.</a:t>
            </a:r>
            <a:r>
              <a:rPr lang="pl-PL" smtClean="0"/>
              <a:t>  § 3. Udostępnienie pracodawcy danych osobowych następuje w formie oświadczenia osoby, której one dotyczą. Pracodawca ma prawo żądać udokumentowania danych osobowych osób, o których mowa w § 1 i 2.</a:t>
            </a:r>
          </a:p>
          <a:p>
            <a:pPr eaLnBrk="1" hangingPunct="1">
              <a:buFont typeface="Arial" charset="0"/>
              <a:buNone/>
            </a:pPr>
            <a:endParaRPr lang="pl-PL" smtClean="0"/>
          </a:p>
        </p:txBody>
      </p:sp>
      <p:sp>
        <p:nvSpPr>
          <p:cNvPr id="19459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B4779BF-00F3-4477-B292-F75EA6D889A8}" type="slidenum">
              <a:rPr lang="pl-PL" smtClean="0"/>
              <a:pPr/>
              <a:t>12</a:t>
            </a:fld>
            <a:endParaRPr lang="pl-PL" smtClean="0"/>
          </a:p>
        </p:txBody>
      </p:sp>
      <p:sp>
        <p:nvSpPr>
          <p:cNvPr id="1229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pl-PL" sz="2800" i="1" u="sng" smtClean="0"/>
              <a:t>Ochrona pracowniczych danych osobowych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pl-PL" b="1" dirty="0" smtClean="0"/>
              <a:t>	Art. 22</a:t>
            </a:r>
            <a:r>
              <a:rPr lang="pl-PL" b="1" baseline="30000" dirty="0" smtClean="0"/>
              <a:t>1</a:t>
            </a:r>
            <a:r>
              <a:rPr lang="pl-PL" b="1" dirty="0" smtClean="0"/>
              <a:t>.</a:t>
            </a:r>
            <a:r>
              <a:rPr lang="pl-PL" dirty="0" smtClean="0"/>
              <a:t>  § 4. Pracodawca może żądać podania innych danych osobowych niż określone w § 1 i 2, jeżeli obowiązek ich podania wynika z </a:t>
            </a:r>
            <a:r>
              <a:rPr lang="pl-PL" b="1" u="sng" dirty="0" smtClean="0"/>
              <a:t>odrębnych przepisów</a:t>
            </a:r>
            <a:r>
              <a:rPr lang="pl-PL" dirty="0" smtClean="0"/>
              <a:t>.</a:t>
            </a:r>
          </a:p>
          <a:p>
            <a:pPr eaLnBrk="1" hangingPunct="1">
              <a:buFont typeface="Arial" charset="0"/>
              <a:buNone/>
            </a:pPr>
            <a:endParaRPr lang="pl-PL" dirty="0" smtClean="0"/>
          </a:p>
        </p:txBody>
      </p:sp>
      <p:sp>
        <p:nvSpPr>
          <p:cNvPr id="20483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ACF571C-F62C-4EA0-BAD9-1313C37CB5EB}" type="slidenum">
              <a:rPr lang="pl-PL" smtClean="0"/>
              <a:pPr/>
              <a:t>13</a:t>
            </a:fld>
            <a:endParaRPr lang="pl-PL" smtClean="0"/>
          </a:p>
        </p:txBody>
      </p:sp>
      <p:sp>
        <p:nvSpPr>
          <p:cNvPr id="1331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pl-PL" sz="2800" i="1" u="sng" smtClean="0"/>
              <a:t>Ochrona pracowniczych danych osobowych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pl-PL" b="1" smtClean="0"/>
              <a:t>	Art. 22</a:t>
            </a:r>
            <a:r>
              <a:rPr lang="pl-PL" b="1" baseline="30000" smtClean="0"/>
              <a:t>1</a:t>
            </a:r>
            <a:r>
              <a:rPr lang="pl-PL" b="1" smtClean="0"/>
              <a:t>.</a:t>
            </a:r>
            <a:r>
              <a:rPr lang="pl-PL" smtClean="0"/>
              <a:t>  § 5. W zakresie nieuregulowanym w § 1-4 do danych osobowych, o których mowa w tych przepisach, stosuje się przepisy o ochronie danych osobowych.</a:t>
            </a:r>
          </a:p>
          <a:p>
            <a:pPr eaLnBrk="1" hangingPunct="1">
              <a:buFont typeface="Arial" charset="0"/>
              <a:buNone/>
            </a:pPr>
            <a:endParaRPr lang="pl-PL" smtClean="0"/>
          </a:p>
          <a:p>
            <a:pPr eaLnBrk="1" hangingPunct="1">
              <a:buFont typeface="Arial" charset="0"/>
              <a:buNone/>
            </a:pPr>
            <a:r>
              <a:rPr lang="pl-PL" smtClean="0"/>
              <a:t>Przede wszystkim:</a:t>
            </a:r>
          </a:p>
          <a:p>
            <a:pPr algn="r" eaLnBrk="1" hangingPunct="1">
              <a:buFont typeface="Arial" charset="0"/>
              <a:buNone/>
            </a:pPr>
            <a:endParaRPr lang="pl-PL" smtClean="0"/>
          </a:p>
          <a:p>
            <a:pPr algn="r" eaLnBrk="1" hangingPunct="1">
              <a:buFont typeface="Arial" charset="0"/>
              <a:buNone/>
            </a:pPr>
            <a:r>
              <a:rPr lang="pl-PL" smtClean="0"/>
              <a:t>Ustawa z 29 sierpnia 1997 r. </a:t>
            </a:r>
            <a:r>
              <a:rPr lang="pl-PL" i="1" smtClean="0"/>
              <a:t>o ochronie danych osobowych</a:t>
            </a:r>
          </a:p>
          <a:p>
            <a:pPr eaLnBrk="1" hangingPunct="1">
              <a:buFont typeface="Arial" charset="0"/>
              <a:buNone/>
            </a:pPr>
            <a:endParaRPr lang="pl-PL" smtClean="0"/>
          </a:p>
        </p:txBody>
      </p:sp>
      <p:sp>
        <p:nvSpPr>
          <p:cNvPr id="21507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BBF1360-A16F-42A4-B184-51B032A64AFF}" type="slidenum">
              <a:rPr lang="pl-PL" smtClean="0"/>
              <a:pPr/>
              <a:t>14</a:t>
            </a:fld>
            <a:endParaRPr lang="pl-PL" smtClean="0"/>
          </a:p>
        </p:txBody>
      </p:sp>
      <p:sp>
        <p:nvSpPr>
          <p:cNvPr id="1433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pl-PL" sz="2800" i="1" u="sng" dirty="0" smtClean="0"/>
              <a:t>Ochrona pracowniczych danych osobowych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b="1" dirty="0" smtClean="0"/>
              <a:t>Wyrok WSA Warszawa IISA 903/08 z 2008.11.27</a:t>
            </a:r>
            <a:r>
              <a:rPr lang="pl-PL" dirty="0" smtClean="0"/>
              <a:t>	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	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	1.Przetworzone do postaci cyfrowej informacje o charakterystycznych </a:t>
            </a:r>
            <a:r>
              <a:rPr lang="pl-PL" b="1" u="sng" dirty="0" smtClean="0"/>
              <a:t>punktach linii papilarnych palców</a:t>
            </a:r>
            <a:r>
              <a:rPr lang="pl-PL" dirty="0" smtClean="0"/>
              <a:t> pracowników są ich danymi osobowymi.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2.W zakresie innych danych pracowniczych, niż wymienione w art. 22 z ind. 1 § 1-4 </a:t>
            </a:r>
            <a:r>
              <a:rPr lang="pl-PL" dirty="0" err="1" smtClean="0"/>
              <a:t>k.p</a:t>
            </a:r>
            <a:r>
              <a:rPr lang="pl-PL" dirty="0" smtClean="0"/>
              <a:t>., zastosowanie mają przepisy ustawy o ochronie danych osobowych. 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 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b="1" dirty="0" smtClean="0"/>
              <a:t>	</a:t>
            </a:r>
            <a:endParaRPr lang="pl-PL" dirty="0" smtClean="0"/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</p:txBody>
      </p:sp>
      <p:sp>
        <p:nvSpPr>
          <p:cNvPr id="22531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AD5915E-39A8-44A3-AEAB-96A009CE5BE7}" type="slidenum">
              <a:rPr lang="pl-PL" smtClean="0"/>
              <a:pPr/>
              <a:t>15</a:t>
            </a:fld>
            <a:endParaRPr lang="pl-PL" smtClean="0"/>
          </a:p>
        </p:txBody>
      </p:sp>
      <p:sp>
        <p:nvSpPr>
          <p:cNvPr id="1536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pl-PL" sz="2800" i="1" u="sng" smtClean="0"/>
              <a:t>Ochrona pracowniczych danych osobowych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pl-PL" dirty="0" smtClean="0"/>
              <a:t>	</a:t>
            </a:r>
            <a:endParaRPr lang="pl-PL" dirty="0" smtClean="0"/>
          </a:p>
          <a:p>
            <a:pPr eaLnBrk="1" hangingPunct="1">
              <a:buFont typeface="Arial" charset="0"/>
              <a:buNone/>
            </a:pPr>
            <a:r>
              <a:rPr lang="pl-PL" b="1" dirty="0" smtClean="0"/>
              <a:t>	</a:t>
            </a:r>
            <a:r>
              <a:rPr lang="pl-PL" b="1" dirty="0" smtClean="0"/>
              <a:t>Wypływa </a:t>
            </a:r>
            <a:r>
              <a:rPr lang="pl-PL" b="1" dirty="0" smtClean="0"/>
              <a:t>z tego następujący wniosek</a:t>
            </a:r>
            <a:r>
              <a:rPr lang="pl-PL" b="1" dirty="0" smtClean="0"/>
              <a:t>:</a:t>
            </a:r>
          </a:p>
          <a:p>
            <a:pPr algn="r" eaLnBrk="1" hangingPunct="1">
              <a:buFont typeface="Arial" charset="0"/>
              <a:buNone/>
            </a:pPr>
            <a:r>
              <a:rPr lang="pl-PL" b="1" dirty="0" smtClean="0"/>
              <a:t> …</a:t>
            </a:r>
            <a:r>
              <a:rPr lang="pl-PL" dirty="0" smtClean="0"/>
              <a:t>pracodawca </a:t>
            </a:r>
            <a:r>
              <a:rPr lang="pl-PL" b="1" dirty="0" smtClean="0"/>
              <a:t>żąd</a:t>
            </a:r>
            <a:r>
              <a:rPr lang="pl-PL" dirty="0" smtClean="0"/>
              <a:t>a jedynie tych danych</a:t>
            </a:r>
            <a:r>
              <a:rPr lang="pl-PL" dirty="0" smtClean="0"/>
              <a:t>,                </a:t>
            </a:r>
            <a:r>
              <a:rPr lang="pl-PL" dirty="0" smtClean="0"/>
              <a:t>które wymaga od pracownika prawo </a:t>
            </a:r>
            <a:r>
              <a:rPr lang="pl-PL" dirty="0" smtClean="0"/>
              <a:t>pracy                  </a:t>
            </a:r>
            <a:r>
              <a:rPr lang="pl-PL" dirty="0" smtClean="0"/>
              <a:t>i </a:t>
            </a:r>
            <a:r>
              <a:rPr lang="pl-PL" dirty="0" smtClean="0"/>
              <a:t>danych</a:t>
            </a:r>
            <a:r>
              <a:rPr lang="pl-PL" dirty="0" smtClean="0"/>
              <a:t>, które wymagane są przez </a:t>
            </a:r>
            <a:r>
              <a:rPr lang="pl-PL" dirty="0" smtClean="0"/>
              <a:t>                        inne </a:t>
            </a:r>
            <a:r>
              <a:rPr lang="pl-PL" dirty="0" smtClean="0"/>
              <a:t>przepisy prawa.</a:t>
            </a:r>
          </a:p>
          <a:p>
            <a:pPr eaLnBrk="1" hangingPunct="1">
              <a:buFont typeface="Arial" charset="0"/>
              <a:buNone/>
            </a:pPr>
            <a:endParaRPr lang="pl-PL" dirty="0" smtClean="0"/>
          </a:p>
          <a:p>
            <a:pPr eaLnBrk="1" hangingPunct="1">
              <a:buFont typeface="Arial" charset="0"/>
              <a:buNone/>
            </a:pPr>
            <a:endParaRPr lang="pl-PL" dirty="0" smtClean="0"/>
          </a:p>
          <a:p>
            <a:pPr eaLnBrk="1" hangingPunct="1">
              <a:buFont typeface="Arial" charset="0"/>
              <a:buNone/>
            </a:pPr>
            <a:endParaRPr lang="pl-PL" dirty="0" smtClean="0"/>
          </a:p>
        </p:txBody>
      </p:sp>
      <p:sp>
        <p:nvSpPr>
          <p:cNvPr id="23555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399FFD2-77F1-4DA8-9243-F7C6D13AA6F5}" type="slidenum">
              <a:rPr lang="pl-PL" smtClean="0"/>
              <a:pPr/>
              <a:t>16</a:t>
            </a:fld>
            <a:endParaRPr lang="pl-PL" smtClean="0"/>
          </a:p>
        </p:txBody>
      </p:sp>
      <p:sp>
        <p:nvSpPr>
          <p:cNvPr id="1638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pl-PL" sz="2800" i="1" u="sng" smtClean="0"/>
              <a:t>Ochrona pracowniczych danych osobowych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pl-PL" smtClean="0"/>
              <a:t>	4. Jeśli chodzi o dane pracownika takie, jak linie papilarne czy wzór siatkówki oka, pobieranie tych danych, </a:t>
            </a:r>
            <a:r>
              <a:rPr lang="pl-PL" b="1" smtClean="0"/>
              <a:t>ich gromadzenie, czyli przetwarzanie - co do zasady - nie jest zabronione</a:t>
            </a:r>
            <a:r>
              <a:rPr lang="pl-PL" smtClean="0"/>
              <a:t>, lecz odbywać się musi z poszanowaniem przepisów </a:t>
            </a:r>
            <a:r>
              <a:rPr lang="pl-PL" u="sng" smtClean="0"/>
              <a:t>ustawy o ochronie danych osobowych</a:t>
            </a:r>
            <a:r>
              <a:rPr lang="pl-PL" smtClean="0"/>
              <a:t>.</a:t>
            </a:r>
          </a:p>
          <a:p>
            <a:pPr eaLnBrk="1" hangingPunct="1">
              <a:buFont typeface="Arial" charset="0"/>
              <a:buNone/>
            </a:pPr>
            <a:endParaRPr lang="pl-PL" smtClean="0"/>
          </a:p>
          <a:p>
            <a:pPr eaLnBrk="1" hangingPunct="1">
              <a:buFont typeface="Arial" charset="0"/>
              <a:buNone/>
            </a:pPr>
            <a:endParaRPr lang="pl-PL" smtClean="0"/>
          </a:p>
          <a:p>
            <a:pPr eaLnBrk="1" hangingPunct="1">
              <a:buFont typeface="Arial" charset="0"/>
              <a:buNone/>
            </a:pPr>
            <a:endParaRPr lang="pl-PL" smtClean="0"/>
          </a:p>
        </p:txBody>
      </p:sp>
      <p:sp>
        <p:nvSpPr>
          <p:cNvPr id="24579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8409C4B-7E6C-4DB0-8677-0F1398AC1B88}" type="slidenum">
              <a:rPr lang="pl-PL" smtClean="0"/>
              <a:pPr/>
              <a:t>17</a:t>
            </a:fld>
            <a:endParaRPr lang="pl-PL" smtClean="0"/>
          </a:p>
        </p:txBody>
      </p:sp>
      <p:sp>
        <p:nvSpPr>
          <p:cNvPr id="1741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pl-PL" sz="2800" i="1" u="sng" smtClean="0"/>
              <a:t>Ochrona pracowniczych danych osobowych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Przesłanki legalnego przetwarzania pracowniczych danych osobowych</a:t>
            </a:r>
          </a:p>
          <a:p>
            <a:pPr eaLnBrk="1" hangingPunct="1">
              <a:buFont typeface="Arial" charset="0"/>
              <a:buNone/>
            </a:pPr>
            <a:endParaRPr lang="pl-PL" dirty="0" smtClean="0"/>
          </a:p>
          <a:p>
            <a:pPr eaLnBrk="1" hangingPunct="1">
              <a:buFont typeface="Arial" charset="0"/>
              <a:buNone/>
            </a:pPr>
            <a:r>
              <a:rPr lang="pl-PL" dirty="0" smtClean="0"/>
              <a:t>1.Podstawa prawna (przepis lub zgoda)</a:t>
            </a:r>
          </a:p>
          <a:p>
            <a:pPr eaLnBrk="1" hangingPunct="1">
              <a:buFont typeface="Arial" charset="0"/>
              <a:buNone/>
            </a:pPr>
            <a:endParaRPr lang="pl-PL" dirty="0" smtClean="0"/>
          </a:p>
          <a:p>
            <a:pPr eaLnBrk="1" hangingPunct="1">
              <a:buFont typeface="Arial" charset="0"/>
              <a:buNone/>
            </a:pPr>
            <a:r>
              <a:rPr lang="pl-PL" dirty="0" smtClean="0"/>
              <a:t>2.Spełnienie </a:t>
            </a:r>
            <a:r>
              <a:rPr lang="pl-PL" dirty="0" smtClean="0"/>
              <a:t>uprzedniego obowiązku </a:t>
            </a:r>
            <a:r>
              <a:rPr lang="pl-PL" dirty="0" smtClean="0"/>
              <a:t>informacyjnego</a:t>
            </a:r>
          </a:p>
          <a:p>
            <a:pPr eaLnBrk="1" hangingPunct="1">
              <a:buFont typeface="Arial" charset="0"/>
              <a:buNone/>
            </a:pPr>
            <a:r>
              <a:rPr lang="pl-PL" dirty="0" smtClean="0"/>
              <a:t> ( podstawa, cel, czas, ADO, prawa)</a:t>
            </a:r>
          </a:p>
          <a:p>
            <a:pPr eaLnBrk="1" hangingPunct="1">
              <a:buFont typeface="Arial" charset="0"/>
              <a:buNone/>
            </a:pPr>
            <a:endParaRPr lang="pl-PL" dirty="0" smtClean="0"/>
          </a:p>
          <a:p>
            <a:pPr eaLnBrk="1" hangingPunct="1">
              <a:buFont typeface="Arial" charset="0"/>
              <a:buNone/>
            </a:pPr>
            <a:endParaRPr lang="pl-PL" dirty="0" smtClean="0"/>
          </a:p>
        </p:txBody>
      </p:sp>
      <p:sp>
        <p:nvSpPr>
          <p:cNvPr id="25603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32A7160-0914-4D6C-B3E8-CCC5B1EDEFD8}" type="slidenum">
              <a:rPr lang="pl-PL" smtClean="0"/>
              <a:pPr/>
              <a:t>18</a:t>
            </a:fld>
            <a:endParaRPr lang="pl-PL" smtClean="0"/>
          </a:p>
        </p:txBody>
      </p:sp>
      <p:sp>
        <p:nvSpPr>
          <p:cNvPr id="1843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pl-PL" sz="2800" i="1" u="sng" smtClean="0"/>
              <a:t>Ochrona pracowniczych danych osobowych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Przesłanki legalnego przetwarzania pracowniczych danych osobowych</a:t>
            </a:r>
          </a:p>
          <a:p>
            <a:pPr eaLnBrk="1" hangingPunct="1">
              <a:buFont typeface="Arial" charset="0"/>
              <a:buNone/>
            </a:pPr>
            <a:endParaRPr lang="pl-PL" dirty="0" smtClean="0"/>
          </a:p>
          <a:p>
            <a:pPr eaLnBrk="1" hangingPunct="1">
              <a:buFont typeface="Arial" charset="0"/>
              <a:buNone/>
            </a:pPr>
            <a:r>
              <a:rPr lang="pl-PL" dirty="0" smtClean="0"/>
              <a:t>3.Ochrona – ograniczenie dostępu do kręgu „właścicieli danych” oraz przeszkolonych osób dysponujących upoważnieniem ADO</a:t>
            </a:r>
            <a:r>
              <a:rPr lang="pl-PL" dirty="0" smtClean="0"/>
              <a:t>.</a:t>
            </a:r>
          </a:p>
          <a:p>
            <a:pPr eaLnBrk="1" hangingPunct="1">
              <a:buFont typeface="Arial" charset="0"/>
              <a:buNone/>
            </a:pPr>
            <a:endParaRPr lang="pl-PL" dirty="0" smtClean="0"/>
          </a:p>
          <a:p>
            <a:pPr eaLnBrk="1" hangingPunct="1">
              <a:buFont typeface="Arial" charset="0"/>
              <a:buNone/>
            </a:pPr>
            <a:r>
              <a:rPr lang="pl-PL" dirty="0" smtClean="0"/>
              <a:t>4. Użytkowanie zgodnie z celem/czasem.</a:t>
            </a:r>
          </a:p>
          <a:p>
            <a:pPr eaLnBrk="1" hangingPunct="1">
              <a:buFont typeface="Arial" charset="0"/>
              <a:buNone/>
            </a:pPr>
            <a:endParaRPr lang="pl-PL" dirty="0" smtClean="0"/>
          </a:p>
        </p:txBody>
      </p:sp>
      <p:sp>
        <p:nvSpPr>
          <p:cNvPr id="26627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5B2D171-3A2F-4DA2-A482-70073430AF70}" type="slidenum">
              <a:rPr lang="pl-PL" smtClean="0"/>
              <a:pPr/>
              <a:t>19</a:t>
            </a:fld>
            <a:endParaRPr lang="pl-PL" smtClean="0"/>
          </a:p>
        </p:txBody>
      </p:sp>
      <p:sp>
        <p:nvSpPr>
          <p:cNvPr id="1945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pl-PL" sz="2800" i="1" u="sng" smtClean="0"/>
              <a:t>Ochrona pracowniczych danych osobowych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pl-PL" b="1" dirty="0" smtClean="0"/>
              <a:t>Art. 22</a:t>
            </a:r>
            <a:r>
              <a:rPr lang="pl-PL" b="1" baseline="30000" dirty="0" smtClean="0"/>
              <a:t>1</a:t>
            </a:r>
            <a:r>
              <a:rPr lang="pl-PL" b="1" dirty="0" smtClean="0"/>
              <a:t>.</a:t>
            </a:r>
            <a:r>
              <a:rPr lang="pl-PL" dirty="0" smtClean="0"/>
              <a:t> </a:t>
            </a:r>
            <a:r>
              <a:rPr lang="pl-PL" dirty="0" err="1" smtClean="0"/>
              <a:t>k.p</a:t>
            </a:r>
            <a:r>
              <a:rPr lang="pl-PL" dirty="0" smtClean="0"/>
              <a:t>.</a:t>
            </a:r>
          </a:p>
          <a:p>
            <a:pPr algn="ctr" eaLnBrk="1" hangingPunct="1">
              <a:buFont typeface="Arial" charset="0"/>
              <a:buNone/>
            </a:pPr>
            <a:endParaRPr lang="pl-PL" dirty="0" smtClean="0"/>
          </a:p>
          <a:p>
            <a:pPr eaLnBrk="1" hangingPunct="1">
              <a:buFont typeface="Arial" charset="0"/>
              <a:buNone/>
            </a:pPr>
            <a:r>
              <a:rPr lang="pl-PL" dirty="0" smtClean="0"/>
              <a:t>            §</a:t>
            </a:r>
            <a:r>
              <a:rPr lang="pl-PL" dirty="0" smtClean="0"/>
              <a:t> 1</a:t>
            </a:r>
            <a:endParaRPr lang="pl-PL" dirty="0" smtClean="0"/>
          </a:p>
          <a:p>
            <a:pPr eaLnBrk="1" hangingPunct="1">
              <a:buFont typeface="Arial" charset="0"/>
              <a:buNone/>
            </a:pPr>
            <a:r>
              <a:rPr lang="pl-PL" dirty="0" smtClean="0"/>
              <a:t>   Dane osobowe </a:t>
            </a:r>
          </a:p>
          <a:p>
            <a:pPr eaLnBrk="1" hangingPunct="1">
              <a:buFont typeface="Arial" charset="0"/>
              <a:buNone/>
            </a:pPr>
            <a:r>
              <a:rPr lang="pl-PL" dirty="0" smtClean="0"/>
              <a:t>kandydata do pracy</a:t>
            </a:r>
          </a:p>
          <a:p>
            <a:pPr algn="ctr" eaLnBrk="1" hangingPunct="1">
              <a:buFont typeface="Arial" charset="0"/>
              <a:buNone/>
            </a:pPr>
            <a:r>
              <a:rPr lang="pl-PL" dirty="0" smtClean="0"/>
              <a:t>                                                    §</a:t>
            </a:r>
            <a:r>
              <a:rPr lang="pl-PL" dirty="0" smtClean="0"/>
              <a:t> </a:t>
            </a:r>
            <a:r>
              <a:rPr lang="pl-PL" dirty="0" smtClean="0"/>
              <a:t>2</a:t>
            </a:r>
            <a:endParaRPr lang="pl-PL" dirty="0" smtClean="0"/>
          </a:p>
          <a:p>
            <a:pPr algn="r" eaLnBrk="1" hangingPunct="1">
              <a:buFont typeface="Arial" charset="0"/>
              <a:buNone/>
            </a:pPr>
            <a:r>
              <a:rPr lang="pl-PL" dirty="0" smtClean="0"/>
              <a:t>Dane osobowe</a:t>
            </a:r>
          </a:p>
          <a:p>
            <a:pPr algn="ctr" eaLnBrk="1" hangingPunct="1">
              <a:buFont typeface="Arial" charset="0"/>
              <a:buNone/>
            </a:pPr>
            <a:r>
              <a:rPr lang="pl-PL" dirty="0" smtClean="0"/>
              <a:t>                                                    pracownika</a:t>
            </a:r>
          </a:p>
        </p:txBody>
      </p:sp>
      <p:sp>
        <p:nvSpPr>
          <p:cNvPr id="10243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339DCCB-3BA7-45CD-A691-C4D95A81930B}" type="slidenum">
              <a:rPr lang="pl-PL" smtClean="0"/>
              <a:pPr/>
              <a:t>2</a:t>
            </a:fld>
            <a:endParaRPr lang="pl-PL" smtClean="0"/>
          </a:p>
        </p:txBody>
      </p:sp>
      <p:sp>
        <p:nvSpPr>
          <p:cNvPr id="307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pl-PL" sz="2800" i="1" u="sng" smtClean="0"/>
              <a:t>Ochrona pracowniczych danych osobowych</a:t>
            </a:r>
          </a:p>
        </p:txBody>
      </p:sp>
      <p:sp>
        <p:nvSpPr>
          <p:cNvPr id="5" name="Elipsa 4"/>
          <p:cNvSpPr/>
          <p:nvPr/>
        </p:nvSpPr>
        <p:spPr>
          <a:xfrm>
            <a:off x="539552" y="2420888"/>
            <a:ext cx="3456384" cy="19442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Elipsa 5"/>
          <p:cNvSpPr/>
          <p:nvPr/>
        </p:nvSpPr>
        <p:spPr>
          <a:xfrm>
            <a:off x="5940152" y="3789040"/>
            <a:ext cx="2952328" cy="15841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8" name="Łącznik prosty ze strzałką 7"/>
          <p:cNvCxnSpPr/>
          <p:nvPr/>
        </p:nvCxnSpPr>
        <p:spPr>
          <a:xfrm flipH="1">
            <a:off x="3203848" y="1988840"/>
            <a:ext cx="136815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/>
          <p:nvPr/>
        </p:nvCxnSpPr>
        <p:spPr>
          <a:xfrm>
            <a:off x="4572000" y="1988840"/>
            <a:ext cx="2592288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pl-PL" b="1" dirty="0" smtClean="0"/>
              <a:t>Art. 22</a:t>
            </a:r>
            <a:r>
              <a:rPr lang="pl-PL" b="1" baseline="30000" dirty="0" smtClean="0"/>
              <a:t>1</a:t>
            </a:r>
            <a:r>
              <a:rPr lang="pl-PL" b="1" dirty="0" smtClean="0"/>
              <a:t>.</a:t>
            </a:r>
            <a:r>
              <a:rPr lang="pl-PL" dirty="0" smtClean="0"/>
              <a:t> § 1. Pracodawca ma prawo </a:t>
            </a:r>
            <a:r>
              <a:rPr lang="pl-PL" b="1" u="sng" dirty="0" smtClean="0"/>
              <a:t>żądać</a:t>
            </a:r>
            <a:r>
              <a:rPr lang="pl-PL" u="sng" dirty="0" smtClean="0"/>
              <a:t> </a:t>
            </a:r>
            <a:r>
              <a:rPr lang="pl-PL" dirty="0" smtClean="0"/>
              <a:t>od </a:t>
            </a:r>
            <a:r>
              <a:rPr lang="pl-PL" b="1" u="sng" dirty="0" smtClean="0"/>
              <a:t>osoby ubiegającej się o zatrudnienie</a:t>
            </a:r>
            <a:r>
              <a:rPr lang="pl-PL" b="1" dirty="0" smtClean="0"/>
              <a:t> </a:t>
            </a:r>
            <a:r>
              <a:rPr lang="pl-PL" dirty="0" smtClean="0"/>
              <a:t>podania danych osobowych obejmujących:</a:t>
            </a:r>
          </a:p>
          <a:p>
            <a:pPr eaLnBrk="1" hangingPunct="1">
              <a:buFont typeface="Arial" charset="0"/>
              <a:buNone/>
            </a:pPr>
            <a:r>
              <a:rPr lang="pl-PL" dirty="0" smtClean="0"/>
              <a:t>  1)   imię (imiona) i nazwisko,</a:t>
            </a:r>
          </a:p>
          <a:p>
            <a:pPr eaLnBrk="1" hangingPunct="1">
              <a:buFont typeface="Arial" charset="0"/>
              <a:buNone/>
            </a:pPr>
            <a:r>
              <a:rPr lang="pl-PL" dirty="0" smtClean="0"/>
              <a:t>  2)   imiona rodziców,</a:t>
            </a:r>
          </a:p>
          <a:p>
            <a:pPr eaLnBrk="1" hangingPunct="1">
              <a:buFont typeface="Arial" charset="0"/>
              <a:buNone/>
            </a:pPr>
            <a:r>
              <a:rPr lang="pl-PL" dirty="0" smtClean="0"/>
              <a:t>  3)   datę urodzenia,</a:t>
            </a:r>
          </a:p>
          <a:p>
            <a:pPr eaLnBrk="1" hangingPunct="1">
              <a:buFont typeface="Arial" charset="0"/>
              <a:buNone/>
            </a:pPr>
            <a:r>
              <a:rPr lang="pl-PL" dirty="0" smtClean="0"/>
              <a:t>  4)   miejsce zamieszkania (adres do korespondencji),</a:t>
            </a:r>
          </a:p>
          <a:p>
            <a:pPr eaLnBrk="1" hangingPunct="1">
              <a:buFont typeface="Arial" charset="0"/>
              <a:buNone/>
            </a:pPr>
            <a:r>
              <a:rPr lang="pl-PL" dirty="0" smtClean="0"/>
              <a:t>  5)   wykształcenie,</a:t>
            </a:r>
          </a:p>
          <a:p>
            <a:pPr eaLnBrk="1" hangingPunct="1">
              <a:buFont typeface="Arial" charset="0"/>
              <a:buNone/>
            </a:pPr>
            <a:r>
              <a:rPr lang="pl-PL" dirty="0" smtClean="0"/>
              <a:t>  6)   przebieg dotychczasowego zatrudnienia.</a:t>
            </a:r>
          </a:p>
          <a:p>
            <a:pPr eaLnBrk="1" hangingPunct="1">
              <a:buFont typeface="Arial" charset="0"/>
              <a:buChar char="•"/>
            </a:pPr>
            <a:endParaRPr lang="pl-PL" dirty="0" smtClean="0"/>
          </a:p>
        </p:txBody>
      </p:sp>
      <p:sp>
        <p:nvSpPr>
          <p:cNvPr id="10243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339DCCB-3BA7-45CD-A691-C4D95A81930B}" type="slidenum">
              <a:rPr lang="pl-PL" smtClean="0"/>
              <a:pPr/>
              <a:t>3</a:t>
            </a:fld>
            <a:endParaRPr lang="pl-PL" smtClean="0"/>
          </a:p>
        </p:txBody>
      </p:sp>
      <p:sp>
        <p:nvSpPr>
          <p:cNvPr id="307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pl-PL" sz="2800" i="1" u="sng" smtClean="0"/>
              <a:t>Ochrona pracowniczych danych osobowych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pl-PL" b="1" dirty="0" smtClean="0"/>
              <a:t>Dane o karalności</a:t>
            </a:r>
            <a:r>
              <a:rPr lang="pl-PL" dirty="0" smtClean="0"/>
              <a:t>	</a:t>
            </a:r>
          </a:p>
          <a:p>
            <a:pPr eaLnBrk="1" hangingPunct="1">
              <a:buFont typeface="Arial" charset="0"/>
              <a:buNone/>
            </a:pPr>
            <a:r>
              <a:rPr lang="pl-PL" dirty="0" smtClean="0"/>
              <a:t>	W świetle art. 22[1] </a:t>
            </a:r>
            <a:r>
              <a:rPr lang="pl-PL" dirty="0" err="1" smtClean="0"/>
              <a:t>kp</a:t>
            </a:r>
            <a:r>
              <a:rPr lang="pl-PL" dirty="0" smtClean="0"/>
              <a:t> żądanie od osoby ubiegającej się o zatrudnienie (pracownika) informacji o jej karalności jest bezprawne. </a:t>
            </a:r>
          </a:p>
          <a:p>
            <a:pPr eaLnBrk="1" hangingPunct="1">
              <a:buFont typeface="Arial" charset="0"/>
              <a:buNone/>
            </a:pPr>
            <a:r>
              <a:rPr lang="pl-PL" dirty="0" smtClean="0"/>
              <a:t>	</a:t>
            </a:r>
          </a:p>
          <a:p>
            <a:pPr eaLnBrk="1" hangingPunct="1">
              <a:buFont typeface="Arial" charset="0"/>
              <a:buNone/>
            </a:pPr>
            <a:r>
              <a:rPr lang="pl-PL" dirty="0" smtClean="0"/>
              <a:t>	Pozyskanie informacji z KRK przez pracodawcę jest dopuszczalne tylko wtedy, gdy ma on w tym usprawiedliwiony interes.</a:t>
            </a:r>
          </a:p>
          <a:p>
            <a:pPr eaLnBrk="1" hangingPunct="1">
              <a:buFont typeface="Arial" charset="0"/>
              <a:buNone/>
            </a:pPr>
            <a:endParaRPr lang="pl-PL" dirty="0" smtClean="0"/>
          </a:p>
          <a:p>
            <a:pPr algn="ctr" eaLnBrk="1" hangingPunct="1">
              <a:buFont typeface="Arial" charset="0"/>
              <a:buNone/>
            </a:pPr>
            <a:r>
              <a:rPr lang="pl-PL" dirty="0" smtClean="0"/>
              <a:t>ALE…</a:t>
            </a:r>
          </a:p>
          <a:p>
            <a:pPr eaLnBrk="1" hangingPunct="1">
              <a:buFont typeface="Arial" charset="0"/>
              <a:buNone/>
            </a:pPr>
            <a:endParaRPr lang="pl-PL" dirty="0" smtClean="0"/>
          </a:p>
          <a:p>
            <a:pPr eaLnBrk="1" hangingPunct="1">
              <a:buFont typeface="Arial" charset="0"/>
              <a:buNone/>
            </a:pPr>
            <a:endParaRPr lang="pl-PL" dirty="0" smtClean="0"/>
          </a:p>
        </p:txBody>
      </p:sp>
      <p:sp>
        <p:nvSpPr>
          <p:cNvPr id="11267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33CD951-B7A9-4B8F-9088-48B0FDD1EECD}" type="slidenum">
              <a:rPr lang="pl-PL" smtClean="0"/>
              <a:pPr/>
              <a:t>4</a:t>
            </a:fld>
            <a:endParaRPr lang="pl-PL" smtClean="0"/>
          </a:p>
        </p:txBody>
      </p:sp>
      <p:sp>
        <p:nvSpPr>
          <p:cNvPr id="409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pl-PL" sz="2800" i="1" u="sng" smtClean="0"/>
              <a:t>Ochrona pracowniczych danych osobowych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b="1" dirty="0" smtClean="0"/>
              <a:t>	</a:t>
            </a:r>
            <a:r>
              <a:rPr lang="pl-PL" dirty="0" smtClean="0"/>
              <a:t>Ustawa z dnia 24 maja 2000 r</a:t>
            </a:r>
            <a:r>
              <a:rPr lang="pl-PL" i="1" dirty="0" smtClean="0"/>
              <a:t>. </a:t>
            </a:r>
            <a:r>
              <a:rPr lang="pl-PL" b="1" i="1" dirty="0" smtClean="0"/>
              <a:t>o Krajowym Rejestrze Karnym</a:t>
            </a:r>
            <a:endParaRPr lang="pl-PL" i="1" dirty="0" smtClean="0"/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 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b="1" dirty="0" smtClean="0"/>
              <a:t>	Art. 6.</a:t>
            </a:r>
            <a:r>
              <a:rPr lang="pl-PL" dirty="0" smtClean="0"/>
              <a:t> 1. Prawo do uzyskania informacji o osobach, których dane osobowe zgromadzone zostały w Rejestrze, przysługuje (…)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  10)  </a:t>
            </a:r>
            <a:r>
              <a:rPr lang="pl-PL" b="1" u="sng" dirty="0" smtClean="0"/>
              <a:t>pracodawcom</a:t>
            </a:r>
            <a:r>
              <a:rPr lang="pl-PL" dirty="0" smtClean="0"/>
              <a:t>, w zakresie niezbędnym dla zatrudnienia pracownika, co do którego z </a:t>
            </a:r>
            <a:r>
              <a:rPr lang="pl-PL" b="1" u="sng" dirty="0" smtClean="0"/>
              <a:t>przepisów ustawy </a:t>
            </a:r>
            <a:r>
              <a:rPr lang="pl-PL" dirty="0" smtClean="0"/>
              <a:t>wynika wymóg niekaralności, korzystania z pełni praw publicznych, a także ustalenia uprawnienia do zajmowania określonego stanowiska, wykonywania określonego zawodu lub prowadzenia określonej działalności gospodarczej;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 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</p:txBody>
      </p:sp>
      <p:sp>
        <p:nvSpPr>
          <p:cNvPr id="12291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D51921C-3696-4553-8036-18D0A786F243}" type="slidenum">
              <a:rPr lang="pl-PL" smtClean="0"/>
              <a:pPr/>
              <a:t>5</a:t>
            </a:fld>
            <a:endParaRPr lang="pl-PL" smtClean="0"/>
          </a:p>
        </p:txBody>
      </p:sp>
      <p:sp>
        <p:nvSpPr>
          <p:cNvPr id="512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pl-PL" sz="2800" i="1" u="sng" smtClean="0"/>
              <a:t>Ochrona pracowniczych danych osobowych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pl-PL" sz="2600" b="1" dirty="0" smtClean="0"/>
              <a:t>	</a:t>
            </a:r>
            <a:r>
              <a:rPr lang="pl-PL" sz="2600" dirty="0" smtClean="0"/>
              <a:t>Ustawa z dnia 24 maja 2000 r. </a:t>
            </a:r>
            <a:r>
              <a:rPr lang="pl-PL" sz="2600" b="1" i="1" dirty="0" smtClean="0"/>
              <a:t>o Krajowym Rejestrze Karnym</a:t>
            </a:r>
            <a:endParaRPr lang="pl-PL" sz="2600" i="1" dirty="0" smtClean="0"/>
          </a:p>
          <a:p>
            <a:pPr eaLnBrk="1" hangingPunct="1">
              <a:buFont typeface="Arial" charset="0"/>
              <a:buNone/>
            </a:pPr>
            <a:r>
              <a:rPr lang="pl-PL" sz="2600" dirty="0" smtClean="0"/>
              <a:t> </a:t>
            </a:r>
          </a:p>
          <a:p>
            <a:pPr eaLnBrk="1" hangingPunct="1">
              <a:buFont typeface="Arial" charset="0"/>
              <a:buNone/>
            </a:pPr>
            <a:r>
              <a:rPr lang="pl-PL" sz="2600" b="1" dirty="0" smtClean="0"/>
              <a:t>	Art. 7.</a:t>
            </a:r>
            <a:r>
              <a:rPr lang="pl-PL" sz="2600" dirty="0" smtClean="0"/>
              <a:t> 1. </a:t>
            </a:r>
            <a:r>
              <a:rPr lang="pl-PL" sz="2600" b="1" u="sng" dirty="0" smtClean="0"/>
              <a:t>Każdemu przysługuje prawo </a:t>
            </a:r>
            <a:r>
              <a:rPr lang="pl-PL" sz="2600" dirty="0" smtClean="0"/>
              <a:t>do uzyskania informacji, czy jego dane osobowe zgromadzone są w Rejestrze. Osobie, której dane osobowe znajdują się w zbiorach danych zgromadzonych w Rejestrze, na jej wniosek, udostępnia się informację o treści wszystkich zapisów dotyczących tej osoby.</a:t>
            </a:r>
          </a:p>
          <a:p>
            <a:pPr eaLnBrk="1" hangingPunct="1">
              <a:buFont typeface="Arial" charset="0"/>
              <a:buNone/>
            </a:pPr>
            <a:endParaRPr lang="pl-PL" dirty="0" smtClean="0"/>
          </a:p>
          <a:p>
            <a:pPr eaLnBrk="1" hangingPunct="1">
              <a:buFont typeface="Arial" charset="0"/>
              <a:buNone/>
            </a:pPr>
            <a:endParaRPr lang="pl-PL" dirty="0" smtClean="0"/>
          </a:p>
        </p:txBody>
      </p:sp>
      <p:sp>
        <p:nvSpPr>
          <p:cNvPr id="13315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D801E2B-7DC0-43D2-8C21-4050862B4001}" type="slidenum">
              <a:rPr lang="pl-PL" smtClean="0"/>
              <a:pPr/>
              <a:t>6</a:t>
            </a:fld>
            <a:endParaRPr lang="pl-PL" smtClean="0"/>
          </a:p>
        </p:txBody>
      </p:sp>
      <p:sp>
        <p:nvSpPr>
          <p:cNvPr id="614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pl-PL" sz="2800" i="1" u="sng" smtClean="0"/>
              <a:t>Ochrona pracowniczych danych osobowych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600" b="1" dirty="0" smtClean="0"/>
              <a:t>	</a:t>
            </a:r>
            <a:r>
              <a:rPr lang="pl-PL" b="1" dirty="0" smtClean="0"/>
              <a:t>Zakaz żądania</a:t>
            </a:r>
            <a:r>
              <a:rPr lang="pl-PL" dirty="0" smtClean="0"/>
              <a:t> wszelkich innych danych o kandydacie do pracy niż wymienione w art. 22[1] § </a:t>
            </a:r>
            <a:r>
              <a:rPr lang="pl-PL" dirty="0" err="1" smtClean="0"/>
              <a:t>1</a:t>
            </a:r>
            <a:r>
              <a:rPr lang="pl-PL" dirty="0" smtClean="0"/>
              <a:t> </a:t>
            </a:r>
            <a:r>
              <a:rPr lang="pl-PL" dirty="0" err="1" smtClean="0"/>
              <a:t>k.p</a:t>
            </a:r>
            <a:r>
              <a:rPr lang="pl-PL" dirty="0" smtClean="0"/>
              <a:t>] obejmuje m.in.: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b="1" dirty="0" smtClean="0">
                <a:solidFill>
                  <a:srgbClr val="C00000"/>
                </a:solidFill>
              </a:rPr>
              <a:t>wizerunek</a:t>
            </a:r>
            <a:r>
              <a:rPr lang="pl-PL" b="1" dirty="0" smtClean="0"/>
              <a:t> </a:t>
            </a:r>
            <a:r>
              <a:rPr lang="pl-PL" dirty="0" smtClean="0"/>
              <a:t>(np. utrwalony na zdjęciu), oraz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smtClean="0"/>
              <a:t>informacje o </a:t>
            </a:r>
            <a:r>
              <a:rPr lang="pl-PL" b="1" dirty="0" smtClean="0">
                <a:solidFill>
                  <a:srgbClr val="C00000"/>
                </a:solidFill>
              </a:rPr>
              <a:t>zainteresowaniach</a:t>
            </a:r>
            <a:r>
              <a:rPr lang="pl-PL" dirty="0" smtClean="0"/>
              <a:t>, 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smtClean="0"/>
              <a:t>informacje o </a:t>
            </a:r>
            <a:r>
              <a:rPr lang="pl-PL" b="1" dirty="0" smtClean="0">
                <a:solidFill>
                  <a:srgbClr val="C00000"/>
                </a:solidFill>
              </a:rPr>
              <a:t>predyspozycjach</a:t>
            </a:r>
            <a:r>
              <a:rPr lang="pl-PL" b="1" dirty="0" smtClean="0"/>
              <a:t> kandydata</a:t>
            </a:r>
            <a:r>
              <a:rPr lang="pl-PL" dirty="0" smtClean="0"/>
              <a:t>, 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smtClean="0"/>
              <a:t>informacje o </a:t>
            </a:r>
            <a:r>
              <a:rPr lang="pl-PL" b="1" dirty="0" smtClean="0">
                <a:solidFill>
                  <a:srgbClr val="C00000"/>
                </a:solidFill>
              </a:rPr>
              <a:t>praktycznych </a:t>
            </a:r>
            <a:r>
              <a:rPr lang="pl-PL" b="1" dirty="0" smtClean="0">
                <a:solidFill>
                  <a:srgbClr val="C00000"/>
                </a:solidFill>
              </a:rPr>
              <a:t>umiejętnościach</a:t>
            </a:r>
            <a:r>
              <a:rPr lang="pl-PL" dirty="0" smtClean="0"/>
              <a:t>, </a:t>
            </a:r>
            <a:r>
              <a:rPr lang="pl-PL" dirty="0" smtClean="0"/>
              <a:t>które nie są potwierdzone wykształceniem lub przebiegiem dotychczasowego zatrudnienia,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smtClean="0"/>
              <a:t>o </a:t>
            </a:r>
            <a:r>
              <a:rPr lang="pl-PL" b="1" dirty="0" smtClean="0">
                <a:solidFill>
                  <a:srgbClr val="C00000"/>
                </a:solidFill>
              </a:rPr>
              <a:t>stanie rodzinnym</a:t>
            </a:r>
            <a:r>
              <a:rPr lang="pl-PL" dirty="0" smtClean="0">
                <a:solidFill>
                  <a:srgbClr val="C00000"/>
                </a:solidFill>
              </a:rPr>
              <a:t> </a:t>
            </a:r>
            <a:r>
              <a:rPr lang="pl-PL" dirty="0" smtClean="0"/>
              <a:t>i </a:t>
            </a:r>
            <a:r>
              <a:rPr lang="pl-PL" b="1" dirty="0" smtClean="0">
                <a:solidFill>
                  <a:srgbClr val="C00000"/>
                </a:solidFill>
              </a:rPr>
              <a:t>planach prokreacyjnych</a:t>
            </a:r>
            <a:r>
              <a:rPr lang="pl-PL" dirty="0" smtClean="0"/>
              <a:t>,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smtClean="0"/>
              <a:t>o stosunku do </a:t>
            </a:r>
            <a:r>
              <a:rPr lang="pl-PL" b="1" dirty="0" smtClean="0">
                <a:solidFill>
                  <a:srgbClr val="C00000"/>
                </a:solidFill>
              </a:rPr>
              <a:t>służby wojskowej</a:t>
            </a:r>
            <a:r>
              <a:rPr lang="pl-PL" b="1" dirty="0" smtClean="0"/>
              <a:t>.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dirty="0" smtClean="0"/>
          </a:p>
        </p:txBody>
      </p:sp>
      <p:sp>
        <p:nvSpPr>
          <p:cNvPr id="14339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7AD3B92-817B-423A-85E5-6E85134198D9}" type="slidenum">
              <a:rPr lang="pl-PL" smtClean="0"/>
              <a:pPr/>
              <a:t>7</a:t>
            </a:fld>
            <a:endParaRPr lang="pl-PL" smtClean="0"/>
          </a:p>
        </p:txBody>
      </p:sp>
      <p:sp>
        <p:nvSpPr>
          <p:cNvPr id="717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pl-PL" sz="2800" i="1" u="sng" smtClean="0"/>
              <a:t>Ochrona pracowniczych danych osobowych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600" b="1" dirty="0" smtClean="0"/>
              <a:t>	</a:t>
            </a:r>
            <a:r>
              <a:rPr lang="pl-PL" dirty="0" smtClean="0"/>
              <a:t>W mojej ocenie z przepisów art. 22[1] </a:t>
            </a:r>
            <a:r>
              <a:rPr lang="pl-PL" dirty="0" err="1" smtClean="0"/>
              <a:t>k.p</a:t>
            </a:r>
            <a:r>
              <a:rPr lang="pl-PL" dirty="0" smtClean="0"/>
              <a:t>. wynika również </a:t>
            </a:r>
            <a:r>
              <a:rPr lang="pl-PL" b="1" u="sng" dirty="0" smtClean="0"/>
              <a:t>zakaz żądania</a:t>
            </a:r>
            <a:r>
              <a:rPr lang="pl-PL" dirty="0" smtClean="0"/>
              <a:t>: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smtClean="0"/>
              <a:t>poddania się przez kandydata </a:t>
            </a:r>
            <a:r>
              <a:rPr lang="pl-PL" b="1" dirty="0" smtClean="0">
                <a:solidFill>
                  <a:srgbClr val="C00000"/>
                </a:solidFill>
              </a:rPr>
              <a:t>testom mającym określić jego profil osobowościowy, czy też nawet testom wiedzy lub umiejętności</a:t>
            </a:r>
            <a:r>
              <a:rPr lang="pl-PL" b="1" dirty="0" smtClean="0"/>
              <a:t>.</a:t>
            </a:r>
            <a:r>
              <a:rPr lang="pl-PL" dirty="0" smtClean="0"/>
              <a:t> Ich wynik, a w konkretnych przypadkach dane podawane w samym teście, stanowią bowiem dane osobowe w rozumieniu art. 6 ustawy, 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smtClean="0"/>
              <a:t>Z punktu widzenia ubiegającego się o zatrudnienie udział w teście jest równoznaczny z obowiązkiem ujawnienia danych na swój temat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</p:txBody>
      </p:sp>
      <p:sp>
        <p:nvSpPr>
          <p:cNvPr id="15363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72C071A-A799-4FD4-B0B7-A440435057D4}" type="slidenum">
              <a:rPr lang="pl-PL" smtClean="0"/>
              <a:pPr/>
              <a:t>8</a:t>
            </a:fld>
            <a:endParaRPr lang="pl-PL" smtClean="0"/>
          </a:p>
        </p:txBody>
      </p:sp>
      <p:sp>
        <p:nvSpPr>
          <p:cNvPr id="819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pl-PL" sz="2800" i="1" u="sng" smtClean="0"/>
              <a:t>Ochrona pracowniczych danych osobowych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 sz="2600" b="1" dirty="0" smtClean="0"/>
              <a:t>PRZETWARZANIE DANYCH OSOBOWYCH ZA ZGODĄ</a:t>
            </a:r>
            <a:r>
              <a:rPr lang="pl-PL" dirty="0" smtClean="0"/>
              <a:t> </a:t>
            </a:r>
          </a:p>
          <a:p>
            <a:pPr eaLnBrk="1" hangingPunct="1">
              <a:buFont typeface="Arial" charset="0"/>
              <a:buNone/>
            </a:pPr>
            <a:r>
              <a:rPr lang="pl-PL" dirty="0" smtClean="0"/>
              <a:t>	</a:t>
            </a:r>
          </a:p>
          <a:p>
            <a:pPr eaLnBrk="1" hangingPunct="1">
              <a:buFont typeface="Arial" charset="0"/>
              <a:buNone/>
            </a:pPr>
            <a:r>
              <a:rPr lang="pl-PL" dirty="0" smtClean="0"/>
              <a:t>	W przypadku gdy konieczne jest uzyskanie zgody od konkretnej osoby na wykorzystanie jej dóbr osobistych (np. badanie nowymi technikami), zgoda taka dla celów dowodowych powinna zostać udzielona na piśmie. </a:t>
            </a:r>
          </a:p>
          <a:p>
            <a:pPr eaLnBrk="1" hangingPunct="1">
              <a:buFont typeface="Arial" charset="0"/>
              <a:buNone/>
            </a:pPr>
            <a:endParaRPr lang="pl-PL" dirty="0" smtClean="0"/>
          </a:p>
        </p:txBody>
      </p:sp>
      <p:sp>
        <p:nvSpPr>
          <p:cNvPr id="16387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12B0914-E537-4B63-93CE-0578765C2BC5}" type="slidenum">
              <a:rPr lang="pl-PL" smtClean="0"/>
              <a:pPr/>
              <a:t>9</a:t>
            </a:fld>
            <a:endParaRPr lang="pl-PL" smtClean="0"/>
          </a:p>
        </p:txBody>
      </p:sp>
      <p:sp>
        <p:nvSpPr>
          <p:cNvPr id="921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pl-PL" sz="2800" i="1" u="sng" smtClean="0"/>
              <a:t>Ochrona pracowniczych danych osobowych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Hol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Hol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Hol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Hol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67</TotalTime>
  <Words>177</Words>
  <Application>Microsoft Office PowerPoint</Application>
  <PresentationFormat>Pokaz na ekranie (4:3)</PresentationFormat>
  <Paragraphs>118</Paragraphs>
  <Slides>19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0" baseType="lpstr">
      <vt:lpstr>Hol</vt:lpstr>
      <vt:lpstr>Pracownicze dane osobowe</vt:lpstr>
      <vt:lpstr>Ochrona pracowniczych danych osobowych</vt:lpstr>
      <vt:lpstr>Ochrona pracowniczych danych osobowych</vt:lpstr>
      <vt:lpstr>Ochrona pracowniczych danych osobowych</vt:lpstr>
      <vt:lpstr>Ochrona pracowniczych danych osobowych</vt:lpstr>
      <vt:lpstr>Ochrona pracowniczych danych osobowych</vt:lpstr>
      <vt:lpstr>Ochrona pracowniczych danych osobowych</vt:lpstr>
      <vt:lpstr>Ochrona pracowniczych danych osobowych</vt:lpstr>
      <vt:lpstr>Ochrona pracowniczych danych osobowych</vt:lpstr>
      <vt:lpstr>Ochrona pracowniczych danych osobowych</vt:lpstr>
      <vt:lpstr>Ochrona pracowniczych danych osobowych</vt:lpstr>
      <vt:lpstr>Ochrona pracowniczych danych osobowych</vt:lpstr>
      <vt:lpstr>Ochrona pracowniczych danych osobowych</vt:lpstr>
      <vt:lpstr>Ochrona pracowniczych danych osobowych</vt:lpstr>
      <vt:lpstr>Ochrona pracowniczych danych osobowych</vt:lpstr>
      <vt:lpstr>Ochrona pracowniczych danych osobowych</vt:lpstr>
      <vt:lpstr>Ochrona pracowniczych danych osobowych</vt:lpstr>
      <vt:lpstr>Ochrona pracowniczych danych osobowych</vt:lpstr>
      <vt:lpstr>Ochrona pracowniczych danych osobowych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Pracownicze dane osobowe</dc:title>
  <dc:creator>borowicz</dc:creator>
  <cp:lastModifiedBy>borowicz</cp:lastModifiedBy>
  <cp:revision>11</cp:revision>
  <dcterms:created xsi:type="dcterms:W3CDTF">2011-05-10T10:59:21Z</dcterms:created>
  <dcterms:modified xsi:type="dcterms:W3CDTF">2014-11-04T11:48:50Z</dcterms:modified>
</cp:coreProperties>
</file>