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4" r:id="rId4"/>
    <p:sldId id="266" r:id="rId5"/>
    <p:sldId id="267" r:id="rId6"/>
    <p:sldId id="268" r:id="rId7"/>
    <p:sldId id="269" r:id="rId8"/>
    <p:sldId id="270" r:id="rId9"/>
    <p:sldId id="258" r:id="rId10"/>
    <p:sldId id="271" r:id="rId11"/>
    <p:sldId id="265" r:id="rId12"/>
    <p:sldId id="262" r:id="rId13"/>
    <p:sldId id="263" r:id="rId14"/>
    <p:sldId id="264" r:id="rId15"/>
    <p:sldId id="275" r:id="rId16"/>
    <p:sldId id="277" r:id="rId17"/>
    <p:sldId id="276" r:id="rId18"/>
    <p:sldId id="259" r:id="rId19"/>
    <p:sldId id="260" r:id="rId20"/>
    <p:sldId id="261" r:id="rId21"/>
    <p:sldId id="272" r:id="rId22"/>
    <p:sldId id="273" r:id="rId2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2B649D-9366-430B-81FF-CD74CE8DC876}" type="datetimeFigureOut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DF4FB7-2F88-410A-B746-0A2389D08D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Łącznik prosty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1186CD-7146-429D-8086-734061A66DA5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62C534-E53E-4604-9033-3CD01D4477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A0791-5E50-4B31-8FE8-FD06B3C5F54B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B8A7B-941C-4898-8A8E-94D9A78B0F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28EB7-3B76-4681-B6F5-2302DDC30C3C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C6572-D012-4D96-8B46-A8E08607E0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B146-BB55-4C8D-85E5-0B8D413632A8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AC44-9CAB-488E-84E5-8E185BBD0F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933C60-0066-43D5-889B-7839522C5D8C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3391C0-D66C-4655-9C55-E41A471DF6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5A54EC-7D9B-4E6B-A519-F9DAE8F01C51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304248-F815-4419-89D7-466A9C8427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605F86-7164-43EB-BA9F-77A5A3717719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B697F3-DA0A-4226-9EE7-1C6BC1CC18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1A7602-F681-447C-B4DA-40DC9A842287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70C52B-4A3C-4223-B2A6-9313C25F80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7FD9-1FE9-4EEF-8E23-A00CBF9F7979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C7F7A-917B-4103-8439-1DE39E0352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5C47F2-C4A6-487C-9AF4-6F7FFB9C1352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64C56-AFBF-443C-A65E-623127CE20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Dowolny kształt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4BD865-68C8-45C2-AA92-7FF3F71DF2E7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64FD65B-86EE-4513-8FE7-0DBF4274E5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D8BDB19-3599-4FE0-BBC5-5E5780AFAB3A}" type="datetime1">
              <a:rPr lang="pl-PL"/>
              <a:pPr>
                <a:defRPr/>
              </a:pPr>
              <a:t>2016-09-29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55AD93A-3975-4661-B484-D2E6929EA6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mtClean="0"/>
              <a:t>Pracownicze dane osobowe</a:t>
            </a:r>
          </a:p>
        </p:txBody>
      </p:sp>
      <p:sp>
        <p:nvSpPr>
          <p:cNvPr id="9219" name="Podtytuł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pl-PL" smtClean="0"/>
              <a:t>Zasady przetwarzania</a:t>
            </a:r>
          </a:p>
          <a:p>
            <a:pPr marR="0" eaLnBrk="1" hangingPunct="1">
              <a:buFont typeface="Arial" charset="0"/>
              <a:buNone/>
            </a:pPr>
            <a:r>
              <a:rPr lang="pl-PL" smtClean="0"/>
              <a:t>Dr Jacek Borowicz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2600" b="1" dirty="0" smtClean="0"/>
              <a:t>PRZETWARZANIE DANYCH OSOBOWYCH ZA ZGODĄ</a:t>
            </a:r>
            <a:r>
              <a:rPr lang="pl-PL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W przypadku gdy konieczne jest uzyskanie zgody od konkretnej osoby na wykorzystanie jej dóbr osobistych (np. badanie nowymi technikami), zgoda taka dla celów dowodowych powinna zostać udzielona na piśmie. 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2B0914-E537-4B63-93CE-0578765C2BC5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dirty="0" smtClean="0"/>
              <a:t>wyrok SN z 2008.08.05, I PK 37/08 </a:t>
            </a:r>
            <a:r>
              <a:rPr lang="pl-PL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Polecenie pracodawcy nakładające na pracownika obowiązek udzielenia informacji (danych osobowych) niewymienionych w </a:t>
            </a:r>
            <a:r>
              <a:rPr lang="pl-PL" dirty="0" err="1" smtClean="0"/>
              <a:t>k.p</a:t>
            </a:r>
            <a:r>
              <a:rPr lang="pl-PL" dirty="0" smtClean="0"/>
              <a:t>. lub w przepisach odrębnych </a:t>
            </a:r>
            <a:r>
              <a:rPr lang="pl-PL" b="1" u="sng" dirty="0" smtClean="0"/>
              <a:t>jest niezgodne z prawem</a:t>
            </a:r>
            <a:r>
              <a:rPr lang="pl-PL" u="sng" dirty="0" smtClean="0"/>
              <a:t> </a:t>
            </a:r>
            <a:r>
              <a:rPr lang="pl-PL" dirty="0" smtClean="0"/>
              <a:t>(art. 100 § 1 </a:t>
            </a:r>
            <a:r>
              <a:rPr lang="pl-PL" dirty="0" err="1" smtClean="0"/>
              <a:t>k.p</a:t>
            </a:r>
            <a:r>
              <a:rPr lang="pl-PL" dirty="0" smtClean="0"/>
              <a:t>.) i dlatego odmowa jego wykonania nie może stanowić podstawy rozwiązania umowy o pracę w trybie art. 52 § 1 </a:t>
            </a:r>
            <a:r>
              <a:rPr lang="pl-PL" dirty="0" err="1" smtClean="0"/>
              <a:t>pkt</a:t>
            </a:r>
            <a:r>
              <a:rPr lang="pl-PL" dirty="0" smtClean="0"/>
              <a:t> 1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3262A7A-01B7-4F25-8B72-13BA04AFC4FD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Wyrok WSA Warszawa IISA 903/08 z 2008.11.27</a:t>
            </a:r>
            <a:r>
              <a:rPr lang="pl-PL" dirty="0" smtClean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1.Przetworzone do postaci cyfrowej informacje o charakterystycznych </a:t>
            </a:r>
            <a:r>
              <a:rPr lang="pl-PL" b="1" u="sng" dirty="0" smtClean="0"/>
              <a:t>punktach linii papilarnych palców</a:t>
            </a:r>
            <a:r>
              <a:rPr lang="pl-PL" dirty="0" smtClean="0"/>
              <a:t> pracowników są ich danymi osobowymi.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2.W zakresie innych danych pracowniczych, niż wymienione w art. 22 z ind. 1 § 1-4 </a:t>
            </a:r>
            <a:r>
              <a:rPr lang="pl-PL" dirty="0" err="1" smtClean="0"/>
              <a:t>k.p</a:t>
            </a:r>
            <a:r>
              <a:rPr lang="pl-PL" dirty="0" smtClean="0"/>
              <a:t>., zastosowanie mają przepisy ustawy o ochronie danych osobowych.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	</a:t>
            </a:r>
            <a:endParaRPr lang="pl-PL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2253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AD5915E-39A8-44A3-AEAB-96A009CE5BE7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b="1" dirty="0" smtClean="0"/>
              <a:t>	Wypływa z tego następujący wniosek:</a:t>
            </a:r>
          </a:p>
          <a:p>
            <a:pPr algn="r" eaLnBrk="1" hangingPunct="1">
              <a:buFont typeface="Arial" charset="0"/>
              <a:buNone/>
            </a:pPr>
            <a:r>
              <a:rPr lang="pl-PL" b="1" dirty="0" smtClean="0"/>
              <a:t> …</a:t>
            </a:r>
            <a:r>
              <a:rPr lang="pl-PL" dirty="0" smtClean="0"/>
              <a:t>pracodawca </a:t>
            </a:r>
            <a:r>
              <a:rPr lang="pl-PL" b="1" dirty="0" smtClean="0"/>
              <a:t>żąd</a:t>
            </a:r>
            <a:r>
              <a:rPr lang="pl-PL" dirty="0" smtClean="0"/>
              <a:t>a jedynie tych danych,                które wymaga od pracownika prawo pracy                  i danych, które wymagane są przez                         inne przepisy prawa.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99FFD2-77F1-4DA8-9243-F7C6D13AA6F5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163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	4. Jeśli chodzi o dane pracownika takie, jak linie papilarne czy wzór siatkówki oka, pobieranie tych danych, </a:t>
            </a:r>
            <a:r>
              <a:rPr lang="pl-PL" b="1" smtClean="0"/>
              <a:t>ich gromadzenie, czyli przetwarzanie - co do zasady - nie jest zabronione</a:t>
            </a:r>
            <a:r>
              <a:rPr lang="pl-PL" smtClean="0"/>
              <a:t>, lecz odbywać się musi z poszanowaniem przepisów </a:t>
            </a:r>
            <a:r>
              <a:rPr lang="pl-PL" u="sng" smtClean="0"/>
              <a:t>ustawy o ochronie danych osobowych</a:t>
            </a:r>
            <a:r>
              <a:rPr lang="pl-PL" smtClean="0"/>
              <a:t>.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endParaRPr lang="pl-PL" smtClean="0"/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8409C4B-7E6C-4DB0-8677-0F1398AC1B88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sz="1800" b="1" u="sng" dirty="0" smtClean="0">
                <a:hlinkClick r:id="rId2"/>
              </a:rPr>
              <a:t>I OSK 1476/10, Wyrażenie przez pracownika zgody na przetwarzanie danych osobowych. - Wyrok Naczelnego Sądu Administracyjnego w Warszawie </a:t>
            </a:r>
            <a:endParaRPr lang="pl-PL" sz="1800" u="sng" dirty="0" smtClean="0"/>
          </a:p>
          <a:p>
            <a:pPr algn="ctr">
              <a:buNone/>
            </a:pPr>
            <a:r>
              <a:rPr lang="pl-PL" sz="1800" dirty="0" smtClean="0"/>
              <a:t>LEX nr 965912  -  wyrok  z dnia  6 września 2011  r. </a:t>
            </a:r>
          </a:p>
          <a:p>
            <a:endParaRPr lang="pl-PL" sz="1800" dirty="0" smtClean="0"/>
          </a:p>
          <a:p>
            <a:r>
              <a:rPr lang="pl-PL" sz="1800" dirty="0" smtClean="0"/>
              <a:t>Uznanie </a:t>
            </a:r>
            <a:r>
              <a:rPr lang="pl-PL" sz="1800" dirty="0" smtClean="0"/>
              <a:t>faktu wyrażenia przez pracownika zgody na przetwarzanie jego danych (art. 23 ust. 1 </a:t>
            </a:r>
            <a:r>
              <a:rPr lang="pl-PL" sz="1800" dirty="0" err="1" smtClean="0"/>
              <a:t>pkt</a:t>
            </a:r>
            <a:r>
              <a:rPr lang="pl-PL" sz="1800" dirty="0" smtClean="0"/>
              <a:t> 1 ustawy z dnia 29 sierpnia 1997 r. o ochronie danych osobowych (tekst jedn. </a:t>
            </a:r>
            <a:r>
              <a:rPr lang="pl-PL" sz="1800" dirty="0" err="1" smtClean="0"/>
              <a:t>Dz.U</a:t>
            </a:r>
            <a:r>
              <a:rPr lang="pl-PL" sz="1800" dirty="0" smtClean="0"/>
              <a:t>. z 2002 r. Nr 101, poz. 926 ze zm.) za okoliczność legalizującą pobranie od pracownika innych danych niż wskazane w art. 22</a:t>
            </a:r>
            <a:r>
              <a:rPr lang="pl-PL" sz="1800" baseline="30000" dirty="0" smtClean="0"/>
              <a:t>1</a:t>
            </a:r>
            <a:r>
              <a:rPr lang="pl-PL" sz="1800" dirty="0" smtClean="0"/>
              <a:t> ustawy z dnia 26 marca 1974 r. - Kodeks pracy (tekst jedn. </a:t>
            </a:r>
            <a:r>
              <a:rPr lang="pl-PL" sz="1800" dirty="0" err="1" smtClean="0"/>
              <a:t>Dz.U</a:t>
            </a:r>
            <a:r>
              <a:rPr lang="pl-PL" sz="1800" dirty="0" smtClean="0"/>
              <a:t>. z 1998 r. Nr 21, poz. 94 ze zm.) </a:t>
            </a:r>
            <a:r>
              <a:rPr lang="pl-PL" sz="1800" u="sng" dirty="0" smtClean="0"/>
              <a:t>stanowiłoby naruszenie tego przepisu Kodeksu pracy.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8409C4B-7E6C-4DB0-8677-0F1398AC1B88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sz="2400" b="1" dirty="0" smtClean="0">
                <a:hlinkClick r:id="rId2"/>
              </a:rPr>
              <a:t>I OSK 249/09 - Wyrok Naczelnego Sądu Administracyjnego w Warszawie </a:t>
            </a:r>
            <a:endParaRPr lang="pl-PL" sz="2400" dirty="0" smtClean="0"/>
          </a:p>
          <a:p>
            <a:pPr algn="ctr">
              <a:buNone/>
            </a:pPr>
            <a:r>
              <a:rPr lang="pl-PL" sz="2400" dirty="0" err="1" smtClean="0"/>
              <a:t>ONSAiWSA</a:t>
            </a:r>
            <a:r>
              <a:rPr lang="pl-PL" sz="2400" dirty="0" smtClean="0"/>
              <a:t> 2011/2/39  -  wyrok  z dnia  1 grudnia 2009  r.</a:t>
            </a:r>
          </a:p>
          <a:p>
            <a:pPr>
              <a:buNone/>
            </a:pPr>
            <a:r>
              <a:rPr lang="pl-PL" sz="2400" dirty="0" smtClean="0"/>
              <a:t>	Wyrażona </a:t>
            </a:r>
            <a:r>
              <a:rPr lang="pl-PL" sz="2400" dirty="0" smtClean="0"/>
              <a:t>na prośbę pracodawcy pisemna zgoda pracownika, na pobranie i przetworzenie jego danych osobowych, </a:t>
            </a:r>
            <a:r>
              <a:rPr lang="pl-PL" sz="2400" u="sng" dirty="0" smtClean="0"/>
              <a:t>narusza prawa pracownika i swobodę wyrażenia przez niego woli. </a:t>
            </a:r>
            <a:r>
              <a:rPr lang="pl-PL" sz="2400" dirty="0" smtClean="0"/>
              <a:t>Uznanie faktu wyrażenia zgody przez pracownika, jako okoliczności legalizującej pobranie od pracownika innych danych niż wskazane w art. 22</a:t>
            </a:r>
            <a:r>
              <a:rPr lang="pl-PL" sz="2400" baseline="30000" dirty="0" smtClean="0"/>
              <a:t>1</a:t>
            </a:r>
            <a:r>
              <a:rPr lang="pl-PL" sz="2400" dirty="0" smtClean="0"/>
              <a:t> </a:t>
            </a:r>
            <a:r>
              <a:rPr lang="pl-PL" sz="2400" dirty="0" err="1" smtClean="0"/>
              <a:t>k.p</a:t>
            </a:r>
            <a:r>
              <a:rPr lang="pl-PL" sz="2400" dirty="0" smtClean="0"/>
              <a:t>., stanowiłoby obejście tego przepisu.</a:t>
            </a:r>
          </a:p>
          <a:p>
            <a:pPr algn="ctr"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8409C4B-7E6C-4DB0-8677-0F1398AC1B88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sz="2000" b="1" dirty="0" smtClean="0">
                <a:hlinkClick r:id="rId2"/>
              </a:rPr>
              <a:t>I OSK 249/09 - Wyrok Naczelnego Sądu Administracyjnego w Warszawie </a:t>
            </a:r>
            <a:endParaRPr lang="pl-PL" sz="2000" dirty="0" smtClean="0"/>
          </a:p>
          <a:p>
            <a:pPr algn="ctr">
              <a:buNone/>
            </a:pPr>
            <a:r>
              <a:rPr lang="pl-PL" sz="2000" dirty="0" err="1" smtClean="0"/>
              <a:t>ONSAiWSA</a:t>
            </a:r>
            <a:r>
              <a:rPr lang="pl-PL" sz="2000" dirty="0" smtClean="0"/>
              <a:t> 2011/2/39  -  wyrok  z dnia  1 grudnia 2009  r.</a:t>
            </a:r>
          </a:p>
          <a:p>
            <a:pPr>
              <a:buNone/>
            </a:pPr>
            <a:r>
              <a:rPr lang="pl-PL" sz="2000" dirty="0" smtClean="0"/>
              <a:t>	Ryzyko </a:t>
            </a:r>
            <a:r>
              <a:rPr lang="pl-PL" sz="2000" dirty="0" smtClean="0"/>
              <a:t>naruszenia swobód i fundamentalnych praw obywatelskich musi być proporcjonalne do celu, któremu służy. Skoro zasada proporcjonalności wyrażona w art. 26 ust. 1 </a:t>
            </a:r>
            <a:r>
              <a:rPr lang="pl-PL" sz="2000" dirty="0" err="1" smtClean="0"/>
              <a:t>pkt</a:t>
            </a:r>
            <a:r>
              <a:rPr lang="pl-PL" sz="2000" dirty="0" smtClean="0"/>
              <a:t> 3 ustawy o ochronie danych osobowych jest głównym kryterium przy podejmowaniu decyzji dotyczących przetwarzania danych biometrycznych, to stwierdzić należy, że </a:t>
            </a:r>
            <a:r>
              <a:rPr lang="pl-PL" sz="2000" u="sng" dirty="0" smtClean="0"/>
              <a:t>wykorzystanie danych biometrycznych do kontroli czasu pracy pracowników zatrudnionych w spółce z o.o. jest nieproporcjonalne do zamierzonego celu ich przetwarzania.</a:t>
            </a:r>
          </a:p>
          <a:p>
            <a:pPr algn="ctr"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8409C4B-7E6C-4DB0-8677-0F1398AC1B88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smtClean="0"/>
              <a:t>	Art. 22</a:t>
            </a:r>
            <a:r>
              <a:rPr lang="pl-PL" b="1" baseline="30000" smtClean="0"/>
              <a:t>1</a:t>
            </a:r>
            <a:r>
              <a:rPr lang="pl-PL" b="1" smtClean="0"/>
              <a:t>.</a:t>
            </a:r>
            <a:r>
              <a:rPr lang="pl-PL" smtClean="0"/>
              <a:t>  § 3. Udostępnienie pracodawcy danych osobowych następuje w formie oświadczenia osoby, której one dotyczą. Pracodawca ma prawo żądać udokumentowania danych osobowych osób, o których mowa w § 1 i 2.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</p:txBody>
      </p:sp>
      <p:sp>
        <p:nvSpPr>
          <p:cNvPr id="19459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4779BF-00F3-4477-B292-F75EA6D889A8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dirty="0" smtClean="0"/>
              <a:t>	Art. 22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 § 4. Pracodawca może żądać podania innych danych osobowych niż określone w § 1 i 2, jeżeli obowiązek ich podania wynika z </a:t>
            </a:r>
            <a:r>
              <a:rPr lang="pl-PL" b="1" u="sng" dirty="0" smtClean="0"/>
              <a:t>odrębnych przepisów</a:t>
            </a:r>
            <a:r>
              <a:rPr lang="pl-PL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ACF571C-F62C-4EA0-BAD9-1313C37CB5EB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b="1" dirty="0" smtClean="0"/>
              <a:t>Art. 22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 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 algn="ctr"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            § 1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   Dane osobowe 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kandydata do pracy</a:t>
            </a:r>
          </a:p>
          <a:p>
            <a:pPr algn="ctr" eaLnBrk="1" hangingPunct="1">
              <a:buFont typeface="Arial" charset="0"/>
              <a:buNone/>
            </a:pPr>
            <a:r>
              <a:rPr lang="pl-PL" dirty="0" smtClean="0"/>
              <a:t>                                                    § 2</a:t>
            </a:r>
          </a:p>
          <a:p>
            <a:pPr algn="r" eaLnBrk="1" hangingPunct="1">
              <a:buFont typeface="Arial" charset="0"/>
              <a:buNone/>
            </a:pPr>
            <a:r>
              <a:rPr lang="pl-PL" dirty="0" smtClean="0"/>
              <a:t>Dane osobowe</a:t>
            </a:r>
          </a:p>
          <a:p>
            <a:pPr algn="ctr" eaLnBrk="1" hangingPunct="1">
              <a:buFont typeface="Arial" charset="0"/>
              <a:buNone/>
            </a:pPr>
            <a:r>
              <a:rPr lang="pl-PL" dirty="0" smtClean="0"/>
              <a:t>                                                    pracownika</a:t>
            </a:r>
          </a:p>
        </p:txBody>
      </p:sp>
      <p:sp>
        <p:nvSpPr>
          <p:cNvPr id="10243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39DCCB-3BA7-45CD-A691-C4D95A81930B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  <p:sp>
        <p:nvSpPr>
          <p:cNvPr id="5" name="Elipsa 4"/>
          <p:cNvSpPr/>
          <p:nvPr/>
        </p:nvSpPr>
        <p:spPr>
          <a:xfrm>
            <a:off x="539552" y="2420888"/>
            <a:ext cx="3456384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5940152" y="3789040"/>
            <a:ext cx="2952328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203848" y="1988840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572000" y="1988840"/>
            <a:ext cx="259228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smtClean="0"/>
              <a:t>	Art. 22</a:t>
            </a:r>
            <a:r>
              <a:rPr lang="pl-PL" b="1" baseline="30000" smtClean="0"/>
              <a:t>1</a:t>
            </a:r>
            <a:r>
              <a:rPr lang="pl-PL" b="1" smtClean="0"/>
              <a:t>.</a:t>
            </a:r>
            <a:r>
              <a:rPr lang="pl-PL" smtClean="0"/>
              <a:t>  § 5. W zakresie nieuregulowanym w § 1-4 do danych osobowych, o których mowa w tych przepisach, stosuje się przepisy o ochronie danych osobowych.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r>
              <a:rPr lang="pl-PL" smtClean="0"/>
              <a:t>Przede wszystkim:</a:t>
            </a:r>
          </a:p>
          <a:p>
            <a:pPr algn="r" eaLnBrk="1" hangingPunct="1">
              <a:buFont typeface="Arial" charset="0"/>
              <a:buNone/>
            </a:pPr>
            <a:endParaRPr lang="pl-PL" smtClean="0"/>
          </a:p>
          <a:p>
            <a:pPr algn="r" eaLnBrk="1" hangingPunct="1">
              <a:buFont typeface="Arial" charset="0"/>
              <a:buNone/>
            </a:pPr>
            <a:r>
              <a:rPr lang="pl-PL" smtClean="0"/>
              <a:t>Ustawa z 29 sierpnia 1997 r. </a:t>
            </a:r>
            <a:r>
              <a:rPr lang="pl-PL" i="1" smtClean="0"/>
              <a:t>o ochronie danych osobowych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</p:txBody>
      </p:sp>
      <p:sp>
        <p:nvSpPr>
          <p:cNvPr id="2150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BF1360-A16F-42A4-B184-51B032A64AFF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dirty="0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Przesłanki legalnego przetwarzania pracowniczych danych osobowych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1.Podstawa prawna (przepis lub zgoda)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2.Spełnienie uprzedniego obowiązku informacyjnego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 ( podstawa, cel, czas, ADO, prawa)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25603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2A7160-0914-4D6C-B3E8-CCC5B1EDEFD8}" type="slidenum">
              <a:rPr lang="pl-PL" smtClean="0"/>
              <a:pPr/>
              <a:t>21</a:t>
            </a:fld>
            <a:endParaRPr lang="pl-PL" smtClean="0"/>
          </a:p>
        </p:txBody>
      </p:sp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Przesłanki legalnego przetwarzania pracowniczych danych osobowych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3.Ochrona – ograniczenie dostępu do kręgu „właścicieli danych” oraz przeszkolonych osób dysponujących upoważnieniem ADO.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4. Użytkowanie zgodnie z celem/czasem.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2662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5B2D171-3A2F-4DA2-A482-70073430AF70}" type="slidenum">
              <a:rPr lang="pl-PL" smtClean="0"/>
              <a:pPr/>
              <a:t>22</a:t>
            </a:fld>
            <a:endParaRPr lang="pl-PL" smtClean="0"/>
          </a:p>
        </p:txBody>
      </p:sp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dirty="0" smtClean="0"/>
              <a:t>Art. 22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 § 1. Pracodawca ma prawo </a:t>
            </a:r>
            <a:r>
              <a:rPr lang="pl-PL" b="1" u="sng" dirty="0" smtClean="0"/>
              <a:t>żądać</a:t>
            </a:r>
            <a:r>
              <a:rPr lang="pl-PL" u="sng" dirty="0" smtClean="0"/>
              <a:t> </a:t>
            </a:r>
            <a:r>
              <a:rPr lang="pl-PL" dirty="0" smtClean="0"/>
              <a:t>od </a:t>
            </a:r>
            <a:r>
              <a:rPr lang="pl-PL" b="1" u="sng" dirty="0" smtClean="0"/>
              <a:t>osoby ubiegającej się o zatrudnienie</a:t>
            </a:r>
            <a:r>
              <a:rPr lang="pl-PL" b="1" dirty="0" smtClean="0"/>
              <a:t> </a:t>
            </a:r>
            <a:r>
              <a:rPr lang="pl-PL" dirty="0" smtClean="0"/>
              <a:t>podania danych osobowych obejmujących: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1)   imię (imiona) i nazwisko,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2)   imiona rodziców,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3)   datę urodzenia,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4)   miejsce zamieszkania (adres do korespondencji),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5)   wykształcenie,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6)   przebieg dotychczasowego zatrudnienia.</a:t>
            </a:r>
          </a:p>
          <a:p>
            <a:pPr eaLnBrk="1" hangingPunct="1">
              <a:buFont typeface="Arial" charset="0"/>
              <a:buChar char="•"/>
            </a:pPr>
            <a:endParaRPr lang="pl-PL" dirty="0" smtClean="0"/>
          </a:p>
        </p:txBody>
      </p:sp>
      <p:sp>
        <p:nvSpPr>
          <p:cNvPr id="10243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39DCCB-3BA7-45CD-A691-C4D95A81930B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dirty="0" smtClean="0"/>
              <a:t>Dane o karalności</a:t>
            </a:r>
            <a:r>
              <a:rPr lang="pl-PL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W świetle art. 22[1] </a:t>
            </a:r>
            <a:r>
              <a:rPr lang="pl-PL" dirty="0" err="1" smtClean="0"/>
              <a:t>kp</a:t>
            </a:r>
            <a:r>
              <a:rPr lang="pl-PL" dirty="0" smtClean="0"/>
              <a:t> żądanie od osoby ubiegającej się o zatrudnienie (pracownika) informacji o jej karalności jest bezprawne. 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Pozyskanie informacji z KRK przez pracodawcę jest dopuszczalne tylko wtedy, gdy ma on w tym usprawiedliwiony interes.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algn="ctr" eaLnBrk="1" hangingPunct="1">
              <a:buFont typeface="Arial" charset="0"/>
              <a:buNone/>
            </a:pPr>
            <a:r>
              <a:rPr lang="pl-PL" dirty="0" smtClean="0"/>
              <a:t>ALE…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126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33CD951-B7A9-4B8F-9088-48B0FDD1EECD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	</a:t>
            </a:r>
            <a:r>
              <a:rPr lang="pl-PL" dirty="0" smtClean="0"/>
              <a:t>Ustawa z dnia 24 maja 2000 r</a:t>
            </a:r>
            <a:r>
              <a:rPr lang="pl-PL" i="1" dirty="0" smtClean="0"/>
              <a:t>. </a:t>
            </a:r>
            <a:r>
              <a:rPr lang="pl-PL" b="1" i="1" dirty="0" smtClean="0"/>
              <a:t>o Krajowym Rejestrze Karnym</a:t>
            </a:r>
            <a:endParaRPr lang="pl-PL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	Art. 6.</a:t>
            </a:r>
            <a:r>
              <a:rPr lang="pl-PL" dirty="0" smtClean="0"/>
              <a:t> 1. Prawo do uzyskania informacji o osobach, których dane osobowe zgromadzone zostały w Rejestrze, przysługuje (…)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10)  </a:t>
            </a:r>
            <a:r>
              <a:rPr lang="pl-PL" b="1" u="sng" dirty="0" smtClean="0"/>
              <a:t>pracodawcom</a:t>
            </a:r>
            <a:r>
              <a:rPr lang="pl-PL" dirty="0" smtClean="0"/>
              <a:t>, w zakresie niezbędnym dla zatrudnienia pracownika, co do którego z </a:t>
            </a:r>
            <a:r>
              <a:rPr lang="pl-PL" b="1" u="sng" dirty="0" smtClean="0"/>
              <a:t>przepisów ustawy </a:t>
            </a:r>
            <a:r>
              <a:rPr lang="pl-PL" dirty="0" smtClean="0"/>
              <a:t>wynika wymóg niekaralności, korzystania z pełni praw publicznych, a także ustalenia uprawnienia do zajmowania określonego stanowiska, wykonywania określonego zawodu lub prowadzenia określonej działalności gospodarczej;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1229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51921C-3696-4553-8036-18D0A786F243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2600" b="1" dirty="0" smtClean="0"/>
              <a:t>	</a:t>
            </a:r>
            <a:r>
              <a:rPr lang="pl-PL" sz="2600" dirty="0" smtClean="0"/>
              <a:t>Ustawa z dnia 24 maja 2000 r. </a:t>
            </a:r>
            <a:r>
              <a:rPr lang="pl-PL" sz="2600" b="1" i="1" dirty="0" smtClean="0"/>
              <a:t>o Krajowym Rejestrze Karnym</a:t>
            </a:r>
            <a:endParaRPr lang="pl-PL" sz="2600" i="1" dirty="0" smtClean="0"/>
          </a:p>
          <a:p>
            <a:pPr eaLnBrk="1" hangingPunct="1">
              <a:buFont typeface="Arial" charset="0"/>
              <a:buNone/>
            </a:pPr>
            <a:r>
              <a:rPr lang="pl-PL" sz="2600" dirty="0" smtClean="0"/>
              <a:t> </a:t>
            </a:r>
          </a:p>
          <a:p>
            <a:pPr eaLnBrk="1" hangingPunct="1">
              <a:buFont typeface="Arial" charset="0"/>
              <a:buNone/>
            </a:pPr>
            <a:r>
              <a:rPr lang="pl-PL" sz="2600" b="1" dirty="0" smtClean="0"/>
              <a:t>	Art. 7.</a:t>
            </a:r>
            <a:r>
              <a:rPr lang="pl-PL" sz="2600" dirty="0" smtClean="0"/>
              <a:t> 1. </a:t>
            </a:r>
            <a:r>
              <a:rPr lang="pl-PL" sz="2600" b="1" u="sng" dirty="0" smtClean="0"/>
              <a:t>Każdemu przysługuje prawo </a:t>
            </a:r>
            <a:r>
              <a:rPr lang="pl-PL" sz="2600" dirty="0" smtClean="0"/>
              <a:t>do uzyskania informacji, czy jego dane osobowe zgromadzone są w Rejestrze. Osobie, której dane osobowe znajdują się w zbiorach danych zgromadzonych w Rejestrze, na jej wniosek, udostępnia się informację o treści wszystkich zapisów dotyczących tej osoby.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3315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D801E2B-7DC0-43D2-8C21-4050862B4001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600" b="1" dirty="0" smtClean="0"/>
              <a:t>	</a:t>
            </a:r>
            <a:r>
              <a:rPr lang="pl-PL" b="1" dirty="0" smtClean="0"/>
              <a:t>Zakaz żądania</a:t>
            </a:r>
            <a:r>
              <a:rPr lang="pl-PL" dirty="0" smtClean="0"/>
              <a:t> wszelkich innych danych o kandydacie do pracy niż wymienione w art. 22[1] § </a:t>
            </a:r>
            <a:r>
              <a:rPr lang="pl-PL" dirty="0" err="1" smtClean="0"/>
              <a:t>1</a:t>
            </a:r>
            <a:r>
              <a:rPr lang="pl-PL" dirty="0" smtClean="0"/>
              <a:t> </a:t>
            </a:r>
            <a:r>
              <a:rPr lang="pl-PL" dirty="0" err="1" smtClean="0"/>
              <a:t>k.p</a:t>
            </a:r>
            <a:r>
              <a:rPr lang="pl-PL" dirty="0" smtClean="0"/>
              <a:t>] obejmuje m.in.: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rgbClr val="C00000"/>
                </a:solidFill>
              </a:rPr>
              <a:t>wizerunek</a:t>
            </a:r>
            <a:r>
              <a:rPr lang="pl-PL" b="1" dirty="0" smtClean="0"/>
              <a:t> </a:t>
            </a:r>
            <a:r>
              <a:rPr lang="pl-PL" dirty="0" smtClean="0"/>
              <a:t>(np. utrwalony na zdjęciu), oraz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informacje o </a:t>
            </a:r>
            <a:r>
              <a:rPr lang="pl-PL" b="1" dirty="0" smtClean="0">
                <a:solidFill>
                  <a:srgbClr val="C00000"/>
                </a:solidFill>
              </a:rPr>
              <a:t>zainteresowaniach</a:t>
            </a:r>
            <a:r>
              <a:rPr lang="pl-PL" dirty="0" smtClean="0"/>
              <a:t>,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informacje o </a:t>
            </a:r>
            <a:r>
              <a:rPr lang="pl-PL" b="1" dirty="0" smtClean="0">
                <a:solidFill>
                  <a:srgbClr val="C00000"/>
                </a:solidFill>
              </a:rPr>
              <a:t>predyspozycjach</a:t>
            </a:r>
            <a:r>
              <a:rPr lang="pl-PL" b="1" dirty="0" smtClean="0"/>
              <a:t> kandydata</a:t>
            </a:r>
            <a:r>
              <a:rPr lang="pl-PL" dirty="0" smtClean="0"/>
              <a:t>,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informacje o </a:t>
            </a:r>
            <a:r>
              <a:rPr lang="pl-PL" b="1" dirty="0" smtClean="0">
                <a:solidFill>
                  <a:srgbClr val="C00000"/>
                </a:solidFill>
              </a:rPr>
              <a:t>praktycznych umiejętnościach</a:t>
            </a:r>
            <a:r>
              <a:rPr lang="pl-PL" dirty="0" smtClean="0"/>
              <a:t>, które nie są potwierdzone wykształceniem lub przebiegiem dotychczasowego zatrudnienia,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 </a:t>
            </a:r>
            <a:r>
              <a:rPr lang="pl-PL" b="1" dirty="0" smtClean="0">
                <a:solidFill>
                  <a:srgbClr val="C00000"/>
                </a:solidFill>
              </a:rPr>
              <a:t>stanie rodzinnym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  <a:r>
              <a:rPr lang="pl-PL" dirty="0" smtClean="0"/>
              <a:t>i </a:t>
            </a:r>
            <a:r>
              <a:rPr lang="pl-PL" b="1" dirty="0" smtClean="0">
                <a:solidFill>
                  <a:srgbClr val="C00000"/>
                </a:solidFill>
              </a:rPr>
              <a:t>planach prokreacyjnych</a:t>
            </a:r>
            <a:r>
              <a:rPr lang="pl-PL" dirty="0" smtClean="0"/>
              <a:t>,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 stosunku do </a:t>
            </a:r>
            <a:r>
              <a:rPr lang="pl-PL" b="1" dirty="0" smtClean="0">
                <a:solidFill>
                  <a:srgbClr val="C00000"/>
                </a:solidFill>
              </a:rPr>
              <a:t>służby wojskowej</a:t>
            </a:r>
            <a:r>
              <a:rPr lang="pl-PL" b="1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</p:txBody>
      </p:sp>
      <p:sp>
        <p:nvSpPr>
          <p:cNvPr id="14339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AD3B92-817B-423A-85E5-6E85134198D9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600" b="1" dirty="0" smtClean="0"/>
              <a:t>	</a:t>
            </a:r>
            <a:r>
              <a:rPr lang="pl-PL" dirty="0" smtClean="0"/>
              <a:t>W mojej ocenie z przepisów art. 22[1] </a:t>
            </a:r>
            <a:r>
              <a:rPr lang="pl-PL" dirty="0" err="1" smtClean="0"/>
              <a:t>k.p</a:t>
            </a:r>
            <a:r>
              <a:rPr lang="pl-PL" dirty="0" smtClean="0"/>
              <a:t>. wynika również </a:t>
            </a:r>
            <a:r>
              <a:rPr lang="pl-PL" b="1" u="sng" dirty="0" smtClean="0"/>
              <a:t>zakaz żądania</a:t>
            </a:r>
            <a:r>
              <a:rPr lang="pl-PL" dirty="0" smtClean="0"/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poddania się przez kandydata </a:t>
            </a:r>
            <a:r>
              <a:rPr lang="pl-PL" b="1" dirty="0" smtClean="0">
                <a:solidFill>
                  <a:srgbClr val="C00000"/>
                </a:solidFill>
              </a:rPr>
              <a:t>testom mającym określić jego profil osobowościowy, czy też nawet testom wiedzy lub umiejętności</a:t>
            </a:r>
            <a:r>
              <a:rPr lang="pl-PL" b="1" dirty="0" smtClean="0"/>
              <a:t>.</a:t>
            </a:r>
            <a:r>
              <a:rPr lang="pl-PL" dirty="0" smtClean="0"/>
              <a:t> Ich wynik, a w konkretnych przypadkach dane podawane w samym teście, stanowią bowiem dane osobowe w rozumieniu art. 6 ustawy,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Z punktu widzenia ubiegającego się o zatrudnienie udział w teście jest równoznaczny z obowiązkiem ujawnienia danych na swój temat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72C071A-A799-4FD4-B0B7-A440435057D4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	Art. 22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 § 2. Pracodawca ma prawo żądać od pracownika podania, niezależnie od danych osobowych, o których mowa w § 1, także: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1)   </a:t>
            </a:r>
            <a:r>
              <a:rPr lang="pl-PL" b="1" u="sng" dirty="0" smtClean="0"/>
              <a:t>innych danych osobowych </a:t>
            </a:r>
            <a:r>
              <a:rPr lang="pl-PL" dirty="0" smtClean="0"/>
              <a:t>pracownika, a także </a:t>
            </a:r>
            <a:r>
              <a:rPr lang="pl-PL" b="1" u="sng" dirty="0" smtClean="0"/>
              <a:t>imion i nazwisk oraz dat urodzenia dzieci pracownika</a:t>
            </a:r>
            <a:r>
              <a:rPr lang="pl-PL" dirty="0" smtClean="0"/>
              <a:t>, jeżeli podanie takich danych jest konieczne ze względu na korzystanie przez pracownika ze </a:t>
            </a:r>
            <a:r>
              <a:rPr lang="pl-PL" b="1" u="sng" dirty="0" smtClean="0"/>
              <a:t>przewidzianych w prawie pracy, szczególnych uprawnień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2)   </a:t>
            </a:r>
            <a:r>
              <a:rPr lang="pl-PL" b="1" dirty="0" smtClean="0"/>
              <a:t>numeru PESEL </a:t>
            </a:r>
            <a:r>
              <a:rPr lang="pl-PL" dirty="0" smtClean="0"/>
              <a:t>pracownika (…)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18435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2E3C2E-EA83-4713-B876-B4BE3BBDA15E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192</Words>
  <Application>Microsoft Office PowerPoint</Application>
  <PresentationFormat>Pokaz na ekranie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Hol</vt:lpstr>
      <vt:lpstr>Pracownicze dane osobowe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Pracownicze dane osobowe</dc:title>
  <dc:creator>borowicz</dc:creator>
  <cp:lastModifiedBy>borowicz</cp:lastModifiedBy>
  <cp:revision>13</cp:revision>
  <dcterms:created xsi:type="dcterms:W3CDTF">2011-05-10T10:59:21Z</dcterms:created>
  <dcterms:modified xsi:type="dcterms:W3CDTF">2016-09-29T12:14:24Z</dcterms:modified>
</cp:coreProperties>
</file>