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5B43D45-B13E-4E11-B40F-6531D6284F70}" type="datetimeFigureOut">
              <a:rPr lang="pl-PL" smtClean="0"/>
              <a:pPr/>
              <a:t>2014-11-18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43D45-B13E-4E11-B40F-6531D6284F70}" type="datetimeFigureOut">
              <a:rPr lang="pl-PL" smtClean="0"/>
              <a:pPr/>
              <a:t>2014-11-18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43D45-B13E-4E11-B40F-6531D6284F70}" type="datetimeFigureOut">
              <a:rPr lang="pl-PL" smtClean="0"/>
              <a:pPr/>
              <a:t>2014-11-18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43D45-B13E-4E11-B40F-6531D6284F70}" type="datetimeFigureOut">
              <a:rPr lang="pl-PL" smtClean="0"/>
              <a:pPr/>
              <a:t>2014-11-18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43D45-B13E-4E11-B40F-6531D6284F70}" type="datetimeFigureOut">
              <a:rPr lang="pl-PL" smtClean="0"/>
              <a:pPr/>
              <a:t>2014-11-18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43D45-B13E-4E11-B40F-6531D6284F70}" type="datetimeFigureOut">
              <a:rPr lang="pl-PL" smtClean="0"/>
              <a:pPr/>
              <a:t>2014-11-18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43D45-B13E-4E11-B40F-6531D6284F70}" type="datetimeFigureOut">
              <a:rPr lang="pl-PL" smtClean="0"/>
              <a:pPr/>
              <a:t>2014-11-18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43D45-B13E-4E11-B40F-6531D6284F70}" type="datetimeFigureOut">
              <a:rPr lang="pl-PL" smtClean="0"/>
              <a:pPr/>
              <a:t>2014-11-18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B43D45-B13E-4E11-B40F-6531D6284F70}" type="datetimeFigureOut">
              <a:rPr lang="pl-PL" smtClean="0"/>
              <a:pPr/>
              <a:t>2014-11-18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5B43D45-B13E-4E11-B40F-6531D6284F70}" type="datetimeFigureOut">
              <a:rPr lang="pl-PL" smtClean="0"/>
              <a:pPr/>
              <a:t>2014-11-18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5B43D45-B13E-4E11-B40F-6531D6284F70}" type="datetimeFigureOut">
              <a:rPr lang="pl-PL" smtClean="0"/>
              <a:pPr/>
              <a:t>2014-11-18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5B43D45-B13E-4E11-B40F-6531D6284F70}" type="datetimeFigureOut">
              <a:rPr lang="pl-PL" smtClean="0"/>
              <a:pPr/>
              <a:t>2014-11-18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7A460AE-4ED2-4558-B3D1-AE61CDAF653C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Ustanie stosunku </a:t>
            </a:r>
            <a:r>
              <a:rPr lang="pl-PL" dirty="0" smtClean="0"/>
              <a:t>pracy</a:t>
            </a:r>
            <a:br>
              <a:rPr lang="pl-PL" dirty="0" smtClean="0"/>
            </a:br>
            <a:r>
              <a:rPr lang="pl-PL" dirty="0" smtClean="0"/>
              <a:t>Wprowadzenie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 smtClean="0"/>
              <a:t>Dr Jacek Borowicz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Wypowiedzenie umowy o pracę</a:t>
            </a:r>
            <a:endParaRPr lang="pl-PL" sz="2800" dirty="0"/>
          </a:p>
        </p:txBody>
      </p:sp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1524000" y="1397000"/>
          <a:ext cx="6096000" cy="5437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850747"/>
                <a:gridCol w="1181253"/>
                <a:gridCol w="2032000"/>
              </a:tblGrid>
              <a:tr h="524030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Wypowiedzenie</a:t>
                      </a:r>
                    </a:p>
                    <a:p>
                      <a:r>
                        <a:rPr lang="pl-PL" dirty="0" smtClean="0"/>
                        <a:t>umowy o pracę</a:t>
                      </a:r>
                    </a:p>
                    <a:p>
                      <a:r>
                        <a:rPr lang="pl-PL" dirty="0" smtClean="0"/>
                        <a:t>    na</a:t>
                      </a:r>
                      <a:r>
                        <a:rPr lang="pl-PL" baseline="0" dirty="0" smtClean="0"/>
                        <a:t> czas nieokreślony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24030"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    Przez</a:t>
                      </a:r>
                      <a:r>
                        <a:rPr lang="pl-PL" baseline="0" dirty="0" smtClean="0"/>
                        <a:t> pracownika</a:t>
                      </a:r>
                      <a:endParaRPr lang="pl-P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       Przez pracodawcę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 V</a:t>
                      </a:r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forma pisemna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1/uzasadnienie</a:t>
                      </a:r>
                    </a:p>
                    <a:p>
                      <a:r>
                        <a:rPr lang="pl-PL" dirty="0" smtClean="0"/>
                        <a:t>2/pouczenie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 V</a:t>
                      </a:r>
                      <a:endParaRPr lang="pl-PL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okres wypowiedzenia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tryb wypowiedzenia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ochrona pracownika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</a:tr>
              <a:tr h="524030">
                <a:tc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pl-PL" dirty="0" smtClean="0"/>
                        <a:t>roszczenia pracownika</a:t>
                      </a:r>
                      <a:endParaRPr lang="pl-P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           V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2400" b="1" dirty="0" smtClean="0"/>
              <a:t>ROZWIĄZANIE  UMOWY O PRACĘ </a:t>
            </a:r>
          </a:p>
          <a:p>
            <a:pPr algn="ctr">
              <a:buNone/>
            </a:pPr>
            <a:r>
              <a:rPr lang="pl-PL" sz="2400" b="1" dirty="0" smtClean="0"/>
              <a:t>BEZ WYPOWIEDZENIA</a:t>
            </a:r>
          </a:p>
          <a:p>
            <a:pPr algn="ctr">
              <a:buNone/>
            </a:pPr>
            <a:endParaRPr lang="pl-PL" sz="2400" b="1" dirty="0" smtClean="0"/>
          </a:p>
          <a:p>
            <a:pPr algn="ctr">
              <a:buNone/>
            </a:pPr>
            <a:endParaRPr lang="pl-PL" sz="2400" b="1" dirty="0" smtClean="0"/>
          </a:p>
          <a:p>
            <a:pPr algn="ctr">
              <a:buNone/>
            </a:pPr>
            <a:r>
              <a:rPr lang="pl-PL" sz="2400" dirty="0" smtClean="0"/>
              <a:t>przez pracodawcę                     </a:t>
            </a:r>
            <a:r>
              <a:rPr lang="pl-PL" sz="2400" dirty="0" smtClean="0">
                <a:solidFill>
                  <a:srgbClr val="C00000"/>
                </a:solidFill>
              </a:rPr>
              <a:t>przez pracownika</a:t>
            </a:r>
          </a:p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endParaRPr lang="pl-PL" sz="2400" dirty="0" smtClean="0"/>
          </a:p>
          <a:p>
            <a:pPr>
              <a:buNone/>
            </a:pPr>
            <a:r>
              <a:rPr lang="pl-PL" sz="2400" dirty="0" smtClean="0"/>
              <a:t>z winy pracownika                        </a:t>
            </a:r>
            <a:r>
              <a:rPr lang="pl-PL" sz="2400" dirty="0" smtClean="0"/>
              <a:t>      </a:t>
            </a:r>
            <a:r>
              <a:rPr lang="pl-PL" sz="2400" dirty="0" smtClean="0">
                <a:solidFill>
                  <a:srgbClr val="C00000"/>
                </a:solidFill>
              </a:rPr>
              <a:t>z winy pracodawcy</a:t>
            </a:r>
          </a:p>
          <a:p>
            <a:pPr>
              <a:buNone/>
            </a:pPr>
            <a:r>
              <a:rPr lang="pl-PL" sz="2000" b="1" dirty="0" smtClean="0"/>
              <a:t>       Art</a:t>
            </a:r>
            <a:r>
              <a:rPr lang="pl-PL" sz="2000" b="1" dirty="0" smtClean="0"/>
              <a:t>. 52.</a:t>
            </a:r>
            <a:endParaRPr lang="pl-PL" sz="2400" dirty="0" smtClean="0"/>
          </a:p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r>
              <a:rPr lang="pl-PL" sz="2400" dirty="0" smtClean="0"/>
              <a:t>bez </a:t>
            </a:r>
            <a:r>
              <a:rPr lang="pl-PL" sz="2400" dirty="0" smtClean="0"/>
              <a:t>winy </a:t>
            </a:r>
            <a:r>
              <a:rPr lang="pl-PL" sz="2400" dirty="0" smtClean="0"/>
              <a:t>pracownika</a:t>
            </a:r>
          </a:p>
          <a:p>
            <a:pPr algn="ctr">
              <a:buNone/>
            </a:pPr>
            <a:r>
              <a:rPr lang="pl-PL" sz="2000" b="1" dirty="0" smtClean="0"/>
              <a:t>Art. 53.</a:t>
            </a:r>
            <a:endParaRPr lang="pl-PL" sz="2400" dirty="0" smtClean="0"/>
          </a:p>
          <a:p>
            <a:pPr algn="r">
              <a:buNone/>
            </a:pPr>
            <a:r>
              <a:rPr lang="pl-PL" sz="1900" b="1" dirty="0" smtClean="0">
                <a:solidFill>
                  <a:srgbClr val="C00000"/>
                </a:solidFill>
              </a:rPr>
              <a:t>Art. 55. </a:t>
            </a:r>
            <a:r>
              <a:rPr lang="pl-PL" sz="1900" dirty="0" smtClean="0">
                <a:solidFill>
                  <a:srgbClr val="C00000"/>
                </a:solidFill>
              </a:rPr>
              <a:t>§ 1.   </a:t>
            </a:r>
            <a:r>
              <a:rPr lang="pl-PL" sz="2000" b="1" dirty="0" smtClean="0">
                <a:solidFill>
                  <a:srgbClr val="C00000"/>
                </a:solidFill>
              </a:rPr>
              <a:t>Art</a:t>
            </a:r>
            <a:r>
              <a:rPr lang="pl-PL" sz="2000" b="1" dirty="0" smtClean="0">
                <a:solidFill>
                  <a:srgbClr val="C00000"/>
                </a:solidFill>
              </a:rPr>
              <a:t>. 55. </a:t>
            </a:r>
            <a:r>
              <a:rPr lang="pl-PL" sz="2000" dirty="0" smtClean="0">
                <a:solidFill>
                  <a:srgbClr val="C00000"/>
                </a:solidFill>
              </a:rPr>
              <a:t>§ </a:t>
            </a:r>
            <a:r>
              <a:rPr lang="pl-PL" sz="2000" dirty="0" smtClean="0">
                <a:solidFill>
                  <a:srgbClr val="C00000"/>
                </a:solidFill>
              </a:rPr>
              <a:t>1</a:t>
            </a:r>
            <a:r>
              <a:rPr lang="pl-PL" sz="2000" baseline="30000" dirty="0" smtClean="0">
                <a:solidFill>
                  <a:srgbClr val="C00000"/>
                </a:solidFill>
              </a:rPr>
              <a:t>1</a:t>
            </a:r>
            <a:r>
              <a:rPr lang="pl-PL" sz="2000" dirty="0" smtClean="0"/>
              <a:t>. </a:t>
            </a:r>
            <a:endParaRPr lang="pl-PL" sz="2400" dirty="0" smtClean="0"/>
          </a:p>
          <a:p>
            <a:pPr algn="ctr">
              <a:buNone/>
            </a:pPr>
            <a:endParaRPr lang="pl-PL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cxnSp>
        <p:nvCxnSpPr>
          <p:cNvPr id="17" name="Łącznik prosty ze strzałką 16"/>
          <p:cNvCxnSpPr/>
          <p:nvPr/>
        </p:nvCxnSpPr>
        <p:spPr>
          <a:xfrm flipH="1">
            <a:off x="2699792" y="2492896"/>
            <a:ext cx="1728192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Łącznik prosty ze strzałką 20"/>
          <p:cNvCxnSpPr/>
          <p:nvPr/>
        </p:nvCxnSpPr>
        <p:spPr>
          <a:xfrm>
            <a:off x="4427984" y="2492896"/>
            <a:ext cx="2304256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3" name="Łącznik prosty ze strzałką 22"/>
          <p:cNvCxnSpPr/>
          <p:nvPr/>
        </p:nvCxnSpPr>
        <p:spPr>
          <a:xfrm flipH="1">
            <a:off x="1619672" y="3501008"/>
            <a:ext cx="1656184" cy="50405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3275856" y="3501008"/>
            <a:ext cx="1152128" cy="14401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Łącznik prosty ze strzałką 26"/>
          <p:cNvCxnSpPr/>
          <p:nvPr/>
        </p:nvCxnSpPr>
        <p:spPr>
          <a:xfrm>
            <a:off x="6804248" y="3501008"/>
            <a:ext cx="72008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Łącznik prosty ze strzałką 28"/>
          <p:cNvCxnSpPr/>
          <p:nvPr/>
        </p:nvCxnSpPr>
        <p:spPr>
          <a:xfrm flipH="1">
            <a:off x="6300192" y="4437112"/>
            <a:ext cx="792088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Łącznik prosty ze strzałką 30"/>
          <p:cNvCxnSpPr/>
          <p:nvPr/>
        </p:nvCxnSpPr>
        <p:spPr>
          <a:xfrm>
            <a:off x="7092280" y="4437112"/>
            <a:ext cx="792088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2400" b="1" dirty="0" smtClean="0"/>
              <a:t>ROZWIĄZANIE  UMOWY O PRACĘ </a:t>
            </a:r>
          </a:p>
          <a:p>
            <a:pPr algn="ctr">
              <a:buNone/>
            </a:pPr>
            <a:r>
              <a:rPr lang="pl-PL" sz="2400" b="1" dirty="0" smtClean="0"/>
              <a:t>BEZ WYPOWIEDZENIA</a:t>
            </a:r>
          </a:p>
          <a:p>
            <a:pPr algn="ctr">
              <a:buNone/>
            </a:pPr>
            <a:endParaRPr lang="pl-PL" sz="2400" b="1" dirty="0" smtClean="0"/>
          </a:p>
          <a:p>
            <a:pPr algn="ctr">
              <a:buNone/>
            </a:pPr>
            <a:r>
              <a:rPr lang="pl-PL" sz="2400" dirty="0" smtClean="0"/>
              <a:t>przez pracodawcę                     przez pracownika</a:t>
            </a:r>
          </a:p>
          <a:p>
            <a:pPr algn="ctr">
              <a:buNone/>
            </a:pPr>
            <a:endParaRPr lang="pl-PL" sz="2400" dirty="0" smtClean="0"/>
          </a:p>
          <a:p>
            <a:pPr algn="ctr"/>
            <a:r>
              <a:rPr lang="pl-PL" sz="2400" dirty="0" smtClean="0"/>
              <a:t>treść i forma</a:t>
            </a:r>
          </a:p>
          <a:p>
            <a:pPr algn="ctr"/>
            <a:r>
              <a:rPr lang="pl-PL" sz="2400" dirty="0" smtClean="0"/>
              <a:t>tryb</a:t>
            </a:r>
          </a:p>
          <a:p>
            <a:pPr algn="ctr"/>
            <a:r>
              <a:rPr lang="pl-PL" sz="2400" dirty="0" smtClean="0"/>
              <a:t>ochrona pracownika</a:t>
            </a:r>
          </a:p>
          <a:p>
            <a:pPr algn="ctr"/>
            <a:r>
              <a:rPr lang="pl-PL" sz="2400" dirty="0" smtClean="0"/>
              <a:t>roszczenia</a:t>
            </a:r>
          </a:p>
          <a:p>
            <a:pPr algn="ctr">
              <a:buNone/>
            </a:pPr>
            <a:endParaRPr lang="pl-PL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51720" y="1916832"/>
            <a:ext cx="5112568" cy="86409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rostokąt zaokrąglony 4"/>
          <p:cNvSpPr/>
          <p:nvPr/>
        </p:nvSpPr>
        <p:spPr>
          <a:xfrm>
            <a:off x="899592" y="3140968"/>
            <a:ext cx="2808312" cy="50405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zaokrąglony 5"/>
          <p:cNvSpPr/>
          <p:nvPr/>
        </p:nvSpPr>
        <p:spPr>
          <a:xfrm>
            <a:off x="5580112" y="3140968"/>
            <a:ext cx="2808312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2" name="Łącznik prosty ze strzałką 11"/>
          <p:cNvCxnSpPr/>
          <p:nvPr/>
        </p:nvCxnSpPr>
        <p:spPr>
          <a:xfrm flipH="1">
            <a:off x="3779912" y="2852936"/>
            <a:ext cx="576064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4355976" y="2852936"/>
            <a:ext cx="1080120" cy="28803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5" name="Elipsa 14"/>
          <p:cNvSpPr/>
          <p:nvPr/>
        </p:nvSpPr>
        <p:spPr>
          <a:xfrm>
            <a:off x="2555776" y="3861048"/>
            <a:ext cx="4176464" cy="194421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9" name="Łącznik prosty ze strzałką 18"/>
          <p:cNvCxnSpPr/>
          <p:nvPr/>
        </p:nvCxnSpPr>
        <p:spPr>
          <a:xfrm>
            <a:off x="2267744" y="3717032"/>
            <a:ext cx="64807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 flipH="1">
            <a:off x="6444208" y="3717032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2400" b="1" dirty="0" smtClean="0"/>
              <a:t>ROZWIĄZANIE  UMOWY O PRACĘ </a:t>
            </a:r>
          </a:p>
          <a:p>
            <a:pPr algn="ctr">
              <a:buNone/>
            </a:pPr>
            <a:r>
              <a:rPr lang="pl-PL" sz="2400" b="1" dirty="0" smtClean="0"/>
              <a:t>„</a:t>
            </a:r>
            <a:r>
              <a:rPr lang="pl-PL" sz="2400" b="1" i="1" dirty="0" smtClean="0"/>
              <a:t>ZA UPRZEDZENIEM</a:t>
            </a:r>
            <a:r>
              <a:rPr lang="pl-PL" sz="2400" b="1" dirty="0" smtClean="0"/>
              <a:t>”</a:t>
            </a:r>
          </a:p>
          <a:p>
            <a:pPr algn="ctr">
              <a:buNone/>
            </a:pPr>
            <a:endParaRPr lang="pl-PL" sz="2400" b="1" dirty="0" smtClean="0"/>
          </a:p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r>
              <a:rPr lang="pl-PL" sz="2400" dirty="0" smtClean="0"/>
              <a:t>wyłącznie przez pracownika</a:t>
            </a:r>
          </a:p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endParaRPr lang="pl-PL" sz="2400" dirty="0" smtClean="0"/>
          </a:p>
          <a:p>
            <a:pPr algn="ctr">
              <a:buNone/>
            </a:pPr>
            <a:r>
              <a:rPr lang="pl-PL" sz="2800" b="1" dirty="0" smtClean="0"/>
              <a:t>Art. 23</a:t>
            </a:r>
            <a:r>
              <a:rPr lang="pl-PL" sz="2800" b="1" baseline="30000" dirty="0" smtClean="0"/>
              <a:t>1</a:t>
            </a:r>
            <a:r>
              <a:rPr lang="pl-PL" sz="2800" b="1" dirty="0" smtClean="0"/>
              <a:t>.</a:t>
            </a:r>
            <a:r>
              <a:rPr lang="pl-PL" sz="2800" dirty="0" smtClean="0"/>
              <a:t> § 4 K.P.           </a:t>
            </a:r>
            <a:r>
              <a:rPr lang="pl-PL" sz="2800" b="1" dirty="0" smtClean="0"/>
              <a:t>Art. 48. </a:t>
            </a:r>
            <a:r>
              <a:rPr lang="pl-PL" sz="2800" dirty="0" smtClean="0"/>
              <a:t>§ 2 K.P.</a:t>
            </a:r>
            <a:endParaRPr lang="pl-PL" sz="2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051720" y="1916832"/>
            <a:ext cx="5112568" cy="864096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Prostokąt zaokrąglony 12"/>
          <p:cNvSpPr/>
          <p:nvPr/>
        </p:nvSpPr>
        <p:spPr>
          <a:xfrm>
            <a:off x="2339752" y="3573016"/>
            <a:ext cx="4464496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6" name="Prostokąt zaokrąglony 15"/>
          <p:cNvSpPr/>
          <p:nvPr/>
        </p:nvSpPr>
        <p:spPr>
          <a:xfrm>
            <a:off x="971600" y="4797152"/>
            <a:ext cx="3312368" cy="648072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7" name="Prostokąt zaokrąglony 16"/>
          <p:cNvSpPr/>
          <p:nvPr/>
        </p:nvSpPr>
        <p:spPr>
          <a:xfrm>
            <a:off x="5148064" y="4797152"/>
            <a:ext cx="2952328" cy="576064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20" name="Łącznik prosty ze strzałką 19"/>
          <p:cNvCxnSpPr/>
          <p:nvPr/>
        </p:nvCxnSpPr>
        <p:spPr>
          <a:xfrm>
            <a:off x="4427984" y="2852936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>
            <a:off x="4427984" y="4149080"/>
            <a:ext cx="1944216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8" name="Łącznik prosty ze strzałką 27"/>
          <p:cNvCxnSpPr/>
          <p:nvPr/>
        </p:nvCxnSpPr>
        <p:spPr>
          <a:xfrm flipH="1">
            <a:off x="2699792" y="4149080"/>
            <a:ext cx="172819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>
              <a:buNone/>
            </a:pPr>
            <a:r>
              <a:rPr lang="pl-PL" i="1" dirty="0" smtClean="0"/>
              <a:t>Jaka jest relacja pomiędzy tymi pojęciami:</a:t>
            </a:r>
          </a:p>
          <a:p>
            <a:pPr>
              <a:buNone/>
            </a:pPr>
            <a:endParaRPr lang="pl-PL" i="1" dirty="0" smtClean="0"/>
          </a:p>
          <a:p>
            <a:pPr algn="r"/>
            <a:r>
              <a:rPr lang="pl-PL" i="1" dirty="0" smtClean="0"/>
              <a:t>wygaśnięcie stosunku pracy</a:t>
            </a:r>
          </a:p>
          <a:p>
            <a:pPr algn="r"/>
            <a:r>
              <a:rPr lang="pl-PL" i="1" dirty="0" smtClean="0"/>
              <a:t>ustanie stosunku pracy</a:t>
            </a:r>
          </a:p>
          <a:p>
            <a:pPr algn="r"/>
            <a:r>
              <a:rPr lang="pl-PL" i="1" dirty="0" smtClean="0"/>
              <a:t>rozwiązania stosunku pracy</a:t>
            </a:r>
            <a:endParaRPr lang="pl-PL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b="0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USTANIE  STOSUNKU  PRACY</a:t>
            </a:r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>
              <a:buNone/>
            </a:pPr>
            <a:r>
              <a:rPr lang="pl-PL" dirty="0" smtClean="0"/>
              <a:t> Rozwiązanie </a:t>
            </a:r>
          </a:p>
          <a:p>
            <a:pPr>
              <a:buNone/>
            </a:pPr>
            <a:r>
              <a:rPr lang="pl-PL" dirty="0" smtClean="0"/>
              <a:t>stosunku pracy                            Wygaśnięcie </a:t>
            </a:r>
          </a:p>
          <a:p>
            <a:pPr algn="r">
              <a:buNone/>
            </a:pPr>
            <a:r>
              <a:rPr lang="pl-PL" dirty="0" smtClean="0"/>
              <a:t>stosunku pracy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b="0" i="1" u="sng" dirty="0"/>
          </a:p>
        </p:txBody>
      </p:sp>
      <p:sp>
        <p:nvSpPr>
          <p:cNvPr id="5" name="Elipsa 4"/>
          <p:cNvSpPr/>
          <p:nvPr/>
        </p:nvSpPr>
        <p:spPr>
          <a:xfrm>
            <a:off x="323528" y="3068960"/>
            <a:ext cx="3168352" cy="1584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Elipsa 6"/>
          <p:cNvSpPr/>
          <p:nvPr/>
        </p:nvSpPr>
        <p:spPr>
          <a:xfrm>
            <a:off x="5652120" y="3501008"/>
            <a:ext cx="3240360" cy="14401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2843808" y="2492896"/>
            <a:ext cx="1800200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644008" y="2492896"/>
            <a:ext cx="2304256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sz="3200" i="1" dirty="0" smtClean="0"/>
              <a:t>Czym co do swej istoty różni się:</a:t>
            </a:r>
          </a:p>
          <a:p>
            <a:pPr algn="ctr">
              <a:buNone/>
            </a:pPr>
            <a:r>
              <a:rPr lang="pl-PL" sz="3200" i="1" dirty="0" smtClean="0"/>
              <a:t>rozwiązanie stosunku pracy</a:t>
            </a:r>
          </a:p>
          <a:p>
            <a:pPr algn="ctr">
              <a:buNone/>
            </a:pPr>
            <a:r>
              <a:rPr lang="pl-PL" sz="3200" i="1" dirty="0" smtClean="0"/>
              <a:t>od wygaśnięcia stosunku pracy?</a:t>
            </a:r>
            <a:endParaRPr lang="pl-PL" sz="3200" i="1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Rozwiązanie stosunku pracy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………?                                 ……..?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123728" y="2852936"/>
            <a:ext cx="2448272" cy="86409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2852936"/>
            <a:ext cx="2232248" cy="1008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Rozwiązanie stosunku pracy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Czynności prawne              Czynności prawne</a:t>
            </a:r>
          </a:p>
          <a:p>
            <a:pPr algn="ctr">
              <a:buNone/>
            </a:pPr>
            <a:r>
              <a:rPr lang="pl-PL" b="1" dirty="0" smtClean="0"/>
              <a:t>dwustronne                          jednostronne</a:t>
            </a:r>
          </a:p>
          <a:p>
            <a:pPr algn="ctr">
              <a:buNone/>
            </a:pPr>
            <a:r>
              <a:rPr lang="pl-PL" b="1" dirty="0" smtClean="0"/>
              <a:t>  1/…                                     </a:t>
            </a:r>
            <a:r>
              <a:rPr lang="pl-PL" b="1" dirty="0" err="1" smtClean="0"/>
              <a:t>1</a:t>
            </a:r>
            <a:r>
              <a:rPr lang="pl-PL" b="1" dirty="0" smtClean="0"/>
              <a:t>/ …</a:t>
            </a:r>
          </a:p>
          <a:p>
            <a:pPr algn="ctr">
              <a:buNone/>
            </a:pPr>
            <a:r>
              <a:rPr lang="pl-PL" b="1" dirty="0" smtClean="0"/>
              <a:t>  2/…                                    </a:t>
            </a:r>
            <a:r>
              <a:rPr lang="pl-PL" b="1" dirty="0" err="1" smtClean="0"/>
              <a:t>2</a:t>
            </a:r>
            <a:r>
              <a:rPr lang="pl-PL" b="1" dirty="0" smtClean="0"/>
              <a:t>/…</a:t>
            </a:r>
          </a:p>
          <a:p>
            <a:pPr algn="ctr">
              <a:buNone/>
            </a:pPr>
            <a:r>
              <a:rPr lang="pl-PL" b="1" dirty="0" smtClean="0"/>
              <a:t>                                             3/…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051720" y="2852936"/>
            <a:ext cx="252028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2852936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Rozwiązanie stosunku pracy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sz="2200" b="1" dirty="0" smtClean="0"/>
              <a:t>Czynności prawne              Czynności prawne</a:t>
            </a:r>
          </a:p>
          <a:p>
            <a:pPr algn="ctr">
              <a:buNone/>
            </a:pPr>
            <a:r>
              <a:rPr lang="pl-PL" sz="2200" b="1" dirty="0" smtClean="0"/>
              <a:t>dwustronne                          jednostronne</a:t>
            </a:r>
          </a:p>
          <a:p>
            <a:pPr algn="ctr">
              <a:buNone/>
            </a:pPr>
            <a:r>
              <a:rPr lang="pl-PL" sz="2200" b="1" dirty="0" smtClean="0"/>
              <a:t>  </a:t>
            </a:r>
            <a:r>
              <a:rPr lang="pl-PL" sz="2200" dirty="0" smtClean="0"/>
              <a:t>1/porozumienie stron            1/wypowiedzenie</a:t>
            </a:r>
          </a:p>
          <a:p>
            <a:pPr algn="ctr">
              <a:buNone/>
            </a:pPr>
            <a:r>
              <a:rPr lang="pl-PL" sz="2200" dirty="0" smtClean="0"/>
              <a:t> 	  2/…???                                      2/bez wypowiedzenia                                                           					3/za uprzedzeniem</a:t>
            </a:r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9361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2051720" y="2852936"/>
            <a:ext cx="252028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572000" y="2852936"/>
            <a:ext cx="2376264" cy="72008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wygaśnięcie stosunku pracy</a:t>
            </a:r>
          </a:p>
          <a:p>
            <a:pPr algn="ctr">
              <a:buNone/>
            </a:pPr>
            <a:r>
              <a:rPr lang="pl-PL" b="1" dirty="0" smtClean="0"/>
              <a:t>według  </a:t>
            </a:r>
            <a:r>
              <a:rPr lang="pl-PL" b="1" dirty="0" err="1" smtClean="0"/>
              <a:t>k.p</a:t>
            </a:r>
            <a:r>
              <a:rPr lang="pl-PL" b="1" dirty="0" smtClean="0"/>
              <a:t>.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Art. 63</a:t>
            </a:r>
            <a:r>
              <a:rPr lang="pl-PL" b="1" baseline="30000" dirty="0" smtClean="0"/>
              <a:t>1</a:t>
            </a:r>
            <a:r>
              <a:rPr lang="pl-PL" b="1" dirty="0" smtClean="0"/>
              <a:t>.</a:t>
            </a:r>
            <a:r>
              <a:rPr lang="pl-PL" dirty="0" smtClean="0"/>
              <a:t> § 1</a:t>
            </a:r>
          </a:p>
          <a:p>
            <a:pPr algn="ctr">
              <a:buNone/>
            </a:pPr>
            <a:r>
              <a:rPr lang="pl-PL" b="1" dirty="0" smtClean="0"/>
              <a:t>Art. 63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§ 1.</a:t>
            </a:r>
          </a:p>
          <a:p>
            <a:pPr algn="r">
              <a:buNone/>
            </a:pPr>
            <a:r>
              <a:rPr lang="pl-PL" b="1" dirty="0" smtClean="0"/>
              <a:t>Art. 66. </a:t>
            </a:r>
            <a:r>
              <a:rPr lang="pl-PL" dirty="0" smtClean="0"/>
              <a:t>§ 1.</a:t>
            </a: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Ustanie stosunku pracy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115212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1835696" y="3140968"/>
            <a:ext cx="2736304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572000" y="3140968"/>
            <a:ext cx="72008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4572000" y="3140968"/>
            <a:ext cx="3096344" cy="15121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WYPOWIEDZENIE </a:t>
            </a:r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endParaRPr lang="pl-PL" b="1" dirty="0" smtClean="0"/>
          </a:p>
          <a:p>
            <a:pPr>
              <a:buNone/>
            </a:pPr>
            <a:r>
              <a:rPr lang="pl-PL" dirty="0" smtClean="0"/>
              <a:t>umów terminowych</a:t>
            </a:r>
          </a:p>
          <a:p>
            <a:pPr>
              <a:buNone/>
            </a:pPr>
            <a:r>
              <a:rPr lang="pl-PL" dirty="0" smtClean="0"/>
              <a:t>      (których?)</a:t>
            </a:r>
          </a:p>
          <a:p>
            <a:pPr algn="r">
              <a:buNone/>
            </a:pPr>
            <a:r>
              <a:rPr lang="pl-PL" dirty="0" smtClean="0"/>
              <a:t>umowy na czas</a:t>
            </a:r>
          </a:p>
          <a:p>
            <a:pPr algn="r">
              <a:buNone/>
            </a:pPr>
            <a:r>
              <a:rPr lang="pl-PL" dirty="0" smtClean="0"/>
              <a:t>nieokreślony</a:t>
            </a:r>
          </a:p>
          <a:p>
            <a:pPr>
              <a:buNone/>
            </a:pPr>
            <a:r>
              <a:rPr lang="pl-PL" dirty="0" smtClean="0"/>
              <a:t>przez pracownika? </a:t>
            </a:r>
          </a:p>
          <a:p>
            <a:pPr algn="ctr">
              <a:buNone/>
            </a:pPr>
            <a:r>
              <a:rPr lang="pl-PL" dirty="0" smtClean="0"/>
              <a:t>                    przez pracodawcę?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800" b="0" i="1" u="sng" dirty="0" smtClean="0"/>
              <a:t>Wypowiedzenie umowy o pracę</a:t>
            </a:r>
            <a:endParaRPr lang="pl-PL" sz="2800" dirty="0"/>
          </a:p>
        </p:txBody>
      </p:sp>
      <p:sp>
        <p:nvSpPr>
          <p:cNvPr id="4" name="Prostokąt zaokrąglony 3"/>
          <p:cNvSpPr/>
          <p:nvPr/>
        </p:nvSpPr>
        <p:spPr>
          <a:xfrm>
            <a:off x="2123728" y="1772816"/>
            <a:ext cx="5112568" cy="122413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395536" y="3212976"/>
            <a:ext cx="3528392" cy="10801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Elipsa 9"/>
          <p:cNvSpPr/>
          <p:nvPr/>
        </p:nvSpPr>
        <p:spPr>
          <a:xfrm>
            <a:off x="5796136" y="4005064"/>
            <a:ext cx="3096344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14" name="Łącznik prosty ze strzałką 13"/>
          <p:cNvCxnSpPr/>
          <p:nvPr/>
        </p:nvCxnSpPr>
        <p:spPr>
          <a:xfrm flipH="1">
            <a:off x="3851920" y="3068960"/>
            <a:ext cx="936104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" name="Łącznik prosty ze strzałką 15"/>
          <p:cNvCxnSpPr/>
          <p:nvPr/>
        </p:nvCxnSpPr>
        <p:spPr>
          <a:xfrm>
            <a:off x="4788024" y="3068960"/>
            <a:ext cx="2592288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8" name="Łącznik prosty 17"/>
          <p:cNvCxnSpPr>
            <a:endCxn id="10" idx="2"/>
          </p:cNvCxnSpPr>
          <p:nvPr/>
        </p:nvCxnSpPr>
        <p:spPr>
          <a:xfrm>
            <a:off x="3851920" y="3933056"/>
            <a:ext cx="1944216" cy="68407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Łącznik prosty ze strzałką 19"/>
          <p:cNvCxnSpPr/>
          <p:nvPr/>
        </p:nvCxnSpPr>
        <p:spPr>
          <a:xfrm flipH="1">
            <a:off x="2267744" y="4293096"/>
            <a:ext cx="2448272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Łącznik prosty ze strzałką 21"/>
          <p:cNvCxnSpPr/>
          <p:nvPr/>
        </p:nvCxnSpPr>
        <p:spPr>
          <a:xfrm>
            <a:off x="4716016" y="4293096"/>
            <a:ext cx="792088" cy="10801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</TotalTime>
  <Words>300</Words>
  <Application>Microsoft Office PowerPoint</Application>
  <PresentationFormat>Pokaz na ekranie (4:3)</PresentationFormat>
  <Paragraphs>139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Hol</vt:lpstr>
      <vt:lpstr>Ustanie stosunku pracy Wprowadzenie</vt:lpstr>
      <vt:lpstr>Ustanie stosunku pracy</vt:lpstr>
      <vt:lpstr>Ustanie stosunku pracy</vt:lpstr>
      <vt:lpstr>Ustanie stosunku pracy</vt:lpstr>
      <vt:lpstr>Ustanie stosunku pracy</vt:lpstr>
      <vt:lpstr>Ustanie stosunku pracy</vt:lpstr>
      <vt:lpstr>Ustanie stosunku pracy</vt:lpstr>
      <vt:lpstr>Ustanie stosunku pracy</vt:lpstr>
      <vt:lpstr>Wypowiedzenie umowy o pracę</vt:lpstr>
      <vt:lpstr>Wypowiedzenie umowy o pracę</vt:lpstr>
      <vt:lpstr>Ustanie stosunku pracy</vt:lpstr>
      <vt:lpstr>Ustanie stosunku pracy</vt:lpstr>
      <vt:lpstr>Ustanie stosunku pracy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Ustanie stosunku pracy</dc:title>
  <dc:creator>borowicz</dc:creator>
  <cp:lastModifiedBy>borowicz</cp:lastModifiedBy>
  <cp:revision>11</cp:revision>
  <dcterms:created xsi:type="dcterms:W3CDTF">2014-10-13T15:01:53Z</dcterms:created>
  <dcterms:modified xsi:type="dcterms:W3CDTF">2014-11-18T10:25:56Z</dcterms:modified>
</cp:coreProperties>
</file>