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B43D45-B13E-4E11-B40F-6531D6284F70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Ustanie stosunku </a:t>
            </a:r>
            <a:r>
              <a:rPr lang="pl-PL" dirty="0" smtClean="0"/>
              <a:t>pracy</a:t>
            </a:r>
            <a:br>
              <a:rPr lang="pl-PL" dirty="0" smtClean="0"/>
            </a:br>
            <a:r>
              <a:rPr lang="pl-PL" dirty="0" smtClean="0"/>
              <a:t>Wprowadzenie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Wypowiedzenie umowy o pracę</a:t>
            </a:r>
            <a:endParaRPr lang="pl-PL" sz="2800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524000" y="1397000"/>
          <a:ext cx="6096000" cy="543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850747"/>
                <a:gridCol w="1181253"/>
                <a:gridCol w="2032000"/>
              </a:tblGrid>
              <a:tr h="52403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Wypowiedzenie</a:t>
                      </a:r>
                    </a:p>
                    <a:p>
                      <a:r>
                        <a:rPr lang="pl-PL" dirty="0" smtClean="0"/>
                        <a:t>umowy o pracę</a:t>
                      </a:r>
                    </a:p>
                    <a:p>
                      <a:r>
                        <a:rPr lang="pl-PL" dirty="0" smtClean="0"/>
                        <a:t>    na</a:t>
                      </a:r>
                      <a:r>
                        <a:rPr lang="pl-PL" baseline="0" dirty="0" smtClean="0"/>
                        <a:t> czas nieokreślony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4030"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    Przez</a:t>
                      </a:r>
                      <a:r>
                        <a:rPr lang="pl-PL" baseline="0" dirty="0" smtClean="0"/>
                        <a:t> pracownika</a:t>
                      </a:r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       Przez pracodawcę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 V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forma pisemna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1/uzasadnienie</a:t>
                      </a:r>
                    </a:p>
                    <a:p>
                      <a:r>
                        <a:rPr lang="pl-PL" dirty="0" smtClean="0"/>
                        <a:t>2/pouczenie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 V</a:t>
                      </a:r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okres wypowiedzenia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tryb wypowiedzenia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ochrona pracownika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 smtClean="0"/>
                        <a:t>roszczenia pracownika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V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400" b="1" dirty="0" smtClean="0"/>
              <a:t>ROZWIĄZANIE  UMOWY O PRACĘ </a:t>
            </a:r>
          </a:p>
          <a:p>
            <a:pPr algn="ctr">
              <a:buNone/>
            </a:pPr>
            <a:r>
              <a:rPr lang="pl-PL" sz="2400" b="1" dirty="0" smtClean="0"/>
              <a:t>BEZ WYPOWIEDZENIA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dirty="0" smtClean="0"/>
              <a:t>przez pracodawcę                     </a:t>
            </a:r>
            <a:r>
              <a:rPr lang="pl-PL" sz="2400" dirty="0" smtClean="0">
                <a:solidFill>
                  <a:srgbClr val="C00000"/>
                </a:solidFill>
              </a:rPr>
              <a:t>przez pracownika</a:t>
            </a:r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z winy pracownika                        </a:t>
            </a:r>
            <a:r>
              <a:rPr lang="pl-PL" sz="2400" dirty="0" smtClean="0"/>
              <a:t>      </a:t>
            </a:r>
            <a:r>
              <a:rPr lang="pl-PL" sz="2400" dirty="0" smtClean="0">
                <a:solidFill>
                  <a:srgbClr val="C00000"/>
                </a:solidFill>
              </a:rPr>
              <a:t>z winy pracodawcy</a:t>
            </a:r>
          </a:p>
          <a:p>
            <a:pPr>
              <a:buNone/>
            </a:pPr>
            <a:r>
              <a:rPr lang="pl-PL" sz="2000" b="1" dirty="0" smtClean="0"/>
              <a:t>       Art</a:t>
            </a:r>
            <a:r>
              <a:rPr lang="pl-PL" sz="2000" b="1" dirty="0" smtClean="0"/>
              <a:t>. 52.</a:t>
            </a: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bez </a:t>
            </a:r>
            <a:r>
              <a:rPr lang="pl-PL" sz="2400" dirty="0" smtClean="0"/>
              <a:t>winy </a:t>
            </a:r>
            <a:r>
              <a:rPr lang="pl-PL" sz="2400" dirty="0" smtClean="0"/>
              <a:t>pracownika</a:t>
            </a:r>
          </a:p>
          <a:p>
            <a:pPr algn="ctr">
              <a:buNone/>
            </a:pPr>
            <a:r>
              <a:rPr lang="pl-PL" sz="2000" b="1" dirty="0" smtClean="0"/>
              <a:t>Art. 53.</a:t>
            </a:r>
            <a:endParaRPr lang="pl-PL" sz="2400" dirty="0" smtClean="0"/>
          </a:p>
          <a:p>
            <a:pPr algn="r">
              <a:buNone/>
            </a:pPr>
            <a:r>
              <a:rPr lang="pl-PL" sz="1900" b="1" dirty="0" smtClean="0">
                <a:solidFill>
                  <a:srgbClr val="C00000"/>
                </a:solidFill>
              </a:rPr>
              <a:t>Art. 55. </a:t>
            </a:r>
            <a:r>
              <a:rPr lang="pl-PL" sz="1900" dirty="0" smtClean="0">
                <a:solidFill>
                  <a:srgbClr val="C00000"/>
                </a:solidFill>
              </a:rPr>
              <a:t>§ 1.   </a:t>
            </a:r>
            <a:r>
              <a:rPr lang="pl-PL" sz="2000" b="1" dirty="0" smtClean="0">
                <a:solidFill>
                  <a:srgbClr val="C00000"/>
                </a:solidFill>
              </a:rPr>
              <a:t>Art</a:t>
            </a:r>
            <a:r>
              <a:rPr lang="pl-PL" sz="2000" b="1" dirty="0" smtClean="0">
                <a:solidFill>
                  <a:srgbClr val="C00000"/>
                </a:solidFill>
              </a:rPr>
              <a:t>. 55. </a:t>
            </a:r>
            <a:r>
              <a:rPr lang="pl-PL" sz="2000" dirty="0" smtClean="0">
                <a:solidFill>
                  <a:srgbClr val="C00000"/>
                </a:solidFill>
              </a:rPr>
              <a:t>§ </a:t>
            </a:r>
            <a:r>
              <a:rPr lang="pl-PL" sz="2000" dirty="0" smtClean="0">
                <a:solidFill>
                  <a:srgbClr val="C00000"/>
                </a:solidFill>
              </a:rPr>
              <a:t>1</a:t>
            </a:r>
            <a:r>
              <a:rPr lang="pl-PL" sz="2000" baseline="30000" dirty="0" smtClean="0">
                <a:solidFill>
                  <a:srgbClr val="C00000"/>
                </a:solidFill>
              </a:rPr>
              <a:t>1</a:t>
            </a:r>
            <a:r>
              <a:rPr lang="pl-PL" sz="2000" dirty="0" smtClean="0"/>
              <a:t>. </a:t>
            </a:r>
            <a:endParaRPr lang="pl-PL" sz="2400" dirty="0" smtClean="0"/>
          </a:p>
          <a:p>
            <a:pPr algn="ctr">
              <a:buNone/>
            </a:pPr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2699792" y="2492896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4427984" y="2492896"/>
            <a:ext cx="230425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H="1">
            <a:off x="1619672" y="350100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3275856" y="3501008"/>
            <a:ext cx="115212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6804248" y="3501008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 flipH="1">
            <a:off x="6300192" y="4437112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7092280" y="4437112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400" b="1" dirty="0" smtClean="0"/>
              <a:t>ROZWIĄZANIE  UMOWY O PRACĘ </a:t>
            </a:r>
          </a:p>
          <a:p>
            <a:pPr algn="ctr">
              <a:buNone/>
            </a:pPr>
            <a:r>
              <a:rPr lang="pl-PL" sz="2400" b="1" dirty="0" smtClean="0"/>
              <a:t>BEZ WYPOWIEDZENIA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dirty="0" smtClean="0"/>
              <a:t>przez pracodawcę                     przez pracownika</a:t>
            </a:r>
          </a:p>
          <a:p>
            <a:pPr algn="ctr">
              <a:buNone/>
            </a:pPr>
            <a:endParaRPr lang="pl-PL" sz="2400" dirty="0" smtClean="0"/>
          </a:p>
          <a:p>
            <a:pPr algn="ctr"/>
            <a:r>
              <a:rPr lang="pl-PL" sz="2400" dirty="0" smtClean="0"/>
              <a:t>treść i forma</a:t>
            </a:r>
          </a:p>
          <a:p>
            <a:pPr algn="ctr"/>
            <a:r>
              <a:rPr lang="pl-PL" sz="2400" dirty="0" smtClean="0"/>
              <a:t>tryb</a:t>
            </a:r>
          </a:p>
          <a:p>
            <a:pPr algn="ctr"/>
            <a:r>
              <a:rPr lang="pl-PL" sz="2400" dirty="0" smtClean="0"/>
              <a:t>ochrona pracownika</a:t>
            </a:r>
          </a:p>
          <a:p>
            <a:pPr algn="ctr"/>
            <a:r>
              <a:rPr lang="pl-PL" sz="2400" dirty="0" smtClean="0"/>
              <a:t>roszczenia</a:t>
            </a:r>
          </a:p>
          <a:p>
            <a:pPr algn="ctr">
              <a:buNone/>
            </a:pPr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51720" y="1916832"/>
            <a:ext cx="5112568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899592" y="3140968"/>
            <a:ext cx="2808312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5580112" y="3140968"/>
            <a:ext cx="2808312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3779912" y="285293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355976" y="2852936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2555776" y="3861048"/>
            <a:ext cx="4176464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ze strzałką 18"/>
          <p:cNvCxnSpPr/>
          <p:nvPr/>
        </p:nvCxnSpPr>
        <p:spPr>
          <a:xfrm>
            <a:off x="2267744" y="371703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H="1">
            <a:off x="6444208" y="3717032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400" b="1" dirty="0" smtClean="0"/>
              <a:t>ROZWIĄZANIE  UMOWY O PRACĘ </a:t>
            </a:r>
          </a:p>
          <a:p>
            <a:pPr algn="ctr">
              <a:buNone/>
            </a:pPr>
            <a:r>
              <a:rPr lang="pl-PL" sz="2400" b="1" dirty="0" smtClean="0"/>
              <a:t>„</a:t>
            </a:r>
            <a:r>
              <a:rPr lang="pl-PL" sz="2400" b="1" i="1" dirty="0" smtClean="0"/>
              <a:t>ZA UPRZEDZENIEM</a:t>
            </a:r>
            <a:r>
              <a:rPr lang="pl-PL" sz="2400" b="1" dirty="0" smtClean="0"/>
              <a:t>”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wyłącznie przez pracownika</a:t>
            </a:r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800" b="1" dirty="0" smtClean="0"/>
              <a:t>Art. 23</a:t>
            </a:r>
            <a:r>
              <a:rPr lang="pl-PL" sz="2800" b="1" baseline="30000" dirty="0" smtClean="0"/>
              <a:t>1</a:t>
            </a:r>
            <a:r>
              <a:rPr lang="pl-PL" sz="2800" b="1" dirty="0" smtClean="0"/>
              <a:t>.</a:t>
            </a:r>
            <a:r>
              <a:rPr lang="pl-PL" sz="2800" dirty="0" smtClean="0"/>
              <a:t> § 4 K.P.           </a:t>
            </a:r>
            <a:r>
              <a:rPr lang="pl-PL" sz="2800" b="1" dirty="0" smtClean="0"/>
              <a:t>Art. 48. </a:t>
            </a:r>
            <a:r>
              <a:rPr lang="pl-PL" sz="2800" dirty="0" smtClean="0"/>
              <a:t>§ 2 K.P.</a:t>
            </a:r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51720" y="1916832"/>
            <a:ext cx="5112568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2339752" y="3573016"/>
            <a:ext cx="446449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971600" y="4797152"/>
            <a:ext cx="3312368" cy="64807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5148064" y="4797152"/>
            <a:ext cx="2952328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Łącznik prosty ze strzałką 19"/>
          <p:cNvCxnSpPr/>
          <p:nvPr/>
        </p:nvCxnSpPr>
        <p:spPr>
          <a:xfrm>
            <a:off x="4427984" y="285293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4427984" y="4149080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2699792" y="4149080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i="1" dirty="0" smtClean="0"/>
              <a:t>Jaka jest relacja pomiędzy tymi pojęciami:</a:t>
            </a:r>
          </a:p>
          <a:p>
            <a:pPr>
              <a:buNone/>
            </a:pPr>
            <a:endParaRPr lang="pl-PL" i="1" dirty="0" smtClean="0"/>
          </a:p>
          <a:p>
            <a:pPr algn="r"/>
            <a:r>
              <a:rPr lang="pl-PL" i="1" dirty="0" smtClean="0"/>
              <a:t>wygaśnięcie stosunku pracy</a:t>
            </a:r>
          </a:p>
          <a:p>
            <a:pPr algn="r"/>
            <a:r>
              <a:rPr lang="pl-PL" i="1" dirty="0" smtClean="0"/>
              <a:t>ustanie stosunku pracy</a:t>
            </a:r>
          </a:p>
          <a:p>
            <a:pPr algn="r"/>
            <a:r>
              <a:rPr lang="pl-PL" i="1" dirty="0" smtClean="0"/>
              <a:t>rozwiązania stosunku pracy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b="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USTANIE  STOSUNKU  PRACY</a:t>
            </a:r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>
              <a:buNone/>
            </a:pPr>
            <a:r>
              <a:rPr lang="pl-PL" dirty="0" smtClean="0"/>
              <a:t> Rozwiązanie </a:t>
            </a:r>
          </a:p>
          <a:p>
            <a:pPr>
              <a:buNone/>
            </a:pPr>
            <a:r>
              <a:rPr lang="pl-PL" dirty="0" smtClean="0"/>
              <a:t>stosunku pracy                            Wygaśnięcie </a:t>
            </a:r>
          </a:p>
          <a:p>
            <a:pPr algn="r">
              <a:buNone/>
            </a:pPr>
            <a:r>
              <a:rPr lang="pl-PL" dirty="0" smtClean="0"/>
              <a:t>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b="0" i="1" u="sng" dirty="0"/>
          </a:p>
        </p:txBody>
      </p:sp>
      <p:sp>
        <p:nvSpPr>
          <p:cNvPr id="5" name="Elipsa 4"/>
          <p:cNvSpPr/>
          <p:nvPr/>
        </p:nvSpPr>
        <p:spPr>
          <a:xfrm>
            <a:off x="323528" y="3068960"/>
            <a:ext cx="3168352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5652120" y="3501008"/>
            <a:ext cx="3240360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843808" y="2492896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644008" y="2492896"/>
            <a:ext cx="230425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200" i="1" dirty="0" smtClean="0"/>
              <a:t>Czym co do swej istoty różni się:</a:t>
            </a:r>
          </a:p>
          <a:p>
            <a:pPr algn="ctr">
              <a:buNone/>
            </a:pPr>
            <a:r>
              <a:rPr lang="pl-PL" sz="3200" i="1" dirty="0" smtClean="0"/>
              <a:t>rozwiązanie stosunku pracy</a:t>
            </a:r>
          </a:p>
          <a:p>
            <a:pPr algn="ctr">
              <a:buNone/>
            </a:pPr>
            <a:r>
              <a:rPr lang="pl-PL" sz="3200" i="1" dirty="0" smtClean="0"/>
              <a:t>od wygaśnięcia stosunku pracy?</a:t>
            </a:r>
            <a:endParaRPr lang="pl-PL" sz="3200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Rozwiązanie stosunku pracy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………?                                 ……..?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23728" y="2852936"/>
            <a:ext cx="244827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232248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Rozwiązanie stosunku pracy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Czynności prawne              Czynności prawne</a:t>
            </a:r>
          </a:p>
          <a:p>
            <a:pPr algn="ctr">
              <a:buNone/>
            </a:pPr>
            <a:r>
              <a:rPr lang="pl-PL" b="1" dirty="0" smtClean="0"/>
              <a:t>dwustronne                          jednostronne</a:t>
            </a:r>
          </a:p>
          <a:p>
            <a:pPr algn="ctr">
              <a:buNone/>
            </a:pPr>
            <a:r>
              <a:rPr lang="pl-PL" b="1" dirty="0" smtClean="0"/>
              <a:t>  1/…                                     </a:t>
            </a:r>
            <a:r>
              <a:rPr lang="pl-PL" b="1" dirty="0" err="1" smtClean="0"/>
              <a:t>1</a:t>
            </a:r>
            <a:r>
              <a:rPr lang="pl-PL" b="1" dirty="0" smtClean="0"/>
              <a:t>/ …</a:t>
            </a:r>
          </a:p>
          <a:p>
            <a:pPr algn="ctr">
              <a:buNone/>
            </a:pPr>
            <a:r>
              <a:rPr lang="pl-PL" b="1" dirty="0" smtClean="0"/>
              <a:t>  2/…                                    </a:t>
            </a:r>
            <a:r>
              <a:rPr lang="pl-PL" b="1" dirty="0" err="1" smtClean="0"/>
              <a:t>2</a:t>
            </a:r>
            <a:r>
              <a:rPr lang="pl-PL" b="1" dirty="0" smtClean="0"/>
              <a:t>/…</a:t>
            </a:r>
          </a:p>
          <a:p>
            <a:pPr algn="ctr">
              <a:buNone/>
            </a:pPr>
            <a:r>
              <a:rPr lang="pl-PL" b="1" dirty="0" smtClean="0"/>
              <a:t>                                             3/…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051720" y="2852936"/>
            <a:ext cx="25202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Rozwiązanie stosunku pracy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2200" b="1" dirty="0" smtClean="0"/>
              <a:t>Czynności prawne              Czynności prawne</a:t>
            </a:r>
          </a:p>
          <a:p>
            <a:pPr algn="ctr">
              <a:buNone/>
            </a:pPr>
            <a:r>
              <a:rPr lang="pl-PL" sz="2200" b="1" dirty="0" smtClean="0"/>
              <a:t>dwustronne                          jednostronne</a:t>
            </a:r>
          </a:p>
          <a:p>
            <a:pPr algn="ctr">
              <a:buNone/>
            </a:pPr>
            <a:r>
              <a:rPr lang="pl-PL" sz="2200" b="1" dirty="0" smtClean="0"/>
              <a:t>  </a:t>
            </a:r>
            <a:r>
              <a:rPr lang="pl-PL" sz="2200" dirty="0" smtClean="0"/>
              <a:t>1/porozumienie stron            1/wypowiedzenie</a:t>
            </a:r>
          </a:p>
          <a:p>
            <a:pPr algn="ctr">
              <a:buNone/>
            </a:pPr>
            <a:r>
              <a:rPr lang="pl-PL" sz="2200" dirty="0" smtClean="0"/>
              <a:t> 	  2/…???                                      2/bez wypowiedzenia                                                           					3/za uprzedzeniem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051720" y="2852936"/>
            <a:ext cx="25202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wygaśnięcie stosunku pracy</a:t>
            </a:r>
          </a:p>
          <a:p>
            <a:pPr algn="ctr">
              <a:buNone/>
            </a:pPr>
            <a:r>
              <a:rPr lang="pl-PL" b="1" dirty="0" smtClean="0"/>
              <a:t>według 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Art. 63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</a:t>
            </a:r>
          </a:p>
          <a:p>
            <a:pPr algn="ctr">
              <a:buNone/>
            </a:pPr>
            <a:r>
              <a:rPr lang="pl-PL" b="1" dirty="0" smtClean="0"/>
              <a:t>Art. 63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§ 1.</a:t>
            </a:r>
          </a:p>
          <a:p>
            <a:pPr algn="r">
              <a:buNone/>
            </a:pPr>
            <a:r>
              <a:rPr lang="pl-PL" b="1" dirty="0" smtClean="0"/>
              <a:t>Art. 66. </a:t>
            </a:r>
            <a:r>
              <a:rPr lang="pl-PL" dirty="0" smtClean="0"/>
              <a:t>§ 1.</a:t>
            </a: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835696" y="3140968"/>
            <a:ext cx="273630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3140968"/>
            <a:ext cx="7200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3140968"/>
            <a:ext cx="3096344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WYPOWIEDZENIE 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umów terminowych</a:t>
            </a:r>
          </a:p>
          <a:p>
            <a:pPr>
              <a:buNone/>
            </a:pPr>
            <a:r>
              <a:rPr lang="pl-PL" dirty="0" smtClean="0"/>
              <a:t>      (których?)</a:t>
            </a:r>
          </a:p>
          <a:p>
            <a:pPr algn="r">
              <a:buNone/>
            </a:pPr>
            <a:r>
              <a:rPr lang="pl-PL" dirty="0" smtClean="0"/>
              <a:t>umowy na czas</a:t>
            </a:r>
          </a:p>
          <a:p>
            <a:pPr algn="r">
              <a:buNone/>
            </a:pPr>
            <a:r>
              <a:rPr lang="pl-PL" dirty="0" smtClean="0"/>
              <a:t>nieokreślony</a:t>
            </a:r>
          </a:p>
          <a:p>
            <a:pPr>
              <a:buNone/>
            </a:pPr>
            <a:r>
              <a:rPr lang="pl-PL" dirty="0" smtClean="0"/>
              <a:t>przez pracownika? </a:t>
            </a:r>
          </a:p>
          <a:p>
            <a:pPr algn="ctr">
              <a:buNone/>
            </a:pPr>
            <a:r>
              <a:rPr lang="pl-PL" dirty="0" smtClean="0"/>
              <a:t>                    przez pracodawcę?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Wypowiedzenie umowy o pracę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395536" y="3212976"/>
            <a:ext cx="3528392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5796136" y="4005064"/>
            <a:ext cx="3096344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 prosty ze strzałką 13"/>
          <p:cNvCxnSpPr/>
          <p:nvPr/>
        </p:nvCxnSpPr>
        <p:spPr>
          <a:xfrm flipH="1">
            <a:off x="3851920" y="306896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4788024" y="3068960"/>
            <a:ext cx="259228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endCxn id="10" idx="2"/>
          </p:cNvCxnSpPr>
          <p:nvPr/>
        </p:nvCxnSpPr>
        <p:spPr>
          <a:xfrm>
            <a:off x="3851920" y="3933056"/>
            <a:ext cx="1944216" cy="6840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flipH="1">
            <a:off x="2267744" y="4293096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4716016" y="4293096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300</Words>
  <Application>Microsoft Office PowerPoint</Application>
  <PresentationFormat>Pokaz na ekranie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Hol</vt:lpstr>
      <vt:lpstr>Ustanie stosunku pracy Wprowadzenie</vt:lpstr>
      <vt:lpstr>Ustanie stosunku pracy</vt:lpstr>
      <vt:lpstr>Ustanie stosunku pracy</vt:lpstr>
      <vt:lpstr>Ustanie stosunku pracy</vt:lpstr>
      <vt:lpstr>Ustanie stosunku pracy</vt:lpstr>
      <vt:lpstr>Ustanie stosunku pracy</vt:lpstr>
      <vt:lpstr>Ustanie stosunku pracy</vt:lpstr>
      <vt:lpstr>Ustanie stosunku pracy</vt:lpstr>
      <vt:lpstr>Wypowiedzenie umowy o pracę</vt:lpstr>
      <vt:lpstr>Wypowiedzenie umowy o pracę</vt:lpstr>
      <vt:lpstr>Ustanie stosunku pracy</vt:lpstr>
      <vt:lpstr>Ustanie stosunku pracy</vt:lpstr>
      <vt:lpstr>Ustanie stosunku 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Ustanie stosunku pracy</dc:title>
  <dc:creator>borowicz</dc:creator>
  <cp:lastModifiedBy>borowicz</cp:lastModifiedBy>
  <cp:revision>11</cp:revision>
  <dcterms:created xsi:type="dcterms:W3CDTF">2014-10-13T15:01:53Z</dcterms:created>
  <dcterms:modified xsi:type="dcterms:W3CDTF">2014-11-18T10:25:56Z</dcterms:modified>
</cp:coreProperties>
</file>