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1" r:id="rId9"/>
    <p:sldId id="263" r:id="rId10"/>
    <p:sldId id="264" r:id="rId11"/>
    <p:sldId id="266" r:id="rId12"/>
    <p:sldId id="272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5B43D45-B13E-4E11-B40F-6531D6284F70}" type="datetimeFigureOut">
              <a:rPr lang="pl-PL" smtClean="0"/>
              <a:pPr/>
              <a:t>27.03.2017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7A460AE-4ED2-4558-B3D1-AE61CDAF653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43D45-B13E-4E11-B40F-6531D6284F70}" type="datetimeFigureOut">
              <a:rPr lang="pl-PL" smtClean="0"/>
              <a:pPr/>
              <a:t>27.03.2017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460AE-4ED2-4558-B3D1-AE61CDAF653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43D45-B13E-4E11-B40F-6531D6284F70}" type="datetimeFigureOut">
              <a:rPr lang="pl-PL" smtClean="0"/>
              <a:pPr/>
              <a:t>27.03.2017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460AE-4ED2-4558-B3D1-AE61CDAF653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43D45-B13E-4E11-B40F-6531D6284F70}" type="datetimeFigureOut">
              <a:rPr lang="pl-PL" smtClean="0"/>
              <a:pPr/>
              <a:t>27.03.2017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460AE-4ED2-4558-B3D1-AE61CDAF653C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43D45-B13E-4E11-B40F-6531D6284F70}" type="datetimeFigureOut">
              <a:rPr lang="pl-PL" smtClean="0"/>
              <a:pPr/>
              <a:t>27.03.2017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460AE-4ED2-4558-B3D1-AE61CDAF653C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43D45-B13E-4E11-B40F-6531D6284F70}" type="datetimeFigureOut">
              <a:rPr lang="pl-PL" smtClean="0"/>
              <a:pPr/>
              <a:t>27.03.2017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460AE-4ED2-4558-B3D1-AE61CDAF653C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43D45-B13E-4E11-B40F-6531D6284F70}" type="datetimeFigureOut">
              <a:rPr lang="pl-PL" smtClean="0"/>
              <a:pPr/>
              <a:t>27.03.2017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460AE-4ED2-4558-B3D1-AE61CDAF653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43D45-B13E-4E11-B40F-6531D6284F70}" type="datetimeFigureOut">
              <a:rPr lang="pl-PL" smtClean="0"/>
              <a:pPr/>
              <a:t>27.03.2017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460AE-4ED2-4558-B3D1-AE61CDAF653C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43D45-B13E-4E11-B40F-6531D6284F70}" type="datetimeFigureOut">
              <a:rPr lang="pl-PL" smtClean="0"/>
              <a:pPr/>
              <a:t>27.03.2017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460AE-4ED2-4558-B3D1-AE61CDAF653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65B43D45-B13E-4E11-B40F-6531D6284F70}" type="datetimeFigureOut">
              <a:rPr lang="pl-PL" smtClean="0"/>
              <a:pPr/>
              <a:t>27.03.2017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460AE-4ED2-4558-B3D1-AE61CDAF653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5B43D45-B13E-4E11-B40F-6531D6284F70}" type="datetimeFigureOut">
              <a:rPr lang="pl-PL" smtClean="0"/>
              <a:pPr/>
              <a:t>27.03.2017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7A460AE-4ED2-4558-B3D1-AE61CDAF653C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5B43D45-B13E-4E11-B40F-6531D6284F70}" type="datetimeFigureOut">
              <a:rPr lang="pl-PL" smtClean="0"/>
              <a:pPr/>
              <a:t>27.03.2017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7A460AE-4ED2-4558-B3D1-AE61CDAF653C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Ustanie stosunku pracy</a:t>
            </a:r>
            <a:br>
              <a:rPr lang="pl-PL" dirty="0" smtClean="0"/>
            </a:br>
            <a:r>
              <a:rPr lang="pl-PL" dirty="0" smtClean="0"/>
              <a:t>Wprowadzenie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pl-PL" dirty="0" smtClean="0"/>
              <a:t>Dr Jacek Borowicz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pl-PL" dirty="0" smtClean="0"/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b="1" dirty="0" smtClean="0"/>
              <a:t>WYPOWIEDZENIE </a:t>
            </a:r>
          </a:p>
          <a:p>
            <a:pPr algn="ctr">
              <a:buNone/>
            </a:pPr>
            <a:endParaRPr lang="pl-PL" b="1" dirty="0" smtClean="0"/>
          </a:p>
          <a:p>
            <a:pPr>
              <a:buNone/>
            </a:pPr>
            <a:endParaRPr lang="pl-PL" b="1" dirty="0" smtClean="0"/>
          </a:p>
          <a:p>
            <a:pPr>
              <a:buNone/>
            </a:pPr>
            <a:r>
              <a:rPr lang="pl-PL" dirty="0" smtClean="0"/>
              <a:t>umów terminowych</a:t>
            </a:r>
          </a:p>
          <a:p>
            <a:pPr>
              <a:buNone/>
            </a:pPr>
            <a:r>
              <a:rPr lang="pl-PL" dirty="0" smtClean="0"/>
              <a:t>      </a:t>
            </a:r>
          </a:p>
          <a:p>
            <a:pPr algn="r">
              <a:buNone/>
            </a:pPr>
            <a:r>
              <a:rPr lang="pl-PL" dirty="0" smtClean="0"/>
              <a:t>umowy na czas</a:t>
            </a:r>
          </a:p>
          <a:p>
            <a:pPr algn="r">
              <a:buNone/>
            </a:pPr>
            <a:r>
              <a:rPr lang="pl-PL" dirty="0" smtClean="0"/>
              <a:t>nieokreślony</a:t>
            </a:r>
          </a:p>
          <a:p>
            <a:pPr>
              <a:buNone/>
            </a:pPr>
            <a:r>
              <a:rPr lang="pl-PL" dirty="0" smtClean="0"/>
              <a:t>przez pracownika? </a:t>
            </a:r>
          </a:p>
          <a:p>
            <a:pPr algn="ctr">
              <a:buNone/>
            </a:pPr>
            <a:r>
              <a:rPr lang="pl-PL" dirty="0" smtClean="0"/>
              <a:t>                    przez pracodawcę?</a:t>
            </a:r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b="0" i="1" u="sng" dirty="0" smtClean="0"/>
              <a:t>Wypowiedzenie umowy o pracę</a:t>
            </a:r>
            <a:endParaRPr lang="pl-PL" sz="2800" dirty="0"/>
          </a:p>
        </p:txBody>
      </p:sp>
      <p:sp>
        <p:nvSpPr>
          <p:cNvPr id="4" name="Prostokąt zaokrąglony 3"/>
          <p:cNvSpPr/>
          <p:nvPr/>
        </p:nvSpPr>
        <p:spPr>
          <a:xfrm>
            <a:off x="2123728" y="1772816"/>
            <a:ext cx="5112568" cy="122413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Elipsa 7"/>
          <p:cNvSpPr/>
          <p:nvPr/>
        </p:nvSpPr>
        <p:spPr>
          <a:xfrm>
            <a:off x="395536" y="3212976"/>
            <a:ext cx="3528392" cy="10801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Elipsa 9"/>
          <p:cNvSpPr/>
          <p:nvPr/>
        </p:nvSpPr>
        <p:spPr>
          <a:xfrm>
            <a:off x="5796136" y="4005064"/>
            <a:ext cx="3096344" cy="122413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14" name="Łącznik prosty ze strzałką 13"/>
          <p:cNvCxnSpPr/>
          <p:nvPr/>
        </p:nvCxnSpPr>
        <p:spPr>
          <a:xfrm flipH="1">
            <a:off x="3851920" y="3068960"/>
            <a:ext cx="936104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Łącznik prosty ze strzałką 15"/>
          <p:cNvCxnSpPr/>
          <p:nvPr/>
        </p:nvCxnSpPr>
        <p:spPr>
          <a:xfrm>
            <a:off x="4788024" y="3068960"/>
            <a:ext cx="2592288" cy="7920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Łącznik prosty 17"/>
          <p:cNvCxnSpPr>
            <a:endCxn id="10" idx="2"/>
          </p:cNvCxnSpPr>
          <p:nvPr/>
        </p:nvCxnSpPr>
        <p:spPr>
          <a:xfrm>
            <a:off x="3851920" y="3933056"/>
            <a:ext cx="1944216" cy="684076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0" name="Łącznik prosty ze strzałką 19"/>
          <p:cNvCxnSpPr/>
          <p:nvPr/>
        </p:nvCxnSpPr>
        <p:spPr>
          <a:xfrm flipH="1">
            <a:off x="2267744" y="4293096"/>
            <a:ext cx="2448272" cy="6480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Łącznik prosty ze strzałką 21"/>
          <p:cNvCxnSpPr/>
          <p:nvPr/>
        </p:nvCxnSpPr>
        <p:spPr>
          <a:xfrm>
            <a:off x="4716016" y="4293096"/>
            <a:ext cx="792088" cy="108012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l-PL" dirty="0" smtClean="0"/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b="0" i="1" u="sng" dirty="0" smtClean="0"/>
              <a:t>Wypowiedzenie umowy o pracę</a:t>
            </a:r>
            <a:endParaRPr lang="pl-PL" sz="2800" dirty="0"/>
          </a:p>
        </p:txBody>
      </p:sp>
      <p:graphicFrame>
        <p:nvGraphicFramePr>
          <p:cNvPr id="15" name="Tabe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5837834"/>
              </p:ext>
            </p:extLst>
          </p:nvPr>
        </p:nvGraphicFramePr>
        <p:xfrm>
          <a:off x="1524000" y="1397000"/>
          <a:ext cx="6096000" cy="55532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07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12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24030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pl-PL" dirty="0" smtClean="0"/>
                        <a:t>Wypowiedzenie</a:t>
                      </a:r>
                    </a:p>
                    <a:p>
                      <a:r>
                        <a:rPr lang="pl-PL" dirty="0" smtClean="0"/>
                        <a:t>umowy o pracę</a:t>
                      </a:r>
                    </a:p>
                    <a:p>
                      <a:r>
                        <a:rPr lang="pl-PL" dirty="0" smtClean="0"/>
                        <a:t>    na</a:t>
                      </a:r>
                      <a:r>
                        <a:rPr lang="pl-PL" baseline="0" dirty="0" smtClean="0"/>
                        <a:t> czas nieokreślony</a:t>
                      </a:r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4030">
                <a:tc gridSpan="2">
                  <a:txBody>
                    <a:bodyPr/>
                    <a:lstStyle/>
                    <a:p>
                      <a:r>
                        <a:rPr lang="pl-PL" dirty="0" smtClean="0"/>
                        <a:t>    Przez</a:t>
                      </a:r>
                      <a:r>
                        <a:rPr lang="pl-PL" baseline="0" dirty="0" smtClean="0"/>
                        <a:t> pracownika</a:t>
                      </a:r>
                      <a:endParaRPr lang="pl-PL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pl-PL" dirty="0" smtClean="0"/>
                        <a:t>       Przez pracodawcę</a:t>
                      </a:r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4030">
                <a:tc>
                  <a:txBody>
                    <a:bodyPr/>
                    <a:lstStyle/>
                    <a:p>
                      <a:r>
                        <a:rPr lang="pl-PL" dirty="0" smtClean="0"/>
                        <a:t>            V</a:t>
                      </a:r>
                    </a:p>
                    <a:p>
                      <a:pPr algn="ctr"/>
                      <a:r>
                        <a:rPr lang="pl-PL" dirty="0" smtClean="0"/>
                        <a:t>V</a:t>
                      </a:r>
                      <a:endParaRPr lang="pl-P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pl-PL" dirty="0" smtClean="0"/>
                        <a:t>-forma pisemna</a:t>
                      </a:r>
                    </a:p>
                    <a:p>
                      <a:pPr algn="ctr"/>
                      <a:r>
                        <a:rPr lang="pl-PL" dirty="0" smtClean="0"/>
                        <a:t>- </a:t>
                      </a:r>
                      <a:r>
                        <a:rPr lang="pl-PL" dirty="0" err="1" smtClean="0"/>
                        <a:t>ośw.woli</a:t>
                      </a:r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           V</a:t>
                      </a:r>
                    </a:p>
                    <a:p>
                      <a:pPr algn="ctr"/>
                      <a:r>
                        <a:rPr lang="pl-PL" dirty="0" smtClean="0"/>
                        <a:t>V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4030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brak</a:t>
                      </a:r>
                      <a:endParaRPr lang="pl-P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pl-PL" dirty="0" smtClean="0"/>
                        <a:t>1/uzasadnienie</a:t>
                      </a:r>
                    </a:p>
                    <a:p>
                      <a:r>
                        <a:rPr lang="pl-PL" dirty="0" smtClean="0"/>
                        <a:t>2/pouczenie</a:t>
                      </a:r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           V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4030">
                <a:tc>
                  <a:txBody>
                    <a:bodyPr/>
                    <a:lstStyle/>
                    <a:p>
                      <a:r>
                        <a:rPr lang="pl-PL" dirty="0" smtClean="0"/>
                        <a:t>            V</a:t>
                      </a:r>
                      <a:endParaRPr lang="pl-P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pl-PL" dirty="0" smtClean="0"/>
                        <a:t>okres wypowiedzenia</a:t>
                      </a:r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           V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4030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brak</a:t>
                      </a:r>
                      <a:endParaRPr lang="pl-P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pl-PL" dirty="0" smtClean="0"/>
                        <a:t>tryb wypowiedzenia</a:t>
                      </a:r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           V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4030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pl-PL" dirty="0" smtClean="0"/>
                        <a:t>ochrona pracownika</a:t>
                      </a:r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           V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4030"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pl-PL" dirty="0" smtClean="0"/>
                        <a:t>roszczenia pracownika</a:t>
                      </a:r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           V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l-PL" dirty="0" smtClean="0"/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b="0" i="1" u="sng" dirty="0" smtClean="0"/>
              <a:t>Wypowiedzenie umowy o pracę</a:t>
            </a:r>
            <a:endParaRPr lang="pl-PL" sz="2800" dirty="0"/>
          </a:p>
        </p:txBody>
      </p:sp>
      <p:graphicFrame>
        <p:nvGraphicFramePr>
          <p:cNvPr id="15" name="Tabe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1094155"/>
              </p:ext>
            </p:extLst>
          </p:nvPr>
        </p:nvGraphicFramePr>
        <p:xfrm>
          <a:off x="1524000" y="1397000"/>
          <a:ext cx="6096000" cy="52789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07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12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24030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pl-PL" dirty="0" smtClean="0"/>
                        <a:t>Wypowiedzenie</a:t>
                      </a:r>
                    </a:p>
                    <a:p>
                      <a:r>
                        <a:rPr lang="pl-PL" dirty="0" smtClean="0"/>
                        <a:t>umowy o pracę</a:t>
                      </a:r>
                    </a:p>
                    <a:p>
                      <a:r>
                        <a:rPr lang="pl-PL" dirty="0" smtClean="0"/>
                        <a:t>    </a:t>
                      </a:r>
                      <a:r>
                        <a:rPr lang="pl-PL" dirty="0" smtClean="0"/>
                        <a:t>terminowej</a:t>
                      </a:r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4030">
                <a:tc gridSpan="2">
                  <a:txBody>
                    <a:bodyPr/>
                    <a:lstStyle/>
                    <a:p>
                      <a:r>
                        <a:rPr lang="pl-PL" dirty="0" smtClean="0"/>
                        <a:t>    Przez</a:t>
                      </a:r>
                      <a:r>
                        <a:rPr lang="pl-PL" baseline="0" dirty="0" smtClean="0"/>
                        <a:t> pracownika</a:t>
                      </a:r>
                      <a:endParaRPr lang="pl-PL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pl-PL" dirty="0" smtClean="0"/>
                        <a:t>       Przez pracodawcę</a:t>
                      </a:r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4030">
                <a:tc>
                  <a:txBody>
                    <a:bodyPr/>
                    <a:lstStyle/>
                    <a:p>
                      <a:r>
                        <a:rPr lang="pl-PL" dirty="0" smtClean="0"/>
                        <a:t>            V</a:t>
                      </a:r>
                    </a:p>
                    <a:p>
                      <a:pPr algn="ctr"/>
                      <a:r>
                        <a:rPr lang="pl-PL" dirty="0" smtClean="0"/>
                        <a:t>V</a:t>
                      </a:r>
                      <a:endParaRPr lang="pl-P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pl-PL" dirty="0" smtClean="0"/>
                        <a:t>-forma pisemna</a:t>
                      </a:r>
                    </a:p>
                    <a:p>
                      <a:pPr algn="ctr"/>
                      <a:r>
                        <a:rPr lang="pl-PL" dirty="0" smtClean="0"/>
                        <a:t>- </a:t>
                      </a:r>
                      <a:r>
                        <a:rPr lang="pl-PL" dirty="0" err="1" smtClean="0"/>
                        <a:t>ośw.woli</a:t>
                      </a:r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           V</a:t>
                      </a:r>
                    </a:p>
                    <a:p>
                      <a:pPr algn="ctr"/>
                      <a:r>
                        <a:rPr lang="pl-PL" dirty="0" smtClean="0"/>
                        <a:t>V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4030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brak</a:t>
                      </a:r>
                      <a:endParaRPr lang="pl-P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pl-PL" dirty="0" smtClean="0"/>
                        <a:t>1/uzasadnienie</a:t>
                      </a:r>
                    </a:p>
                    <a:p>
                      <a:r>
                        <a:rPr lang="pl-PL" dirty="0" smtClean="0"/>
                        <a:t>2/pouczenie</a:t>
                      </a:r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4030">
                <a:tc>
                  <a:txBody>
                    <a:bodyPr/>
                    <a:lstStyle/>
                    <a:p>
                      <a:r>
                        <a:rPr lang="pl-PL" dirty="0" smtClean="0"/>
                        <a:t>            V</a:t>
                      </a:r>
                      <a:endParaRPr lang="pl-P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pl-PL" dirty="0" smtClean="0"/>
                        <a:t>okres wypowiedzenia</a:t>
                      </a:r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           V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4030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brak</a:t>
                      </a:r>
                      <a:endParaRPr lang="pl-P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pl-PL" dirty="0" smtClean="0"/>
                        <a:t>tryb wypowiedzenia</a:t>
                      </a:r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           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4030"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pl-PL" dirty="0" smtClean="0"/>
                        <a:t>ochrona pracownika</a:t>
                      </a:r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           V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4030"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pl-PL" dirty="0" smtClean="0"/>
                        <a:t>roszczenia pracownika</a:t>
                      </a:r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           V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3831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endParaRPr lang="pl-PL" dirty="0" smtClean="0"/>
          </a:p>
          <a:p>
            <a:pPr algn="ctr">
              <a:buNone/>
            </a:pPr>
            <a:r>
              <a:rPr lang="pl-PL" sz="2400" b="1" dirty="0" smtClean="0"/>
              <a:t>ROZWIĄZANIE  UMOWY O PRACĘ </a:t>
            </a:r>
          </a:p>
          <a:p>
            <a:pPr algn="ctr">
              <a:buNone/>
            </a:pPr>
            <a:r>
              <a:rPr lang="pl-PL" sz="2400" b="1" dirty="0" smtClean="0"/>
              <a:t>BEZ WYPOWIEDZENIA</a:t>
            </a:r>
          </a:p>
          <a:p>
            <a:pPr algn="ctr">
              <a:buNone/>
            </a:pPr>
            <a:endParaRPr lang="pl-PL" sz="2400" b="1" dirty="0" smtClean="0"/>
          </a:p>
          <a:p>
            <a:pPr algn="ctr">
              <a:buNone/>
            </a:pPr>
            <a:endParaRPr lang="pl-PL" sz="2400" b="1" dirty="0" smtClean="0"/>
          </a:p>
          <a:p>
            <a:pPr algn="ctr">
              <a:buNone/>
            </a:pPr>
            <a:r>
              <a:rPr lang="pl-PL" sz="2400" dirty="0" smtClean="0"/>
              <a:t>przez pracodawcę                     </a:t>
            </a:r>
            <a:r>
              <a:rPr lang="pl-PL" sz="2400" dirty="0" smtClean="0">
                <a:solidFill>
                  <a:srgbClr val="C00000"/>
                </a:solidFill>
              </a:rPr>
              <a:t>przez pracownika</a:t>
            </a:r>
          </a:p>
          <a:p>
            <a:pPr algn="ctr">
              <a:buNone/>
            </a:pPr>
            <a:endParaRPr lang="pl-PL" sz="2400" dirty="0" smtClean="0"/>
          </a:p>
          <a:p>
            <a:pPr algn="ctr">
              <a:buNone/>
            </a:pPr>
            <a:endParaRPr lang="pl-PL" sz="2400" dirty="0" smtClean="0"/>
          </a:p>
          <a:p>
            <a:pPr>
              <a:buNone/>
            </a:pPr>
            <a:r>
              <a:rPr lang="pl-PL" sz="2400" dirty="0" smtClean="0"/>
              <a:t>z winy pracownika                              </a:t>
            </a:r>
            <a:r>
              <a:rPr lang="pl-PL" sz="2400" dirty="0" smtClean="0">
                <a:solidFill>
                  <a:srgbClr val="C00000"/>
                </a:solidFill>
              </a:rPr>
              <a:t>z winy pracodawcy</a:t>
            </a:r>
          </a:p>
          <a:p>
            <a:pPr>
              <a:buNone/>
            </a:pPr>
            <a:r>
              <a:rPr lang="pl-PL" sz="2000" b="1" dirty="0" smtClean="0"/>
              <a:t>       Art. 52.</a:t>
            </a:r>
            <a:endParaRPr lang="pl-PL" sz="2400" dirty="0" smtClean="0"/>
          </a:p>
          <a:p>
            <a:pPr algn="ctr">
              <a:buNone/>
            </a:pPr>
            <a:endParaRPr lang="pl-PL" sz="2400" dirty="0" smtClean="0"/>
          </a:p>
          <a:p>
            <a:pPr algn="ctr">
              <a:buNone/>
            </a:pPr>
            <a:r>
              <a:rPr lang="pl-PL" sz="2400" dirty="0" smtClean="0"/>
              <a:t>bez winy pracownika</a:t>
            </a:r>
          </a:p>
          <a:p>
            <a:pPr algn="ctr">
              <a:buNone/>
            </a:pPr>
            <a:r>
              <a:rPr lang="pl-PL" sz="2000" b="1" dirty="0" smtClean="0"/>
              <a:t>Art. 53.</a:t>
            </a:r>
            <a:endParaRPr lang="pl-PL" sz="2400" dirty="0" smtClean="0"/>
          </a:p>
          <a:p>
            <a:pPr algn="r">
              <a:buNone/>
            </a:pPr>
            <a:r>
              <a:rPr lang="pl-PL" sz="1900" b="1" dirty="0" smtClean="0">
                <a:solidFill>
                  <a:srgbClr val="C00000"/>
                </a:solidFill>
              </a:rPr>
              <a:t>Art. 55. </a:t>
            </a:r>
            <a:r>
              <a:rPr lang="pl-PL" sz="1900" dirty="0" smtClean="0">
                <a:solidFill>
                  <a:srgbClr val="C00000"/>
                </a:solidFill>
              </a:rPr>
              <a:t>§ 1.   </a:t>
            </a:r>
            <a:r>
              <a:rPr lang="pl-PL" sz="2000" b="1" dirty="0" smtClean="0">
                <a:solidFill>
                  <a:srgbClr val="C00000"/>
                </a:solidFill>
              </a:rPr>
              <a:t>Art. 55. </a:t>
            </a:r>
            <a:r>
              <a:rPr lang="pl-PL" sz="2000" dirty="0" smtClean="0">
                <a:solidFill>
                  <a:srgbClr val="C00000"/>
                </a:solidFill>
              </a:rPr>
              <a:t>§ 1</a:t>
            </a:r>
            <a:r>
              <a:rPr lang="pl-PL" sz="2000" baseline="30000" dirty="0" smtClean="0">
                <a:solidFill>
                  <a:srgbClr val="C00000"/>
                </a:solidFill>
              </a:rPr>
              <a:t>1</a:t>
            </a:r>
            <a:r>
              <a:rPr lang="pl-PL" sz="2000" dirty="0" smtClean="0"/>
              <a:t>. </a:t>
            </a:r>
            <a:endParaRPr lang="pl-PL" sz="2400" dirty="0" smtClean="0"/>
          </a:p>
          <a:p>
            <a:pPr algn="ctr">
              <a:buNone/>
            </a:pPr>
            <a:endParaRPr lang="pl-PL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b="0" i="1" u="sng" dirty="0" smtClean="0"/>
              <a:t>Ustanie stosunku pracy</a:t>
            </a:r>
            <a:endParaRPr lang="pl-PL" sz="2800" dirty="0"/>
          </a:p>
        </p:txBody>
      </p:sp>
      <p:cxnSp>
        <p:nvCxnSpPr>
          <p:cNvPr id="17" name="Łącznik prosty ze strzałką 16"/>
          <p:cNvCxnSpPr/>
          <p:nvPr/>
        </p:nvCxnSpPr>
        <p:spPr>
          <a:xfrm flipH="1">
            <a:off x="2699792" y="2492896"/>
            <a:ext cx="1728192" cy="5760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Łącznik prosty ze strzałką 20"/>
          <p:cNvCxnSpPr/>
          <p:nvPr/>
        </p:nvCxnSpPr>
        <p:spPr>
          <a:xfrm>
            <a:off x="4427984" y="2492896"/>
            <a:ext cx="2304256" cy="5760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3" name="Łącznik prosty ze strzałką 22"/>
          <p:cNvCxnSpPr/>
          <p:nvPr/>
        </p:nvCxnSpPr>
        <p:spPr>
          <a:xfrm flipH="1">
            <a:off x="1619672" y="3501008"/>
            <a:ext cx="1656184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Łącznik prosty ze strzałką 24"/>
          <p:cNvCxnSpPr/>
          <p:nvPr/>
        </p:nvCxnSpPr>
        <p:spPr>
          <a:xfrm>
            <a:off x="3275856" y="3501008"/>
            <a:ext cx="1152128" cy="144016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Łącznik prosty ze strzałką 26"/>
          <p:cNvCxnSpPr/>
          <p:nvPr/>
        </p:nvCxnSpPr>
        <p:spPr>
          <a:xfrm>
            <a:off x="6804248" y="3501008"/>
            <a:ext cx="72008" cy="5760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9" name="Łącznik prosty ze strzałką 28"/>
          <p:cNvCxnSpPr/>
          <p:nvPr/>
        </p:nvCxnSpPr>
        <p:spPr>
          <a:xfrm flipH="1">
            <a:off x="6300192" y="4437112"/>
            <a:ext cx="792088" cy="10801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1" name="Łącznik prosty ze strzałką 30"/>
          <p:cNvCxnSpPr/>
          <p:nvPr/>
        </p:nvCxnSpPr>
        <p:spPr>
          <a:xfrm>
            <a:off x="7092280" y="4437112"/>
            <a:ext cx="792088" cy="10801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l-PL" dirty="0" smtClean="0"/>
          </a:p>
          <a:p>
            <a:pPr algn="ctr">
              <a:buNone/>
            </a:pPr>
            <a:r>
              <a:rPr lang="pl-PL" sz="2400" b="1" dirty="0" smtClean="0"/>
              <a:t>ROZWIĄZANIE  UMOWY O PRACĘ </a:t>
            </a:r>
          </a:p>
          <a:p>
            <a:pPr algn="ctr">
              <a:buNone/>
            </a:pPr>
            <a:r>
              <a:rPr lang="pl-PL" sz="2400" b="1" dirty="0" smtClean="0"/>
              <a:t>BEZ WYPOWIEDZENIA</a:t>
            </a:r>
          </a:p>
          <a:p>
            <a:pPr algn="ctr">
              <a:buNone/>
            </a:pPr>
            <a:endParaRPr lang="pl-PL" sz="2400" b="1" dirty="0" smtClean="0"/>
          </a:p>
          <a:p>
            <a:pPr algn="ctr">
              <a:buNone/>
            </a:pPr>
            <a:r>
              <a:rPr lang="pl-PL" sz="2400" dirty="0" smtClean="0"/>
              <a:t>przez pracodawcę                     przez pracownika</a:t>
            </a:r>
          </a:p>
          <a:p>
            <a:pPr algn="ctr">
              <a:buNone/>
            </a:pPr>
            <a:endParaRPr lang="pl-PL" sz="2400" dirty="0" smtClean="0"/>
          </a:p>
          <a:p>
            <a:pPr algn="ctr"/>
            <a:r>
              <a:rPr lang="pl-PL" sz="2400" dirty="0" smtClean="0"/>
              <a:t>treść i forma</a:t>
            </a:r>
          </a:p>
          <a:p>
            <a:pPr algn="ctr"/>
            <a:r>
              <a:rPr lang="pl-PL" sz="2400" dirty="0"/>
              <a:t>p</a:t>
            </a:r>
            <a:r>
              <a:rPr lang="pl-PL" sz="2400" dirty="0" smtClean="0"/>
              <a:t>rzesłanki i tryb</a:t>
            </a:r>
            <a:endParaRPr lang="pl-PL" sz="2400" dirty="0" smtClean="0"/>
          </a:p>
          <a:p>
            <a:pPr algn="ctr"/>
            <a:r>
              <a:rPr lang="pl-PL" sz="2400" dirty="0" smtClean="0"/>
              <a:t>ochrona pracownika</a:t>
            </a:r>
          </a:p>
          <a:p>
            <a:pPr algn="ctr"/>
            <a:r>
              <a:rPr lang="pl-PL" sz="2400" dirty="0" smtClean="0"/>
              <a:t>roszczenia</a:t>
            </a:r>
          </a:p>
          <a:p>
            <a:pPr algn="ctr">
              <a:buNone/>
            </a:pPr>
            <a:endParaRPr lang="pl-PL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b="0" i="1" u="sng" dirty="0" smtClean="0"/>
              <a:t>Ustanie stosunku pracy</a:t>
            </a:r>
            <a:endParaRPr lang="pl-PL" sz="2800" dirty="0"/>
          </a:p>
        </p:txBody>
      </p:sp>
      <p:sp>
        <p:nvSpPr>
          <p:cNvPr id="4" name="Prostokąt zaokrąglony 3"/>
          <p:cNvSpPr/>
          <p:nvPr/>
        </p:nvSpPr>
        <p:spPr>
          <a:xfrm>
            <a:off x="2051720" y="1916832"/>
            <a:ext cx="5112568" cy="86409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 zaokrąglony 4"/>
          <p:cNvSpPr/>
          <p:nvPr/>
        </p:nvSpPr>
        <p:spPr>
          <a:xfrm>
            <a:off x="899592" y="3140968"/>
            <a:ext cx="2808312" cy="504056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zaokrąglony 5"/>
          <p:cNvSpPr/>
          <p:nvPr/>
        </p:nvSpPr>
        <p:spPr>
          <a:xfrm>
            <a:off x="5580112" y="3140968"/>
            <a:ext cx="2808312" cy="50405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12" name="Łącznik prosty ze strzałką 11"/>
          <p:cNvCxnSpPr/>
          <p:nvPr/>
        </p:nvCxnSpPr>
        <p:spPr>
          <a:xfrm flipH="1">
            <a:off x="3779912" y="2852936"/>
            <a:ext cx="576064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Łącznik prosty ze strzałką 13"/>
          <p:cNvCxnSpPr/>
          <p:nvPr/>
        </p:nvCxnSpPr>
        <p:spPr>
          <a:xfrm>
            <a:off x="4355976" y="2852936"/>
            <a:ext cx="108012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5" name="Elipsa 14"/>
          <p:cNvSpPr/>
          <p:nvPr/>
        </p:nvSpPr>
        <p:spPr>
          <a:xfrm>
            <a:off x="2555776" y="3861048"/>
            <a:ext cx="4176464" cy="194421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19" name="Łącznik prosty ze strzałką 18"/>
          <p:cNvCxnSpPr/>
          <p:nvPr/>
        </p:nvCxnSpPr>
        <p:spPr>
          <a:xfrm>
            <a:off x="2267744" y="3717032"/>
            <a:ext cx="648072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Łącznik prosty ze strzałką 21"/>
          <p:cNvCxnSpPr/>
          <p:nvPr/>
        </p:nvCxnSpPr>
        <p:spPr>
          <a:xfrm flipH="1">
            <a:off x="6444208" y="3717032"/>
            <a:ext cx="504056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l-PL" dirty="0" smtClean="0"/>
          </a:p>
          <a:p>
            <a:pPr algn="ctr">
              <a:buNone/>
            </a:pPr>
            <a:r>
              <a:rPr lang="pl-PL" sz="2400" b="1" dirty="0" smtClean="0"/>
              <a:t>ROZWIĄZANIE  UMOWY O PRACĘ </a:t>
            </a:r>
          </a:p>
          <a:p>
            <a:pPr algn="ctr">
              <a:buNone/>
            </a:pPr>
            <a:r>
              <a:rPr lang="pl-PL" sz="2400" b="1" dirty="0" smtClean="0"/>
              <a:t>„</a:t>
            </a:r>
            <a:r>
              <a:rPr lang="pl-PL" sz="2400" b="1" i="1" dirty="0" smtClean="0"/>
              <a:t>ZA UPRZEDZENIEM</a:t>
            </a:r>
            <a:r>
              <a:rPr lang="pl-PL" sz="2400" b="1" dirty="0" smtClean="0"/>
              <a:t>”</a:t>
            </a:r>
          </a:p>
          <a:p>
            <a:pPr algn="ctr">
              <a:buNone/>
            </a:pPr>
            <a:endParaRPr lang="pl-PL" sz="2400" b="1" dirty="0" smtClean="0"/>
          </a:p>
          <a:p>
            <a:pPr algn="ctr">
              <a:buNone/>
            </a:pPr>
            <a:endParaRPr lang="pl-PL" sz="2400" dirty="0" smtClean="0"/>
          </a:p>
          <a:p>
            <a:pPr algn="ctr">
              <a:buNone/>
            </a:pPr>
            <a:r>
              <a:rPr lang="pl-PL" sz="2400" dirty="0" smtClean="0"/>
              <a:t>wyłącznie przez pracownika</a:t>
            </a:r>
          </a:p>
          <a:p>
            <a:pPr algn="ctr">
              <a:buNone/>
            </a:pPr>
            <a:endParaRPr lang="pl-PL" sz="2400" dirty="0" smtClean="0"/>
          </a:p>
          <a:p>
            <a:pPr algn="ctr">
              <a:buNone/>
            </a:pPr>
            <a:endParaRPr lang="pl-PL" sz="2400" dirty="0" smtClean="0"/>
          </a:p>
          <a:p>
            <a:pPr algn="ctr">
              <a:buNone/>
            </a:pPr>
            <a:r>
              <a:rPr lang="pl-PL" sz="2800" b="1" dirty="0" smtClean="0"/>
              <a:t>Art. 23</a:t>
            </a:r>
            <a:r>
              <a:rPr lang="pl-PL" sz="2800" b="1" baseline="30000" dirty="0" smtClean="0"/>
              <a:t>1</a:t>
            </a:r>
            <a:r>
              <a:rPr lang="pl-PL" sz="2800" b="1" dirty="0" smtClean="0"/>
              <a:t>.</a:t>
            </a:r>
            <a:r>
              <a:rPr lang="pl-PL" sz="2800" dirty="0" smtClean="0"/>
              <a:t> § 4 K.P.           </a:t>
            </a:r>
            <a:r>
              <a:rPr lang="pl-PL" sz="2800" b="1" dirty="0" smtClean="0"/>
              <a:t>Art. 48. </a:t>
            </a:r>
            <a:r>
              <a:rPr lang="pl-PL" sz="2800" dirty="0" smtClean="0"/>
              <a:t>§ 2 K.P</a:t>
            </a:r>
            <a:r>
              <a:rPr lang="pl-PL" sz="2800" dirty="0" smtClean="0"/>
              <a:t>.</a:t>
            </a:r>
          </a:p>
          <a:p>
            <a:pPr algn="ctr">
              <a:buNone/>
            </a:pPr>
            <a:r>
              <a:rPr lang="pl-P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tylko!</a:t>
            </a:r>
            <a:endParaRPr lang="pl-PL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b="0" i="1" u="sng" dirty="0" smtClean="0"/>
              <a:t>Ustanie stosunku pracy</a:t>
            </a:r>
            <a:endParaRPr lang="pl-PL" sz="2800" dirty="0"/>
          </a:p>
        </p:txBody>
      </p:sp>
      <p:sp>
        <p:nvSpPr>
          <p:cNvPr id="4" name="Prostokąt zaokrąglony 3"/>
          <p:cNvSpPr/>
          <p:nvPr/>
        </p:nvSpPr>
        <p:spPr>
          <a:xfrm>
            <a:off x="2051720" y="1916832"/>
            <a:ext cx="5112568" cy="86409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Prostokąt zaokrąglony 12"/>
          <p:cNvSpPr/>
          <p:nvPr/>
        </p:nvSpPr>
        <p:spPr>
          <a:xfrm>
            <a:off x="2339752" y="3573016"/>
            <a:ext cx="4464496" cy="50405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6" name="Prostokąt zaokrąglony 15"/>
          <p:cNvSpPr/>
          <p:nvPr/>
        </p:nvSpPr>
        <p:spPr>
          <a:xfrm>
            <a:off x="971600" y="4797152"/>
            <a:ext cx="3312368" cy="648072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" name="Prostokąt zaokrąglony 16"/>
          <p:cNvSpPr/>
          <p:nvPr/>
        </p:nvSpPr>
        <p:spPr>
          <a:xfrm>
            <a:off x="5148064" y="4797152"/>
            <a:ext cx="2952328" cy="576064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20" name="Łącznik prosty ze strzałką 19"/>
          <p:cNvCxnSpPr/>
          <p:nvPr/>
        </p:nvCxnSpPr>
        <p:spPr>
          <a:xfrm>
            <a:off x="4427984" y="2852936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5" name="Łącznik prosty ze strzałką 24"/>
          <p:cNvCxnSpPr/>
          <p:nvPr/>
        </p:nvCxnSpPr>
        <p:spPr>
          <a:xfrm>
            <a:off x="4427984" y="4149080"/>
            <a:ext cx="1944216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8" name="Łącznik prosty ze strzałką 27"/>
          <p:cNvCxnSpPr/>
          <p:nvPr/>
        </p:nvCxnSpPr>
        <p:spPr>
          <a:xfrm flipH="1">
            <a:off x="2699792" y="4149080"/>
            <a:ext cx="1728192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pPr>
              <a:buNone/>
            </a:pPr>
            <a:r>
              <a:rPr lang="pl-PL" i="1" dirty="0" smtClean="0"/>
              <a:t>Jaka jest relacja pomiędzy tymi pojęciami:</a:t>
            </a:r>
          </a:p>
          <a:p>
            <a:pPr>
              <a:buNone/>
            </a:pPr>
            <a:endParaRPr lang="pl-PL" i="1" dirty="0" smtClean="0"/>
          </a:p>
          <a:p>
            <a:pPr algn="r"/>
            <a:r>
              <a:rPr lang="pl-PL" i="1" dirty="0" smtClean="0"/>
              <a:t>wygaśnięcie stosunku pracy</a:t>
            </a:r>
          </a:p>
          <a:p>
            <a:pPr algn="r"/>
            <a:r>
              <a:rPr lang="pl-PL" i="1" dirty="0" smtClean="0"/>
              <a:t>ustanie stosunku pracy</a:t>
            </a:r>
          </a:p>
          <a:p>
            <a:pPr algn="r"/>
            <a:r>
              <a:rPr lang="pl-PL" i="1" dirty="0" smtClean="0"/>
              <a:t>rozwiązania stosunku pracy</a:t>
            </a:r>
            <a:endParaRPr lang="pl-PL" i="1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b="0" i="1" u="sng" dirty="0" smtClean="0"/>
              <a:t>Ustanie stosunku pracy</a:t>
            </a:r>
            <a:endParaRPr lang="pl-PL" sz="2800" b="0" i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pPr algn="ctr">
              <a:buNone/>
            </a:pPr>
            <a:r>
              <a:rPr lang="pl-PL" b="1" dirty="0" smtClean="0"/>
              <a:t>USTANIE  STOSUNKU  PRACY</a:t>
            </a:r>
          </a:p>
          <a:p>
            <a:pPr algn="ctr"/>
            <a:endParaRPr lang="pl-PL" dirty="0" smtClean="0"/>
          </a:p>
          <a:p>
            <a:pPr algn="ctr"/>
            <a:endParaRPr lang="pl-PL" dirty="0" smtClean="0"/>
          </a:p>
          <a:p>
            <a:pPr>
              <a:buNone/>
            </a:pPr>
            <a:r>
              <a:rPr lang="pl-PL" dirty="0" smtClean="0"/>
              <a:t> Rozwiązanie </a:t>
            </a:r>
          </a:p>
          <a:p>
            <a:pPr>
              <a:buNone/>
            </a:pPr>
            <a:r>
              <a:rPr lang="pl-PL" dirty="0" smtClean="0"/>
              <a:t>stosunku pracy                            Wygaśnięcie </a:t>
            </a:r>
          </a:p>
          <a:p>
            <a:pPr algn="r">
              <a:buNone/>
            </a:pPr>
            <a:r>
              <a:rPr lang="pl-PL" dirty="0" smtClean="0"/>
              <a:t>stosunku pracy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b="0" i="1" u="sng" dirty="0" smtClean="0"/>
              <a:t>Ustanie stosunku pracy</a:t>
            </a:r>
            <a:endParaRPr lang="pl-PL" sz="2800" b="0" i="1" u="sng" dirty="0"/>
          </a:p>
        </p:txBody>
      </p:sp>
      <p:sp>
        <p:nvSpPr>
          <p:cNvPr id="5" name="Elipsa 4"/>
          <p:cNvSpPr/>
          <p:nvPr/>
        </p:nvSpPr>
        <p:spPr>
          <a:xfrm>
            <a:off x="323528" y="3068960"/>
            <a:ext cx="3168352" cy="158417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Elipsa 6"/>
          <p:cNvSpPr/>
          <p:nvPr/>
        </p:nvSpPr>
        <p:spPr>
          <a:xfrm>
            <a:off x="5652120" y="3501008"/>
            <a:ext cx="3240360" cy="14401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9" name="Łącznik prosty ze strzałką 8"/>
          <p:cNvCxnSpPr/>
          <p:nvPr/>
        </p:nvCxnSpPr>
        <p:spPr>
          <a:xfrm flipH="1">
            <a:off x="2843808" y="2492896"/>
            <a:ext cx="1800200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Łącznik prosty ze strzałką 10"/>
          <p:cNvCxnSpPr/>
          <p:nvPr/>
        </p:nvCxnSpPr>
        <p:spPr>
          <a:xfrm>
            <a:off x="4644008" y="2492896"/>
            <a:ext cx="2304256" cy="7920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sz="3200" i="1" dirty="0" smtClean="0"/>
              <a:t>Czym co do swej istoty różni się:</a:t>
            </a:r>
          </a:p>
          <a:p>
            <a:pPr algn="ctr">
              <a:buNone/>
            </a:pPr>
            <a:r>
              <a:rPr lang="pl-PL" sz="3200" i="1" dirty="0" smtClean="0"/>
              <a:t>rozwiązanie stosunku pracy</a:t>
            </a:r>
          </a:p>
          <a:p>
            <a:pPr algn="ctr">
              <a:buNone/>
            </a:pPr>
            <a:r>
              <a:rPr lang="pl-PL" sz="3200" i="1" dirty="0" smtClean="0"/>
              <a:t>od wygaśnięcia stosunku pracy?</a:t>
            </a:r>
            <a:endParaRPr lang="pl-PL" sz="3200" i="1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b="0" i="1" u="sng" dirty="0" smtClean="0"/>
              <a:t>Ustanie stosunku pracy</a:t>
            </a:r>
            <a:endParaRPr lang="pl-PL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l-PL" dirty="0" smtClean="0"/>
          </a:p>
          <a:p>
            <a:pPr algn="ctr">
              <a:buNone/>
            </a:pPr>
            <a:r>
              <a:rPr lang="pl-PL" b="1" dirty="0" smtClean="0"/>
              <a:t>Rozwiązanie stosunku pracy</a:t>
            </a:r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b="1" dirty="0" smtClean="0"/>
              <a:t>………?                                 ……..?</a:t>
            </a:r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b="1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b="0" i="1" u="sng" dirty="0" smtClean="0"/>
              <a:t>Ustanie stosunku pracy</a:t>
            </a:r>
            <a:endParaRPr lang="pl-PL" sz="2800" dirty="0"/>
          </a:p>
        </p:txBody>
      </p:sp>
      <p:sp>
        <p:nvSpPr>
          <p:cNvPr id="4" name="Prostokąt zaokrąglony 3"/>
          <p:cNvSpPr/>
          <p:nvPr/>
        </p:nvSpPr>
        <p:spPr>
          <a:xfrm>
            <a:off x="2123728" y="1772816"/>
            <a:ext cx="5112568" cy="93610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6" name="Łącznik prosty ze strzałką 5"/>
          <p:cNvCxnSpPr/>
          <p:nvPr/>
        </p:nvCxnSpPr>
        <p:spPr>
          <a:xfrm flipH="1">
            <a:off x="2123728" y="2852936"/>
            <a:ext cx="2448272" cy="86409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ze strzałką 7"/>
          <p:cNvCxnSpPr/>
          <p:nvPr/>
        </p:nvCxnSpPr>
        <p:spPr>
          <a:xfrm>
            <a:off x="4572000" y="2852936"/>
            <a:ext cx="2232248" cy="10081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pl-PL" dirty="0" smtClean="0"/>
          </a:p>
          <a:p>
            <a:pPr algn="ctr">
              <a:buNone/>
            </a:pPr>
            <a:r>
              <a:rPr lang="pl-PL" b="1" dirty="0" smtClean="0"/>
              <a:t>Rozwiązanie </a:t>
            </a:r>
            <a:r>
              <a:rPr lang="pl-PL" b="1" dirty="0" err="1" smtClean="0"/>
              <a:t>u.o.p</a:t>
            </a:r>
            <a:r>
              <a:rPr lang="pl-PL" b="1" dirty="0" smtClean="0"/>
              <a:t>.</a:t>
            </a:r>
            <a:endParaRPr lang="pl-PL" b="1" dirty="0" smtClean="0"/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b="1" dirty="0" smtClean="0"/>
              <a:t>Czynności prawne              Czynności prawne</a:t>
            </a:r>
          </a:p>
          <a:p>
            <a:pPr algn="ctr">
              <a:buNone/>
            </a:pPr>
            <a:r>
              <a:rPr lang="pl-PL" b="1" dirty="0" smtClean="0"/>
              <a:t>dwustronne                          jednostronne</a:t>
            </a:r>
          </a:p>
          <a:p>
            <a:pPr algn="ctr">
              <a:buNone/>
            </a:pPr>
            <a:r>
              <a:rPr lang="pl-PL" b="1" dirty="0" smtClean="0"/>
              <a:t>  1/…                                     </a:t>
            </a:r>
            <a:r>
              <a:rPr lang="pl-PL" b="1" dirty="0" err="1" smtClean="0"/>
              <a:t>1</a:t>
            </a:r>
            <a:r>
              <a:rPr lang="pl-PL" b="1" dirty="0" smtClean="0"/>
              <a:t>/ …</a:t>
            </a:r>
          </a:p>
          <a:p>
            <a:pPr algn="ctr">
              <a:buNone/>
            </a:pPr>
            <a:r>
              <a:rPr lang="pl-PL" b="1" dirty="0" smtClean="0"/>
              <a:t>  2/…                                    </a:t>
            </a:r>
            <a:r>
              <a:rPr lang="pl-PL" b="1" dirty="0" err="1" smtClean="0"/>
              <a:t>2</a:t>
            </a:r>
            <a:r>
              <a:rPr lang="pl-PL" b="1" dirty="0" smtClean="0"/>
              <a:t>/…</a:t>
            </a:r>
          </a:p>
          <a:p>
            <a:pPr algn="ctr">
              <a:buNone/>
            </a:pPr>
            <a:r>
              <a:rPr lang="pl-PL" b="1" dirty="0" smtClean="0"/>
              <a:t>                                             3/…</a:t>
            </a:r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b="1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b="0" i="1" u="sng" dirty="0" smtClean="0"/>
              <a:t>Ustanie stosunku pracy</a:t>
            </a:r>
            <a:endParaRPr lang="pl-PL" sz="2800" dirty="0"/>
          </a:p>
        </p:txBody>
      </p:sp>
      <p:sp>
        <p:nvSpPr>
          <p:cNvPr id="4" name="Prostokąt zaokrąglony 3"/>
          <p:cNvSpPr/>
          <p:nvPr/>
        </p:nvSpPr>
        <p:spPr>
          <a:xfrm>
            <a:off x="2123728" y="1772816"/>
            <a:ext cx="5112568" cy="93610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6" name="Łącznik prosty ze strzałką 5"/>
          <p:cNvCxnSpPr/>
          <p:nvPr/>
        </p:nvCxnSpPr>
        <p:spPr>
          <a:xfrm flipH="1">
            <a:off x="2051720" y="2852936"/>
            <a:ext cx="2520280" cy="6480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ze strzałką 7"/>
          <p:cNvCxnSpPr/>
          <p:nvPr/>
        </p:nvCxnSpPr>
        <p:spPr>
          <a:xfrm>
            <a:off x="4572000" y="2852936"/>
            <a:ext cx="2376264" cy="7200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l-PL" dirty="0" smtClean="0"/>
          </a:p>
          <a:p>
            <a:pPr algn="ctr">
              <a:buNone/>
            </a:pPr>
            <a:r>
              <a:rPr lang="pl-PL" b="1" dirty="0" smtClean="0"/>
              <a:t>Rozwiązanie stosunku pracy</a:t>
            </a:r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sz="2200" b="1" dirty="0" smtClean="0"/>
              <a:t>Czynności prawne              Czynności prawne</a:t>
            </a:r>
          </a:p>
          <a:p>
            <a:pPr algn="ctr">
              <a:buNone/>
            </a:pPr>
            <a:r>
              <a:rPr lang="pl-PL" sz="2200" b="1" dirty="0" smtClean="0"/>
              <a:t>dwustronne                          jednostronne</a:t>
            </a:r>
          </a:p>
          <a:p>
            <a:pPr algn="ctr">
              <a:buNone/>
            </a:pPr>
            <a:r>
              <a:rPr lang="pl-PL" sz="2200" b="1" dirty="0" smtClean="0"/>
              <a:t>  </a:t>
            </a:r>
            <a:r>
              <a:rPr lang="pl-PL" sz="2200" dirty="0" smtClean="0"/>
              <a:t>1/porozumienie stron            1/wypowiedzenie</a:t>
            </a:r>
          </a:p>
          <a:p>
            <a:pPr algn="ctr">
              <a:buNone/>
            </a:pPr>
            <a:r>
              <a:rPr lang="pl-PL" sz="2200" dirty="0" smtClean="0"/>
              <a:t> 	  2/…???                                      2/bez wypowiedzenia                                                           					3</a:t>
            </a:r>
            <a:r>
              <a:rPr lang="pl-PL" sz="2200" dirty="0" smtClean="0"/>
              <a:t>/….?</a:t>
            </a:r>
            <a:endParaRPr lang="pl-PL" sz="2200" dirty="0" smtClean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b="0" i="1" u="sng" dirty="0" smtClean="0"/>
              <a:t>Ustanie stosunku pracy</a:t>
            </a:r>
            <a:endParaRPr lang="pl-PL" sz="2800" dirty="0"/>
          </a:p>
        </p:txBody>
      </p:sp>
      <p:sp>
        <p:nvSpPr>
          <p:cNvPr id="4" name="Prostokąt zaokrąglony 3"/>
          <p:cNvSpPr/>
          <p:nvPr/>
        </p:nvSpPr>
        <p:spPr>
          <a:xfrm>
            <a:off x="2123728" y="1772816"/>
            <a:ext cx="5112568" cy="93610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6" name="Łącznik prosty ze strzałką 5"/>
          <p:cNvCxnSpPr/>
          <p:nvPr/>
        </p:nvCxnSpPr>
        <p:spPr>
          <a:xfrm flipH="1">
            <a:off x="2051720" y="2852936"/>
            <a:ext cx="2520280" cy="6480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ze strzałką 7"/>
          <p:cNvCxnSpPr/>
          <p:nvPr/>
        </p:nvCxnSpPr>
        <p:spPr>
          <a:xfrm>
            <a:off x="4572000" y="2852936"/>
            <a:ext cx="2376264" cy="7200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l-PL" dirty="0" smtClean="0"/>
          </a:p>
          <a:p>
            <a:pPr algn="ctr">
              <a:buNone/>
            </a:pPr>
            <a:r>
              <a:rPr lang="pl-PL" b="1" dirty="0" smtClean="0"/>
              <a:t>Rozwiązanie stosunku pracy</a:t>
            </a:r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sz="2200" b="1" dirty="0" smtClean="0"/>
              <a:t>Czynności prawne              Czynności prawne</a:t>
            </a:r>
          </a:p>
          <a:p>
            <a:pPr algn="ctr">
              <a:buNone/>
            </a:pPr>
            <a:r>
              <a:rPr lang="pl-PL" sz="2200" b="1" dirty="0" smtClean="0"/>
              <a:t>dwustronne                          </a:t>
            </a:r>
            <a:r>
              <a:rPr lang="pl-PL" sz="2200" b="1" dirty="0" smtClean="0"/>
              <a:t>jednostronne</a:t>
            </a:r>
          </a:p>
          <a:p>
            <a:pPr>
              <a:buNone/>
            </a:pPr>
            <a:r>
              <a:rPr lang="pl-PL" sz="2200" dirty="0" smtClean="0"/>
              <a:t>1/porozumienie </a:t>
            </a:r>
            <a:r>
              <a:rPr lang="pl-PL" sz="2200" dirty="0" smtClean="0"/>
              <a:t>stron            </a:t>
            </a:r>
            <a:r>
              <a:rPr lang="pl-PL" sz="2200" dirty="0" smtClean="0"/>
              <a:t>	1/wypowiedzenie</a:t>
            </a:r>
            <a:endParaRPr lang="pl-PL" sz="2200" dirty="0" smtClean="0"/>
          </a:p>
          <a:p>
            <a:pPr>
              <a:buNone/>
            </a:pPr>
            <a:r>
              <a:rPr lang="pl-PL" sz="2200" dirty="0" smtClean="0"/>
              <a:t>2/upływ czasu (</a:t>
            </a:r>
            <a:r>
              <a:rPr lang="pl-PL" sz="2200" dirty="0" err="1" smtClean="0"/>
              <a:t>u.terminowa</a:t>
            </a:r>
            <a:r>
              <a:rPr lang="pl-PL" sz="2200" dirty="0"/>
              <a:t>) </a:t>
            </a:r>
            <a:r>
              <a:rPr lang="pl-PL" sz="2200" dirty="0" smtClean="0"/>
              <a:t>     2/bez </a:t>
            </a:r>
            <a:r>
              <a:rPr lang="pl-PL" sz="2200" dirty="0"/>
              <a:t>wypowiedzenia                                              </a:t>
            </a:r>
            <a:r>
              <a:rPr lang="pl-PL" sz="2200" dirty="0" smtClean="0"/>
              <a:t>			</a:t>
            </a:r>
            <a:r>
              <a:rPr lang="pl-PL" sz="2200" dirty="0" smtClean="0"/>
              <a:t>		3/za uprzedzeniem</a:t>
            </a:r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b="0" i="1" u="sng" dirty="0" smtClean="0"/>
              <a:t>Ustanie stosunku pracy</a:t>
            </a:r>
            <a:endParaRPr lang="pl-PL" sz="2800" dirty="0"/>
          </a:p>
        </p:txBody>
      </p:sp>
      <p:sp>
        <p:nvSpPr>
          <p:cNvPr id="4" name="Prostokąt zaokrąglony 3"/>
          <p:cNvSpPr/>
          <p:nvPr/>
        </p:nvSpPr>
        <p:spPr>
          <a:xfrm>
            <a:off x="2123728" y="1772816"/>
            <a:ext cx="5112568" cy="93610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6" name="Łącznik prosty ze strzałką 5"/>
          <p:cNvCxnSpPr/>
          <p:nvPr/>
        </p:nvCxnSpPr>
        <p:spPr>
          <a:xfrm flipH="1">
            <a:off x="2051720" y="2852936"/>
            <a:ext cx="2520280" cy="6480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ze strzałką 7"/>
          <p:cNvCxnSpPr/>
          <p:nvPr/>
        </p:nvCxnSpPr>
        <p:spPr>
          <a:xfrm>
            <a:off x="4572000" y="2852936"/>
            <a:ext cx="2376264" cy="7200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8079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l-PL" dirty="0" smtClean="0"/>
          </a:p>
          <a:p>
            <a:pPr algn="ctr">
              <a:buNone/>
            </a:pPr>
            <a:r>
              <a:rPr lang="pl-PL" b="1" dirty="0" smtClean="0"/>
              <a:t>wygaśnięcie </a:t>
            </a:r>
            <a:r>
              <a:rPr lang="pl-PL" b="1" dirty="0" err="1" smtClean="0"/>
              <a:t>u.o.p</a:t>
            </a:r>
            <a:r>
              <a:rPr lang="pl-PL" b="1" dirty="0" smtClean="0"/>
              <a:t>.</a:t>
            </a:r>
            <a:endParaRPr lang="pl-PL" b="1" dirty="0" smtClean="0"/>
          </a:p>
          <a:p>
            <a:pPr algn="ctr">
              <a:buNone/>
            </a:pPr>
            <a:r>
              <a:rPr lang="pl-PL" b="1" dirty="0" smtClean="0"/>
              <a:t>według  </a:t>
            </a:r>
            <a:r>
              <a:rPr lang="pl-PL" b="1" dirty="0" err="1" smtClean="0"/>
              <a:t>k.p</a:t>
            </a:r>
            <a:r>
              <a:rPr lang="pl-PL" b="1" dirty="0" smtClean="0"/>
              <a:t>.</a:t>
            </a:r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b="1" dirty="0" smtClean="0"/>
          </a:p>
          <a:p>
            <a:pPr>
              <a:buNone/>
            </a:pPr>
            <a:r>
              <a:rPr lang="pl-PL" b="1" dirty="0" smtClean="0"/>
              <a:t>Art. 63</a:t>
            </a:r>
            <a:r>
              <a:rPr lang="pl-PL" b="1" baseline="30000" dirty="0" smtClean="0"/>
              <a:t>1</a:t>
            </a:r>
            <a:r>
              <a:rPr lang="pl-PL" b="1" dirty="0" smtClean="0"/>
              <a:t>.</a:t>
            </a:r>
            <a:r>
              <a:rPr lang="pl-PL" dirty="0" smtClean="0"/>
              <a:t> § 1</a:t>
            </a:r>
          </a:p>
          <a:p>
            <a:pPr algn="ctr">
              <a:buNone/>
            </a:pPr>
            <a:r>
              <a:rPr lang="pl-PL" b="1" dirty="0" smtClean="0"/>
              <a:t>Art. 63</a:t>
            </a:r>
            <a:r>
              <a:rPr lang="pl-PL" b="1" baseline="30000" dirty="0" smtClean="0"/>
              <a:t>2</a:t>
            </a:r>
            <a:r>
              <a:rPr lang="pl-PL" b="1" dirty="0" smtClean="0"/>
              <a:t>.</a:t>
            </a:r>
            <a:r>
              <a:rPr lang="pl-PL" dirty="0" smtClean="0"/>
              <a:t> § 1.</a:t>
            </a:r>
          </a:p>
          <a:p>
            <a:pPr algn="r">
              <a:buNone/>
            </a:pPr>
            <a:r>
              <a:rPr lang="pl-PL" b="1" dirty="0" smtClean="0"/>
              <a:t>Art. 66. </a:t>
            </a:r>
            <a:r>
              <a:rPr lang="pl-PL" dirty="0" smtClean="0"/>
              <a:t>§ 1.</a:t>
            </a:r>
            <a:endParaRPr lang="pl-PL" b="1" dirty="0" smtClean="0"/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b="0" i="1" u="sng" dirty="0" smtClean="0"/>
              <a:t>Ustanie stosunku pracy</a:t>
            </a:r>
            <a:endParaRPr lang="pl-PL" sz="2800" dirty="0"/>
          </a:p>
        </p:txBody>
      </p:sp>
      <p:sp>
        <p:nvSpPr>
          <p:cNvPr id="4" name="Prostokąt zaokrąglony 3"/>
          <p:cNvSpPr/>
          <p:nvPr/>
        </p:nvSpPr>
        <p:spPr>
          <a:xfrm>
            <a:off x="2123728" y="1772816"/>
            <a:ext cx="5112568" cy="115212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9" name="Łącznik prosty ze strzałką 8"/>
          <p:cNvCxnSpPr/>
          <p:nvPr/>
        </p:nvCxnSpPr>
        <p:spPr>
          <a:xfrm flipH="1">
            <a:off x="1835696" y="3140968"/>
            <a:ext cx="2736304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Łącznik prosty ze strzałką 10"/>
          <p:cNvCxnSpPr/>
          <p:nvPr/>
        </p:nvCxnSpPr>
        <p:spPr>
          <a:xfrm>
            <a:off x="4572000" y="3140968"/>
            <a:ext cx="72008" cy="108012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Łącznik prosty ze strzałką 12"/>
          <p:cNvCxnSpPr/>
          <p:nvPr/>
        </p:nvCxnSpPr>
        <p:spPr>
          <a:xfrm>
            <a:off x="4572000" y="3140968"/>
            <a:ext cx="3096344" cy="151216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173</TotalTime>
  <Words>370</Words>
  <Application>Microsoft Office PowerPoint</Application>
  <PresentationFormat>Pokaz na ekranie (4:3)</PresentationFormat>
  <Paragraphs>184</Paragraphs>
  <Slides>15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20" baseType="lpstr">
      <vt:lpstr>Lucida Sans Unicode</vt:lpstr>
      <vt:lpstr>Verdana</vt:lpstr>
      <vt:lpstr>Wingdings 2</vt:lpstr>
      <vt:lpstr>Wingdings 3</vt:lpstr>
      <vt:lpstr>Hol</vt:lpstr>
      <vt:lpstr>Ustanie stosunku pracy Wprowadzenie</vt:lpstr>
      <vt:lpstr>Ustanie stosunku pracy</vt:lpstr>
      <vt:lpstr>Ustanie stosunku pracy</vt:lpstr>
      <vt:lpstr>Ustanie stosunku pracy</vt:lpstr>
      <vt:lpstr>Ustanie stosunku pracy</vt:lpstr>
      <vt:lpstr>Ustanie stosunku pracy</vt:lpstr>
      <vt:lpstr>Ustanie stosunku pracy</vt:lpstr>
      <vt:lpstr>Ustanie stosunku pracy</vt:lpstr>
      <vt:lpstr>Ustanie stosunku pracy</vt:lpstr>
      <vt:lpstr>Wypowiedzenie umowy o pracę</vt:lpstr>
      <vt:lpstr>Wypowiedzenie umowy o pracę</vt:lpstr>
      <vt:lpstr>Wypowiedzenie umowy o pracę</vt:lpstr>
      <vt:lpstr>Ustanie stosunku pracy</vt:lpstr>
      <vt:lpstr>Ustanie stosunku pracy</vt:lpstr>
      <vt:lpstr>Ustanie stosunku pracy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Ustanie stosunku pracy</dc:title>
  <dc:creator>borowicz</dc:creator>
  <cp:lastModifiedBy>Jacek Borowicz</cp:lastModifiedBy>
  <cp:revision>15</cp:revision>
  <dcterms:created xsi:type="dcterms:W3CDTF">2014-10-13T15:01:53Z</dcterms:created>
  <dcterms:modified xsi:type="dcterms:W3CDTF">2017-03-27T09:58:33Z</dcterms:modified>
</cp:coreProperties>
</file>