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FE36BB-77B6-4A01-8C9E-4BEB7094C55F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E36BB-77B6-4A01-8C9E-4BEB7094C55F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E36BB-77B6-4A01-8C9E-4BEB7094C55F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E36BB-77B6-4A01-8C9E-4BEB7094C55F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E36BB-77B6-4A01-8C9E-4BEB7094C55F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E36BB-77B6-4A01-8C9E-4BEB7094C55F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E36BB-77B6-4A01-8C9E-4BEB7094C55F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E36BB-77B6-4A01-8C9E-4BEB7094C55F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FE36BB-77B6-4A01-8C9E-4BEB7094C55F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FE36BB-77B6-4A01-8C9E-4BEB7094C55F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FE36BB-77B6-4A01-8C9E-4BEB7094C55F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FE36BB-77B6-4A01-8C9E-4BEB7094C55F}" type="datetimeFigureOut">
              <a:rPr lang="pl-PL" smtClean="0"/>
              <a:t>2014-12-02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Rozwiązanie umowy o pracę bez wypowiedzenia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Dr </a:t>
            </a:r>
            <a:r>
              <a:rPr lang="pl-PL" dirty="0"/>
              <a:t>J</a:t>
            </a:r>
            <a:r>
              <a:rPr lang="pl-PL" dirty="0" smtClean="0"/>
              <a:t>acek Borowicz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Rozwiązanie umowy o pracę </a:t>
            </a:r>
          </a:p>
          <a:p>
            <a:pPr algn="ctr">
              <a:buNone/>
            </a:pPr>
            <a:r>
              <a:rPr lang="pl-PL" b="1" dirty="0" smtClean="0"/>
              <a:t>bez wypowiedzenia przez pracodawcę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Z winy pracownika</a:t>
            </a:r>
          </a:p>
          <a:p>
            <a:pPr>
              <a:buNone/>
            </a:pPr>
            <a:r>
              <a:rPr lang="pl-PL" dirty="0" smtClean="0"/>
              <a:t>      Art</a:t>
            </a:r>
            <a:r>
              <a:rPr lang="pl-PL" dirty="0"/>
              <a:t>. 52.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Bez winy pracownika</a:t>
            </a:r>
          </a:p>
          <a:p>
            <a:pPr algn="r">
              <a:buNone/>
            </a:pPr>
            <a:r>
              <a:rPr lang="pl-PL" dirty="0" smtClean="0"/>
              <a:t>Art. 53. </a:t>
            </a:r>
            <a:r>
              <a:rPr lang="pl-PL" dirty="0" err="1" smtClean="0"/>
              <a:t>k.p</a:t>
            </a:r>
            <a:r>
              <a:rPr lang="pl-PL" dirty="0" smtClean="0"/>
              <a:t>. 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Rozwiązanie umowy o pracę bez wypowiedzenia</a:t>
            </a:r>
            <a:endParaRPr lang="pl-PL" sz="2800" i="1" u="sng" dirty="0"/>
          </a:p>
        </p:txBody>
      </p:sp>
      <p:sp>
        <p:nvSpPr>
          <p:cNvPr id="4" name="Prostokąt zaokrąglony 3"/>
          <p:cNvSpPr/>
          <p:nvPr/>
        </p:nvSpPr>
        <p:spPr>
          <a:xfrm>
            <a:off x="539552" y="3284984"/>
            <a:ext cx="3240360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5004048" y="4581128"/>
            <a:ext cx="3672408" cy="12961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2555776" y="2420888"/>
            <a:ext cx="201622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572000" y="2420888"/>
            <a:ext cx="2376264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PRZYCZYNY</a:t>
            </a:r>
          </a:p>
          <a:p>
            <a:pPr algn="ctr">
              <a:buNone/>
            </a:pPr>
            <a:r>
              <a:rPr lang="pl-PL" b="1" dirty="0" smtClean="0"/>
              <a:t>Art</a:t>
            </a:r>
            <a:r>
              <a:rPr lang="pl-PL" b="1" dirty="0"/>
              <a:t>. 52. </a:t>
            </a:r>
            <a:r>
              <a:rPr lang="pl-PL" b="1" dirty="0" err="1" smtClean="0"/>
              <a:t>k.p</a:t>
            </a:r>
            <a:r>
              <a:rPr lang="pl-PL" b="1" dirty="0" smtClean="0"/>
              <a:t>.</a:t>
            </a:r>
            <a:r>
              <a:rPr lang="pl-PL" b="1" dirty="0" smtClean="0"/>
              <a:t> § 1. </a:t>
            </a:r>
            <a:r>
              <a:rPr lang="pl-PL" b="1" dirty="0" smtClean="0"/>
              <a:t>1 </a:t>
            </a:r>
            <a:r>
              <a:rPr lang="pl-PL" b="1" dirty="0" err="1" smtClean="0"/>
              <a:t>k.p</a:t>
            </a:r>
            <a:r>
              <a:rPr lang="pl-PL" b="1" dirty="0" smtClean="0"/>
              <a:t>.</a:t>
            </a:r>
          </a:p>
          <a:p>
            <a:pPr marL="624078" indent="-514350">
              <a:buNone/>
            </a:pPr>
            <a:r>
              <a:rPr lang="pl-PL" dirty="0" smtClean="0"/>
              <a:t>	</a:t>
            </a:r>
          </a:p>
          <a:p>
            <a:pPr marL="624078" indent="-514350">
              <a:buNone/>
            </a:pPr>
            <a:endParaRPr lang="pl-PL" dirty="0" smtClean="0"/>
          </a:p>
          <a:p>
            <a:pPr marL="624078" indent="-514350" algn="ctr">
              <a:buNone/>
            </a:pPr>
            <a:r>
              <a:rPr lang="pl-PL" dirty="0" smtClean="0"/>
              <a:t>	ciężkie </a:t>
            </a:r>
            <a:r>
              <a:rPr lang="pl-PL" dirty="0" smtClean="0"/>
              <a:t>naruszenia przez </a:t>
            </a:r>
            <a:r>
              <a:rPr lang="pl-PL" dirty="0" smtClean="0"/>
              <a:t>pracownika podstawowych </a:t>
            </a:r>
            <a:r>
              <a:rPr lang="pl-PL" dirty="0" smtClean="0"/>
              <a:t>obowiązków </a:t>
            </a:r>
            <a:r>
              <a:rPr lang="pl-PL" dirty="0" smtClean="0"/>
              <a:t>pracowniczych</a:t>
            </a:r>
            <a:endParaRPr lang="pl-PL" dirty="0" smtClean="0"/>
          </a:p>
          <a:p>
            <a:pPr marL="624078" indent="-514350" algn="r">
              <a:buAutoNum type="arabicParenR"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Rozwiązanie umowy o pracę bez wypowiedzenia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PRZYCZYNY</a:t>
            </a:r>
          </a:p>
          <a:p>
            <a:pPr algn="ctr">
              <a:buNone/>
            </a:pPr>
            <a:r>
              <a:rPr lang="pl-PL" dirty="0" smtClean="0"/>
              <a:t>Art</a:t>
            </a:r>
            <a:r>
              <a:rPr lang="pl-PL" dirty="0"/>
              <a:t>. 52.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r>
              <a:rPr lang="pl-PL" dirty="0" smtClean="0"/>
              <a:t> § </a:t>
            </a:r>
            <a:r>
              <a:rPr lang="pl-PL" dirty="0" smtClean="0"/>
              <a:t>1.2.k.p. 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	</a:t>
            </a:r>
            <a:r>
              <a:rPr lang="pl-PL" dirty="0" smtClean="0"/>
              <a:t>popełnienie </a:t>
            </a:r>
            <a:r>
              <a:rPr lang="pl-PL" dirty="0" smtClean="0"/>
              <a:t>przez pracownika w czasie trwania umowy o pracę przestępstwa, które uniemożliwia dalsze zatrudnianie go na zajmowanym stanowisku, jeżeli przestępstwo jest oczywiste lub zostało stwierdzone prawomocnym wyrokiem,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Rozwiązanie umowy o pracę bez wypowiedzenia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PRZYCZYNY</a:t>
            </a:r>
          </a:p>
          <a:p>
            <a:pPr algn="ctr">
              <a:buNone/>
            </a:pPr>
            <a:r>
              <a:rPr lang="pl-PL" dirty="0" smtClean="0"/>
              <a:t>Art</a:t>
            </a:r>
            <a:r>
              <a:rPr lang="pl-PL" dirty="0"/>
              <a:t>. 52.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r>
              <a:rPr lang="pl-PL" dirty="0" smtClean="0"/>
              <a:t> § 1. </a:t>
            </a:r>
            <a:r>
              <a:rPr lang="pl-PL" dirty="0" smtClean="0"/>
              <a:t>3.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pPr algn="ctr">
              <a:buNone/>
            </a:pPr>
            <a:r>
              <a:rPr lang="pl-PL" dirty="0" smtClean="0"/>
              <a:t>	</a:t>
            </a:r>
            <a:r>
              <a:rPr lang="pl-PL" dirty="0" smtClean="0"/>
              <a:t>zawiniona </a:t>
            </a:r>
            <a:r>
              <a:rPr lang="pl-PL" dirty="0" smtClean="0"/>
              <a:t>przez pracownika </a:t>
            </a:r>
            <a:r>
              <a:rPr lang="pl-PL" dirty="0" smtClean="0"/>
              <a:t>utrata </a:t>
            </a:r>
            <a:r>
              <a:rPr lang="pl-PL" dirty="0" smtClean="0"/>
              <a:t>uprawnień koniecznych do wykonywania pracy na zajmowanym stanowisku.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Rozwiązanie umowy o pracę bez wypowiedzenia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TRYB  NATYCHMIASTOWEGO  ROZWIĄZANIA UMOWY O PRACĘ</a:t>
            </a:r>
          </a:p>
          <a:p>
            <a:pPr algn="ctr">
              <a:buNone/>
            </a:pPr>
            <a:r>
              <a:rPr lang="pl-PL" dirty="0" smtClean="0"/>
              <a:t>Art</a:t>
            </a:r>
            <a:r>
              <a:rPr lang="pl-PL" dirty="0"/>
              <a:t>. 52. </a:t>
            </a:r>
            <a:r>
              <a:rPr lang="pl-PL" dirty="0" smtClean="0"/>
              <a:t>§ 2 - 3.k.p.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Granice czasowe</a:t>
            </a:r>
          </a:p>
          <a:p>
            <a:pPr algn="r">
              <a:buNone/>
            </a:pPr>
            <a:r>
              <a:rPr lang="pl-PL" dirty="0" smtClean="0"/>
              <a:t>Konsultacja związkowa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pPr algn="ctr">
              <a:buNone/>
            </a:pPr>
            <a:r>
              <a:rPr lang="pl-PL" dirty="0" smtClean="0"/>
              <a:t>	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Rozwiązanie umowy o pracę bez wypowiedzenia</a:t>
            </a:r>
            <a:endParaRPr lang="pl-PL" sz="2800" i="1" u="sng" dirty="0"/>
          </a:p>
        </p:txBody>
      </p:sp>
      <p:sp>
        <p:nvSpPr>
          <p:cNvPr id="4" name="Prostokąt zaokrąglony 3"/>
          <p:cNvSpPr/>
          <p:nvPr/>
        </p:nvSpPr>
        <p:spPr>
          <a:xfrm>
            <a:off x="467544" y="3645024"/>
            <a:ext cx="3096344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4644008" y="4149080"/>
            <a:ext cx="410445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2267744" y="2852936"/>
            <a:ext cx="230425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572000" y="2852936"/>
            <a:ext cx="252028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 smtClean="0"/>
              <a:t>NATYCHMIASTOWE ROZWIĄZANIE UMOWY O PRACĘ BEZ WINY PRACOWNIKA</a:t>
            </a:r>
          </a:p>
          <a:p>
            <a:pPr algn="ctr">
              <a:buNone/>
            </a:pPr>
            <a:r>
              <a:rPr lang="pl-PL" dirty="0" smtClean="0"/>
              <a:t>Art</a:t>
            </a:r>
            <a:r>
              <a:rPr lang="pl-PL" dirty="0"/>
              <a:t>. </a:t>
            </a:r>
            <a:r>
              <a:rPr lang="pl-PL" dirty="0" smtClean="0"/>
              <a:t>53.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r>
              <a:rPr lang="pl-PL" dirty="0" smtClean="0"/>
              <a:t> 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Niezdolność do pracy </a:t>
            </a:r>
          </a:p>
          <a:p>
            <a:pPr>
              <a:buNone/>
            </a:pPr>
            <a:r>
              <a:rPr lang="pl-PL" dirty="0" smtClean="0"/>
              <a:t>z powodu choroby </a:t>
            </a:r>
          </a:p>
          <a:p>
            <a:pPr algn="r">
              <a:buNone/>
            </a:pPr>
            <a:r>
              <a:rPr lang="pl-PL" dirty="0" smtClean="0"/>
              <a:t>inna usprawiedliwiona </a:t>
            </a:r>
          </a:p>
          <a:p>
            <a:pPr algn="r">
              <a:buNone/>
            </a:pPr>
            <a:r>
              <a:rPr lang="pl-PL" dirty="0" smtClean="0"/>
              <a:t>nieobecność w pracy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pPr algn="ctr">
              <a:buNone/>
            </a:pPr>
            <a:r>
              <a:rPr lang="pl-PL" dirty="0" smtClean="0"/>
              <a:t>	</a:t>
            </a:r>
          </a:p>
          <a:p>
            <a:pPr algn="ctr">
              <a:buNone/>
            </a:pPr>
            <a:r>
              <a:rPr lang="pl-PL" dirty="0" smtClean="0"/>
              <a:t>Uwaga! </a:t>
            </a:r>
            <a:r>
              <a:rPr lang="pl-PL" dirty="0" smtClean="0"/>
              <a:t>Przepisy art. 36 § 1</a:t>
            </a:r>
            <a:r>
              <a:rPr lang="pl-PL" baseline="30000" dirty="0" smtClean="0"/>
              <a:t>1</a:t>
            </a:r>
            <a:r>
              <a:rPr lang="pl-PL" dirty="0" smtClean="0"/>
              <a:t> i art. 52 § 3 stosuje się </a:t>
            </a:r>
            <a:r>
              <a:rPr lang="pl-PL" dirty="0" smtClean="0"/>
              <a:t>odpowiednio!</a:t>
            </a:r>
          </a:p>
          <a:p>
            <a:pPr algn="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Rozwiązanie umowy o pracę bez wypowiedzenia</a:t>
            </a:r>
            <a:endParaRPr lang="pl-PL" sz="2800" i="1" u="sng" dirty="0"/>
          </a:p>
        </p:txBody>
      </p:sp>
      <p:sp>
        <p:nvSpPr>
          <p:cNvPr id="4" name="Prostokąt zaokrąglony 3"/>
          <p:cNvSpPr/>
          <p:nvPr/>
        </p:nvSpPr>
        <p:spPr>
          <a:xfrm>
            <a:off x="467544" y="3573016"/>
            <a:ext cx="3168352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5580112" y="4149080"/>
            <a:ext cx="3168352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2339752" y="2420888"/>
            <a:ext cx="216024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99992" y="2420888"/>
            <a:ext cx="2376264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NATYCHMIASTOWE ROZWIĄZANIE UMOWY O PRACĘ Z WINY PRACODAWCY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ODSZKODOWANIE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Dla pracownika</a:t>
            </a:r>
          </a:p>
          <a:p>
            <a:pPr>
              <a:buNone/>
            </a:pPr>
            <a:r>
              <a:rPr lang="pl-PL" dirty="0" smtClean="0"/>
              <a:t>Kiedy?</a:t>
            </a:r>
          </a:p>
          <a:p>
            <a:pPr algn="r">
              <a:buNone/>
            </a:pPr>
            <a:r>
              <a:rPr lang="pl-PL" dirty="0" smtClean="0"/>
              <a:t>Dla pracodawcy</a:t>
            </a:r>
          </a:p>
          <a:p>
            <a:pPr algn="r">
              <a:buNone/>
            </a:pPr>
            <a:r>
              <a:rPr lang="pl-PL" dirty="0" smtClean="0"/>
              <a:t>Kiedy? 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Rozwiązanie umowy o pracę bez wypowiedzenia</a:t>
            </a:r>
            <a:endParaRPr lang="pl-PL" sz="2800" i="1" u="sng" dirty="0"/>
          </a:p>
        </p:txBody>
      </p:sp>
      <p:sp>
        <p:nvSpPr>
          <p:cNvPr id="8" name="Elipsa 7"/>
          <p:cNvSpPr/>
          <p:nvPr/>
        </p:nvSpPr>
        <p:spPr>
          <a:xfrm>
            <a:off x="2771800" y="2492896"/>
            <a:ext cx="3744416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zaokrąglony 9"/>
          <p:cNvSpPr/>
          <p:nvPr/>
        </p:nvSpPr>
        <p:spPr>
          <a:xfrm>
            <a:off x="539552" y="3933056"/>
            <a:ext cx="2808312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zaokrąglony 10"/>
          <p:cNvSpPr/>
          <p:nvPr/>
        </p:nvSpPr>
        <p:spPr>
          <a:xfrm>
            <a:off x="5940152" y="4725144"/>
            <a:ext cx="2736304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" name="Łącznik prosty ze strzałką 12"/>
          <p:cNvCxnSpPr/>
          <p:nvPr/>
        </p:nvCxnSpPr>
        <p:spPr>
          <a:xfrm flipH="1">
            <a:off x="2051720" y="3356992"/>
            <a:ext cx="259228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644008" y="3356992"/>
            <a:ext cx="2808312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</TotalTime>
  <Words>174</Words>
  <Application>Microsoft Office PowerPoint</Application>
  <PresentationFormat>Pokaz na ekranie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Hol</vt:lpstr>
      <vt:lpstr>Rozwiązanie umowy o pracę bez wypowiedzenia</vt:lpstr>
      <vt:lpstr>Rozwiązanie umowy o pracę bez wypowiedzenia</vt:lpstr>
      <vt:lpstr>Rozwiązanie umowy o pracę bez wypowiedzenia</vt:lpstr>
      <vt:lpstr>Rozwiązanie umowy o pracę bez wypowiedzenia</vt:lpstr>
      <vt:lpstr>Rozwiązanie umowy o pracę bez wypowiedzenia</vt:lpstr>
      <vt:lpstr>Rozwiązanie umowy o pracę bez wypowiedzenia</vt:lpstr>
      <vt:lpstr>Rozwiązanie umowy o pracę bez wypowiedzenia</vt:lpstr>
      <vt:lpstr>Rozwiązanie umowy o pracę bez wypowiedzenia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Rozwiązanie umowy o pracę bez wypowiedzenia</dc:title>
  <dc:creator>borowicz</dc:creator>
  <cp:lastModifiedBy>borowicz</cp:lastModifiedBy>
  <cp:revision>4</cp:revision>
  <dcterms:created xsi:type="dcterms:W3CDTF">2014-12-02T11:38:35Z</dcterms:created>
  <dcterms:modified xsi:type="dcterms:W3CDTF">2014-12-02T12:04:03Z</dcterms:modified>
</cp:coreProperties>
</file>