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2018-03-22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Umowa na czas określony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SSA(3)II Podstawy Prawa Pracy</a:t>
            </a:r>
          </a:p>
          <a:p>
            <a:pPr algn="r"/>
            <a:r>
              <a:rPr lang="pl-PL" dirty="0" smtClean="0"/>
              <a:t>Dr </a:t>
            </a:r>
            <a:r>
              <a:rPr lang="pl-PL" dirty="0"/>
              <a:t>J</a:t>
            </a:r>
            <a:r>
              <a:rPr lang="pl-PL" dirty="0" smtClean="0"/>
              <a:t>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082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WYJĄTKI:</a:t>
            </a:r>
          </a:p>
          <a:p>
            <a:pPr algn="ctr">
              <a:buNone/>
            </a:pPr>
            <a:r>
              <a:rPr lang="pl-PL" dirty="0" smtClean="0"/>
              <a:t>UMOWY NA CZAS OKRESLONY</a:t>
            </a:r>
          </a:p>
          <a:p>
            <a:pPr>
              <a:buNone/>
            </a:pPr>
            <a:r>
              <a:rPr lang="pl-PL" dirty="0" smtClean="0"/>
              <a:t> 3)   w celu wykonywania pracy przez okres kadencji,</a:t>
            </a:r>
          </a:p>
          <a:p>
            <a:pPr>
              <a:buNone/>
            </a:pPr>
            <a:r>
              <a:rPr lang="pl-PL" dirty="0" smtClean="0"/>
              <a:t>4)   w przypadku gdy pracodawca wskaże </a:t>
            </a:r>
            <a:r>
              <a:rPr lang="pl-PL" u="sng" dirty="0" smtClean="0"/>
              <a:t>obiektywne przyczyny </a:t>
            </a:r>
            <a:r>
              <a:rPr lang="pl-PL" dirty="0" smtClean="0"/>
              <a:t>leżące po jego stronie</a:t>
            </a:r>
          </a:p>
          <a:p>
            <a:pPr>
              <a:buNone/>
            </a:pPr>
            <a:r>
              <a:rPr lang="pl-PL" dirty="0" smtClean="0"/>
              <a:t>- jeżeli ich zawarcie w danym przypadku służy zaspokojeniu </a:t>
            </a:r>
            <a:r>
              <a:rPr lang="pl-PL" u="sng" dirty="0" smtClean="0"/>
              <a:t>rzeczywistego okresowego zapotrzebowania </a:t>
            </a:r>
            <a:r>
              <a:rPr lang="pl-PL" dirty="0" smtClean="0"/>
              <a:t>i jest </a:t>
            </a:r>
            <a:r>
              <a:rPr lang="pl-PL" u="sng" dirty="0" smtClean="0"/>
              <a:t>niezbędne</a:t>
            </a:r>
            <a:r>
              <a:rPr lang="pl-PL" dirty="0" smtClean="0"/>
              <a:t> w tym zakresie w świetle wszystkich okoliczności zawarcia umowy.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108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 </a:t>
            </a:r>
            <a:r>
              <a:rPr lang="pl-PL" dirty="0" smtClean="0"/>
              <a:t>§ 5. </a:t>
            </a:r>
          </a:p>
          <a:p>
            <a:pPr algn="ctr">
              <a:buNone/>
            </a:pPr>
            <a:r>
              <a:rPr lang="pl-PL" b="1" dirty="0" smtClean="0"/>
              <a:t>OBOWIĄZEK NOTYFIKACJI</a:t>
            </a:r>
          </a:p>
          <a:p>
            <a:pPr algn="just">
              <a:buNone/>
            </a:pPr>
            <a:r>
              <a:rPr lang="pl-PL" dirty="0" smtClean="0"/>
              <a:t>	Pracodawca zawiadamia właściwego okręgowego inspektora pracy, w formie pisemnej lub elektronicznej, o zawarciu umowy o pracę, o której mowa w § 4 pkt </a:t>
            </a:r>
            <a:r>
              <a:rPr lang="pl-PL" dirty="0" smtClean="0"/>
              <a:t>4 (…</a:t>
            </a:r>
            <a:r>
              <a:rPr lang="pl-PL" i="1" dirty="0" smtClean="0"/>
              <a:t>obiektywne przyczyny</a:t>
            </a:r>
            <a:r>
              <a:rPr lang="pl-PL" dirty="0" smtClean="0"/>
              <a:t>), </a:t>
            </a:r>
            <a:r>
              <a:rPr lang="pl-PL" dirty="0" smtClean="0"/>
              <a:t>wraz ze wskazaniem przyczyn zawarcia takiej umowy, w terminie 5 dni roboczych od dnia jej zawarcia.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65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Art. 29 § 1</a:t>
            </a:r>
            <a:r>
              <a:rPr lang="pl-PL" b="1" baseline="30000" dirty="0" smtClean="0"/>
              <a:t>1</a:t>
            </a:r>
            <a:r>
              <a:rPr lang="pl-PL" b="1" dirty="0" smtClean="0"/>
              <a:t>. </a:t>
            </a:r>
            <a:r>
              <a:rPr lang="pl-PL" b="1" baseline="30000" dirty="0" smtClean="0"/>
              <a:t> </a:t>
            </a:r>
            <a:r>
              <a:rPr lang="pl-PL" b="1" dirty="0" smtClean="0"/>
              <a:t> </a:t>
            </a:r>
          </a:p>
          <a:p>
            <a:pPr algn="ctr">
              <a:buNone/>
            </a:pPr>
            <a:r>
              <a:rPr lang="pl-PL" b="1" dirty="0" smtClean="0"/>
              <a:t>Treść „wyjątkowej” umowy na czas określony 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W przypadku zawarcia umowy o pracę na czas określony w celu, o którym mowa w art. 25</a:t>
            </a:r>
            <a:r>
              <a:rPr lang="pl-PL" baseline="30000" dirty="0" smtClean="0"/>
              <a:t>1</a:t>
            </a:r>
            <a:r>
              <a:rPr lang="pl-PL" dirty="0" smtClean="0"/>
              <a:t> § 4 </a:t>
            </a:r>
            <a:r>
              <a:rPr lang="pl-PL" dirty="0" err="1" smtClean="0"/>
              <a:t>pkt</a:t>
            </a:r>
            <a:r>
              <a:rPr lang="pl-PL" dirty="0" smtClean="0"/>
              <a:t> 1-3, lub w przypadku, o którym mowa w art. 25</a:t>
            </a:r>
            <a:r>
              <a:rPr lang="pl-PL" baseline="30000" dirty="0" smtClean="0"/>
              <a:t>1</a:t>
            </a:r>
            <a:r>
              <a:rPr lang="pl-PL" dirty="0" smtClean="0"/>
              <a:t> § 4 </a:t>
            </a:r>
            <a:r>
              <a:rPr lang="pl-PL" dirty="0" err="1" smtClean="0"/>
              <a:t>pkt</a:t>
            </a:r>
            <a:r>
              <a:rPr lang="pl-PL" dirty="0" smtClean="0"/>
              <a:t> 4, w umowie określa się ten cel lub okoliczności tego przypadku, </a:t>
            </a:r>
            <a:r>
              <a:rPr lang="pl-PL" b="1" dirty="0" smtClean="0"/>
              <a:t>przez zamieszczenie informacji o obiektywnych przyczynach uzasadniających zawarcie takiej umowy</a:t>
            </a:r>
            <a:r>
              <a:rPr lang="pl-PL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7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2800" b="1" dirty="0" smtClean="0"/>
              <a:t>DOPUSZCZALNOŚĆ WIELOKROTNEGO ZAWIERANIA UMÓW NA CZAS OKREŚLONY</a:t>
            </a:r>
            <a:endParaRPr lang="pl-PL" sz="28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482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r>
              <a:rPr lang="pl-PL" dirty="0" smtClean="0"/>
              <a:t>	</a:t>
            </a:r>
            <a:r>
              <a:rPr lang="pl-PL" dirty="0" smtClean="0"/>
              <a:t>okres </a:t>
            </a:r>
            <a:r>
              <a:rPr lang="pl-PL" dirty="0" smtClean="0"/>
              <a:t>zatrudnienia na podstawie umowy o pracę na czas określony, a także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łączny </a:t>
            </a:r>
            <a:r>
              <a:rPr lang="pl-PL" dirty="0" smtClean="0"/>
              <a:t>okres zatrudnienia na podstawie umów o pracę na czas określony zawieranych między tymi samymi stronami stosunku pracy,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nie </a:t>
            </a:r>
            <a:r>
              <a:rPr lang="pl-PL" dirty="0" smtClean="0"/>
              <a:t>może przekraczać 33 miesięcy, a łączna liczba tych umów nie może przekraczać trzech.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366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Na przykład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umowy o pracę na czas określony zawarta na 36 miesięcy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???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671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łączny okres zatrudnienia na podstawie umów o pracę na czas określony zawieranych między tymi samymi stronami stosunku pracy, </a:t>
            </a:r>
          </a:p>
          <a:p>
            <a:pPr algn="ctr">
              <a:buNone/>
            </a:pPr>
            <a:r>
              <a:rPr lang="pl-PL" dirty="0" smtClean="0"/>
              <a:t>Na przykład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Umowa na 12 miesięcy + umowa na 24 miesiące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424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…a łączna liczba tych umów nie może przekraczać trzech.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(umowa A na 12 miesięcy) + (umowa B na 6 miesięcy) + (umowa C na 6 miesięcy) + (umowa D na 6 miesięcy)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???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465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A  co jeśli są przerwy pomiędzy umowami na czas określony?</a:t>
            </a:r>
          </a:p>
          <a:p>
            <a:pPr>
              <a:buNone/>
            </a:pPr>
            <a:endParaRPr lang="pl-PL" i="1" dirty="0" smtClean="0"/>
          </a:p>
          <a:p>
            <a:pPr>
              <a:buNone/>
            </a:pPr>
            <a:r>
              <a:rPr lang="pl-PL" i="1" dirty="0" smtClean="0"/>
              <a:t>	A co jeśli pomiędzy umowami na czas określony jest inna umowa o pracę (nie idą one po kolei)?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775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 3. </a:t>
            </a:r>
          </a:p>
          <a:p>
            <a:pPr marL="109728" indent="0" algn="ctr">
              <a:buNone/>
            </a:pPr>
            <a:r>
              <a:rPr lang="pl-PL" dirty="0" smtClean="0"/>
              <a:t>KONSEKWENCJE</a:t>
            </a:r>
          </a:p>
          <a:p>
            <a:endParaRPr lang="pl-PL" dirty="0"/>
          </a:p>
          <a:p>
            <a:r>
              <a:rPr lang="pl-PL" dirty="0" smtClean="0"/>
              <a:t> …uważa </a:t>
            </a:r>
            <a:r>
              <a:rPr lang="pl-PL" dirty="0" smtClean="0"/>
              <a:t>się, że pracownik, odpowiednio </a:t>
            </a:r>
            <a:r>
              <a:rPr lang="pl-PL" u="sng" dirty="0" smtClean="0"/>
              <a:t>od dnia następującego po upływie okresu, o którym mowa w § 1, lub od dnia zawarcia czwartej umowy o pracę na czas określony, jest zatrudniony na podstawie umowy o pracę na czas nieokreślony</a:t>
            </a:r>
            <a:r>
              <a:rPr lang="pl-PL" dirty="0" smtClean="0"/>
              <a:t>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811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WYJĄTKI:</a:t>
            </a:r>
          </a:p>
          <a:p>
            <a:pPr algn="ctr">
              <a:buNone/>
            </a:pPr>
            <a:r>
              <a:rPr lang="pl-PL" dirty="0" smtClean="0"/>
              <a:t>UMOWY NA CZAS OKREŚLONY</a:t>
            </a:r>
          </a:p>
          <a:p>
            <a:pPr>
              <a:buNone/>
            </a:pPr>
            <a:r>
              <a:rPr lang="pl-PL" dirty="0" smtClean="0"/>
              <a:t> 1) w celu zastępstwa pracownika w czasie jego usprawiedliwionej nieobecności w pracy,</a:t>
            </a:r>
          </a:p>
          <a:p>
            <a:pPr>
              <a:buNone/>
            </a:pPr>
            <a:r>
              <a:rPr lang="pl-PL" dirty="0" smtClean="0"/>
              <a:t>2)   w celu wykonywania pracy o charakterze dorywczym lub sezonowym albo zadań realizowanych cyklicznie,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110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59</Words>
  <Application>Microsoft Office PowerPoint</Application>
  <PresentationFormat>Pokaz na ekranie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Umowa na czas określony</vt:lpstr>
      <vt:lpstr>2016.02.22</vt:lpstr>
      <vt:lpstr>2016.02.22</vt:lpstr>
      <vt:lpstr>2016.02.22</vt:lpstr>
      <vt:lpstr>2016.02.22</vt:lpstr>
      <vt:lpstr>2016.02.22</vt:lpstr>
      <vt:lpstr>2016.02.22</vt:lpstr>
      <vt:lpstr>2016.02.22</vt:lpstr>
      <vt:lpstr>2016.02.22</vt:lpstr>
      <vt:lpstr>2016.02.22</vt:lpstr>
      <vt:lpstr>2016.02.22</vt:lpstr>
      <vt:lpstr>2016.02.22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na czas określony</dc:title>
  <dc:creator>Jacek</dc:creator>
  <cp:lastModifiedBy>Jacek</cp:lastModifiedBy>
  <cp:revision>1</cp:revision>
  <dcterms:created xsi:type="dcterms:W3CDTF">2018-03-22T16:17:08Z</dcterms:created>
  <dcterms:modified xsi:type="dcterms:W3CDTF">2018-03-22T16:24:53Z</dcterms:modified>
</cp:coreProperties>
</file>