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8967AC-CF6C-4928-AA5F-F293F799D33A}" type="datetimeFigureOut">
              <a:rPr lang="pl-PL" smtClean="0"/>
              <a:pPr/>
              <a:t>2015-01-14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F67A59-F3D4-4051-ABBD-113FC810D9F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Zwolnienia grupowe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41610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sz="3200" b="1" dirty="0" smtClean="0"/>
              <a:t>Rozwiązania </a:t>
            </a:r>
            <a:r>
              <a:rPr lang="pl-PL" sz="3200" b="1" dirty="0"/>
              <a:t>przez pracodawcę </a:t>
            </a:r>
            <a:r>
              <a:rPr lang="pl-PL" sz="3200" b="1" dirty="0" smtClean="0"/>
              <a:t>stosunków </a:t>
            </a:r>
            <a:r>
              <a:rPr lang="pl-PL" sz="3200" b="1" dirty="0"/>
              <a:t>pracy </a:t>
            </a:r>
            <a:r>
              <a:rPr lang="pl-PL" sz="3200" b="1" dirty="0" smtClean="0"/>
              <a:t>w drodze:</a:t>
            </a:r>
          </a:p>
          <a:p>
            <a:pPr marL="109728" indent="0">
              <a:buNone/>
            </a:pPr>
            <a:endParaRPr lang="pl-PL" sz="3200" dirty="0" smtClean="0"/>
          </a:p>
          <a:p>
            <a:pPr algn="r"/>
            <a:r>
              <a:rPr lang="pl-PL" sz="3200" dirty="0" smtClean="0"/>
              <a:t>wypowiedzenia </a:t>
            </a:r>
            <a:r>
              <a:rPr lang="pl-PL" sz="3200" dirty="0"/>
              <a:t>dokonanego </a:t>
            </a:r>
            <a:endParaRPr lang="pl-PL" sz="3200" dirty="0" smtClean="0"/>
          </a:p>
          <a:p>
            <a:pPr marL="109728" indent="0" algn="r">
              <a:buNone/>
            </a:pPr>
            <a:r>
              <a:rPr lang="pl-PL" sz="3200" dirty="0" smtClean="0"/>
              <a:t>przez </a:t>
            </a:r>
            <a:r>
              <a:rPr lang="pl-PL" sz="3200" dirty="0"/>
              <a:t>pracodawcę</a:t>
            </a:r>
            <a:r>
              <a:rPr lang="pl-PL" sz="3200" dirty="0" smtClean="0"/>
              <a:t>,</a:t>
            </a:r>
          </a:p>
          <a:p>
            <a:pPr algn="r"/>
            <a:r>
              <a:rPr lang="pl-PL" sz="3200" dirty="0" smtClean="0"/>
              <a:t>odmowy przyjęcia wypowiedzenia zmieniającego dokonanego przez pracodawcę </a:t>
            </a:r>
          </a:p>
          <a:p>
            <a:pPr algn="r"/>
            <a:r>
              <a:rPr lang="pl-PL" sz="3200" dirty="0" smtClean="0"/>
              <a:t>na </a:t>
            </a:r>
            <a:r>
              <a:rPr lang="pl-PL" sz="3200" dirty="0"/>
              <a:t>mocy porozumienia </a:t>
            </a:r>
            <a:r>
              <a:rPr lang="pl-PL" sz="3200" dirty="0" smtClean="0"/>
              <a:t>stron ale                        z inicjatywy pracodawcy (!!!),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546746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sz="3200" dirty="0" smtClean="0"/>
              <a:t>ROZWIĄZANIA PRZEZ PRACODAWCĘ STOSUNKÓW PRACY W OKRESIE NIEPRZEKRACZAJĄCYM 30 DNI.</a:t>
            </a:r>
          </a:p>
          <a:p>
            <a:pPr marL="109728" indent="0" algn="ctr">
              <a:buNone/>
            </a:pPr>
            <a:endParaRPr lang="pl-PL" sz="3200" dirty="0"/>
          </a:p>
          <a:p>
            <a:pPr marL="109728" indent="0" algn="r">
              <a:buNone/>
            </a:pPr>
            <a:r>
              <a:rPr lang="pl-PL" sz="3200" i="1" dirty="0" smtClean="0"/>
              <a:t>Jak rozumieć okres 30 dni?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71454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i="1" dirty="0" smtClean="0"/>
              <a:t>Okres ten </a:t>
            </a:r>
            <a:r>
              <a:rPr lang="pl-PL" i="1" dirty="0"/>
              <a:t>oblicza się na podstawie odpowiednio stosowanego art. 111 k.c. (w związku z art. 300 </a:t>
            </a:r>
            <a:r>
              <a:rPr lang="pl-PL" i="1" dirty="0" err="1"/>
              <a:t>k.p</a:t>
            </a:r>
            <a:r>
              <a:rPr lang="pl-PL" i="1" dirty="0"/>
              <a:t>.), może rozpocząć się w dowolnym dniu miesiąca. </a:t>
            </a:r>
            <a:endParaRPr lang="pl-PL" i="1" dirty="0" smtClean="0"/>
          </a:p>
          <a:p>
            <a:pPr marL="109728" indent="0">
              <a:buNone/>
            </a:pPr>
            <a:r>
              <a:rPr lang="pl-PL" i="1" dirty="0" smtClean="0"/>
              <a:t>Rozpoczyna </a:t>
            </a:r>
            <a:r>
              <a:rPr lang="pl-PL" i="1" dirty="0"/>
              <a:t>się on od daty pierwszego wypowiedzenia.</a:t>
            </a:r>
            <a:br>
              <a:rPr lang="pl-PL" i="1" dirty="0"/>
            </a:br>
            <a:endParaRPr lang="pl-PL" i="1" dirty="0" smtClean="0"/>
          </a:p>
          <a:p>
            <a:pPr marL="109728" indent="0" algn="r">
              <a:buNone/>
            </a:pPr>
            <a:r>
              <a:rPr lang="pl-PL" dirty="0" smtClean="0"/>
              <a:t>wyrok SN z 2013.06.24,</a:t>
            </a:r>
            <a:r>
              <a:rPr lang="pl-PL" dirty="0"/>
              <a:t> II PK 341/12 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144676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ZWOLNIENIE GRUPOWE </a:t>
            </a:r>
            <a:r>
              <a:rPr lang="pl-PL" b="1" dirty="0" smtClean="0"/>
              <a:t> - GDY </a:t>
            </a:r>
            <a:r>
              <a:rPr lang="pl-PL" b="1" dirty="0" smtClean="0"/>
              <a:t>OBEJMUJE </a:t>
            </a:r>
            <a:r>
              <a:rPr lang="pl-PL" b="1" dirty="0" smtClean="0"/>
              <a:t>               CO </a:t>
            </a:r>
            <a:r>
              <a:rPr lang="pl-PL" b="1" dirty="0" smtClean="0"/>
              <a:t>NAJMNIEJ:</a:t>
            </a:r>
          </a:p>
          <a:p>
            <a:pPr marL="109728" indent="0">
              <a:buNone/>
            </a:pPr>
            <a:r>
              <a:rPr lang="pl-PL" dirty="0" smtClean="0"/>
              <a:t>1</a:t>
            </a:r>
            <a:r>
              <a:rPr lang="pl-PL" dirty="0"/>
              <a:t>) 10 pracowników, gdy pracodawca zatrudnia mniej niż 100 pracowników,</a:t>
            </a:r>
          </a:p>
          <a:p>
            <a:pPr marL="109728" indent="0">
              <a:buNone/>
            </a:pPr>
            <a:r>
              <a:rPr lang="pl-PL" dirty="0"/>
              <a:t>2) 10% pracowników, gdy pracodawca zatrudnia co najmniej 100, jednakże mniej niż 300 pracowników,</a:t>
            </a:r>
          </a:p>
          <a:p>
            <a:pPr marL="109728" indent="0">
              <a:buNone/>
            </a:pPr>
            <a:r>
              <a:rPr lang="pl-PL" dirty="0"/>
              <a:t>3) 30 pracowników, gdy pracodawca zatrudnia co najmniej 300 lub więcej pracowników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198842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Liczby te obejmują </a:t>
            </a:r>
            <a:r>
              <a:rPr lang="pl-PL" dirty="0"/>
              <a:t>pracowników, z którymi w ramach grupowego zwolnienia następuje rozwiązanie stosunków pracy z inicjatywy pracodawcy na mocy porozumienia stron, </a:t>
            </a:r>
            <a:r>
              <a:rPr lang="pl-PL" b="1" u="sng" dirty="0"/>
              <a:t>jeżeli dotyczy to co najmniej 5 pracowników</a:t>
            </a:r>
            <a:r>
              <a:rPr lang="pl-PL" dirty="0"/>
              <a:t>.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380996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 smtClean="0"/>
              <a:t>ZWOLNIENIE GRUPOWE  - GDY JEDNOCZEŚNIE SPEŁNIONE SĄ PRZESŁANKI CO DO</a:t>
            </a:r>
          </a:p>
          <a:p>
            <a:pPr marL="109728" indent="0" algn="r">
              <a:buNone/>
            </a:pPr>
            <a:endParaRPr lang="pl-PL" b="1" dirty="0" smtClean="0"/>
          </a:p>
          <a:p>
            <a:pPr algn="r"/>
            <a:r>
              <a:rPr lang="pl-PL" dirty="0" smtClean="0"/>
              <a:t>przyczyn zwolnienia</a:t>
            </a:r>
          </a:p>
          <a:p>
            <a:pPr algn="r"/>
            <a:r>
              <a:rPr lang="pl-PL" dirty="0" smtClean="0"/>
              <a:t>ilości zwalnianych pracowników</a:t>
            </a:r>
          </a:p>
          <a:p>
            <a:pPr algn="r"/>
            <a:r>
              <a:rPr lang="pl-PL" dirty="0" smtClean="0"/>
              <a:t>przedziału czasu, w którym odbywa się zwolnienie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576427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b="1" dirty="0" smtClean="0"/>
          </a:p>
          <a:p>
            <a:pPr marL="109728" indent="0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sz="3600" b="1" dirty="0" smtClean="0"/>
              <a:t>ZWOLNIENIE GRUPOWE</a:t>
            </a:r>
          </a:p>
          <a:p>
            <a:pPr marL="109728" indent="0" algn="ctr">
              <a:buNone/>
            </a:pPr>
            <a:r>
              <a:rPr lang="pl-PL" sz="3600" b="1" dirty="0" smtClean="0"/>
              <a:t>Elementy procedury</a:t>
            </a:r>
            <a:endParaRPr lang="pl-PL" sz="36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52781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ETAP 1</a:t>
            </a:r>
          </a:p>
          <a:p>
            <a:pPr marL="109728" indent="0" algn="ctr">
              <a:buNone/>
            </a:pPr>
            <a:r>
              <a:rPr lang="pl-PL" b="1" dirty="0"/>
              <a:t>Pracodawca jest </a:t>
            </a:r>
            <a:r>
              <a:rPr lang="pl-PL" b="1" dirty="0" smtClean="0"/>
              <a:t>obowiązany</a:t>
            </a: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1/ skonsultować </a:t>
            </a:r>
            <a:r>
              <a:rPr lang="pl-PL" dirty="0"/>
              <a:t>zamiar przeprowadzenia grupowego zwolnienia z</a:t>
            </a:r>
            <a:r>
              <a:rPr lang="pl-PL" dirty="0" smtClean="0"/>
              <a:t> </a:t>
            </a:r>
            <a:r>
              <a:rPr lang="pl-PL" dirty="0"/>
              <a:t>zakładowymi organizacjami związkowymi działającymi u tego </a:t>
            </a:r>
            <a:r>
              <a:rPr lang="pl-PL" dirty="0" smtClean="0"/>
              <a:t>pracodawcy</a:t>
            </a:r>
            <a:r>
              <a:rPr lang="pl-PL" dirty="0"/>
              <a:t> </a:t>
            </a:r>
            <a:r>
              <a:rPr lang="pl-PL" dirty="0" smtClean="0"/>
              <a:t>lub w braku </a:t>
            </a:r>
            <a:r>
              <a:rPr lang="pl-PL" dirty="0" err="1" smtClean="0"/>
              <a:t>z.o.z</a:t>
            </a:r>
            <a:r>
              <a:rPr lang="pl-PL" dirty="0" smtClean="0"/>
              <a:t>. -                       </a:t>
            </a:r>
            <a:r>
              <a:rPr lang="pl-PL" dirty="0" smtClean="0"/>
              <a:t>z </a:t>
            </a:r>
            <a:r>
              <a:rPr lang="pl-PL" dirty="0" smtClean="0"/>
              <a:t>przedstawicielem </a:t>
            </a:r>
            <a:r>
              <a:rPr lang="pl-PL" dirty="0"/>
              <a:t>pracowników wyłonionym w trybie </a:t>
            </a:r>
            <a:r>
              <a:rPr lang="pl-PL" dirty="0" smtClean="0"/>
              <a:t>przyjętym </a:t>
            </a:r>
            <a:r>
              <a:rPr lang="pl-PL" dirty="0"/>
              <a:t>u danego </a:t>
            </a:r>
            <a:r>
              <a:rPr lang="pl-PL" dirty="0" smtClean="0"/>
              <a:t>pracodawcy</a:t>
            </a:r>
          </a:p>
          <a:p>
            <a:pPr marL="109728" indent="0">
              <a:buNone/>
            </a:pPr>
            <a:r>
              <a:rPr lang="pl-PL" b="1" dirty="0" smtClean="0"/>
              <a:t>2/</a:t>
            </a:r>
            <a:r>
              <a:rPr lang="pl-PL" dirty="0"/>
              <a:t> </a:t>
            </a:r>
            <a:r>
              <a:rPr lang="pl-PL" dirty="0" smtClean="0"/>
              <a:t>przekazać </a:t>
            </a:r>
            <a:r>
              <a:rPr lang="pl-PL" dirty="0"/>
              <a:t>na piśmie właściwemu powiatowemu urzędowi pracy </a:t>
            </a:r>
            <a:r>
              <a:rPr lang="pl-PL" dirty="0" smtClean="0"/>
              <a:t>informacje o swoich zamiarach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3891956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ETAP 2</a:t>
            </a:r>
          </a:p>
          <a:p>
            <a:pPr marL="109728" indent="0" algn="ctr">
              <a:buNone/>
            </a:pPr>
            <a:r>
              <a:rPr lang="pl-PL" b="1" dirty="0" smtClean="0"/>
              <a:t>Ustalenia dotyczące zwolnienia grupowego</a:t>
            </a:r>
          </a:p>
          <a:p>
            <a:r>
              <a:rPr lang="pl-PL" dirty="0"/>
              <a:t>p</a:t>
            </a:r>
            <a:r>
              <a:rPr lang="pl-PL" dirty="0" smtClean="0"/>
              <a:t>orozumienie z </a:t>
            </a:r>
            <a:r>
              <a:rPr lang="pl-PL" dirty="0" err="1" smtClean="0"/>
              <a:t>z.o.z</a:t>
            </a:r>
            <a:r>
              <a:rPr lang="pl-PL" dirty="0" smtClean="0"/>
              <a:t>., </a:t>
            </a:r>
            <a:r>
              <a:rPr lang="pl-PL" dirty="0" smtClean="0"/>
              <a:t>albo</a:t>
            </a:r>
          </a:p>
          <a:p>
            <a:r>
              <a:rPr lang="pl-PL" dirty="0" smtClean="0"/>
              <a:t>regulamin wydany przez pracodawcę w razie braku porozumienia z </a:t>
            </a:r>
            <a:r>
              <a:rPr lang="pl-PL" dirty="0" err="1" smtClean="0"/>
              <a:t>z.o.z</a:t>
            </a:r>
            <a:r>
              <a:rPr lang="pl-PL" dirty="0" smtClean="0"/>
              <a:t>., </a:t>
            </a:r>
            <a:r>
              <a:rPr lang="pl-PL" dirty="0" smtClean="0"/>
              <a:t>lub</a:t>
            </a:r>
          </a:p>
          <a:p>
            <a:r>
              <a:rPr lang="pl-PL" dirty="0" smtClean="0"/>
              <a:t>regulamin </a:t>
            </a:r>
            <a:r>
              <a:rPr lang="pl-PL" dirty="0"/>
              <a:t>wydany przez </a:t>
            </a:r>
            <a:r>
              <a:rPr lang="pl-PL" dirty="0" smtClean="0"/>
              <a:t>pracodawcę w </a:t>
            </a:r>
            <a:r>
              <a:rPr lang="pl-PL" dirty="0"/>
              <a:t>razie braku </a:t>
            </a:r>
            <a:r>
              <a:rPr lang="pl-PL" dirty="0" err="1" smtClean="0"/>
              <a:t>z.o.z</a:t>
            </a:r>
            <a:r>
              <a:rPr lang="pl-PL" dirty="0" smtClean="0"/>
              <a:t>. </a:t>
            </a:r>
            <a:r>
              <a:rPr lang="pl-PL" dirty="0"/>
              <a:t>po konsultacji </a:t>
            </a:r>
            <a:r>
              <a:rPr lang="pl-PL" dirty="0" smtClean="0"/>
              <a:t>                                     z </a:t>
            </a:r>
            <a:r>
              <a:rPr lang="pl-PL" dirty="0"/>
              <a:t>przedstawicielami pracowników wyłonionymi w trybie przyjętym u danego </a:t>
            </a:r>
            <a:r>
              <a:rPr lang="pl-PL" dirty="0" smtClean="0"/>
              <a:t>pracodawcy 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983990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ETAP 3</a:t>
            </a: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Notyfikacja </a:t>
            </a:r>
          </a:p>
          <a:p>
            <a:pPr marL="109728" indent="0" algn="just">
              <a:buNone/>
            </a:pPr>
            <a:r>
              <a:rPr lang="pl-PL" dirty="0" smtClean="0"/>
              <a:t>Pracodawca zawiadamia </a:t>
            </a:r>
            <a:r>
              <a:rPr lang="pl-PL" dirty="0"/>
              <a:t>na piśmie właściwy powiatowy urząd pracy o przyjętych ustaleniach dotyczących grupowego zwolnienia</a:t>
            </a: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90449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USTAWA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z dnia 13 marca 2003 r.</a:t>
            </a:r>
          </a:p>
          <a:p>
            <a:pPr marL="109728" indent="0" algn="ctr">
              <a:buNone/>
            </a:pPr>
            <a:r>
              <a:rPr lang="pl-PL" b="1" dirty="0"/>
              <a:t>o szczególnych zasadach rozwiązywania z pracownikami stosunków pracy z przyczyn </a:t>
            </a:r>
            <a:r>
              <a:rPr lang="pl-PL" b="1" dirty="0" smtClean="0"/>
              <a:t>niedotyczących pracowników</a:t>
            </a:r>
          </a:p>
          <a:p>
            <a:pPr marL="109728" indent="0" algn="ctr">
              <a:buNone/>
            </a:pPr>
            <a:r>
              <a:rPr lang="pl-PL" b="1" dirty="0" smtClean="0"/>
              <a:t>(Dz.U.2003.90.844 ze zm.)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734329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ETAP  4</a:t>
            </a: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Rozpoczęcie planowanych zwolnień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604668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ODPRAWA PIENIĘŻNA</a:t>
            </a:r>
          </a:p>
          <a:p>
            <a:pPr marL="109728" indent="0" algn="ctr">
              <a:buNone/>
            </a:pPr>
            <a:endParaRPr lang="pl-PL" b="1" dirty="0"/>
          </a:p>
          <a:p>
            <a:pPr algn="r"/>
            <a:r>
              <a:rPr lang="pl-PL" dirty="0" smtClean="0"/>
              <a:t>z tytułu zwolnienia grupowego</a:t>
            </a:r>
          </a:p>
          <a:p>
            <a:pPr algn="r"/>
            <a:r>
              <a:rPr lang="pl-PL" dirty="0"/>
              <a:t>b</a:t>
            </a:r>
            <a:r>
              <a:rPr lang="pl-PL" dirty="0" smtClean="0"/>
              <a:t>ez względu na to czy zwalniany pracownik ma równoległe zatrudnienie u innego pracodawcy</a:t>
            </a:r>
          </a:p>
          <a:p>
            <a:pPr algn="r"/>
            <a:r>
              <a:rPr lang="pl-PL" dirty="0"/>
              <a:t>bez względu na to czy </a:t>
            </a:r>
            <a:r>
              <a:rPr lang="pl-PL" dirty="0" smtClean="0"/>
              <a:t>zwalniany pracownik ma inne źródła utrzymana 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51805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ZWOLNIENIE GRUPOWE </a:t>
            </a:r>
          </a:p>
          <a:p>
            <a:pPr marL="109728" indent="0" algn="ctr">
              <a:buNone/>
            </a:pPr>
            <a:r>
              <a:rPr lang="pl-PL" sz="4000" b="1" dirty="0" smtClean="0"/>
              <a:t>Elementy definicyjne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192984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endParaRPr lang="pl-PL" sz="3200" dirty="0"/>
          </a:p>
          <a:p>
            <a:pPr marL="109728" indent="0" algn="ctr">
              <a:buNone/>
            </a:pPr>
            <a:r>
              <a:rPr lang="pl-PL" sz="3200" dirty="0" smtClean="0"/>
              <a:t>PRACODAWCA ZATRUDNIAJĄCY                CO NAJMNIEJ 20 PRACOWNIKÓW</a:t>
            </a:r>
          </a:p>
          <a:p>
            <a:pPr marL="109728" indent="0" algn="ctr">
              <a:buNone/>
            </a:pPr>
            <a:endParaRPr lang="pl-PL" sz="3200" b="1" dirty="0"/>
          </a:p>
          <a:p>
            <a:pPr marL="109728" indent="0" algn="ctr">
              <a:buNone/>
            </a:pPr>
            <a:endParaRPr lang="pl-PL" sz="32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413673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sz="3200" b="1" dirty="0" smtClean="0"/>
              <a:t>Co </a:t>
            </a:r>
            <a:r>
              <a:rPr lang="pl-PL" sz="3200" b="1" dirty="0"/>
              <a:t>najmniej 20 </a:t>
            </a:r>
            <a:r>
              <a:rPr lang="pl-PL" sz="3200" b="1" dirty="0" smtClean="0"/>
              <a:t>pracowników bez względu na:</a:t>
            </a:r>
          </a:p>
          <a:p>
            <a:pPr algn="r"/>
            <a:r>
              <a:rPr lang="pl-PL" sz="3200" b="1" dirty="0" smtClean="0"/>
              <a:t> </a:t>
            </a:r>
            <a:r>
              <a:rPr lang="pl-PL" sz="3200" dirty="0" smtClean="0"/>
              <a:t>podstawę nawiązania stosunku pracy (wyjątek – mianowanie!)</a:t>
            </a:r>
          </a:p>
          <a:p>
            <a:pPr algn="r"/>
            <a:r>
              <a:rPr lang="pl-PL" sz="3200" dirty="0" smtClean="0"/>
              <a:t>terminowość/ </a:t>
            </a:r>
            <a:r>
              <a:rPr lang="pl-PL" sz="3200" dirty="0" err="1" smtClean="0"/>
              <a:t>bezterminowść</a:t>
            </a:r>
            <a:r>
              <a:rPr lang="pl-PL" sz="3200" dirty="0" smtClean="0"/>
              <a:t> zatrudnienia</a:t>
            </a:r>
          </a:p>
          <a:p>
            <a:pPr algn="r"/>
            <a:r>
              <a:rPr lang="pl-PL" sz="3200" dirty="0" smtClean="0"/>
              <a:t>wymiar czasu pracy</a:t>
            </a:r>
          </a:p>
          <a:p>
            <a:pPr algn="r"/>
            <a:r>
              <a:rPr lang="pl-PL" sz="3200" dirty="0"/>
              <a:t>f</a:t>
            </a:r>
            <a:r>
              <a:rPr lang="pl-PL" sz="3200" dirty="0" smtClean="0"/>
              <a:t>aktyczne wykonywanie / niewykonywanie zatrudnienia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91489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200" dirty="0" smtClean="0"/>
              <a:t>PRZYCZYNY NIEDOTYCZĄCE PRACOWNIKÓW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20116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sz="3200" b="1" dirty="0" smtClean="0"/>
              <a:t>PRZYCZYNY:</a:t>
            </a:r>
          </a:p>
          <a:p>
            <a:pPr algn="r"/>
            <a:r>
              <a:rPr lang="pl-PL" sz="3200" dirty="0" smtClean="0"/>
              <a:t>nie związane z osobą pracownika</a:t>
            </a:r>
          </a:p>
          <a:p>
            <a:pPr algn="r"/>
            <a:r>
              <a:rPr lang="pl-PL" sz="3200" dirty="0" smtClean="0"/>
              <a:t>nie </a:t>
            </a:r>
            <a:r>
              <a:rPr lang="pl-PL" sz="3200" dirty="0"/>
              <a:t>związane </a:t>
            </a:r>
            <a:r>
              <a:rPr lang="pl-PL" sz="3200" dirty="0" smtClean="0"/>
              <a:t>ze sposobem </a:t>
            </a:r>
            <a:r>
              <a:rPr lang="pl-PL" sz="3200" dirty="0" smtClean="0"/>
              <a:t>wykonywania </a:t>
            </a:r>
            <a:r>
              <a:rPr lang="pl-PL" sz="3200" dirty="0" smtClean="0"/>
              <a:t>pracy przez pracownika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0179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i="1" dirty="0" smtClean="0"/>
              <a:t>W razie sporu pracownik ma </a:t>
            </a:r>
            <a:r>
              <a:rPr lang="pl-PL" i="1" dirty="0"/>
              <a:t>udowodnić, że rozwiązanie stosunku pracy nastąpiło z przyczyn jego niedotyczących a nie musi wykazywać, że były to przyczyny leżące po stronie </a:t>
            </a:r>
            <a:r>
              <a:rPr lang="pl-PL" i="1" dirty="0" smtClean="0"/>
              <a:t>pracodawcy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/>
              <a:t>wyrok SN z 2011.03.24,  PK 185/10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438663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PRZYCZYNY DOTYCZĄCE PRACODAWCY</a:t>
            </a:r>
          </a:p>
          <a:p>
            <a:pPr marL="109728" indent="0" algn="ctr">
              <a:buNone/>
            </a:pPr>
            <a:r>
              <a:rPr lang="pl-PL" b="1" dirty="0"/>
              <a:t>WYNIKAJĄCE </a:t>
            </a:r>
            <a:r>
              <a:rPr lang="pl-PL" b="1" dirty="0" smtClean="0"/>
              <a:t>Z JEGO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     DZIAŁAŃ</a:t>
            </a:r>
          </a:p>
          <a:p>
            <a:pPr marL="109728" indent="0">
              <a:buNone/>
            </a:pPr>
            <a:r>
              <a:rPr lang="pl-PL" dirty="0" smtClean="0"/>
              <a:t> PLANOWANYCH 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DZIAŁAŃ WYMUSZONYCH PRZEZ OKOLICZNOŚCI ZEWNĘTRZNE</a:t>
            </a:r>
          </a:p>
          <a:p>
            <a:pPr marL="109728" indent="0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Zwolnienia grupowe</a:t>
            </a:r>
            <a:endParaRPr lang="pl-PL" sz="2800" i="1" u="sng" dirty="0"/>
          </a:p>
        </p:txBody>
      </p:sp>
      <p:sp>
        <p:nvSpPr>
          <p:cNvPr id="4" name="Elipsa 3"/>
          <p:cNvSpPr/>
          <p:nvPr/>
        </p:nvSpPr>
        <p:spPr>
          <a:xfrm>
            <a:off x="467544" y="3034145"/>
            <a:ext cx="3312368" cy="15469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2915816" y="4142509"/>
            <a:ext cx="6048672" cy="202279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7" name="Łącznik prosty ze strzałką 6"/>
          <p:cNvCxnSpPr/>
          <p:nvPr/>
        </p:nvCxnSpPr>
        <p:spPr>
          <a:xfrm flipH="1">
            <a:off x="3563888" y="2852936"/>
            <a:ext cx="115212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16016" y="2852936"/>
            <a:ext cx="1656184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5792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520</Words>
  <Application>Microsoft Office PowerPoint</Application>
  <PresentationFormat>Pokaz na ekranie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Hol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  <vt:lpstr>Zwolnienia grupowe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Zwolnienia grupowe</dc:title>
  <dc:creator>Jacek</dc:creator>
  <cp:lastModifiedBy>borowicz</cp:lastModifiedBy>
  <cp:revision>8</cp:revision>
  <dcterms:created xsi:type="dcterms:W3CDTF">2015-01-13T16:46:12Z</dcterms:created>
  <dcterms:modified xsi:type="dcterms:W3CDTF">2015-01-14T06:55:38Z</dcterms:modified>
</cp:coreProperties>
</file>