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011" r:id="rId1"/>
  </p:sldMasterIdLst>
  <p:sldIdLst>
    <p:sldId id="266" r:id="rId2"/>
    <p:sldId id="267" r:id="rId3"/>
    <p:sldId id="268" r:id="rId4"/>
    <p:sldId id="270" r:id="rId5"/>
    <p:sldId id="271" r:id="rId6"/>
    <p:sldId id="308" r:id="rId7"/>
    <p:sldId id="303" r:id="rId8"/>
    <p:sldId id="272" r:id="rId9"/>
    <p:sldId id="309" r:id="rId10"/>
    <p:sldId id="273" r:id="rId11"/>
    <p:sldId id="274" r:id="rId12"/>
    <p:sldId id="275" r:id="rId13"/>
    <p:sldId id="276" r:id="rId14"/>
    <p:sldId id="277" r:id="rId15"/>
    <p:sldId id="307" r:id="rId16"/>
    <p:sldId id="310" r:id="rId17"/>
    <p:sldId id="278" r:id="rId18"/>
    <p:sldId id="306" r:id="rId19"/>
    <p:sldId id="279" r:id="rId20"/>
    <p:sldId id="280" r:id="rId21"/>
    <p:sldId id="281" r:id="rId22"/>
    <p:sldId id="298" r:id="rId23"/>
    <p:sldId id="299" r:id="rId24"/>
    <p:sldId id="283" r:id="rId25"/>
    <p:sldId id="304" r:id="rId26"/>
    <p:sldId id="300" r:id="rId27"/>
    <p:sldId id="284" r:id="rId28"/>
    <p:sldId id="301" r:id="rId29"/>
    <p:sldId id="292" r:id="rId30"/>
    <p:sldId id="302" r:id="rId31"/>
    <p:sldId id="296"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65" autoAdjust="0"/>
    <p:restoredTop sz="94660"/>
  </p:normalViewPr>
  <p:slideViewPr>
    <p:cSldViewPr snapToGrid="0">
      <p:cViewPr varScale="1">
        <p:scale>
          <a:sx n="113" d="100"/>
          <a:sy n="113" d="100"/>
        </p:scale>
        <p:origin x="-414"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1"/>
            <a:ext cx="10058400" cy="2593975"/>
          </a:xfrm>
        </p:spPr>
        <p:txBody>
          <a:bodyPr anchor="b"/>
          <a:lstStyle>
            <a:lvl1pPr>
              <a:defRPr sz="6600">
                <a:ln>
                  <a:noFill/>
                </a:ln>
                <a:solidFill>
                  <a:schemeClr val="tx2"/>
                </a:solidFill>
              </a:defRPr>
            </a:lvl1pPr>
          </a:lstStyle>
          <a:p>
            <a:r>
              <a:rPr lang="pl-PL" smtClean="0"/>
              <a:t>Kliknij, aby edytować styl</a:t>
            </a:r>
            <a:endParaRPr lang="en-US" dirty="0"/>
          </a:p>
        </p:txBody>
      </p:sp>
      <p:sp>
        <p:nvSpPr>
          <p:cNvPr id="3" name="Subtitle 2"/>
          <p:cNvSpPr>
            <a:spLocks noGrp="1"/>
          </p:cNvSpPr>
          <p:nvPr>
            <p:ph type="subTitle" idx="1"/>
          </p:nvPr>
        </p:nvSpPr>
        <p:spPr>
          <a:xfrm>
            <a:off x="914400" y="4572000"/>
            <a:ext cx="861568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
        <p:nvSpPr>
          <p:cNvPr id="4" name="Date Placeholder 3"/>
          <p:cNvSpPr>
            <a:spLocks noGrp="1"/>
          </p:cNvSpPr>
          <p:nvPr>
            <p:ph type="dt" sz="half" idx="10"/>
          </p:nvPr>
        </p:nvSpPr>
        <p:spPr/>
        <p:txBody>
          <a:bodyPr/>
          <a:lstStyle/>
          <a:p>
            <a:pPr>
              <a:defRPr/>
            </a:pPr>
            <a:endParaRPr lang="pl-PL">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pl-PL">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2036FD44-9DF3-44CB-8DCE-9DB185528446}" type="slidenum">
              <a:rPr lang="pl-PL" smtClean="0">
                <a:solidFill>
                  <a:srgbClr val="90C226"/>
                </a:solidFill>
              </a:rPr>
              <a:pPr>
                <a:defRPr/>
              </a:pPr>
              <a:t>‹#›</a:t>
            </a:fld>
            <a:endParaRPr lang="pl-PL">
              <a:solidFill>
                <a:srgbClr val="90C226"/>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pPr>
              <a:defRPr/>
            </a:pPr>
            <a:endParaRPr lang="pl-PL">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pl-PL">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073C0694-0F35-40EB-879F-C438BC338FB2}" type="slidenum">
              <a:rPr lang="pl-PL" smtClean="0">
                <a:solidFill>
                  <a:srgbClr val="90C226"/>
                </a:solidFill>
              </a:rPr>
              <a:pPr>
                <a:defRPr/>
              </a:pPr>
              <a:t>‹#›</a:t>
            </a:fld>
            <a:endParaRPr lang="pl-PL">
              <a:solidFill>
                <a:srgbClr val="90C226"/>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336800" cy="5851525"/>
          </a:xfrm>
        </p:spPr>
        <p:txBody>
          <a:bodyPr vert="eaVert" anchor="b" anchorCtr="0"/>
          <a:lstStyle/>
          <a:p>
            <a:r>
              <a:rPr lang="pl-PL" smtClean="0"/>
              <a:t>Kliknij, aby edytować styl</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pPr>
              <a:defRPr/>
            </a:pPr>
            <a:endParaRPr lang="pl-PL">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pl-PL">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AE9E4897-A00B-4518-9298-9B953A383104}" type="slidenum">
              <a:rPr lang="pl-PL" smtClean="0">
                <a:solidFill>
                  <a:srgbClr val="90C226"/>
                </a:solidFill>
              </a:rPr>
              <a:pPr>
                <a:defRPr/>
              </a:pPr>
              <a:t>‹#›</a:t>
            </a:fld>
            <a:endParaRPr lang="pl-PL">
              <a:solidFill>
                <a:srgbClr val="90C226"/>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Content Placeholder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pPr>
              <a:defRPr/>
            </a:pPr>
            <a:endParaRPr lang="pl-PL">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pl-PL">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FC135893-9944-40C7-922E-455E95AC1C3E}" type="slidenum">
              <a:rPr lang="pl-PL" smtClean="0">
                <a:solidFill>
                  <a:srgbClr val="90C226"/>
                </a:solidFill>
              </a:rPr>
              <a:pPr>
                <a:defRPr/>
              </a:pPr>
              <a:t>‹#›</a:t>
            </a:fld>
            <a:endParaRPr lang="pl-PL">
              <a:solidFill>
                <a:srgbClr val="90C226"/>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963085" y="5486400"/>
            <a:ext cx="10212916" cy="1168400"/>
          </a:xfrm>
        </p:spPr>
        <p:txBody>
          <a:bodyPr anchor="t"/>
          <a:lstStyle>
            <a:lvl1pPr algn="l">
              <a:defRPr sz="3600" b="0" cap="all"/>
            </a:lvl1pPr>
          </a:lstStyle>
          <a:p>
            <a:r>
              <a:rPr lang="pl-PL" smtClean="0"/>
              <a:t>Kliknij, aby edytować styl</a:t>
            </a:r>
            <a:endParaRPr lang="en-US" dirty="0"/>
          </a:p>
        </p:txBody>
      </p:sp>
      <p:sp>
        <p:nvSpPr>
          <p:cNvPr id="3" name="Text Placeholder 2"/>
          <p:cNvSpPr>
            <a:spLocks noGrp="1"/>
          </p:cNvSpPr>
          <p:nvPr>
            <p:ph type="body" idx="1"/>
          </p:nvPr>
        </p:nvSpPr>
        <p:spPr>
          <a:xfrm>
            <a:off x="963085" y="3852863"/>
            <a:ext cx="8180916"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pPr>
              <a:defRPr/>
            </a:pPr>
            <a:endParaRPr lang="pl-PL">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pl-PL">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80D468B5-2B85-4FE3-A4A7-FE381F60FA04}" type="slidenum">
              <a:rPr lang="pl-PL" smtClean="0">
                <a:solidFill>
                  <a:srgbClr val="90C226"/>
                </a:solidFill>
              </a:rPr>
              <a:pPr>
                <a:defRPr/>
              </a:pPr>
              <a:t>‹#›</a:t>
            </a:fld>
            <a:endParaRPr lang="pl-PL">
              <a:solidFill>
                <a:srgbClr val="90C226"/>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Content Placeholder 2"/>
          <p:cNvSpPr>
            <a:spLocks noGrp="1"/>
          </p:cNvSpPr>
          <p:nvPr>
            <p:ph sz="half" idx="1"/>
          </p:nvPr>
        </p:nvSpPr>
        <p:spPr>
          <a:xfrm>
            <a:off x="6096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58928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pPr>
              <a:defRPr/>
            </a:pPr>
            <a:endParaRPr lang="pl-PL">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pl-PL">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82DBDE60-6450-46CE-9944-483E088F3A80}" type="slidenum">
              <a:rPr lang="pl-PL" smtClean="0">
                <a:solidFill>
                  <a:srgbClr val="90C226"/>
                </a:solidFill>
              </a:rPr>
              <a:pPr>
                <a:defRPr/>
              </a:pPr>
              <a:t>‹#›</a:t>
            </a:fld>
            <a:endParaRPr lang="pl-PL">
              <a:solidFill>
                <a:srgbClr val="90C226"/>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smtClean="0"/>
              <a:t>Kliknij, aby edytować styl</a:t>
            </a:r>
            <a:endParaRPr lang="en-US"/>
          </a:p>
        </p:txBody>
      </p:sp>
      <p:sp>
        <p:nvSpPr>
          <p:cNvPr id="3" name="Text Placeholder 2"/>
          <p:cNvSpPr>
            <a:spLocks noGrp="1"/>
          </p:cNvSpPr>
          <p:nvPr>
            <p:ph type="body" idx="1"/>
          </p:nvPr>
        </p:nvSpPr>
        <p:spPr>
          <a:xfrm>
            <a:off x="6096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6096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58928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58928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7" name="Date Placeholder 6"/>
          <p:cNvSpPr>
            <a:spLocks noGrp="1"/>
          </p:cNvSpPr>
          <p:nvPr>
            <p:ph type="dt" sz="half" idx="10"/>
          </p:nvPr>
        </p:nvSpPr>
        <p:spPr/>
        <p:txBody>
          <a:bodyPr/>
          <a:lstStyle/>
          <a:p>
            <a:pPr>
              <a:defRPr/>
            </a:pPr>
            <a:endParaRPr lang="pl-PL">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pl-PL">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13C31A8E-26C3-479C-B186-C40210F33023}" type="slidenum">
              <a:rPr lang="pl-PL" smtClean="0">
                <a:solidFill>
                  <a:srgbClr val="90C226"/>
                </a:solidFill>
              </a:rPr>
              <a:pPr>
                <a:defRPr/>
              </a:pPr>
              <a:t>‹#›</a:t>
            </a:fld>
            <a:endParaRPr lang="pl-PL">
              <a:solidFill>
                <a:srgbClr val="90C226"/>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Date Placeholder 2"/>
          <p:cNvSpPr>
            <a:spLocks noGrp="1"/>
          </p:cNvSpPr>
          <p:nvPr>
            <p:ph type="dt" sz="half" idx="10"/>
          </p:nvPr>
        </p:nvSpPr>
        <p:spPr/>
        <p:txBody>
          <a:bodyPr/>
          <a:lstStyle/>
          <a:p>
            <a:pPr>
              <a:defRPr/>
            </a:pPr>
            <a:endParaRPr lang="pl-PL">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pl-PL">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B5921E11-2C72-461D-89A0-8D6532CB972F}" type="slidenum">
              <a:rPr lang="pl-PL" smtClean="0">
                <a:solidFill>
                  <a:srgbClr val="90C226"/>
                </a:solidFill>
              </a:rPr>
              <a:pPr>
                <a:defRPr/>
              </a:pPr>
              <a:t>‹#›</a:t>
            </a:fld>
            <a:endParaRPr lang="pl-PL">
              <a:solidFill>
                <a:srgbClr val="90C226"/>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pl-PL">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pl-PL">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59D9118E-C006-48B0-95FF-71B7F5C630BD}" type="slidenum">
              <a:rPr lang="pl-PL" smtClean="0">
                <a:solidFill>
                  <a:srgbClr val="90C226"/>
                </a:solidFill>
              </a:rPr>
              <a:pPr>
                <a:defRPr/>
              </a:pPr>
              <a:t>‹#›</a:t>
            </a:fld>
            <a:endParaRPr lang="pl-PL">
              <a:solidFill>
                <a:srgbClr val="90C226"/>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06401" y="5495544"/>
            <a:ext cx="10363200" cy="594360"/>
          </a:xfrm>
        </p:spPr>
        <p:txBody>
          <a:bodyPr anchor="b"/>
          <a:lstStyle>
            <a:lvl1pPr algn="ctr">
              <a:defRPr sz="2200" b="1"/>
            </a:lvl1pPr>
          </a:lstStyle>
          <a:p>
            <a:r>
              <a:rPr lang="pl-PL" smtClean="0"/>
              <a:t>Kliknij, aby edytować styl</a:t>
            </a:r>
            <a:endParaRPr lang="en-US" dirty="0"/>
          </a:p>
        </p:txBody>
      </p:sp>
      <p:sp>
        <p:nvSpPr>
          <p:cNvPr id="4" name="Text Placeholder 3"/>
          <p:cNvSpPr>
            <a:spLocks noGrp="1"/>
          </p:cNvSpPr>
          <p:nvPr>
            <p:ph type="body" sz="half" idx="2"/>
          </p:nvPr>
        </p:nvSpPr>
        <p:spPr>
          <a:xfrm>
            <a:off x="406400" y="6096000"/>
            <a:ext cx="103632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pPr>
              <a:defRPr/>
            </a:pPr>
            <a:endParaRPr lang="pl-PL">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pl-PL">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8B47B98E-43EB-4F84-A70B-2C3819881704}" type="slidenum">
              <a:rPr lang="pl-PL" smtClean="0">
                <a:solidFill>
                  <a:srgbClr val="90C226"/>
                </a:solidFill>
              </a:rPr>
              <a:pPr>
                <a:defRPr/>
              </a:pPr>
              <a:t>‹#›</a:t>
            </a:fld>
            <a:endParaRPr lang="pl-PL">
              <a:solidFill>
                <a:srgbClr val="90C226"/>
              </a:solidFill>
            </a:endParaRPr>
          </a:p>
        </p:txBody>
      </p:sp>
      <p:sp>
        <p:nvSpPr>
          <p:cNvPr id="9" name="Content Placeholder 8"/>
          <p:cNvSpPr>
            <a:spLocks noGrp="1"/>
          </p:cNvSpPr>
          <p:nvPr>
            <p:ph sz="quarter" idx="13"/>
          </p:nvPr>
        </p:nvSpPr>
        <p:spPr>
          <a:xfrm>
            <a:off x="406400" y="381000"/>
            <a:ext cx="10363200" cy="494284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02336" y="5495278"/>
            <a:ext cx="10363200" cy="594626"/>
          </a:xfrm>
        </p:spPr>
        <p:txBody>
          <a:bodyPr anchor="b"/>
          <a:lstStyle>
            <a:lvl1pPr algn="ctr">
              <a:defRPr sz="2200" b="1">
                <a:ln>
                  <a:noFill/>
                </a:ln>
                <a:solidFill>
                  <a:schemeClr val="tx2"/>
                </a:solidFill>
              </a:defRPr>
            </a:lvl1pPr>
          </a:lstStyle>
          <a:p>
            <a:r>
              <a:rPr lang="pl-PL" smtClean="0"/>
              <a:t>Kliknij, aby edytować styl</a:t>
            </a:r>
            <a:endParaRPr lang="en-US" dirty="0"/>
          </a:p>
        </p:txBody>
      </p:sp>
      <p:sp>
        <p:nvSpPr>
          <p:cNvPr id="3" name="Picture Placeholder 2"/>
          <p:cNvSpPr>
            <a:spLocks noGrp="1"/>
          </p:cNvSpPr>
          <p:nvPr>
            <p:ph type="pic" idx="1"/>
          </p:nvPr>
        </p:nvSpPr>
        <p:spPr>
          <a:xfrm>
            <a:off x="0" y="0"/>
            <a:ext cx="11277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dirty="0"/>
          </a:p>
        </p:txBody>
      </p:sp>
      <p:sp>
        <p:nvSpPr>
          <p:cNvPr id="4" name="Text Placeholder 3"/>
          <p:cNvSpPr>
            <a:spLocks noGrp="1"/>
          </p:cNvSpPr>
          <p:nvPr>
            <p:ph type="body" sz="half" idx="2"/>
          </p:nvPr>
        </p:nvSpPr>
        <p:spPr>
          <a:xfrm>
            <a:off x="402336" y="6096000"/>
            <a:ext cx="103632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8" name="Date Placeholder 7"/>
          <p:cNvSpPr>
            <a:spLocks noGrp="1"/>
          </p:cNvSpPr>
          <p:nvPr>
            <p:ph type="dt" sz="half" idx="10"/>
          </p:nvPr>
        </p:nvSpPr>
        <p:spPr/>
        <p:txBody>
          <a:bodyPr/>
          <a:lstStyle/>
          <a:p>
            <a:pPr>
              <a:defRPr/>
            </a:pPr>
            <a:endParaRPr lang="pl-PL">
              <a:solidFill>
                <a:prstClr val="black">
                  <a:tint val="75000"/>
                </a:prstClr>
              </a:solidFill>
            </a:endParaRPr>
          </a:p>
        </p:txBody>
      </p:sp>
      <p:sp>
        <p:nvSpPr>
          <p:cNvPr id="9" name="Slide Number Placeholder 8"/>
          <p:cNvSpPr>
            <a:spLocks noGrp="1"/>
          </p:cNvSpPr>
          <p:nvPr>
            <p:ph type="sldNum" sz="quarter" idx="11"/>
          </p:nvPr>
        </p:nvSpPr>
        <p:spPr/>
        <p:txBody>
          <a:bodyPr/>
          <a:lstStyle/>
          <a:p>
            <a:pPr>
              <a:defRPr/>
            </a:pPr>
            <a:fld id="{679421C4-234F-46BC-B96A-B29EF3F6BDFB}" type="slidenum">
              <a:rPr lang="pl-PL" smtClean="0">
                <a:solidFill>
                  <a:srgbClr val="90C226"/>
                </a:solidFill>
              </a:rPr>
              <a:pPr>
                <a:defRPr/>
              </a:pPr>
              <a:t>‹#›</a:t>
            </a:fld>
            <a:endParaRPr lang="pl-PL">
              <a:solidFill>
                <a:srgbClr val="90C226"/>
              </a:solidFill>
            </a:endParaRPr>
          </a:p>
        </p:txBody>
      </p:sp>
      <p:sp>
        <p:nvSpPr>
          <p:cNvPr id="10" name="Footer Placeholder 9"/>
          <p:cNvSpPr>
            <a:spLocks noGrp="1"/>
          </p:cNvSpPr>
          <p:nvPr>
            <p:ph type="ftr" sz="quarter" idx="12"/>
          </p:nvPr>
        </p:nvSpPr>
        <p:spPr/>
        <p:txBody>
          <a:bodyPr/>
          <a:lstStyle/>
          <a:p>
            <a:pPr>
              <a:defRPr/>
            </a:pPr>
            <a:endParaRPr lang="pl-PL">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160000" cy="1143000"/>
          </a:xfrm>
          <a:prstGeom prst="rect">
            <a:avLst/>
          </a:prstGeom>
        </p:spPr>
        <p:txBody>
          <a:bodyPr vert="horz" lIns="91440" tIns="45720" rIns="91440" bIns="45720" rtlCol="0" anchor="ctr">
            <a:noAutofit/>
          </a:bodyPr>
          <a:lstStyle/>
          <a:p>
            <a:r>
              <a:rPr lang="pl-PL" smtClean="0"/>
              <a:t>Kliknij, aby edytować styl</a:t>
            </a:r>
            <a:endParaRPr lang="en-US" dirty="0"/>
          </a:p>
        </p:txBody>
      </p:sp>
      <p:sp>
        <p:nvSpPr>
          <p:cNvPr id="3" name="Text Placeholder 2"/>
          <p:cNvSpPr>
            <a:spLocks noGrp="1"/>
          </p:cNvSpPr>
          <p:nvPr>
            <p:ph type="body" idx="1"/>
          </p:nvPr>
        </p:nvSpPr>
        <p:spPr>
          <a:xfrm>
            <a:off x="609600" y="1600200"/>
            <a:ext cx="10160000" cy="48006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Rectangle 6"/>
          <p:cNvSpPr/>
          <p:nvPr/>
        </p:nvSpPr>
        <p:spPr>
          <a:xfrm>
            <a:off x="1127760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1277600" y="5486400"/>
            <a:ext cx="9144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75717" y="5648960"/>
            <a:ext cx="73152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pPr defTabSz="914400" eaLnBrk="0" fontAlgn="base" hangingPunct="0">
              <a:spcBef>
                <a:spcPct val="0"/>
              </a:spcBef>
              <a:spcAft>
                <a:spcPct val="0"/>
              </a:spcAft>
              <a:defRPr/>
            </a:pPr>
            <a:fld id="{A7A2271C-0741-4885-9947-9C956A230B8B}" type="slidenum">
              <a:rPr lang="pl-PL" smtClean="0">
                <a:solidFill>
                  <a:srgbClr val="90C226"/>
                </a:solidFill>
                <a:latin typeface="Times New Roman" panose="02020603050405020304" pitchFamily="18" charset="0"/>
              </a:rPr>
              <a:pPr defTabSz="914400" eaLnBrk="0" fontAlgn="base" hangingPunct="0">
                <a:spcBef>
                  <a:spcPct val="0"/>
                </a:spcBef>
                <a:spcAft>
                  <a:spcPct val="0"/>
                </a:spcAft>
                <a:defRPr/>
              </a:pPr>
              <a:t>‹#›</a:t>
            </a:fld>
            <a:endParaRPr lang="pl-PL">
              <a:solidFill>
                <a:srgbClr val="90C226"/>
              </a:solidFill>
              <a:latin typeface="Times New Roman" panose="02020603050405020304" pitchFamily="18" charset="0"/>
            </a:endParaRPr>
          </a:p>
        </p:txBody>
      </p:sp>
      <p:sp>
        <p:nvSpPr>
          <p:cNvPr id="5" name="Footer Placeholder 4"/>
          <p:cNvSpPr>
            <a:spLocks noGrp="1"/>
          </p:cNvSpPr>
          <p:nvPr>
            <p:ph type="ftr" sz="quarter" idx="3"/>
          </p:nvPr>
        </p:nvSpPr>
        <p:spPr>
          <a:xfrm rot="16200000">
            <a:off x="10510428" y="3987800"/>
            <a:ext cx="2367281" cy="487680"/>
          </a:xfrm>
          <a:prstGeom prst="rect">
            <a:avLst/>
          </a:prstGeom>
        </p:spPr>
        <p:txBody>
          <a:bodyPr vert="horz" lIns="91440" tIns="45720" rIns="91440" bIns="45720" rtlCol="0" anchor="ctr"/>
          <a:lstStyle>
            <a:lvl1pPr algn="r">
              <a:defRPr sz="1200">
                <a:solidFill>
                  <a:schemeClr val="bg2"/>
                </a:solidFill>
              </a:defRPr>
            </a:lvl1pPr>
          </a:lstStyle>
          <a:p>
            <a:pPr defTabSz="914400" eaLnBrk="0" fontAlgn="base" hangingPunct="0">
              <a:spcBef>
                <a:spcPct val="0"/>
              </a:spcBef>
              <a:spcAft>
                <a:spcPct val="0"/>
              </a:spcAft>
              <a:defRPr/>
            </a:pPr>
            <a:endParaRPr lang="pl-PL">
              <a:solidFill>
                <a:prstClr val="black">
                  <a:tint val="75000"/>
                </a:prstClr>
              </a:solidFill>
              <a:latin typeface="Times New Roman" panose="02020603050405020304" pitchFamily="18" charset="0"/>
            </a:endParaRPr>
          </a:p>
        </p:txBody>
      </p:sp>
      <p:sp>
        <p:nvSpPr>
          <p:cNvPr id="4" name="Date Placeholder 3"/>
          <p:cNvSpPr>
            <a:spLocks noGrp="1"/>
          </p:cNvSpPr>
          <p:nvPr>
            <p:ph type="dt" sz="half" idx="2"/>
          </p:nvPr>
        </p:nvSpPr>
        <p:spPr>
          <a:xfrm rot="16200000">
            <a:off x="10474869" y="1584960"/>
            <a:ext cx="2438399" cy="487680"/>
          </a:xfrm>
          <a:prstGeom prst="rect">
            <a:avLst/>
          </a:prstGeom>
        </p:spPr>
        <p:txBody>
          <a:bodyPr vert="horz" lIns="91440" tIns="45720" rIns="91440" bIns="45720" rtlCol="0" anchor="ctr"/>
          <a:lstStyle>
            <a:lvl1pPr algn="l">
              <a:defRPr sz="1200">
                <a:solidFill>
                  <a:schemeClr val="bg2"/>
                </a:solidFill>
              </a:defRPr>
            </a:lvl1pPr>
          </a:lstStyle>
          <a:p>
            <a:pPr defTabSz="914400" eaLnBrk="0" fontAlgn="base" hangingPunct="0">
              <a:spcBef>
                <a:spcPct val="0"/>
              </a:spcBef>
              <a:spcAft>
                <a:spcPct val="0"/>
              </a:spcAft>
              <a:defRPr/>
            </a:pPr>
            <a:endParaRPr lang="pl-PL">
              <a:solidFill>
                <a:prstClr val="black">
                  <a:tint val="75000"/>
                </a:prstClr>
              </a:solidFill>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4012" r:id="rId1"/>
    <p:sldLayoutId id="2147484013" r:id="rId2"/>
    <p:sldLayoutId id="2147484014" r:id="rId3"/>
    <p:sldLayoutId id="2147484015" r:id="rId4"/>
    <p:sldLayoutId id="2147484016" r:id="rId5"/>
    <p:sldLayoutId id="2147484017" r:id="rId6"/>
    <p:sldLayoutId id="2147484018" r:id="rId7"/>
    <p:sldLayoutId id="2147484019" r:id="rId8"/>
    <p:sldLayoutId id="2147484020" r:id="rId9"/>
    <p:sldLayoutId id="2147484021" r:id="rId10"/>
    <p:sldLayoutId id="2147484022"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533103" y="125354"/>
            <a:ext cx="6422265" cy="995108"/>
          </a:xfrm>
        </p:spPr>
        <p:txBody>
          <a:bodyPr>
            <a:normAutofit/>
          </a:bodyPr>
          <a:lstStyle/>
          <a:p>
            <a:pPr algn="ctr"/>
            <a:r>
              <a:rPr lang="pl-PL" sz="3200" u="sng" dirty="0" smtClean="0"/>
              <a:t>Pojęcie normy postępowania</a:t>
            </a:r>
            <a:endParaRPr lang="pl-PL" sz="3200" u="sng" dirty="0"/>
          </a:p>
        </p:txBody>
      </p:sp>
      <p:sp>
        <p:nvSpPr>
          <p:cNvPr id="3" name="Symbol zastępczy zawartości 2"/>
          <p:cNvSpPr>
            <a:spLocks noGrp="1"/>
          </p:cNvSpPr>
          <p:nvPr>
            <p:ph idx="1"/>
          </p:nvPr>
        </p:nvSpPr>
        <p:spPr>
          <a:xfrm>
            <a:off x="548543" y="1622738"/>
            <a:ext cx="10527287" cy="5615189"/>
          </a:xfrm>
        </p:spPr>
        <p:txBody>
          <a:bodyPr>
            <a:normAutofit/>
          </a:bodyPr>
          <a:lstStyle/>
          <a:p>
            <a:pPr algn="just"/>
            <a:r>
              <a:rPr lang="pl-PL" b="1" dirty="0" smtClean="0"/>
              <a:t>Najogólniej rzecz ujmując PRAWO to zbiór norm. </a:t>
            </a:r>
            <a:endParaRPr lang="pl-PL" b="1" dirty="0"/>
          </a:p>
          <a:p>
            <a:pPr algn="just"/>
            <a:r>
              <a:rPr lang="pl-PL" b="1" dirty="0" smtClean="0"/>
              <a:t>Punktem wyjścia do zdefiniowania normy prawnej jest pojęcie </a:t>
            </a:r>
            <a:r>
              <a:rPr lang="pl-PL" b="1" u="sng" dirty="0" smtClean="0"/>
              <a:t>normy postępowania</a:t>
            </a:r>
            <a:r>
              <a:rPr lang="pl-PL" b="1" dirty="0" smtClean="0"/>
              <a:t>.</a:t>
            </a:r>
          </a:p>
          <a:p>
            <a:pPr algn="just"/>
            <a:r>
              <a:rPr lang="pl-PL" b="1" u="sng" dirty="0" smtClean="0">
                <a:solidFill>
                  <a:srgbClr val="FF0000"/>
                </a:solidFill>
                <a:effectLst>
                  <a:outerShdw blurRad="38100" dist="38100" dir="2700000" algn="tl">
                    <a:srgbClr val="000000">
                      <a:alpha val="43137"/>
                    </a:srgbClr>
                  </a:outerShdw>
                </a:effectLst>
              </a:rPr>
              <a:t>Norma postępowania </a:t>
            </a:r>
            <a:r>
              <a:rPr lang="pl-PL" b="1" dirty="0" smtClean="0"/>
              <a:t>to wypowiedź językowa spełniająca funkcję sugestywną, adresowana do osoby lub grupy osób (adresatów normy), która wyraża nakaz lub zakaz określonego przyszłego zachowania się.</a:t>
            </a:r>
          </a:p>
          <a:p>
            <a:pPr algn="just"/>
            <a:r>
              <a:rPr lang="pl-PL" b="1" dirty="0" smtClean="0"/>
              <a:t>W przeciwieństwie do </a:t>
            </a:r>
            <a:r>
              <a:rPr lang="pl-PL" b="1" u="sng" dirty="0" smtClean="0">
                <a:solidFill>
                  <a:srgbClr val="FF0000"/>
                </a:solidFill>
              </a:rPr>
              <a:t>zdań w sensie logicznym, </a:t>
            </a:r>
            <a:r>
              <a:rPr lang="pl-PL" b="1" dirty="0" smtClean="0"/>
              <a:t>które oceniamy jako prawdziwe lub fałszywe, normy postępowania oceniane są z uwagi na ich skuteczność względnie nieskuteczność w kształtowaniu ludzkich zachowań. </a:t>
            </a:r>
          </a:p>
          <a:p>
            <a:pPr algn="just"/>
            <a:r>
              <a:rPr lang="pl-PL" b="1" dirty="0" smtClean="0"/>
              <a:t>Np. zdanie w sensie logicznym: „Karol Wojtyła był Polakiem”; norma postępowania: „Należy myć ręce przed posiłkiem”.</a:t>
            </a:r>
          </a:p>
        </p:txBody>
      </p:sp>
    </p:spTree>
    <p:extLst>
      <p:ext uri="{BB962C8B-B14F-4D97-AF65-F5344CB8AC3E}">
        <p14:creationId xmlns:p14="http://schemas.microsoft.com/office/powerpoint/2010/main" xmlns="" val="18789673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31890" y="0"/>
            <a:ext cx="10869769" cy="6858000"/>
          </a:xfrm>
        </p:spPr>
        <p:txBody>
          <a:bodyPr>
            <a:normAutofit fontScale="92500"/>
          </a:bodyPr>
          <a:lstStyle/>
          <a:p>
            <a:pPr marL="0" indent="0">
              <a:buNone/>
            </a:pPr>
            <a:r>
              <a:rPr lang="pl-PL" sz="2700" b="1" dirty="0" smtClean="0">
                <a:effectLst>
                  <a:outerShdw blurRad="38100" dist="38100" dir="2700000" algn="tl">
                    <a:srgbClr val="000000">
                      <a:alpha val="43137"/>
                    </a:srgbClr>
                  </a:outerShdw>
                </a:effectLst>
              </a:rPr>
              <a:t>Struktura normy prawnej</a:t>
            </a:r>
          </a:p>
          <a:p>
            <a:pPr marL="0" indent="0" algn="just">
              <a:buNone/>
            </a:pPr>
            <a:r>
              <a:rPr lang="pl-PL" dirty="0" smtClean="0"/>
              <a:t>Wyróżniamy dwie koncepcje struktury normy prawnej:</a:t>
            </a:r>
          </a:p>
          <a:p>
            <a:pPr marL="400050" indent="-400050" algn="just">
              <a:buFont typeface="+mj-lt"/>
              <a:buAutoNum type="romanUcPeriod"/>
            </a:pPr>
            <a:r>
              <a:rPr lang="pl-PL" b="1" dirty="0" smtClean="0">
                <a:effectLst>
                  <a:outerShdw blurRad="38100" dist="38100" dir="2700000" algn="tl">
                    <a:srgbClr val="000000">
                      <a:alpha val="43137"/>
                    </a:srgbClr>
                  </a:outerShdw>
                </a:effectLst>
              </a:rPr>
              <a:t>Trójelementowa</a:t>
            </a:r>
            <a:r>
              <a:rPr lang="pl-PL" dirty="0" smtClean="0"/>
              <a:t> – zakłada, że norma zakodowana w przepisie prawnym składa się z trzech elementów: hipotezy, dyspozycji oraz sankcji.</a:t>
            </a:r>
          </a:p>
          <a:p>
            <a:pPr marL="0" indent="0" algn="just">
              <a:buNone/>
            </a:pPr>
            <a:r>
              <a:rPr lang="pl-PL" dirty="0" smtClean="0"/>
              <a:t>HIPOTEZA – jest to część normy prawnej, która określa adresata oraz okoliczności, od których zaistnienia zależy, czy norma znajdzie zastosowanie czy też nie. Hipoteza określa więc zakres zastosowania normy prawnej, klasę sytuacji, w których norma znajduje zastosowanie. Hipoteza określać więc może cechy adresata normy („podatnik”, „młodociany”), miejsce, w którym jakieś zachowanie jest zakazane, nakazane, bądź dozwolone („w miejscu pracy”, „na poboczu”), czas, w jakim jakieś zachowanie jest zakazane, nakazane lub dozwolone („czasie pracy”, „w czasie jazdy”). </a:t>
            </a:r>
            <a:endParaRPr lang="pl-PL" dirty="0"/>
          </a:p>
          <a:p>
            <a:pPr marL="0" indent="0" algn="just">
              <a:buNone/>
            </a:pPr>
            <a:r>
              <a:rPr lang="pl-PL" u="sng" dirty="0" smtClean="0"/>
              <a:t>Rolę hipotezy dobrze pokazuje formuła: „Jeżeli ktoś ma cechy C i znalazł się w okolicznościach O, to powinien zachować się w sposób Z”.</a:t>
            </a:r>
          </a:p>
          <a:p>
            <a:pPr marL="0" indent="0" algn="just">
              <a:buNone/>
            </a:pPr>
            <a:r>
              <a:rPr lang="pl-PL" dirty="0" smtClean="0"/>
              <a:t>DYSPOZYCJA – jest to ten składnik normy prawnej, który wskazuje adresatowi normy prawnej nakaz lub zakaz określonego zachowania, jeżeli zaistnieją okoliczności określone w hipotezie np. „(kto) wbrew przepisom składuje, usuwa, przerabia, unieszkodliwia albo przewozi odpady…”.</a:t>
            </a:r>
          </a:p>
          <a:p>
            <a:pPr marL="0" indent="0" algn="just">
              <a:buNone/>
            </a:pPr>
            <a:r>
              <a:rPr lang="pl-PL" dirty="0" smtClean="0"/>
              <a:t>SANKCJA – to element normy prawnej, który stanowi zapowiedź użycia przymusu lub innej dolegliwości na wypadek naruszenia normy prawnej przez jej adresata. Sankcja kary charakteryzuje się możliwością użycia przymusu właściwego dla represji karnych. Ponadto wyróżniamy sankcję egzekucji oraz sankcję nieważności. </a:t>
            </a:r>
          </a:p>
          <a:p>
            <a:pPr marL="0" indent="0" algn="just">
              <a:buNone/>
            </a:pPr>
            <a:endParaRPr lang="pl-PL" dirty="0"/>
          </a:p>
        </p:txBody>
      </p:sp>
    </p:spTree>
    <p:extLst>
      <p:ext uri="{BB962C8B-B14F-4D97-AF65-F5344CB8AC3E}">
        <p14:creationId xmlns:p14="http://schemas.microsoft.com/office/powerpoint/2010/main" xmlns="" val="4975617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64067" y="0"/>
            <a:ext cx="9771605" cy="6671255"/>
          </a:xfrm>
        </p:spPr>
        <p:txBody>
          <a:bodyPr>
            <a:normAutofit fontScale="92500" lnSpcReduction="10000"/>
          </a:bodyPr>
          <a:lstStyle/>
          <a:p>
            <a:pPr marL="400050" indent="-400050" algn="just">
              <a:buFont typeface="+mj-lt"/>
              <a:buAutoNum type="romanUcPeriod" startAt="2"/>
            </a:pPr>
            <a:r>
              <a:rPr lang="pl-PL" b="1" dirty="0" smtClean="0">
                <a:effectLst>
                  <a:outerShdw blurRad="38100" dist="38100" dir="2700000" algn="tl">
                    <a:srgbClr val="000000">
                      <a:alpha val="43137"/>
                    </a:srgbClr>
                  </a:outerShdw>
                </a:effectLst>
              </a:rPr>
              <a:t>Koncepcja norm sprzężonych </a:t>
            </a:r>
            <a:r>
              <a:rPr lang="pl-PL" dirty="0" smtClean="0"/>
              <a:t>– zakłada, że norma prawna składa się z normy sankcjonowanej (składająca się z hipotezy i dyspozycji) oraz sankcjonująca (składająca się z hipotezy i dyspozycji).</a:t>
            </a:r>
          </a:p>
          <a:p>
            <a:pPr algn="just"/>
            <a:r>
              <a:rPr lang="pl-PL" b="1" dirty="0" smtClean="0"/>
              <a:t>Norma sankcjonowana </a:t>
            </a:r>
            <a:r>
              <a:rPr lang="pl-PL" dirty="0" smtClean="0"/>
              <a:t>to norma znajdująca się dla siebie element przymusu niezbędny do swojej własnej skuteczności w normie sankcjonującej. </a:t>
            </a:r>
            <a:r>
              <a:rPr lang="pl-PL" u="sng" dirty="0" smtClean="0"/>
              <a:t>Norma sankcjonowana jest zwykle normą nakazującą lub zakazującą określone zachowanie</a:t>
            </a:r>
            <a:r>
              <a:rPr lang="pl-PL" dirty="0" smtClean="0"/>
              <a:t>. Zatem w jej strukturze możemy wyodrębnić określenie adresata obowiązku, okoliczności warunkujące powstanie obowiązku oraz treść obowiązku. Niekorzystne konsekwencje nieprzestrzegania (niewykonania) obowiązku ujętego w normie sankcjonowanej znajdziemy w </a:t>
            </a:r>
            <a:r>
              <a:rPr lang="pl-PL" b="1" dirty="0" smtClean="0"/>
              <a:t>normie sankcjonującej</a:t>
            </a:r>
            <a:r>
              <a:rPr lang="pl-PL" dirty="0" smtClean="0"/>
              <a:t>. Ta ostatnia, określa osobę legitymowaną do stosowania przymusu, a także okoliczności, formy, rodzaj i rozmiar przymusu, który powinien być zastosowany w przypadku stwierdzenia zachowania polegającego na nieprzestrzeganiu prawa (normy sankcjonowanej).</a:t>
            </a:r>
          </a:p>
          <a:p>
            <a:pPr marL="0" indent="0" algn="ctr">
              <a:buNone/>
            </a:pPr>
            <a:r>
              <a:rPr lang="pl-PL" sz="2800" b="1" dirty="0" smtClean="0">
                <a:effectLst>
                  <a:outerShdw blurRad="38100" dist="38100" dir="2700000" algn="tl">
                    <a:srgbClr val="000000">
                      <a:alpha val="43137"/>
                    </a:srgbClr>
                  </a:outerShdw>
                </a:effectLst>
                <a:latin typeface="+mj-lt"/>
              </a:rPr>
              <a:t>Rodzaje norm prawnych</a:t>
            </a:r>
          </a:p>
          <a:p>
            <a:pPr algn="just">
              <a:buFont typeface="+mj-lt"/>
              <a:buAutoNum type="arabicPeriod"/>
            </a:pPr>
            <a:r>
              <a:rPr lang="pl-PL" b="1" dirty="0" smtClean="0">
                <a:solidFill>
                  <a:schemeClr val="tx1"/>
                </a:solidFill>
              </a:rPr>
              <a:t>Norma generalna </a:t>
            </a:r>
            <a:r>
              <a:rPr lang="pl-PL" dirty="0" smtClean="0">
                <a:solidFill>
                  <a:schemeClr val="tx1"/>
                </a:solidFill>
              </a:rPr>
              <a:t>– norma postępowania skierowana do osoby lub osób wyodrębnionych ze względu na pewną wspólną cechę rodzajową lub zespół takich cech np. zawód (prawnicy), wiek (pełnoletni), sprawowana funkcja (poseł), płeć (kobieta), lub ze względu na pewną cechę lub cechy charakteryzujące sytuację, od której prawodawca uzależnia powstanie określonego obowiązku. Cechy te mają służyć do wyodrębnienia potencjalnych adresatów normy z pewnego uniwersum osób. Nazwy użyte w normie generalnej muszą umożliwiać </a:t>
            </a:r>
            <a:r>
              <a:rPr lang="pl-PL" dirty="0" err="1" smtClean="0">
                <a:solidFill>
                  <a:schemeClr val="tx1"/>
                </a:solidFill>
              </a:rPr>
              <a:t>konkluzywne</a:t>
            </a:r>
            <a:r>
              <a:rPr lang="pl-PL" dirty="0" smtClean="0">
                <a:solidFill>
                  <a:schemeClr val="tx1"/>
                </a:solidFill>
              </a:rPr>
              <a:t> rozstrzyganie o tym, czy dany podmiot jest jej adresatem czy też nie.</a:t>
            </a:r>
          </a:p>
          <a:p>
            <a:pPr marL="0" indent="0" algn="just">
              <a:buNone/>
            </a:pPr>
            <a:endParaRPr lang="pl-PL" dirty="0"/>
          </a:p>
        </p:txBody>
      </p:sp>
    </p:spTree>
    <p:extLst>
      <p:ext uri="{BB962C8B-B14F-4D97-AF65-F5344CB8AC3E}">
        <p14:creationId xmlns:p14="http://schemas.microsoft.com/office/powerpoint/2010/main" xmlns="" val="36823605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0" y="1"/>
            <a:ext cx="10591800" cy="6561666"/>
          </a:xfrm>
        </p:spPr>
        <p:txBody>
          <a:bodyPr>
            <a:normAutofit/>
          </a:bodyPr>
          <a:lstStyle/>
          <a:p>
            <a:pPr algn="just">
              <a:buFont typeface="+mj-lt"/>
              <a:buAutoNum type="arabicPeriod" startAt="2"/>
            </a:pPr>
            <a:r>
              <a:rPr lang="pl-PL" b="1" dirty="0" smtClean="0"/>
              <a:t>Norma abstrakcyjna </a:t>
            </a:r>
            <a:r>
              <a:rPr lang="pl-PL" dirty="0" smtClean="0"/>
              <a:t>– norma określająca w sposób powtarzalny i </a:t>
            </a:r>
            <a:r>
              <a:rPr lang="pl-PL" dirty="0" err="1" smtClean="0"/>
              <a:t>pozakontekstowy</a:t>
            </a:r>
            <a:r>
              <a:rPr lang="pl-PL" dirty="0" smtClean="0"/>
              <a:t> treść nakładanego na adresata normy obowiązku. Norma abstrakcyjna określa rodzajowo powinność zachowania się określonej osoby lub grupy osób. Zachowanie się adresata jest tu wyodrębniane poprzez wskazanie pewnej cechy lub ich grupy wspólnej dla </a:t>
            </a:r>
            <a:r>
              <a:rPr lang="pl-PL" dirty="0" err="1" smtClean="0"/>
              <a:t>zachowań</a:t>
            </a:r>
            <a:r>
              <a:rPr lang="pl-PL" dirty="0" smtClean="0"/>
              <a:t> określonego rodzaju. Norma abstrakcyjna powinna określać zachowanie jako </a:t>
            </a:r>
            <a:r>
              <a:rPr lang="pl-PL" dirty="0" err="1" smtClean="0"/>
              <a:t>konkluzywną</a:t>
            </a:r>
            <a:r>
              <a:rPr lang="pl-PL" dirty="0" smtClean="0"/>
              <a:t> klasę </a:t>
            </a:r>
            <a:r>
              <a:rPr lang="pl-PL" dirty="0" err="1" smtClean="0"/>
              <a:t>zachowań</a:t>
            </a:r>
            <a:r>
              <a:rPr lang="pl-PL" dirty="0" smtClean="0"/>
              <a:t>, wyodrębnianych spośród uniwersum </a:t>
            </a:r>
            <a:r>
              <a:rPr lang="pl-PL" dirty="0" err="1" smtClean="0"/>
              <a:t>zachowań</a:t>
            </a:r>
            <a:r>
              <a:rPr lang="pl-PL" dirty="0" smtClean="0"/>
              <a:t> regulowanych przez porządek normatywny, do którego należy dana norma. Przykładem normy abstrakcyjnej jest posłużenie się takimi nazwami ogólnymi jak: „zabija”, „wymierza karę”. Nie jest normą abstrakcyjną norma, która określa zachowanie w sposób czasoprzestrzennie skonkretyzowany np. wezwanie do sądu.</a:t>
            </a:r>
          </a:p>
          <a:p>
            <a:pPr algn="just">
              <a:buFont typeface="+mj-lt"/>
              <a:buAutoNum type="arabicPeriod" startAt="2"/>
            </a:pPr>
            <a:r>
              <a:rPr lang="pl-PL" b="1" dirty="0" smtClean="0"/>
              <a:t>Norma indywidualna </a:t>
            </a:r>
            <a:r>
              <a:rPr lang="pl-PL" dirty="0" smtClean="0"/>
              <a:t>– norma skierowana do osoby lub osób wyodrębnionych ze względu na pewną cechę osobową (indywidualną, niepowtarzalną) człowieka lub zespół takich cech. Norma indywidualna pozwala określić swojego adresata poprzez przywołanie takich cech człowieka jak imię, nazwisko, data i miejsce urodzenia, imiona rodziców, PESEL, NIP, firma przedsiębiorcy, numer KRS itp. Zespół takich cech pozwala wyodrębnić poszczególną jednostkę jako podmiot prawa spośród klasy potencjalnych adresatów określanych przez normę generalną. </a:t>
            </a:r>
            <a:r>
              <a:rPr lang="pl-PL" u="sng" dirty="0" smtClean="0"/>
              <a:t>Norma indywidualna jest normą skierowaną do określonej osoby fizycznej lub prawnej.</a:t>
            </a:r>
            <a:endParaRPr lang="pl-PL" u="sng" dirty="0"/>
          </a:p>
        </p:txBody>
      </p:sp>
    </p:spTree>
    <p:extLst>
      <p:ext uri="{BB962C8B-B14F-4D97-AF65-F5344CB8AC3E}">
        <p14:creationId xmlns:p14="http://schemas.microsoft.com/office/powerpoint/2010/main" xmlns="" val="10126450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38667" y="115910"/>
            <a:ext cx="10518223" cy="5925452"/>
          </a:xfrm>
        </p:spPr>
        <p:txBody>
          <a:bodyPr>
            <a:normAutofit/>
          </a:bodyPr>
          <a:lstStyle/>
          <a:p>
            <a:pPr marL="0" indent="0" algn="just">
              <a:buNone/>
            </a:pPr>
            <a:r>
              <a:rPr lang="pl-PL" sz="2000" dirty="0" smtClean="0"/>
              <a:t>Norma indywidualna niekiedy może być skierowana do grupy osób. Chodzi o agregat jednostek powstałych w konsekwencji wskazania cech poszczególnych osób np. lista studentów I roku z numerami indeksów poszczególnych osób.</a:t>
            </a:r>
          </a:p>
          <a:p>
            <a:pPr marL="0" indent="0" algn="just">
              <a:buNone/>
            </a:pPr>
            <a:endParaRPr lang="pl-PL" sz="2000" dirty="0" smtClean="0"/>
          </a:p>
          <a:p>
            <a:pPr algn="just">
              <a:buFont typeface="+mj-lt"/>
              <a:buAutoNum type="arabicParenR" startAt="4"/>
            </a:pPr>
            <a:r>
              <a:rPr lang="pl-PL" sz="2000" dirty="0" smtClean="0"/>
              <a:t>Norma konkretna – norma wyznaczająca w sposób czasoprzestrzennie określony treść nakładanego na adresata obowiązku. Norma konkretna w zakresie normowania zawiera takie zachowanie się adresata, które daje się wyodrębnić jako pojedyncze, niepowtarzalne zdarzenie np. wezwanie do sądu w charakterze świadka, w konkretnej sprawie na określonych termin. Norma konkretna jest skonkretyzowana pod względem czasu, miejsca i treści czynności, jednak przyjmuje się, że wystarczy konkretyzacja np. tylko miejsca </a:t>
            </a:r>
            <a:r>
              <a:rPr lang="pl-PL" sz="2000" dirty="0" err="1" smtClean="0"/>
              <a:t>powinnego</a:t>
            </a:r>
            <a:r>
              <a:rPr lang="pl-PL" sz="2000" dirty="0" smtClean="0"/>
              <a:t> zachowania, aby zaliczyć tę normę do konkretnej. Ponadto norma konkretna charakteryzuje się tym, że konsumuje się przez jednokrotne zastosowanie, a więc przestaje obowiązywać, jeżeli zostanie wykonana. Czasami derogacja następuje wskutek upływu czasu, w sytuacji, gdy norma posiada z góry określony termin swojego obowiązywania.</a:t>
            </a:r>
            <a:endParaRPr lang="pl-PL" sz="2000" dirty="0"/>
          </a:p>
        </p:txBody>
      </p:sp>
    </p:spTree>
    <p:extLst>
      <p:ext uri="{BB962C8B-B14F-4D97-AF65-F5344CB8AC3E}">
        <p14:creationId xmlns:p14="http://schemas.microsoft.com/office/powerpoint/2010/main" xmlns="" val="38495046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5834" y="0"/>
            <a:ext cx="10855024" cy="6537277"/>
          </a:xfrm>
        </p:spPr>
        <p:txBody>
          <a:bodyPr>
            <a:normAutofit/>
          </a:bodyPr>
          <a:lstStyle/>
          <a:p>
            <a:pPr algn="just"/>
            <a:r>
              <a:rPr lang="pl-PL" dirty="0" smtClean="0"/>
              <a:t>Inny podział normy prawnych to podział na:</a:t>
            </a:r>
          </a:p>
          <a:p>
            <a:pPr algn="just">
              <a:buFont typeface="+mj-lt"/>
              <a:buAutoNum type="arabicPeriod"/>
            </a:pPr>
            <a:r>
              <a:rPr lang="pl-PL" i="1" dirty="0" err="1" smtClean="0"/>
              <a:t>Ius</a:t>
            </a:r>
            <a:r>
              <a:rPr lang="pl-PL" i="1" dirty="0" smtClean="0"/>
              <a:t> </a:t>
            </a:r>
            <a:r>
              <a:rPr lang="pl-PL" i="1" dirty="0" err="1" smtClean="0"/>
              <a:t>cogens</a:t>
            </a:r>
            <a:r>
              <a:rPr lang="pl-PL" i="1" dirty="0" smtClean="0"/>
              <a:t> </a:t>
            </a:r>
            <a:r>
              <a:rPr lang="pl-PL" dirty="0" smtClean="0"/>
              <a:t>– normy bezwzględnie </a:t>
            </a:r>
            <a:r>
              <a:rPr lang="pl-PL" dirty="0" smtClean="0"/>
              <a:t>stosowane (imperatywne). </a:t>
            </a:r>
            <a:r>
              <a:rPr lang="pl-PL" dirty="0" smtClean="0"/>
              <a:t>Dominują w prawie publicznym, polegają na tym, że prawodawca nie pozostawia adresatom normy wyboru, czy normę stosować czy też nie, ani wyboru treści tej normy. W razie jej nieprzestrzegania prawodawca przewiduje różnego rodzaju sankcje (karne bądź nieważności).</a:t>
            </a:r>
          </a:p>
          <a:p>
            <a:pPr algn="just">
              <a:buFont typeface="+mj-lt"/>
              <a:buAutoNum type="arabicPeriod"/>
            </a:pPr>
            <a:r>
              <a:rPr lang="pl-PL" i="1" dirty="0" err="1" smtClean="0"/>
              <a:t>Ius</a:t>
            </a:r>
            <a:r>
              <a:rPr lang="pl-PL" i="1" dirty="0" smtClean="0"/>
              <a:t> </a:t>
            </a:r>
            <a:r>
              <a:rPr lang="pl-PL" i="1" dirty="0" err="1" smtClean="0"/>
              <a:t>dispositivum</a:t>
            </a:r>
            <a:r>
              <a:rPr lang="pl-PL" i="1" dirty="0" smtClean="0"/>
              <a:t> </a:t>
            </a:r>
            <a:r>
              <a:rPr lang="pl-PL" dirty="0" smtClean="0"/>
              <a:t>– normy względnie stosowane </a:t>
            </a:r>
            <a:r>
              <a:rPr lang="pl-PL" dirty="0" smtClean="0"/>
              <a:t>(dyspozytywne) – </a:t>
            </a:r>
            <a:r>
              <a:rPr lang="pl-PL" dirty="0" smtClean="0"/>
              <a:t>dominują w prawie prywatnym, mają zastosowanie wtedy, gdy ich potencjalni adresaci nie uregulują danego stosunku inaczej niż wynika to z przepisu formułującego tego rodzaju normę. Swoboda adresatów w tej mierze polega na tym, że albo mogą odrzucić treść normy względnie stosowanej i samodzielnie uregulować daną materię prawną, albo zmodyfikować treść tej normy. </a:t>
            </a:r>
          </a:p>
          <a:p>
            <a:pPr algn="just">
              <a:buFont typeface="+mj-lt"/>
              <a:buAutoNum type="arabicPeriod"/>
            </a:pPr>
            <a:r>
              <a:rPr lang="pl-PL" i="1" dirty="0" err="1"/>
              <a:t>ius</a:t>
            </a:r>
            <a:r>
              <a:rPr lang="pl-PL" i="1" dirty="0"/>
              <a:t> </a:t>
            </a:r>
            <a:r>
              <a:rPr lang="pl-PL" i="1" dirty="0" err="1" smtClean="0"/>
              <a:t>semidispositivum</a:t>
            </a:r>
            <a:r>
              <a:rPr lang="pl-PL" i="1" dirty="0" smtClean="0"/>
              <a:t> </a:t>
            </a:r>
            <a:r>
              <a:rPr lang="pl-PL" dirty="0" smtClean="0"/>
              <a:t>– norma </a:t>
            </a:r>
            <a:r>
              <a:rPr lang="pl-PL" dirty="0" err="1" smtClean="0"/>
              <a:t>semiiperatywna</a:t>
            </a:r>
            <a:r>
              <a:rPr lang="pl-PL" dirty="0"/>
              <a:t> -  to norma prawna wyznaczająca pewne ramy postępowania, dająca swobodę stronom stosunku prawnego, ale w pewnych tylko granicach</a:t>
            </a:r>
            <a:r>
              <a:rPr lang="pl-PL" dirty="0" smtClean="0"/>
              <a:t>. Charakterystyczna dla prawa cywilnego i prawa pracy, a także stosunków konsumenckich</a:t>
            </a:r>
            <a:r>
              <a:rPr lang="pl-PL" dirty="0"/>
              <a:t>. </a:t>
            </a:r>
            <a:endParaRPr lang="pl-PL" dirty="0" smtClean="0"/>
          </a:p>
          <a:p>
            <a:pPr algn="just"/>
            <a:r>
              <a:rPr lang="pl-PL" b="1" dirty="0" smtClean="0"/>
              <a:t>Norma </a:t>
            </a:r>
            <a:r>
              <a:rPr lang="pl-PL" b="1" dirty="0" err="1"/>
              <a:t>semiimperatywna</a:t>
            </a:r>
            <a:r>
              <a:rPr lang="pl-PL" b="1" dirty="0"/>
              <a:t> wyznacza granicę ochrony dla strony słabszej:</a:t>
            </a:r>
          </a:p>
          <a:p>
            <a:pPr algn="just"/>
            <a:r>
              <a:rPr lang="pl-PL" dirty="0" smtClean="0"/>
              <a:t>minimalny </a:t>
            </a:r>
            <a:r>
              <a:rPr lang="pl-PL" dirty="0"/>
              <a:t>zakres uprawnień (którego nie można ograniczyć, ale można rozszerzyć) </a:t>
            </a:r>
            <a:r>
              <a:rPr lang="pl-PL" dirty="0" smtClean="0"/>
              <a:t>lub maksymalny </a:t>
            </a:r>
            <a:r>
              <a:rPr lang="pl-PL" dirty="0"/>
              <a:t>zakres obowiązków (którego nie można rozszerzyć, ale można ograniczyć)</a:t>
            </a:r>
            <a:endParaRPr lang="pl-PL" dirty="0" smtClean="0"/>
          </a:p>
          <a:p>
            <a:pPr marL="0" indent="0" algn="just">
              <a:buNone/>
            </a:pPr>
            <a:endParaRPr lang="pl-PL" dirty="0">
              <a:solidFill>
                <a:schemeClr val="tx1"/>
              </a:solidFill>
            </a:endParaRPr>
          </a:p>
        </p:txBody>
      </p:sp>
    </p:spTree>
    <p:extLst>
      <p:ext uri="{BB962C8B-B14F-4D97-AF65-F5344CB8AC3E}">
        <p14:creationId xmlns:p14="http://schemas.microsoft.com/office/powerpoint/2010/main" xmlns="" val="9668020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pl-PL" dirty="0" smtClean="0"/>
              <a:t>ZADANIE</a:t>
            </a:r>
            <a:endParaRPr lang="pl-PL" dirty="0"/>
          </a:p>
        </p:txBody>
      </p:sp>
      <p:sp>
        <p:nvSpPr>
          <p:cNvPr id="2" name="Symbol zastępczy zawartości 1"/>
          <p:cNvSpPr>
            <a:spLocks noGrp="1"/>
          </p:cNvSpPr>
          <p:nvPr>
            <p:ph idx="1"/>
          </p:nvPr>
        </p:nvSpPr>
        <p:spPr/>
        <p:txBody>
          <a:bodyPr>
            <a:normAutofit/>
          </a:bodyPr>
          <a:lstStyle/>
          <a:p>
            <a:pPr algn="just"/>
            <a:r>
              <a:rPr lang="pl-PL" sz="2400" dirty="0" smtClean="0"/>
              <a:t>Jaką normę (imperatywną, dyspozytywną, czy </a:t>
            </a:r>
            <a:r>
              <a:rPr lang="pl-PL" sz="2400" dirty="0" err="1" smtClean="0"/>
              <a:t>semiimperatywną</a:t>
            </a:r>
            <a:r>
              <a:rPr lang="pl-PL" sz="2400" dirty="0" smtClean="0"/>
              <a:t>) wyrażają następujące przepisy prawne? </a:t>
            </a:r>
          </a:p>
          <a:p>
            <a:pPr marL="342900" indent="-342900" algn="just">
              <a:buFont typeface="Wingdings" pitchFamily="2" charset="2"/>
              <a:buChar char="Ø"/>
            </a:pPr>
            <a:r>
              <a:rPr lang="pl-PL" sz="2400" dirty="0" smtClean="0"/>
              <a:t>Art. 119 Kodeksu cywilnego: „Terminy </a:t>
            </a:r>
            <a:r>
              <a:rPr lang="pl-PL" sz="2400" dirty="0" smtClean="0"/>
              <a:t>przedawnienia nie </a:t>
            </a:r>
            <a:r>
              <a:rPr lang="pl-PL" sz="2400" dirty="0" smtClean="0"/>
              <a:t>mogą być skracane ani przedłużane przez czynność prawną”.</a:t>
            </a:r>
          </a:p>
          <a:p>
            <a:pPr marL="342900" indent="-342900" algn="just">
              <a:buFont typeface="Wingdings" pitchFamily="2" charset="2"/>
              <a:buChar char="Ø"/>
            </a:pPr>
            <a:r>
              <a:rPr lang="pl-PL" sz="2400" dirty="0" smtClean="0"/>
              <a:t>Art. 642 § 1 Kodeksu cywilnego: „W braku odmiennej umowy przyjmującemu zamówienie należy się wynagrodzenie w chwili oddania dzieła”.</a:t>
            </a:r>
          </a:p>
          <a:p>
            <a:pPr marL="342900" indent="-342900" algn="just">
              <a:buFont typeface="Wingdings" pitchFamily="2" charset="2"/>
              <a:buChar char="Ø"/>
            </a:pPr>
            <a:r>
              <a:rPr lang="pl-PL" sz="2400" dirty="0" smtClean="0"/>
              <a:t>At. 18 § 1 Kodeksu pracy: „Postanowienia umów o pracę oraz innych aktów, na podstawie których powstaje stosunek pracy, nie mogą być mniej </a:t>
            </a:r>
            <a:r>
              <a:rPr lang="pl-PL" sz="2400" dirty="0" smtClean="0"/>
              <a:t>korzystne </a:t>
            </a:r>
            <a:r>
              <a:rPr lang="pl-PL" sz="2400" dirty="0" smtClean="0"/>
              <a:t>dla pracownika niż przepisy prawa pracy”.</a:t>
            </a:r>
            <a:endParaRPr lang="pl-PL" sz="2400" dirty="0"/>
          </a:p>
        </p:txBody>
      </p:sp>
    </p:spTree>
    <p:extLst>
      <p:ext uri="{BB962C8B-B14F-4D97-AF65-F5344CB8AC3E}">
        <p14:creationId xmlns:p14="http://schemas.microsoft.com/office/powerpoint/2010/main" xmlns="" val="1848187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pl-PL" dirty="0" smtClean="0"/>
              <a:t>Pytanie:</a:t>
            </a:r>
            <a:endParaRPr lang="pl-PL" dirty="0"/>
          </a:p>
        </p:txBody>
      </p:sp>
      <p:sp>
        <p:nvSpPr>
          <p:cNvPr id="2" name="Symbol zastępczy zawartości 1"/>
          <p:cNvSpPr>
            <a:spLocks noGrp="1"/>
          </p:cNvSpPr>
          <p:nvPr>
            <p:ph idx="1"/>
          </p:nvPr>
        </p:nvSpPr>
        <p:spPr>
          <a:xfrm>
            <a:off x="215900" y="1862667"/>
            <a:ext cx="10972800" cy="4596446"/>
          </a:xfrm>
        </p:spPr>
        <p:txBody>
          <a:bodyPr>
            <a:normAutofit/>
          </a:bodyPr>
          <a:lstStyle/>
          <a:p>
            <a:pPr algn="just">
              <a:buNone/>
            </a:pPr>
            <a:r>
              <a:rPr lang="pl-PL" sz="2300" dirty="0" smtClean="0"/>
              <a:t>„Każdy kto posiada nazwisko „Kowalski” powinien wypełnić w terminie do 31.12.2003 r. skierowaną do niego przez OBOP ankietę” – zwrot ten zawiera normę:</a:t>
            </a:r>
          </a:p>
          <a:p>
            <a:pPr marL="457200" indent="-457200" algn="just">
              <a:buAutoNum type="alphaLcParenR"/>
            </a:pPr>
            <a:r>
              <a:rPr lang="pl-PL" sz="2300" dirty="0" smtClean="0"/>
              <a:t>indywidualno-konkretną;</a:t>
            </a:r>
          </a:p>
          <a:p>
            <a:pPr marL="457200" indent="-457200" algn="just">
              <a:buAutoNum type="alphaLcParenR"/>
            </a:pPr>
            <a:r>
              <a:rPr lang="pl-PL" sz="2300" dirty="0" smtClean="0"/>
              <a:t>Generalno-abstrakcyjną;</a:t>
            </a:r>
          </a:p>
          <a:p>
            <a:pPr marL="457200" indent="-457200" algn="just">
              <a:buAutoNum type="alphaLcParenR"/>
            </a:pPr>
            <a:r>
              <a:rPr lang="pl-PL" sz="2300" dirty="0" smtClean="0"/>
              <a:t>Indywidualno-abstrakcyjną;</a:t>
            </a:r>
          </a:p>
          <a:p>
            <a:pPr marL="457200" indent="-457200" algn="just">
              <a:buAutoNum type="alphaLcParenR"/>
            </a:pPr>
            <a:r>
              <a:rPr lang="pl-PL" sz="2300" dirty="0" smtClean="0"/>
              <a:t>Generalno-konkretną.</a:t>
            </a:r>
            <a:endParaRPr lang="pl-PL" sz="2300" dirty="0"/>
          </a:p>
        </p:txBody>
      </p:sp>
    </p:spTree>
    <p:extLst>
      <p:ext uri="{BB962C8B-B14F-4D97-AF65-F5344CB8AC3E}">
        <p14:creationId xmlns:p14="http://schemas.microsoft.com/office/powerpoint/2010/main" xmlns="" val="12006687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8900" y="116679"/>
            <a:ext cx="10058559" cy="5938331"/>
          </a:xfrm>
        </p:spPr>
        <p:txBody>
          <a:bodyPr>
            <a:noAutofit/>
          </a:bodyPr>
          <a:lstStyle/>
          <a:p>
            <a:pPr algn="just"/>
            <a:r>
              <a:rPr lang="pl-PL" sz="2500" b="1" dirty="0" smtClean="0">
                <a:effectLst>
                  <a:outerShdw blurRad="38100" dist="38100" dir="2700000" algn="tl">
                    <a:srgbClr val="000000">
                      <a:alpha val="43137"/>
                    </a:srgbClr>
                  </a:outerShdw>
                </a:effectLst>
              </a:rPr>
              <a:t>Obowiązywanie </a:t>
            </a:r>
            <a:r>
              <a:rPr lang="pl-PL" sz="2500" b="1" dirty="0">
                <a:effectLst>
                  <a:outerShdw blurRad="38100" dist="38100" dir="2700000" algn="tl">
                    <a:srgbClr val="000000">
                      <a:alpha val="43137"/>
                    </a:srgbClr>
                  </a:outerShdw>
                </a:effectLst>
              </a:rPr>
              <a:t>normy </a:t>
            </a:r>
          </a:p>
          <a:p>
            <a:pPr algn="just"/>
            <a:r>
              <a:rPr lang="pl-PL" sz="2500" dirty="0"/>
              <a:t>Obowiązywanie normy to uzasadnienie danej normy, formułowane głównie przez doktrynę prawniczą, które ma przekonać na rzecz stosowania tej normy bądź jej przestrzegania. </a:t>
            </a:r>
          </a:p>
          <a:p>
            <a:pPr algn="just"/>
            <a:endParaRPr lang="pl-PL" sz="2500" dirty="0"/>
          </a:p>
          <a:p>
            <a:pPr algn="just"/>
            <a:r>
              <a:rPr lang="pl-PL" sz="2500" dirty="0" smtClean="0"/>
              <a:t>Rodzaje koncepcji obowiązywania normy:</a:t>
            </a:r>
          </a:p>
          <a:p>
            <a:pPr algn="just">
              <a:buFont typeface="+mj-lt"/>
              <a:buAutoNum type="arabicPeriod"/>
            </a:pPr>
            <a:r>
              <a:rPr lang="pl-PL" sz="2500" dirty="0" smtClean="0"/>
              <a:t>Behawioralne/faktualne – norma uznawana jest za obowiązującą jeżeli jest stosowana i wywołuje skutki prawne, adresaci ją stosują. </a:t>
            </a:r>
          </a:p>
          <a:p>
            <a:pPr algn="just">
              <a:buFont typeface="+mj-lt"/>
              <a:buAutoNum type="arabicPeriod"/>
            </a:pPr>
            <a:r>
              <a:rPr lang="pl-PL" sz="2500" dirty="0" err="1" smtClean="0"/>
              <a:t>Tetyczne</a:t>
            </a:r>
            <a:r>
              <a:rPr lang="pl-PL" sz="2500" dirty="0" smtClean="0"/>
              <a:t> – norma obowiązuje jeżeli ustanowiona została przez autorytet wyposażony w koncepcje prawodawcze (charakterystyczne dla pozytywizmu prawniczego i teologicznych koncepcji prawa natury)</a:t>
            </a:r>
          </a:p>
          <a:p>
            <a:pPr algn="just">
              <a:buFont typeface="+mj-lt"/>
              <a:buAutoNum type="arabicPeriod"/>
            </a:pPr>
            <a:r>
              <a:rPr lang="pl-PL" sz="2500" dirty="0" smtClean="0"/>
              <a:t>Aksjologiczne  - typowe dla </a:t>
            </a:r>
            <a:r>
              <a:rPr lang="pl-PL" sz="2500" dirty="0" err="1" smtClean="0"/>
              <a:t>jusnaturalizmu</a:t>
            </a:r>
            <a:r>
              <a:rPr lang="pl-PL" sz="2500" dirty="0" smtClean="0"/>
              <a:t> – według tej koncepcji norma obowiązuje, jeżeli realizuje odpowiednie wartości, a więc norma wyznacza postępowanie oceniane dodatnio. </a:t>
            </a:r>
            <a:endParaRPr lang="pl-PL" sz="2500" dirty="0"/>
          </a:p>
        </p:txBody>
      </p:sp>
    </p:spTree>
    <p:extLst>
      <p:ext uri="{BB962C8B-B14F-4D97-AF65-F5344CB8AC3E}">
        <p14:creationId xmlns:p14="http://schemas.microsoft.com/office/powerpoint/2010/main" xmlns="" val="4686565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279400" y="122238"/>
            <a:ext cx="10160000" cy="1143000"/>
          </a:xfrm>
        </p:spPr>
        <p:txBody>
          <a:bodyPr/>
          <a:lstStyle/>
          <a:p>
            <a:r>
              <a:rPr lang="pl-PL" dirty="0" smtClean="0"/>
              <a:t>ZADANIE</a:t>
            </a:r>
            <a:endParaRPr lang="pl-PL" dirty="0"/>
          </a:p>
        </p:txBody>
      </p:sp>
      <p:sp>
        <p:nvSpPr>
          <p:cNvPr id="2" name="Symbol zastępczy zawartości 1"/>
          <p:cNvSpPr>
            <a:spLocks noGrp="1"/>
          </p:cNvSpPr>
          <p:nvPr>
            <p:ph idx="1"/>
          </p:nvPr>
        </p:nvSpPr>
        <p:spPr>
          <a:xfrm>
            <a:off x="228600" y="1511300"/>
            <a:ext cx="10160000" cy="4800600"/>
          </a:xfrm>
        </p:spPr>
        <p:txBody>
          <a:bodyPr>
            <a:normAutofit/>
          </a:bodyPr>
          <a:lstStyle/>
          <a:p>
            <a:pPr algn="just"/>
            <a:r>
              <a:rPr lang="pl-PL" sz="2300" dirty="0"/>
              <a:t>Z uzasadnienia wyroku SA w Krakowie z dnia 12 września 1991 r. „Przyznanie się oskarżonego do popełnienia zarzucanego rozboju, stwarza dla wymiaru kary sytuację niezwykłą, to jest wyjątkową i szczególnie uzasadniającą złagodzenie kary. Sytuacja ta świadczy o osiągnięciu stanu, który jest jednym z celów postępowania karnego. Okoliczność ta powinna być doceniona wymiarem kary, by oskarżony odniósł wyrażoną korzyść, a potencjalni sprawcy przyszłych przestępstw mogli z wydanego orzeczenia </a:t>
            </a:r>
            <a:r>
              <a:rPr lang="pl-PL" sz="2300" dirty="0" smtClean="0"/>
              <a:t>wyciągnąć </a:t>
            </a:r>
            <a:r>
              <a:rPr lang="pl-PL" sz="2300" dirty="0"/>
              <a:t>wnioski dla swego zachowania. </a:t>
            </a:r>
          </a:p>
          <a:p>
            <a:pPr algn="just"/>
            <a:r>
              <a:rPr lang="pl-PL" sz="2300" b="1" dirty="0"/>
              <a:t>Polecenie: Podaj na jakiej koncepcji </a:t>
            </a:r>
            <a:r>
              <a:rPr lang="pl-PL" sz="2300" b="1" dirty="0" smtClean="0"/>
              <a:t>obowiązywania </a:t>
            </a:r>
            <a:r>
              <a:rPr lang="pl-PL" sz="2300" b="1" dirty="0"/>
              <a:t>prawa powołał </a:t>
            </a:r>
            <a:r>
              <a:rPr lang="pl-PL" sz="2300" b="1" dirty="0" smtClean="0"/>
              <a:t>się </a:t>
            </a:r>
            <a:r>
              <a:rPr lang="pl-PL" sz="2300" b="1" dirty="0"/>
              <a:t>sąd i krótko ją omów </a:t>
            </a:r>
          </a:p>
          <a:p>
            <a:pPr algn="just"/>
            <a:endParaRPr lang="pl-PL" sz="2300" b="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9756196" y="4321264"/>
            <a:ext cx="2857500" cy="25367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0574260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92100" y="0"/>
            <a:ext cx="10706100" cy="6946900"/>
          </a:xfrm>
        </p:spPr>
        <p:txBody>
          <a:bodyPr>
            <a:normAutofit/>
          </a:bodyPr>
          <a:lstStyle/>
          <a:p>
            <a:pPr marL="0" indent="0">
              <a:buNone/>
            </a:pPr>
            <a:r>
              <a:rPr lang="pl-PL" sz="2600" b="1" dirty="0" smtClean="0">
                <a:effectLst>
                  <a:outerShdw blurRad="38100" dist="38100" dir="2700000" algn="tl">
                    <a:srgbClr val="000000">
                      <a:alpha val="43137"/>
                    </a:srgbClr>
                  </a:outerShdw>
                </a:effectLst>
              </a:rPr>
              <a:t>Rodzaje przepisów prawnych:</a:t>
            </a:r>
          </a:p>
          <a:p>
            <a:pPr algn="just"/>
            <a:r>
              <a:rPr lang="pl-PL" b="1" dirty="0" smtClean="0"/>
              <a:t>I </a:t>
            </a:r>
            <a:r>
              <a:rPr lang="pl-PL" dirty="0" smtClean="0"/>
              <a:t>W świetle zasad techniki prawodawczej:</a:t>
            </a:r>
          </a:p>
          <a:p>
            <a:pPr algn="just"/>
            <a:r>
              <a:rPr lang="pl-PL" dirty="0" smtClean="0"/>
              <a:t> </a:t>
            </a:r>
            <a:r>
              <a:rPr lang="pl-PL" b="1" dirty="0" smtClean="0"/>
              <a:t>Przepisy ogólne </a:t>
            </a:r>
            <a:r>
              <a:rPr lang="pl-PL" dirty="0" smtClean="0"/>
              <a:t>dotyczą przede wszystkim zakresu podmiotowego i przedmiotowego danego aktu, w którym się znajdują oraz wyrażają normy-zasady. Mogą zawierać wyjaśnienia terminów stosowanych w ustawie – definicje legalne. Są to przepisy ogólne </a:t>
            </a:r>
            <a:r>
              <a:rPr lang="pl-PL" b="1" dirty="0" smtClean="0"/>
              <a:t>materialne</a:t>
            </a:r>
            <a:r>
              <a:rPr lang="pl-PL" dirty="0" smtClean="0"/>
              <a:t>. Obok nich wyróżnić możemy również przepisy ogólne</a:t>
            </a:r>
            <a:r>
              <a:rPr lang="pl-PL" u="sng" dirty="0" smtClean="0"/>
              <a:t> </a:t>
            </a:r>
            <a:r>
              <a:rPr lang="pl-PL" b="1" u="sng" dirty="0" smtClean="0"/>
              <a:t>ustrojowe</a:t>
            </a:r>
            <a:r>
              <a:rPr lang="pl-PL" dirty="0" smtClean="0"/>
              <a:t>, które określają ustrój i sposób funkcjonowania organów i instytucji. Formalne przepisy ogólne, określają formy, terminy prowadzenia określonych czynności (</a:t>
            </a:r>
            <a:r>
              <a:rPr lang="pl-PL" b="1" u="sng" dirty="0" smtClean="0"/>
              <a:t>procesowe</a:t>
            </a:r>
            <a:r>
              <a:rPr lang="pl-PL" b="1" dirty="0" smtClean="0"/>
              <a:t> </a:t>
            </a:r>
            <a:r>
              <a:rPr lang="pl-PL" dirty="0" smtClean="0"/>
              <a:t>przepisy ogólne).</a:t>
            </a:r>
          </a:p>
          <a:p>
            <a:pPr algn="just"/>
            <a:r>
              <a:rPr lang="pl-PL" b="1" dirty="0" smtClean="0"/>
              <a:t>Przepisy szczegółowe </a:t>
            </a:r>
            <a:r>
              <a:rPr lang="pl-PL" dirty="0" smtClean="0"/>
              <a:t>– w przeciwieństwie do ogólnych nie dotyczą całości materii regulowanej przez ustawę, ale tylko jakiegoś jej wycinka. Wśród przepisów szczegółowych wyróżniamy:</a:t>
            </a:r>
          </a:p>
          <a:p>
            <a:pPr algn="just">
              <a:buFont typeface="+mj-lt"/>
              <a:buAutoNum type="alphaLcParenR"/>
            </a:pPr>
            <a:r>
              <a:rPr lang="pl-PL" dirty="0" smtClean="0"/>
              <a:t>Przepisy merytoryczne (materialne, ustrojowe i procesowe)</a:t>
            </a:r>
          </a:p>
          <a:p>
            <a:pPr algn="just">
              <a:buFont typeface="+mj-lt"/>
              <a:buAutoNum type="alphaLcParenR"/>
            </a:pPr>
            <a:r>
              <a:rPr lang="pl-PL" dirty="0" smtClean="0"/>
              <a:t>Przejściowe – regulują kwestie intertemporalne. Mają za zadanie odpowiedzieć na pytanie, które prawo zastosować do spraw toczących się w momencie zmiany prawa? Czy akty wykonawcze wydane na podstawie starych przepisów zachowują moc, a jeśli tak, to na jak długo?</a:t>
            </a:r>
          </a:p>
          <a:p>
            <a:pPr marL="0" indent="0" algn="just">
              <a:buNone/>
            </a:pPr>
            <a:endParaRPr lang="pl-PL" dirty="0"/>
          </a:p>
        </p:txBody>
      </p:sp>
    </p:spTree>
    <p:extLst>
      <p:ext uri="{BB962C8B-B14F-4D97-AF65-F5344CB8AC3E}">
        <p14:creationId xmlns:p14="http://schemas.microsoft.com/office/powerpoint/2010/main" xmlns="" val="897871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77333" y="115911"/>
            <a:ext cx="9548491" cy="6619740"/>
          </a:xfrm>
        </p:spPr>
        <p:txBody>
          <a:bodyPr>
            <a:normAutofit/>
          </a:bodyPr>
          <a:lstStyle/>
          <a:p>
            <a:pPr algn="just"/>
            <a:r>
              <a:rPr lang="pl-PL" dirty="0" smtClean="0"/>
              <a:t>Sprowadzenie normy postępowania do szczególnego rodzaju wypowiedzi językowej, zmusza nas do </a:t>
            </a:r>
            <a:r>
              <a:rPr lang="pl-PL" dirty="0" smtClean="0">
                <a:effectLst>
                  <a:outerShdw blurRad="38100" dist="38100" dir="2700000" algn="tl">
                    <a:srgbClr val="000000">
                      <a:alpha val="43137"/>
                    </a:srgbClr>
                  </a:outerShdw>
                </a:effectLst>
              </a:rPr>
              <a:t>podejścia lingwistycznego do prawa. </a:t>
            </a:r>
          </a:p>
          <a:p>
            <a:pPr marL="0" indent="0" algn="just">
              <a:buNone/>
            </a:pPr>
            <a:r>
              <a:rPr lang="pl-PL" sz="2400" b="1" dirty="0" smtClean="0"/>
              <a:t>Możemy wyodrębnić następujące funkcje wypowiedzi językowych:</a:t>
            </a:r>
          </a:p>
          <a:p>
            <a:pPr algn="just">
              <a:buFont typeface="+mj-lt"/>
              <a:buAutoNum type="arabicPeriod"/>
            </a:pPr>
            <a:r>
              <a:rPr lang="pl-PL" b="1" dirty="0" smtClean="0"/>
              <a:t>Opisowa –</a:t>
            </a:r>
            <a:r>
              <a:rPr lang="pl-PL" dirty="0" smtClean="0"/>
              <a:t> nazywana również poznawczą. Język służy w tym przypadku do „raportowania” o rzeczywistości o charakterze pozajęzykowym, referowaniu już uprzednio pozyskanej wiedzy. Typową formą językową służącą wyrażaniu tej funkcji języka jest zdanie w sensie logicznym, któremu przypisujemy wartość w sensie logicznym (prawa/fałsz)np. „Chrzest Polski miał miejsce w 1003 roku”.</a:t>
            </a:r>
          </a:p>
          <a:p>
            <a:pPr algn="just">
              <a:buFont typeface="+mj-lt"/>
              <a:buAutoNum type="arabicPeriod"/>
            </a:pPr>
            <a:r>
              <a:rPr lang="pl-PL" b="1" dirty="0" smtClean="0"/>
              <a:t>Ekspresywna –</a:t>
            </a:r>
            <a:r>
              <a:rPr lang="pl-PL" dirty="0" smtClean="0"/>
              <a:t> Jej rola  w prawie jest ograniczona, za to szeroko występuje w sztuce i towarzyszy przeżyciom będącym jej efektem. Poprzez określoną wypowiedź podmiot wyraża swój stosunek do określonego stanu rzeczy. Np. „Ale niesamowity krajobraz!”. Teksty prawne nie używają wyrażeń, o których moglibyśmy powiedzieć, że są one bezpośrednio ekspresyjne, </a:t>
            </a:r>
            <a:r>
              <a:rPr lang="pl-PL" b="1" dirty="0" smtClean="0"/>
              <a:t>choć zdarza się, iż prawodawca pośrednio wyraża swoje negatywne podejście do jakiegoś stanu rzeczy</a:t>
            </a:r>
            <a:r>
              <a:rPr lang="pl-PL" dirty="0" smtClean="0"/>
              <a:t> np. „szczególne okrucieństwo”, „szczególne potępienie”.</a:t>
            </a:r>
          </a:p>
        </p:txBody>
      </p:sp>
    </p:spTree>
    <p:extLst>
      <p:ext uri="{BB962C8B-B14F-4D97-AF65-F5344CB8AC3E}">
        <p14:creationId xmlns:p14="http://schemas.microsoft.com/office/powerpoint/2010/main" xmlns="" val="30794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95300" y="485938"/>
            <a:ext cx="9570272" cy="5951210"/>
          </a:xfrm>
        </p:spPr>
        <p:txBody>
          <a:bodyPr>
            <a:normAutofit/>
          </a:bodyPr>
          <a:lstStyle/>
          <a:p>
            <a:pPr algn="just">
              <a:buFont typeface="+mj-lt"/>
              <a:buAutoNum type="alphaLcPeriod" startAt="3"/>
            </a:pPr>
            <a:r>
              <a:rPr lang="pl-PL" sz="2300" dirty="0" smtClean="0"/>
              <a:t>Przepisy dostosowujące – określają, w jaki sposób dostosować pozajęzykową rzeczywistość do wymogów nowego prawa. Powinny umożliwiać adresatom przystosowanie się do nich, a organów państwa zapewnienie odpowiedniej infrastruktury.</a:t>
            </a:r>
          </a:p>
          <a:p>
            <a:pPr algn="just">
              <a:buFont typeface="+mj-lt"/>
              <a:buAutoNum type="alphaLcPeriod" startAt="3"/>
            </a:pPr>
            <a:r>
              <a:rPr lang="pl-PL" sz="2300" dirty="0" smtClean="0"/>
              <a:t>Przepisy zmieniające – wprowadzają zmiany w innych przepisach (uchylają, zmieniają brzmienie, dodają nową jednostkę redakcyjną)</a:t>
            </a:r>
          </a:p>
          <a:p>
            <a:pPr algn="just">
              <a:buFont typeface="+mj-lt"/>
              <a:buAutoNum type="alphaLcPeriod" startAt="3"/>
            </a:pPr>
            <a:r>
              <a:rPr lang="pl-PL" sz="2300" dirty="0" smtClean="0"/>
              <a:t>Przepisy końcowe mogą być: </a:t>
            </a:r>
          </a:p>
          <a:p>
            <a:pPr algn="just">
              <a:buFontTx/>
              <a:buChar char="-"/>
            </a:pPr>
            <a:r>
              <a:rPr lang="pl-PL" sz="2300" dirty="0" smtClean="0"/>
              <a:t>derogacyjne – uchylające całe akty prawne; </a:t>
            </a:r>
          </a:p>
          <a:p>
            <a:pPr algn="just">
              <a:buFontTx/>
              <a:buChar char="-"/>
            </a:pPr>
            <a:r>
              <a:rPr lang="pl-PL" sz="2300" dirty="0" smtClean="0"/>
              <a:t>o wejściu w życie – określające vacatio legis na 3 różne sposoby (przez podanie konkretnej daty, przez podanie vacatio legis w dniach, tygodniach, miesiącach, latach, lub uzależniając wejście w życie od jakiegoś przyszłego zdarzenia);</a:t>
            </a:r>
          </a:p>
          <a:p>
            <a:pPr algn="just">
              <a:buFontTx/>
              <a:buChar char="-"/>
            </a:pPr>
            <a:r>
              <a:rPr lang="pl-PL" sz="2300" dirty="0" smtClean="0"/>
              <a:t>o </a:t>
            </a:r>
            <a:r>
              <a:rPr lang="pl-PL" sz="2300" dirty="0" smtClean="0"/>
              <a:t>wygaśnięciu mocy obowiązującej </a:t>
            </a:r>
          </a:p>
          <a:p>
            <a:pPr marL="0" indent="0" algn="just">
              <a:buNone/>
            </a:pPr>
            <a:endParaRPr lang="pl-PL" sz="2300" dirty="0"/>
          </a:p>
        </p:txBody>
      </p:sp>
    </p:spTree>
    <p:extLst>
      <p:ext uri="{BB962C8B-B14F-4D97-AF65-F5344CB8AC3E}">
        <p14:creationId xmlns:p14="http://schemas.microsoft.com/office/powerpoint/2010/main" xmlns="" val="42533829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1600" y="114300"/>
            <a:ext cx="10769600" cy="6515100"/>
          </a:xfrm>
        </p:spPr>
        <p:txBody>
          <a:bodyPr>
            <a:noAutofit/>
          </a:bodyPr>
          <a:lstStyle/>
          <a:p>
            <a:pPr marL="0" indent="0" algn="just">
              <a:buNone/>
            </a:pPr>
            <a:r>
              <a:rPr lang="pl-PL" sz="2400" dirty="0" smtClean="0"/>
              <a:t>II </a:t>
            </a:r>
            <a:r>
              <a:rPr lang="pl-PL" sz="2400" b="1" dirty="0" smtClean="0"/>
              <a:t>Inny podział przepisów występuje, gdy chodzi o rolę przepisu w rekonstrukcji normy prawnej:</a:t>
            </a:r>
          </a:p>
          <a:p>
            <a:pPr algn="just">
              <a:buFont typeface="+mj-lt"/>
              <a:buAutoNum type="alphaLcParenR"/>
            </a:pPr>
            <a:r>
              <a:rPr lang="pl-PL" sz="2400" dirty="0" smtClean="0"/>
              <a:t>Przepisy zrębowe (podstawowe) – zawierają fundamenty normy prawnej – zawiera co najmniej  nakaz lub zakaz określonego zachowania, ale postuluje się aby zawierała wszystkie elementy. </a:t>
            </a:r>
          </a:p>
          <a:p>
            <a:pPr algn="just">
              <a:buFont typeface="+mj-lt"/>
              <a:buAutoNum type="alphaLcParenR"/>
            </a:pPr>
            <a:r>
              <a:rPr lang="pl-PL" sz="2400" dirty="0" smtClean="0"/>
              <a:t>Modyfikujące – zmieniają zakres zastosowania określony w przepisie zrębowym</a:t>
            </a:r>
          </a:p>
          <a:p>
            <a:pPr algn="just">
              <a:buFont typeface="+mj-lt"/>
              <a:buAutoNum type="alphaLcParenR"/>
            </a:pPr>
            <a:r>
              <a:rPr lang="pl-PL" sz="2400" dirty="0" smtClean="0"/>
              <a:t>Odsyłające – odsyłają do innych przepisów, innych aktów prawodawczych lub poza system prawny w celu poszukiwania elementów normy. Odesłania mogą być: systemowe (wewnątrzsystemowe), </a:t>
            </a:r>
            <a:r>
              <a:rPr lang="pl-PL" sz="2400" dirty="0" err="1" smtClean="0"/>
              <a:t>pozasystemowe</a:t>
            </a:r>
            <a:r>
              <a:rPr lang="pl-PL" sz="2400" dirty="0" smtClean="0"/>
              <a:t>.</a:t>
            </a:r>
          </a:p>
          <a:p>
            <a:pPr marL="0" indent="0" algn="just">
              <a:buNone/>
            </a:pPr>
            <a:r>
              <a:rPr lang="pl-PL" sz="2400" dirty="0"/>
              <a:t>	</a:t>
            </a:r>
            <a:r>
              <a:rPr lang="pl-PL" sz="2400" b="1" dirty="0" smtClean="0"/>
              <a:t>Szczególnego rodzaju przepisami odsyłającymi są:</a:t>
            </a:r>
          </a:p>
          <a:p>
            <a:pPr algn="just">
              <a:buFontTx/>
              <a:buChar char="-"/>
            </a:pPr>
            <a:r>
              <a:rPr lang="pl-PL" sz="2400" dirty="0" smtClean="0"/>
              <a:t>Klauzule generalne – zawierają zwroty nieostre, np. dobra/zła wiara, silne wzburzenie, które odsyłają zwykle do innych systemów normatywnych np. etyki.</a:t>
            </a:r>
          </a:p>
          <a:p>
            <a:pPr algn="just">
              <a:buFontTx/>
              <a:buChar char="-"/>
            </a:pPr>
            <a:r>
              <a:rPr lang="pl-PL" sz="2400" dirty="0" smtClean="0"/>
              <a:t>Przepisy blankietowe – uniemożliwiają rekonstrukcję normy, bo albo nie zawierają potrzebnych elementów, albo odsyłają do czegoś, czego nie ma</a:t>
            </a:r>
          </a:p>
        </p:txBody>
      </p:sp>
    </p:spTree>
    <p:extLst>
      <p:ext uri="{BB962C8B-B14F-4D97-AF65-F5344CB8AC3E}">
        <p14:creationId xmlns:p14="http://schemas.microsoft.com/office/powerpoint/2010/main" xmlns="" val="29577498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301759"/>
            <a:ext cx="11041487" cy="6162541"/>
          </a:xfrm>
        </p:spPr>
        <p:txBody>
          <a:bodyPr>
            <a:normAutofit/>
          </a:bodyPr>
          <a:lstStyle/>
          <a:p>
            <a:r>
              <a:rPr lang="pl-PL" sz="3600" b="1" dirty="0" smtClean="0">
                <a:effectLst>
                  <a:outerShdw blurRad="38100" dist="38100" dir="2700000" algn="tl">
                    <a:srgbClr val="000000">
                      <a:alpha val="43137"/>
                    </a:srgbClr>
                  </a:outerShdw>
                </a:effectLst>
              </a:rPr>
              <a:t>System prawa</a:t>
            </a:r>
          </a:p>
          <a:p>
            <a:pPr algn="just"/>
            <a:endParaRPr lang="pl-PL" b="1" dirty="0"/>
          </a:p>
          <a:p>
            <a:pPr algn="just"/>
            <a:r>
              <a:rPr lang="pl-PL" sz="2300" b="1" dirty="0" smtClean="0"/>
              <a:t>„Zbiór uporządkowanych i wzajemnie ze sobą powiązanych norm generalnych i norm abstrakcyjnych wysłowionych w tekstach aktów prawotwórczych i nieuchylonych odpowiednim aktem derogacji, obowiązujących na określonym terytorium w określonych przedziałach czasowych” </a:t>
            </a:r>
            <a:r>
              <a:rPr lang="pl-PL" sz="2300" b="1" dirty="0"/>
              <a:t>A. Bator, Wprowadzenie do nauk prawnych. Leksykon </a:t>
            </a:r>
            <a:r>
              <a:rPr lang="pl-PL" sz="2300" b="1" dirty="0" smtClean="0"/>
              <a:t>tematyczny.</a:t>
            </a:r>
          </a:p>
          <a:p>
            <a:pPr algn="just"/>
            <a:r>
              <a:rPr lang="pl-PL" sz="2300" dirty="0" smtClean="0"/>
              <a:t>Do systemu prawa zalicza się również </a:t>
            </a:r>
            <a:r>
              <a:rPr lang="pl-PL" sz="2300" b="1" dirty="0" smtClean="0"/>
              <a:t>tzw. normy-konsekwencje</a:t>
            </a:r>
            <a:r>
              <a:rPr lang="pl-PL" sz="2300" dirty="0" smtClean="0"/>
              <a:t>, niewyrażone wprost w tekście prawnym, ale uznawane za logiczną, instrumentalną lub aksjologiczną konsekwencję norm wyrażonych w przepisach. Normy-konsekwencje uznaje się za obowiązujące nie dlatego, że prawodawca wyraźnie je ustanowił, ale wynika to z założenia o tzw. </a:t>
            </a:r>
            <a:r>
              <a:rPr lang="pl-PL" sz="2300" b="1" u="sng" dirty="0"/>
              <a:t>p</a:t>
            </a:r>
            <a:r>
              <a:rPr lang="pl-PL" sz="2300" b="1" u="sng" dirty="0" smtClean="0"/>
              <a:t>rawodawcy racjonalnym. </a:t>
            </a:r>
            <a:endParaRPr lang="pl-PL" sz="2300" b="1" u="sng" dirty="0"/>
          </a:p>
          <a:p>
            <a:pPr algn="just"/>
            <a:endParaRPr lang="pl-PL" sz="2300" dirty="0"/>
          </a:p>
        </p:txBody>
      </p:sp>
    </p:spTree>
    <p:extLst>
      <p:ext uri="{BB962C8B-B14F-4D97-AF65-F5344CB8AC3E}">
        <p14:creationId xmlns:p14="http://schemas.microsoft.com/office/powerpoint/2010/main" xmlns="" val="38861792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63639" y="489397"/>
            <a:ext cx="10483403" cy="5551966"/>
          </a:xfrm>
        </p:spPr>
        <p:txBody>
          <a:bodyPr>
            <a:normAutofit/>
          </a:bodyPr>
          <a:lstStyle/>
          <a:p>
            <a:r>
              <a:rPr lang="pl-PL" sz="2800" b="1" dirty="0" smtClean="0">
                <a:effectLst>
                  <a:outerShdw blurRad="38100" dist="38100" dir="2700000" algn="tl">
                    <a:srgbClr val="000000">
                      <a:alpha val="43137"/>
                    </a:srgbClr>
                  </a:outerShdw>
                </a:effectLst>
              </a:rPr>
              <a:t>Racjonalny pracodawca</a:t>
            </a:r>
          </a:p>
          <a:p>
            <a:pPr algn="just"/>
            <a:endParaRPr lang="pl-PL" dirty="0"/>
          </a:p>
          <a:p>
            <a:pPr algn="just"/>
            <a:r>
              <a:rPr lang="pl-PL" dirty="0" smtClean="0"/>
              <a:t>„Zdepersonalizowany autor tekstu prawnego; </a:t>
            </a:r>
            <a:r>
              <a:rPr lang="pl-PL" dirty="0" err="1" smtClean="0"/>
              <a:t>konstrukt</a:t>
            </a:r>
            <a:r>
              <a:rPr lang="pl-PL" dirty="0" smtClean="0"/>
              <a:t> teoretyczny, który prawnicy podstawiają w miejsce autora autentycznego”. </a:t>
            </a:r>
          </a:p>
          <a:p>
            <a:pPr algn="just">
              <a:buNone/>
            </a:pPr>
            <a:r>
              <a:rPr lang="pl-PL" dirty="0" smtClean="0"/>
              <a:t>Oczywistym jest, że w procesie legislacyjnym uczestniczy wiele osób, które </a:t>
            </a:r>
            <a:r>
              <a:rPr lang="pl-PL" dirty="0" err="1" smtClean="0"/>
              <a:t>współkszałtują</a:t>
            </a:r>
            <a:r>
              <a:rPr lang="pl-PL" dirty="0" smtClean="0"/>
              <a:t> treść aktu prawnego, niejednokrotnie nowelizowanego później przez inne grupy osób. Założenie o prawodawcy racjonalnym jest skrótem myślowym. Często również mówi się, że ma pełnić funkcję gwarancyjną i ograniczać swobodę interpretacyjną prawników, którzy powinni dekodować motywację racjonalnego prawodawcy. </a:t>
            </a:r>
          </a:p>
          <a:p>
            <a:pPr algn="just"/>
            <a:endParaRPr lang="pl-PL"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027333" y="4157133"/>
            <a:ext cx="3974712" cy="241390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8615153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87935" y="125637"/>
            <a:ext cx="8677263" cy="6568224"/>
          </a:xfrm>
        </p:spPr>
        <p:txBody>
          <a:bodyPr>
            <a:normAutofit fontScale="92500"/>
          </a:bodyPr>
          <a:lstStyle/>
          <a:p>
            <a:r>
              <a:rPr lang="pl-PL" sz="3000" b="1" dirty="0" smtClean="0">
                <a:effectLst>
                  <a:outerShdw blurRad="38100" dist="38100" dir="2700000" algn="tl">
                    <a:srgbClr val="000000">
                      <a:alpha val="43137"/>
                    </a:srgbClr>
                  </a:outerShdw>
                </a:effectLst>
              </a:rPr>
              <a:t>System </a:t>
            </a:r>
            <a:r>
              <a:rPr lang="pl-PL" sz="3000" b="1" dirty="0" err="1" smtClean="0">
                <a:effectLst>
                  <a:outerShdw blurRad="38100" dist="38100" dir="2700000" algn="tl">
                    <a:srgbClr val="000000">
                      <a:alpha val="43137"/>
                    </a:srgbClr>
                  </a:outerShdw>
                </a:effectLst>
              </a:rPr>
              <a:t>common</a:t>
            </a:r>
            <a:r>
              <a:rPr lang="pl-PL" sz="3000" b="1" dirty="0" smtClean="0">
                <a:effectLst>
                  <a:outerShdw blurRad="38100" dist="38100" dir="2700000" algn="tl">
                    <a:srgbClr val="000000">
                      <a:alpha val="43137"/>
                    </a:srgbClr>
                  </a:outerShdw>
                </a:effectLst>
              </a:rPr>
              <a:t> law a system prawa kontynentalnego</a:t>
            </a:r>
          </a:p>
          <a:p>
            <a:endParaRPr lang="pl-PL" sz="3000" b="1" dirty="0" smtClean="0">
              <a:effectLst>
                <a:outerShdw blurRad="38100" dist="38100" dir="2700000" algn="tl">
                  <a:srgbClr val="000000">
                    <a:alpha val="43137"/>
                  </a:srgbClr>
                </a:outerShdw>
              </a:effectLst>
            </a:endParaRPr>
          </a:p>
          <a:p>
            <a:pPr algn="just"/>
            <a:r>
              <a:rPr lang="pl-PL" dirty="0" smtClean="0"/>
              <a:t>System </a:t>
            </a:r>
            <a:r>
              <a:rPr lang="pl-PL" i="1" dirty="0" err="1" smtClean="0"/>
              <a:t>common</a:t>
            </a:r>
            <a:r>
              <a:rPr lang="pl-PL" i="1" dirty="0" smtClean="0"/>
              <a:t> law </a:t>
            </a:r>
            <a:r>
              <a:rPr lang="pl-PL" dirty="0" smtClean="0"/>
              <a:t>inaczej anglosaski model zachodniej kultury prawnej – charakteryzuje się powszechnym uznawaniem za źródło prawa precedensu. </a:t>
            </a:r>
          </a:p>
          <a:p>
            <a:pPr algn="just"/>
            <a:r>
              <a:rPr lang="pl-PL" dirty="0" smtClean="0"/>
              <a:t>Pojęcie precedensu: to inaczej prawotwórcze orzeczenie. W sytuacji, gdy sąd nie znajduje w systemie prawa powszechnie obowiązującego odpowiedniej podstawy rozstrzygnięcia badanego przypadku, sam formułuję regułę ogólną tzw. </a:t>
            </a:r>
            <a:r>
              <a:rPr lang="pl-PL" i="1" dirty="0" smtClean="0"/>
              <a:t>ratio </a:t>
            </a:r>
            <a:r>
              <a:rPr lang="pl-PL" i="1" dirty="0" err="1" smtClean="0"/>
              <a:t>decidendi</a:t>
            </a:r>
            <a:r>
              <a:rPr lang="pl-PL" i="1" dirty="0" smtClean="0"/>
              <a:t> </a:t>
            </a:r>
            <a:r>
              <a:rPr lang="pl-PL" dirty="0" smtClean="0"/>
              <a:t>i na podstawie tej reguły ogólnej wydaje orzeczenie w rozpatrywanej sprawie. Po uprawomocnieniu się, reguła ogólna będąca podstawą orzeczenia wiąże inne sądy równe instancyjnie sądowi orzekającemu.</a:t>
            </a:r>
          </a:p>
          <a:p>
            <a:pPr algn="just"/>
            <a:r>
              <a:rPr lang="pl-PL" dirty="0" smtClean="0"/>
              <a:t>Precedens </a:t>
            </a:r>
            <a:r>
              <a:rPr lang="pl-PL" i="1" dirty="0" smtClean="0"/>
              <a:t>de iure</a:t>
            </a:r>
            <a:r>
              <a:rPr lang="pl-PL" dirty="0" smtClean="0"/>
              <a:t>, czyli prawny, ma moc obowiązującą z mocy samego prawa, prawo nakazuje ich respektowania.</a:t>
            </a:r>
          </a:p>
          <a:p>
            <a:pPr algn="just"/>
            <a:r>
              <a:rPr lang="pl-PL" dirty="0" smtClean="0"/>
              <a:t>Precedens </a:t>
            </a:r>
            <a:r>
              <a:rPr lang="pl-PL" i="1" dirty="0" smtClean="0"/>
              <a:t>de facto </a:t>
            </a:r>
            <a:r>
              <a:rPr lang="pl-PL" dirty="0" smtClean="0"/>
              <a:t>– są w rzeczywistości respektowane przez inne sądy i organy, choć prawo tego nie nakazuje.</a:t>
            </a:r>
          </a:p>
          <a:p>
            <a:pPr algn="just"/>
            <a:r>
              <a:rPr lang="pl-PL" dirty="0" smtClean="0"/>
              <a:t>W systemie </a:t>
            </a:r>
            <a:r>
              <a:rPr lang="pl-PL" i="1" dirty="0" err="1" smtClean="0"/>
              <a:t>common</a:t>
            </a:r>
            <a:r>
              <a:rPr lang="pl-PL" i="1" dirty="0" smtClean="0"/>
              <a:t> law </a:t>
            </a:r>
            <a:r>
              <a:rPr lang="pl-PL" dirty="0" smtClean="0"/>
              <a:t>nie ma wyraźnej granicy między tworzeniem a stosowaniem prawa, prawo powstaje w ramach procesu jego stosowania.</a:t>
            </a:r>
            <a:endParaRPr lang="pl-PL" dirty="0"/>
          </a:p>
          <a:p>
            <a:pPr algn="just"/>
            <a:endParaRPr lang="pl-PL"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919290" y="2099256"/>
            <a:ext cx="3272710" cy="23376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0437944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558343" y="579549"/>
            <a:ext cx="9285668" cy="61566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9080974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77334" y="154547"/>
            <a:ext cx="8596668" cy="5886816"/>
          </a:xfrm>
        </p:spPr>
        <p:txBody>
          <a:bodyPr/>
          <a:lstStyle/>
          <a:p>
            <a:pPr algn="just"/>
            <a:r>
              <a:rPr lang="pl-PL" b="1" dirty="0" smtClean="0">
                <a:effectLst>
                  <a:outerShdw blurRad="38100" dist="38100" dir="2700000" algn="tl">
                    <a:srgbClr val="000000">
                      <a:alpha val="43137"/>
                    </a:srgbClr>
                  </a:outerShdw>
                </a:effectLst>
              </a:rPr>
              <a:t>System kontynentalny </a:t>
            </a:r>
            <a:r>
              <a:rPr lang="pl-PL" dirty="0" smtClean="0"/>
              <a:t>– charakteryzuje się formalną koncepcją źródeł prawa. Zakłada, że system prawa składa się wyłącznie z norm generalnych i abstrakcyjnych. Wyraźnie wyodrębnia akty prawotwórcze od aktów stosowania prawa. </a:t>
            </a:r>
          </a:p>
          <a:p>
            <a:pPr algn="just"/>
            <a:r>
              <a:rPr lang="pl-PL" dirty="0" smtClean="0"/>
              <a:t>System prawa kontynentalnego stawia wyraźnie granicę pomiędzy tworzeniem prawa i stosowaniem prawa. </a:t>
            </a:r>
          </a:p>
          <a:p>
            <a:pPr lvl="1" algn="just">
              <a:buClr>
                <a:srgbClr val="90C226"/>
              </a:buClr>
              <a:buNone/>
            </a:pPr>
            <a:r>
              <a:rPr lang="pl-PL" dirty="0">
                <a:solidFill>
                  <a:prstClr val="black">
                    <a:lumMod val="75000"/>
                    <a:lumOff val="25000"/>
                  </a:prstClr>
                </a:solidFill>
              </a:rPr>
              <a:t> </a:t>
            </a:r>
            <a:br>
              <a:rPr lang="pl-PL" dirty="0">
                <a:solidFill>
                  <a:prstClr val="black">
                    <a:lumMod val="75000"/>
                    <a:lumOff val="25000"/>
                  </a:prstClr>
                </a:solidFill>
              </a:rPr>
            </a:br>
            <a:r>
              <a:rPr lang="pl-PL" sz="3200" b="1" dirty="0" smtClean="0">
                <a:solidFill>
                  <a:schemeClr val="tx1"/>
                </a:solidFill>
                <a:effectLst>
                  <a:outerShdw blurRad="38100" dist="38100" dir="2700000" algn="tl">
                    <a:srgbClr val="000000">
                      <a:alpha val="43137"/>
                    </a:srgbClr>
                  </a:outerShdw>
                </a:effectLst>
                <a:latin typeface="+mj-lt"/>
              </a:rPr>
              <a:t>Postulaty systemu prawa (jakie prawo powinno być)</a:t>
            </a:r>
            <a:endParaRPr lang="pl-PL" dirty="0">
              <a:solidFill>
                <a:prstClr val="black">
                  <a:lumMod val="75000"/>
                  <a:lumOff val="25000"/>
                </a:prstClr>
              </a:solidFill>
            </a:endParaRPr>
          </a:p>
          <a:p>
            <a:pPr lvl="1" algn="just">
              <a:buClr>
                <a:srgbClr val="90C226"/>
              </a:buClr>
              <a:buNone/>
            </a:pPr>
            <a:endParaRPr lang="pl-PL" sz="2200" dirty="0">
              <a:solidFill>
                <a:prstClr val="black">
                  <a:lumMod val="75000"/>
                  <a:lumOff val="25000"/>
                </a:prstClr>
              </a:solidFill>
            </a:endParaRPr>
          </a:p>
          <a:p>
            <a:pPr lvl="1">
              <a:buClr>
                <a:srgbClr val="90C226"/>
              </a:buClr>
              <a:buNone/>
            </a:pPr>
            <a:r>
              <a:rPr lang="pl-PL" sz="2200" dirty="0">
                <a:solidFill>
                  <a:prstClr val="black">
                    <a:lumMod val="75000"/>
                    <a:lumOff val="25000"/>
                  </a:prstClr>
                </a:solidFill>
              </a:rPr>
              <a:t>1. Zupełność systemu prawa (brak luk).</a:t>
            </a:r>
          </a:p>
          <a:p>
            <a:pPr lvl="0">
              <a:buClr>
                <a:srgbClr val="90C226"/>
              </a:buClr>
              <a:buNone/>
            </a:pPr>
            <a:endParaRPr lang="pl-PL" dirty="0">
              <a:solidFill>
                <a:prstClr val="black">
                  <a:lumMod val="75000"/>
                  <a:lumOff val="25000"/>
                </a:prstClr>
              </a:solidFill>
            </a:endParaRPr>
          </a:p>
          <a:p>
            <a:pPr lvl="1">
              <a:buClr>
                <a:srgbClr val="90C226"/>
              </a:buClr>
              <a:buNone/>
            </a:pPr>
            <a:r>
              <a:rPr lang="pl-PL" sz="2200" dirty="0">
                <a:solidFill>
                  <a:prstClr val="black">
                    <a:lumMod val="75000"/>
                    <a:lumOff val="25000"/>
                  </a:prstClr>
                </a:solidFill>
              </a:rPr>
              <a:t>2. Niesprzeczność systemu (spójność).</a:t>
            </a:r>
          </a:p>
          <a:p>
            <a:pPr lvl="0">
              <a:buClr>
                <a:srgbClr val="90C226"/>
              </a:buClr>
            </a:pPr>
            <a:endParaRPr lang="pl-PL" dirty="0">
              <a:solidFill>
                <a:prstClr val="black">
                  <a:lumMod val="75000"/>
                  <a:lumOff val="25000"/>
                </a:prstClr>
              </a:solidFill>
            </a:endParaRPr>
          </a:p>
          <a:p>
            <a:endParaRPr lang="pl-PL" dirty="0"/>
          </a:p>
        </p:txBody>
      </p:sp>
    </p:spTree>
    <p:extLst>
      <p:ext uri="{BB962C8B-B14F-4D97-AF65-F5344CB8AC3E}">
        <p14:creationId xmlns:p14="http://schemas.microsoft.com/office/powerpoint/2010/main" xmlns="" val="9722977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14867" y="135467"/>
            <a:ext cx="9566259" cy="6587305"/>
          </a:xfrm>
        </p:spPr>
        <p:txBody>
          <a:bodyPr>
            <a:normAutofit lnSpcReduction="10000"/>
          </a:bodyPr>
          <a:lstStyle/>
          <a:p>
            <a:pPr algn="just"/>
            <a:r>
              <a:rPr lang="pl-PL" sz="2400" b="1" dirty="0" smtClean="0">
                <a:effectLst>
                  <a:outerShdw blurRad="38100" dist="38100" dir="2700000" algn="tl">
                    <a:srgbClr val="000000">
                      <a:alpha val="43137"/>
                    </a:srgbClr>
                  </a:outerShdw>
                </a:effectLst>
              </a:rPr>
              <a:t>Zupełność systemu prawa </a:t>
            </a:r>
            <a:r>
              <a:rPr lang="pl-PL" dirty="0" smtClean="0"/>
              <a:t>– system prawa jest zupełny, jeżeli o każdej normie postępowania, możemy bez wątpliwości powiedzieć, że należy bądź nie należy do danego systemu prawa. Zupełny system prawa powinien obejmować również reguły, dzięki którym da się rozstrzygnąć, czy określona norma jest normą prawną, a więc czy jest prawem i należy do systemu, czy też nie. Reguły takie, mają status źródeł prawa, gdyż służą do identyfikacji samego prawa.</a:t>
            </a:r>
            <a:endParaRPr lang="pl-PL" dirty="0"/>
          </a:p>
          <a:p>
            <a:pPr algn="just"/>
            <a:r>
              <a:rPr lang="pl-PL" dirty="0" smtClean="0"/>
              <a:t>Zupełność systemu prawa jest postulatem, w praktyce systemy prawa nie są zupełne i występują w nich luki.</a:t>
            </a:r>
          </a:p>
          <a:p>
            <a:pPr algn="just"/>
            <a:r>
              <a:rPr lang="pl-PL" dirty="0" smtClean="0"/>
              <a:t>Wyróżniamy:</a:t>
            </a:r>
          </a:p>
          <a:p>
            <a:pPr algn="just">
              <a:buFont typeface="+mj-lt"/>
              <a:buAutoNum type="alphaLcParenR"/>
            </a:pPr>
            <a:r>
              <a:rPr lang="pl-PL" dirty="0" smtClean="0"/>
              <a:t>Luki aksjologiczne (pozorne) – powstają w wyniku porównania prawa obowiązującego i pewnego idealnego systemu prawa, który oparty jest na określonych wartościach np. światopoglądu, ideologii, pojęciu słuszności.</a:t>
            </a:r>
          </a:p>
          <a:p>
            <a:pPr algn="just">
              <a:buFont typeface="+mj-lt"/>
              <a:buAutoNum type="alphaLcParenR"/>
            </a:pPr>
            <a:r>
              <a:rPr lang="pl-PL" dirty="0" smtClean="0"/>
              <a:t>Luki konstrukcyjne (rzeczywiste) określane mianem technicznych – powstaje wskutek niedopracowanie tekstu prawnego pod względem technicznym, w wyniku niedokończenia procesu legislacyjnego. Szczególnym rodzajem luki technicznej jest luka swoista, gdy organ państwa nie wykonuje ciążących na nim obowiązków legislacyjnych np. niewydawanie rozporządzeń w razie obligatoryjnego upoważnienia ustawowego.</a:t>
            </a:r>
          </a:p>
          <a:p>
            <a:pPr algn="just"/>
            <a:r>
              <a:rPr lang="pl-PL" dirty="0" smtClean="0"/>
              <a:t> Luki usuwane są za pomocą </a:t>
            </a:r>
            <a:r>
              <a:rPr lang="pl-PL" dirty="0" err="1" smtClean="0"/>
              <a:t>wnioskowań</a:t>
            </a:r>
            <a:r>
              <a:rPr lang="pl-PL" dirty="0" smtClean="0"/>
              <a:t> prawniczych, analogii legis oraz analogii iuris.</a:t>
            </a:r>
            <a:endParaRPr lang="pl-PL" dirty="0"/>
          </a:p>
        </p:txBody>
      </p:sp>
    </p:spTree>
    <p:extLst>
      <p:ext uri="{BB962C8B-B14F-4D97-AF65-F5344CB8AC3E}">
        <p14:creationId xmlns:p14="http://schemas.microsoft.com/office/powerpoint/2010/main" xmlns="" val="427638403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04800" y="177800"/>
            <a:ext cx="9817994" cy="6287395"/>
          </a:xfrm>
        </p:spPr>
        <p:txBody>
          <a:bodyPr>
            <a:normAutofit fontScale="92500" lnSpcReduction="10000"/>
          </a:bodyPr>
          <a:lstStyle/>
          <a:p>
            <a:r>
              <a:rPr lang="pl-PL" sz="3000" b="1" dirty="0" smtClean="0">
                <a:effectLst>
                  <a:outerShdw blurRad="38100" dist="38100" dir="2700000" algn="tl">
                    <a:srgbClr val="000000">
                      <a:alpha val="43137"/>
                    </a:srgbClr>
                  </a:outerShdw>
                </a:effectLst>
              </a:rPr>
              <a:t>Niesprzeczność systemu prawa</a:t>
            </a:r>
          </a:p>
          <a:p>
            <a:pPr algn="just"/>
            <a:endParaRPr lang="pl-PL" dirty="0" smtClean="0"/>
          </a:p>
          <a:p>
            <a:pPr algn="just"/>
            <a:endParaRPr lang="pl-PL" dirty="0"/>
          </a:p>
          <a:p>
            <a:pPr algn="just"/>
            <a:r>
              <a:rPr lang="pl-PL" dirty="0" smtClean="0"/>
              <a:t>System prawa jest niesprzeczny, jeżeli nie zawiera on pary takich wyrażeń (norm prawnych), które byłyby ze sobą sprzeczne, a więc stanowiłyby tezę i antytezę. </a:t>
            </a:r>
          </a:p>
          <a:p>
            <a:pPr algn="just"/>
            <a:r>
              <a:rPr lang="pl-PL" dirty="0" smtClean="0"/>
              <a:t>Wyróżniamy:</a:t>
            </a:r>
          </a:p>
          <a:p>
            <a:pPr algn="just">
              <a:buFontTx/>
              <a:buChar char="-"/>
            </a:pPr>
            <a:r>
              <a:rPr lang="pl-PL" dirty="0" smtClean="0"/>
              <a:t>Sprzeczność logiczną – występuje wtedy, kiedy dwóch norm należących do systemu nie można równocześnie zastosować, ale także nie można ich obu jednocześnie naruszyć. Zwykle dotyczy sytuacji, gdy jest zakaz i nakaz tego samego </a:t>
            </a:r>
            <a:r>
              <a:rPr lang="pl-PL" dirty="0" smtClean="0"/>
              <a:t>działania (N1: oświadczenie musi być własnoręcznie podpisane, N2: oświadczenie złożone może być tylko w formie elektronicznej).</a:t>
            </a:r>
            <a:endParaRPr lang="pl-PL" dirty="0" smtClean="0"/>
          </a:p>
          <a:p>
            <a:pPr algn="just">
              <a:buFontTx/>
              <a:buChar char="-"/>
            </a:pPr>
            <a:r>
              <a:rPr lang="pl-PL" dirty="0" smtClean="0"/>
              <a:t>Przeciwieństwo – występuje wtedy, gdy dwóch norm nie można równocześnie zastosować, ale obie można </a:t>
            </a:r>
            <a:r>
              <a:rPr lang="pl-PL" dirty="0" smtClean="0"/>
              <a:t>naruszyć (N1: na danym odcinku jezdni obowiązuje ograniczenie nakaz skrętu w lewo oraz </a:t>
            </a:r>
            <a:r>
              <a:rPr lang="pl-PL" dirty="0" smtClean="0"/>
              <a:t>(N2) </a:t>
            </a:r>
            <a:r>
              <a:rPr lang="pl-PL" dirty="0" smtClean="0"/>
              <a:t>nakaz jazdy na wprost).</a:t>
            </a:r>
            <a:endParaRPr lang="pl-PL" dirty="0" smtClean="0"/>
          </a:p>
          <a:p>
            <a:pPr algn="just">
              <a:buFontTx/>
              <a:buChar char="-"/>
            </a:pPr>
            <a:r>
              <a:rPr lang="pl-PL" dirty="0" smtClean="0"/>
              <a:t>Niezgodność prakseologiczna – można zrealizować dwie normy, ale zastosowanie jednej, niweczy skutki drugiej. Tego typu niezgodność daje się usunąć jedynie w drodze działań prawodawczych</a:t>
            </a:r>
            <a:r>
              <a:rPr lang="pl-PL" dirty="0" smtClean="0"/>
              <a:t>. (np. N1: obowiązek segregowania śmieci w gospodarstwach domowych, N2: obowiązek wrzucania śmieci do zbiorczych kontenerów).</a:t>
            </a:r>
            <a:endParaRPr lang="pl-PL" dirty="0" smtClean="0"/>
          </a:p>
          <a:p>
            <a:pPr algn="just">
              <a:buFontTx/>
              <a:buChar char="-"/>
            </a:pPr>
            <a:r>
              <a:rPr lang="pl-PL" dirty="0" smtClean="0"/>
              <a:t>Sprzeczność i przeciwieństwo usuwane są natomiast w procesie stosowania prawa poprzez zastosowanie reguł kolizyjnych.</a:t>
            </a:r>
            <a:endParaRPr lang="pl-PL" dirty="0"/>
          </a:p>
        </p:txBody>
      </p:sp>
    </p:spTree>
    <p:extLst>
      <p:ext uri="{BB962C8B-B14F-4D97-AF65-F5344CB8AC3E}">
        <p14:creationId xmlns:p14="http://schemas.microsoft.com/office/powerpoint/2010/main" xmlns="" val="3884608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677333" y="1"/>
            <a:ext cx="9896221" cy="6041362"/>
          </a:xfrm>
        </p:spPr>
        <p:txBody>
          <a:bodyPr>
            <a:normAutofit/>
          </a:bodyPr>
          <a:lstStyle/>
          <a:p>
            <a:pPr algn="just">
              <a:buNone/>
            </a:pPr>
            <a:endParaRPr lang="pl-PL" sz="2300" b="1" dirty="0" smtClean="0"/>
          </a:p>
          <a:p>
            <a:pPr algn="just">
              <a:buNone/>
            </a:pPr>
            <a:r>
              <a:rPr lang="pl-PL" sz="2300" b="1" dirty="0" smtClean="0">
                <a:effectLst>
                  <a:outerShdw blurRad="38100" dist="38100" dir="2700000" algn="tl">
                    <a:srgbClr val="000000">
                      <a:alpha val="43137"/>
                    </a:srgbClr>
                  </a:outerShdw>
                </a:effectLst>
                <a:latin typeface="+mj-lt"/>
              </a:rPr>
              <a:t>Reguły kolizyjne</a:t>
            </a:r>
          </a:p>
          <a:p>
            <a:pPr algn="just">
              <a:buNone/>
            </a:pPr>
            <a:endParaRPr lang="pl-PL" sz="2300" b="1" dirty="0">
              <a:effectLst>
                <a:outerShdw blurRad="38100" dist="38100" dir="2700000" algn="tl">
                  <a:srgbClr val="000000">
                    <a:alpha val="43137"/>
                  </a:srgbClr>
                </a:outerShdw>
              </a:effectLst>
              <a:latin typeface="+mj-lt"/>
            </a:endParaRPr>
          </a:p>
          <a:p>
            <a:pPr algn="just">
              <a:lnSpc>
                <a:spcPct val="150000"/>
              </a:lnSpc>
              <a:buFont typeface="+mj-lt"/>
              <a:buAutoNum type="arabicPeriod"/>
            </a:pPr>
            <a:r>
              <a:rPr lang="pl-PL" sz="2300" u="sng" dirty="0" smtClean="0"/>
              <a:t>Chronologiczna reguła kolizyjna </a:t>
            </a:r>
            <a:r>
              <a:rPr lang="pl-PL" sz="2300" dirty="0" smtClean="0"/>
              <a:t>– </a:t>
            </a:r>
            <a:r>
              <a:rPr lang="pl-PL" sz="2300" i="1" dirty="0" smtClean="0"/>
              <a:t>lex posteriori derogat legi priori. </a:t>
            </a:r>
            <a:r>
              <a:rPr lang="pl-PL" sz="2300" dirty="0" smtClean="0"/>
              <a:t>Zgodnie z nią akt prawotwórczy (np. ustawa) lub jego część (np. przepis prawny) ustanowione później powinny uchylać stosowanie niezgodnego z nimi aktu wydanego wcześniej.</a:t>
            </a:r>
          </a:p>
          <a:p>
            <a:pPr marL="0" indent="0" algn="just">
              <a:lnSpc>
                <a:spcPct val="150000"/>
              </a:lnSpc>
              <a:buNone/>
            </a:pPr>
            <a:r>
              <a:rPr lang="pl-PL" sz="2300" dirty="0" smtClean="0"/>
              <a:t>Warunkiem zastosowania reguły chronologicznej jest, aby akt lub przepis           późniejszy nie był hierarchicznie niższy od legi priori – czyli aktu lub przepisu wcześniejszego. Jest to reguła najprostsza w zastosowaniu z wszystkich reguł kolizyjnych, ponieważ czas daje się precyzyjnie określić. </a:t>
            </a:r>
            <a:endParaRPr lang="pl-PL" sz="2300" dirty="0"/>
          </a:p>
        </p:txBody>
      </p:sp>
    </p:spTree>
    <p:extLst>
      <p:ext uri="{BB962C8B-B14F-4D97-AF65-F5344CB8AC3E}">
        <p14:creationId xmlns:p14="http://schemas.microsoft.com/office/powerpoint/2010/main" xmlns="" val="41328288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77334" y="154547"/>
            <a:ext cx="9226520" cy="6529588"/>
          </a:xfrm>
        </p:spPr>
        <p:txBody>
          <a:bodyPr>
            <a:normAutofit lnSpcReduction="10000"/>
          </a:bodyPr>
          <a:lstStyle/>
          <a:p>
            <a:pPr algn="just">
              <a:buFont typeface="+mj-lt"/>
              <a:buAutoNum type="arabicPeriod" startAt="3"/>
            </a:pPr>
            <a:r>
              <a:rPr lang="pl-PL" b="1" dirty="0" smtClean="0"/>
              <a:t>Sugestywna –</a:t>
            </a:r>
            <a:r>
              <a:rPr lang="pl-PL" dirty="0" smtClean="0"/>
              <a:t> spełniają tę funkcję wypowiedzi, które wpływają na zachowania ludzkie poprzez odpowiedni użycie języka. Wypowiedzi te mają kształtować ludzkie zachowania w określonym kierunku, ale ich nie kreują, co jest typową cechą dla funkcji </a:t>
            </a:r>
            <a:r>
              <a:rPr lang="pl-PL" dirty="0" err="1" smtClean="0"/>
              <a:t>performatywnej</a:t>
            </a:r>
            <a:r>
              <a:rPr lang="pl-PL" dirty="0" smtClean="0"/>
              <a:t> (patrz niżej). Funkcja sugestywna polega na tym, że poprzez odpowiednie użycie wyrażeń języka np. zakazu lub nakazu, można podjąć wysiłek na rzecz zmiany zachowania innej osoby, jednak zmiana tego zachowania jest uwarunkowana czynnikami, na które użytkownik języka (wydający rozkaz lub nakaz) nie ma wpływu. </a:t>
            </a:r>
          </a:p>
          <a:p>
            <a:pPr marL="0" indent="0" algn="just">
              <a:buNone/>
            </a:pPr>
            <a:r>
              <a:rPr lang="pl-PL" dirty="0"/>
              <a:t>	</a:t>
            </a:r>
            <a:r>
              <a:rPr lang="pl-PL" dirty="0" smtClean="0"/>
              <a:t>Funkcje sugestywną spełniają: </a:t>
            </a:r>
          </a:p>
          <a:p>
            <a:pPr algn="just"/>
            <a:r>
              <a:rPr lang="pl-PL" u="sng" dirty="0" smtClean="0"/>
              <a:t>dyrektywy </a:t>
            </a:r>
            <a:r>
              <a:rPr lang="pl-PL" dirty="0" smtClean="0"/>
              <a:t>np. „prosi się żeby”, „zaleca się żeby”, „jest nakazane żeby”. Są to wypowiedzi skierowane do określonego podmiotu. Szczególnego rodzaju dyrektywą jest </a:t>
            </a:r>
            <a:r>
              <a:rPr lang="pl-PL" u="sng" dirty="0" smtClean="0"/>
              <a:t>dyrektywa celowościowa.</a:t>
            </a:r>
          </a:p>
          <a:p>
            <a:pPr algn="just"/>
            <a:r>
              <a:rPr lang="pl-PL" u="sng" dirty="0" err="1" smtClean="0"/>
              <a:t>Optatywy</a:t>
            </a:r>
            <a:r>
              <a:rPr lang="pl-PL" u="sng" dirty="0" smtClean="0"/>
              <a:t> – wyrażające pragnienie, aby zaistniał określony stan rzeczy, są mniej stanowcze niż dyrektywy i nie są skierowane do określonego podmiotu (np. „oby jutro była piękna pogoda”)</a:t>
            </a:r>
          </a:p>
          <a:p>
            <a:pPr marL="0" indent="0" algn="just">
              <a:buNone/>
            </a:pPr>
            <a:endParaRPr lang="pl-PL" u="sng" dirty="0" smtClean="0"/>
          </a:p>
          <a:p>
            <a:pPr marL="114300" indent="0" algn="just">
              <a:buNone/>
            </a:pPr>
            <a:r>
              <a:rPr lang="pl-PL" b="1" dirty="0" smtClean="0"/>
              <a:t>4. </a:t>
            </a:r>
            <a:r>
              <a:rPr lang="pl-PL" b="1" dirty="0" err="1" smtClean="0"/>
              <a:t>Performatywna</a:t>
            </a:r>
            <a:r>
              <a:rPr lang="pl-PL" dirty="0" smtClean="0"/>
              <a:t> – czyli funkcja kreująca, kształtująca. Polega na tym, że przez pewne wypowiedzi zmienia się pozajęzykowa rzeczywistość np. status osoby lub stan rzeczy. Np. wypowiedzenie przysięgi nadaje status studenta, przysięga małżeństwa powoduje zawarcie małżeństwa. </a:t>
            </a:r>
          </a:p>
          <a:p>
            <a:pPr marL="0" indent="0" algn="just">
              <a:buNone/>
            </a:pPr>
            <a:endParaRPr lang="pl-PL" b="1" u="sng" dirty="0"/>
          </a:p>
        </p:txBody>
      </p:sp>
    </p:spTree>
    <p:extLst>
      <p:ext uri="{BB962C8B-B14F-4D97-AF65-F5344CB8AC3E}">
        <p14:creationId xmlns:p14="http://schemas.microsoft.com/office/powerpoint/2010/main" xmlns="" val="15358768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77333" y="141669"/>
            <a:ext cx="10578801" cy="5899694"/>
          </a:xfrm>
        </p:spPr>
        <p:txBody>
          <a:bodyPr>
            <a:noAutofit/>
          </a:bodyPr>
          <a:lstStyle/>
          <a:p>
            <a:pPr algn="just">
              <a:lnSpc>
                <a:spcPct val="150000"/>
              </a:lnSpc>
              <a:buFont typeface="+mj-lt"/>
              <a:buAutoNum type="arabicPeriod" startAt="2"/>
            </a:pPr>
            <a:r>
              <a:rPr lang="pl-PL" sz="2300" u="sng" dirty="0" smtClean="0"/>
              <a:t>Hierarchiczna reguła kolizyjna </a:t>
            </a:r>
            <a:r>
              <a:rPr lang="pl-PL" sz="2300" dirty="0" smtClean="0"/>
              <a:t>– </a:t>
            </a:r>
            <a:r>
              <a:rPr lang="pl-PL" sz="2300" i="1" dirty="0" smtClean="0"/>
              <a:t>lex </a:t>
            </a:r>
            <a:r>
              <a:rPr lang="pl-PL" sz="2300" i="1" dirty="0" err="1" smtClean="0"/>
              <a:t>inferior</a:t>
            </a:r>
            <a:r>
              <a:rPr lang="pl-PL" sz="2300" i="1" dirty="0" smtClean="0"/>
              <a:t> derogat legi </a:t>
            </a:r>
            <a:r>
              <a:rPr lang="pl-PL" sz="2300" i="1" dirty="0" err="1" smtClean="0"/>
              <a:t>superiori</a:t>
            </a:r>
            <a:r>
              <a:rPr lang="pl-PL" sz="2300" i="1" dirty="0" smtClean="0"/>
              <a:t> </a:t>
            </a:r>
            <a:r>
              <a:rPr lang="pl-PL" sz="2300" dirty="0" smtClean="0"/>
              <a:t>– w razie sprzeczności normy hierarchicznie wyższej z niższą, należy przyjąć prymat normy hierarchicznie wyższej. </a:t>
            </a:r>
          </a:p>
          <a:p>
            <a:pPr marL="0" indent="0" algn="just">
              <a:lnSpc>
                <a:spcPct val="150000"/>
              </a:lnSpc>
              <a:buNone/>
            </a:pPr>
            <a:r>
              <a:rPr lang="pl-PL" sz="2300" dirty="0" smtClean="0"/>
              <a:t>     Hierarchia norm prawnych przekłada się na hierarchię aktów prawodawczych,  w których są one zawarte zgodnie z formalną koncepcją źródeł prawa (w Polsce wyznaczoną przez Konstytucję).</a:t>
            </a:r>
            <a:endParaRPr lang="pl-PL" sz="2300" dirty="0"/>
          </a:p>
          <a:p>
            <a:pPr marL="0" indent="0" algn="just">
              <a:lnSpc>
                <a:spcPct val="150000"/>
              </a:lnSpc>
              <a:buNone/>
            </a:pPr>
            <a:r>
              <a:rPr lang="pl-PL" sz="2300" b="1" dirty="0" smtClean="0"/>
              <a:t>Reguła hierarchiczna jest najsilniejszą z reguł kolizyjnych. </a:t>
            </a:r>
          </a:p>
          <a:p>
            <a:pPr algn="just">
              <a:lnSpc>
                <a:spcPct val="150000"/>
              </a:lnSpc>
              <a:buFont typeface="+mj-lt"/>
              <a:buAutoNum type="arabicPeriod" startAt="3"/>
            </a:pPr>
            <a:r>
              <a:rPr lang="pl-PL" sz="2300" u="sng" dirty="0" smtClean="0"/>
              <a:t>Zakresowa reguła kolizyjna </a:t>
            </a:r>
            <a:r>
              <a:rPr lang="pl-PL" sz="2300" dirty="0" smtClean="0"/>
              <a:t>– </a:t>
            </a:r>
            <a:r>
              <a:rPr lang="pl-PL" sz="2300" i="1" dirty="0" smtClean="0"/>
              <a:t>lex </a:t>
            </a:r>
            <a:r>
              <a:rPr lang="pl-PL" sz="2300" i="1" dirty="0" err="1" smtClean="0"/>
              <a:t>specialis</a:t>
            </a:r>
            <a:r>
              <a:rPr lang="pl-PL" sz="2300" i="1" dirty="0" smtClean="0"/>
              <a:t> derogat legi </a:t>
            </a:r>
            <a:r>
              <a:rPr lang="pl-PL" sz="2300" i="1" dirty="0" err="1" smtClean="0"/>
              <a:t>generali</a:t>
            </a:r>
            <a:r>
              <a:rPr lang="pl-PL" sz="2300" i="1" dirty="0" smtClean="0"/>
              <a:t> – </a:t>
            </a:r>
            <a:r>
              <a:rPr lang="pl-PL" sz="2300" dirty="0" smtClean="0"/>
              <a:t>zwana również merytoryczną. Reguła ta stosowana jest do norm, których zakresy normowania oraz zakresy zastosowania pozostają w relacji zawierania się. Zgodnie z nią, norma bardziej szczegółowo regulująca daną kategorię spraw powinna uchylać normę regulującą tę samą materię w sposób bardziej ogólny. </a:t>
            </a:r>
            <a:endParaRPr lang="pl-PL" sz="2300" i="1" dirty="0" smtClean="0"/>
          </a:p>
        </p:txBody>
      </p:sp>
    </p:spTree>
    <p:extLst>
      <p:ext uri="{BB962C8B-B14F-4D97-AF65-F5344CB8AC3E}">
        <p14:creationId xmlns:p14="http://schemas.microsoft.com/office/powerpoint/2010/main" xmlns="" val="42373409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677334" y="254000"/>
            <a:ext cx="9635066" cy="6365741"/>
          </a:xfrm>
        </p:spPr>
        <p:txBody>
          <a:bodyPr>
            <a:normAutofit/>
          </a:bodyPr>
          <a:lstStyle/>
          <a:p>
            <a:pPr>
              <a:lnSpc>
                <a:spcPct val="150000"/>
              </a:lnSpc>
            </a:pPr>
            <a:r>
              <a:rPr lang="pl-PL" sz="3200" b="1" dirty="0" smtClean="0"/>
              <a:t>Reguła kolizyjna II – go stopnia (</a:t>
            </a:r>
            <a:r>
              <a:rPr lang="pl-PL" sz="3200" b="1" dirty="0" err="1" smtClean="0"/>
              <a:t>metareguła</a:t>
            </a:r>
            <a:r>
              <a:rPr lang="pl-PL" sz="3200" b="1" dirty="0" smtClean="0"/>
              <a:t>)</a:t>
            </a:r>
          </a:p>
          <a:p>
            <a:pPr>
              <a:lnSpc>
                <a:spcPct val="150000"/>
              </a:lnSpc>
            </a:pPr>
            <a:endParaRPr lang="pl-PL" sz="3200" b="1" dirty="0" smtClean="0"/>
          </a:p>
          <a:p>
            <a:pPr algn="just">
              <a:lnSpc>
                <a:spcPct val="150000"/>
              </a:lnSpc>
            </a:pPr>
            <a:r>
              <a:rPr lang="pl-PL" u="sng" dirty="0" smtClean="0"/>
              <a:t>Kolejność posługiwania się regułami I stopnia:</a:t>
            </a:r>
          </a:p>
          <a:p>
            <a:pPr algn="just">
              <a:lnSpc>
                <a:spcPct val="150000"/>
              </a:lnSpc>
              <a:buNone/>
            </a:pPr>
            <a:r>
              <a:rPr lang="pl-PL" dirty="0" smtClean="0"/>
              <a:t>	</a:t>
            </a:r>
            <a:r>
              <a:rPr lang="pl-PL" b="1" dirty="0" smtClean="0"/>
              <a:t>Należy posługiwać się kryterium hierarchicznym przed chronologicznym i zakresowym, należy stosować kryterium zakresowe przed chronologicznym:</a:t>
            </a:r>
          </a:p>
          <a:p>
            <a:pPr algn="just">
              <a:lnSpc>
                <a:spcPct val="150000"/>
              </a:lnSpc>
              <a:buNone/>
            </a:pPr>
            <a:r>
              <a:rPr lang="pl-PL" dirty="0" smtClean="0"/>
              <a:t>	Hierarchiczna &gt; zakresowa  &gt; chronologiczna</a:t>
            </a:r>
          </a:p>
        </p:txBody>
      </p:sp>
    </p:spTree>
    <p:extLst>
      <p:ext uri="{BB962C8B-B14F-4D97-AF65-F5344CB8AC3E}">
        <p14:creationId xmlns:p14="http://schemas.microsoft.com/office/powerpoint/2010/main" xmlns="" val="19452598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77333" y="575733"/>
            <a:ext cx="8750001" cy="6134160"/>
          </a:xfrm>
        </p:spPr>
        <p:txBody>
          <a:bodyPr>
            <a:normAutofit/>
          </a:bodyPr>
          <a:lstStyle/>
          <a:p>
            <a:pPr algn="just"/>
            <a:r>
              <a:rPr lang="pl-PL" sz="3000" b="1" dirty="0" smtClean="0">
                <a:effectLst>
                  <a:outerShdw blurRad="38100" dist="38100" dir="2700000" algn="tl">
                    <a:srgbClr val="000000">
                      <a:alpha val="43137"/>
                    </a:srgbClr>
                  </a:outerShdw>
                </a:effectLst>
              </a:rPr>
              <a:t>Norma prawna </a:t>
            </a:r>
            <a:r>
              <a:rPr lang="pl-PL" dirty="0" smtClean="0"/>
              <a:t>to norma postępowania ustanowiona przez państwo (jego organy) w następstwie wykonania posiadanej kompetencji prawnej do stanowienia prawa lub w drodze uznania przez państwa określonej normy postępowania za normę prawną. Wyraża w sposób stanowczy powinność określonego zachowania się określonej osoby lub osób.</a:t>
            </a:r>
          </a:p>
          <a:p>
            <a:pPr algn="just"/>
            <a:r>
              <a:rPr lang="pl-PL" sz="3000" b="1" dirty="0" smtClean="0">
                <a:effectLst>
                  <a:outerShdw blurRad="38100" dist="38100" dir="2700000" algn="tl">
                    <a:srgbClr val="000000">
                      <a:alpha val="43137"/>
                    </a:srgbClr>
                  </a:outerShdw>
                </a:effectLst>
              </a:rPr>
              <a:t>Przepis prawny </a:t>
            </a:r>
            <a:r>
              <a:rPr lang="pl-PL" dirty="0" smtClean="0"/>
              <a:t>to zdanie zamieszczone w tekście aktu prawotwórczego. Podstawowa jednostka gramatyczna języka prawnego</a:t>
            </a:r>
            <a:r>
              <a:rPr lang="pl-PL" dirty="0" smtClean="0"/>
              <a:t>.</a:t>
            </a:r>
          </a:p>
          <a:p>
            <a:pPr algn="just"/>
            <a:r>
              <a:rPr lang="pl-PL" dirty="0" smtClean="0"/>
              <a:t> </a:t>
            </a:r>
            <a:r>
              <a:rPr lang="pl-PL" dirty="0" smtClean="0"/>
              <a:t>Z. Ziembiński zdefiniował przepis prawny jako każdą wypowiedź </a:t>
            </a:r>
            <a:r>
              <a:rPr lang="pl-PL" dirty="0" err="1" smtClean="0"/>
              <a:t>zdaniokształtną</a:t>
            </a:r>
            <a:r>
              <a:rPr lang="pl-PL" dirty="0" smtClean="0"/>
              <a:t> tekstu prawnego – zdanie w sensie gramatycznym, albowiem zawiera ono regułę postępowania – powinność prawną. </a:t>
            </a:r>
            <a:endParaRPr lang="pl-PL" dirty="0"/>
          </a:p>
        </p:txBody>
      </p:sp>
    </p:spTree>
    <p:extLst>
      <p:ext uri="{BB962C8B-B14F-4D97-AF65-F5344CB8AC3E}">
        <p14:creationId xmlns:p14="http://schemas.microsoft.com/office/powerpoint/2010/main" xmlns="" val="38779086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77334" y="103031"/>
            <a:ext cx="9711266" cy="5938331"/>
          </a:xfrm>
        </p:spPr>
        <p:txBody>
          <a:bodyPr>
            <a:noAutofit/>
          </a:bodyPr>
          <a:lstStyle/>
          <a:p>
            <a:pPr algn="just"/>
            <a:r>
              <a:rPr lang="pl-PL" sz="2200" dirty="0" smtClean="0"/>
              <a:t>Pomocne w rozróżnieniu norm prawnych i przepisów prawnych są następujące techniki legislacyjne (prawodawcze):</a:t>
            </a:r>
          </a:p>
          <a:p>
            <a:pPr algn="just">
              <a:buFont typeface="+mj-lt"/>
              <a:buAutoNum type="arabicPeriod"/>
            </a:pPr>
            <a:r>
              <a:rPr lang="pl-PL" sz="2200" b="1" dirty="0" smtClean="0"/>
              <a:t>Kondensacja norm </a:t>
            </a:r>
            <a:r>
              <a:rPr lang="pl-PL" sz="2200" dirty="0" smtClean="0"/>
              <a:t>– polega na tym, że prawodawca zawiera w jednym przepisie prawnym dwie lub więcej norm prawnych. Dzięki temu możliwe jest osiągnięcie skrótowości tekstu prawnego. Często technika ta stosowana jest do sformułowania przepisów ogólnych, które są niejako wyjęte przed nawias, po to by mogły być </a:t>
            </a:r>
            <a:r>
              <a:rPr lang="pl-PL" sz="2200" dirty="0" err="1" smtClean="0"/>
              <a:t>współstosowane</a:t>
            </a:r>
            <a:r>
              <a:rPr lang="pl-PL" sz="2200" dirty="0" smtClean="0"/>
              <a:t> z wieloma przepisami części szczegółowej. </a:t>
            </a:r>
          </a:p>
          <a:p>
            <a:pPr algn="just">
              <a:buFont typeface="+mj-lt"/>
              <a:buAutoNum type="arabicPeriod"/>
            </a:pPr>
            <a:r>
              <a:rPr lang="pl-PL" sz="2200" b="1" dirty="0" smtClean="0"/>
              <a:t>Rozczłonkowanie norm </a:t>
            </a:r>
            <a:r>
              <a:rPr lang="pl-PL" sz="2200" dirty="0" smtClean="0"/>
              <a:t>– polega na na tym, że poszczególne elementy struktury normy prawnej (hipoteza, dyspozycja, sankcja) są umieszczone w różnych przepisach prawnych w obrębie tego samego tekstu prawnego, np. w tej samej ustawie lub nawet w przepisach różnych aktów, np. różnych ustaw. Rozczłonkowanie polega więc na fragmentaryzacji normy i umieszczeniu jej w odpowiedniej części aktu normatywnego, z uwagi na treść tych przepisów, stopień ogólności. </a:t>
            </a:r>
            <a:endParaRPr lang="pl-PL" sz="2200" dirty="0" smtClean="0"/>
          </a:p>
          <a:p>
            <a:pPr algn="just"/>
            <a:r>
              <a:rPr lang="pl-PL" sz="2200" dirty="0" smtClean="0"/>
              <a:t>Niekiedy </a:t>
            </a:r>
            <a:r>
              <a:rPr lang="pl-PL" sz="2200" dirty="0" smtClean="0"/>
              <a:t>bywa jednak sytuacja, gdy </a:t>
            </a:r>
            <a:r>
              <a:rPr lang="pl-PL" sz="2200" dirty="0" smtClean="0"/>
              <a:t>jeden </a:t>
            </a:r>
            <a:r>
              <a:rPr lang="pl-PL" sz="2200" dirty="0" smtClean="0"/>
              <a:t>przepis prawny wyraża w sposób pełny normę prawną (obejmuje wszystkie jej elementy strukturalne). </a:t>
            </a:r>
            <a:r>
              <a:rPr lang="pl-PL" sz="2200" dirty="0" smtClean="0">
                <a:solidFill>
                  <a:srgbClr val="FF0000"/>
                </a:solidFill>
              </a:rPr>
              <a:t>Mówimy wtedy, że przepis wyraża normę w sposób syntaktycznie pełny. </a:t>
            </a:r>
            <a:endParaRPr lang="pl-PL" sz="2200" dirty="0">
              <a:solidFill>
                <a:srgbClr val="FF0000"/>
              </a:solidFill>
            </a:endParaRPr>
          </a:p>
        </p:txBody>
      </p:sp>
    </p:spTree>
    <p:extLst>
      <p:ext uri="{BB962C8B-B14F-4D97-AF65-F5344CB8AC3E}">
        <p14:creationId xmlns:p14="http://schemas.microsoft.com/office/powerpoint/2010/main" xmlns="" val="31693721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a:bodyPr>
          <a:lstStyle/>
          <a:p>
            <a:r>
              <a:rPr lang="pl-PL" sz="2500" dirty="0" smtClean="0"/>
              <a:t>PYTANIE</a:t>
            </a:r>
            <a:endParaRPr lang="pl-PL" sz="2500" dirty="0"/>
          </a:p>
        </p:txBody>
      </p:sp>
      <p:sp>
        <p:nvSpPr>
          <p:cNvPr id="2" name="Symbol zastępczy zawartości 1"/>
          <p:cNvSpPr>
            <a:spLocks noGrp="1"/>
          </p:cNvSpPr>
          <p:nvPr>
            <p:ph idx="1"/>
          </p:nvPr>
        </p:nvSpPr>
        <p:spPr>
          <a:xfrm>
            <a:off x="0" y="1562100"/>
            <a:ext cx="10972800" cy="4818309"/>
          </a:xfrm>
        </p:spPr>
        <p:txBody>
          <a:bodyPr>
            <a:normAutofit/>
          </a:bodyPr>
          <a:lstStyle/>
          <a:p>
            <a:pPr algn="just"/>
            <a:r>
              <a:rPr lang="pl-PL" sz="2400" dirty="0" smtClean="0"/>
              <a:t>Relację pomiędzy przepisem prawnym a normą prawną ująć można następująco:</a:t>
            </a:r>
          </a:p>
          <a:p>
            <a:pPr marL="457200" indent="-457200" algn="just">
              <a:buAutoNum type="alphaLcParenR"/>
            </a:pPr>
            <a:r>
              <a:rPr lang="pl-PL" sz="2400" dirty="0" smtClean="0"/>
              <a:t>Norma prawna i przepis to w języku prawniczym zwroty synonimiczne;</a:t>
            </a:r>
          </a:p>
          <a:p>
            <a:pPr marL="457200" indent="-457200" algn="just">
              <a:buAutoNum type="alphaLcParenR"/>
            </a:pPr>
            <a:r>
              <a:rPr lang="pl-PL" sz="2400" dirty="0" smtClean="0"/>
              <a:t>Norma jest jednoznaczną wypowiedzią rekonstruowaną z tekstu aktu normatywnego (z przepisów prawnych);</a:t>
            </a:r>
          </a:p>
          <a:p>
            <a:pPr marL="457200" indent="-457200" algn="just">
              <a:buAutoNum type="alphaLcParenR"/>
            </a:pPr>
            <a:r>
              <a:rPr lang="pl-PL" sz="2400" dirty="0" smtClean="0"/>
              <a:t>Norma stanowi opis w języku prawniczym wyrażeń prawnych (przepisów prawnych);</a:t>
            </a:r>
          </a:p>
          <a:p>
            <a:pPr marL="457200" indent="-457200" algn="just">
              <a:buAutoNum type="alphaLcParenR"/>
            </a:pPr>
            <a:r>
              <a:rPr lang="pl-PL" sz="2400" dirty="0" smtClean="0"/>
              <a:t>Norma jest językowym zapisem pojęć prawnych zapisanych w tekstach aktów normatywnych.</a:t>
            </a:r>
            <a:endParaRPr lang="pl-PL" sz="2400" dirty="0"/>
          </a:p>
        </p:txBody>
      </p:sp>
    </p:spTree>
    <p:extLst>
      <p:ext uri="{BB962C8B-B14F-4D97-AF65-F5344CB8AC3E}">
        <p14:creationId xmlns:p14="http://schemas.microsoft.com/office/powerpoint/2010/main" xmlns="" val="3978688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3039414" y="296214"/>
            <a:ext cx="5799786" cy="1380186"/>
          </a:xfrm>
        </p:spPr>
        <p:txBody>
          <a:bodyPr>
            <a:normAutofit/>
          </a:bodyPr>
          <a:lstStyle/>
          <a:p>
            <a:r>
              <a:rPr lang="pl-PL" sz="2500" dirty="0" smtClean="0"/>
              <a:t>ZADANIE</a:t>
            </a:r>
            <a:endParaRPr lang="pl-PL" sz="2500" dirty="0"/>
          </a:p>
        </p:txBody>
      </p:sp>
      <p:sp>
        <p:nvSpPr>
          <p:cNvPr id="2" name="Symbol zastępczy zawartości 1"/>
          <p:cNvSpPr>
            <a:spLocks noGrp="1"/>
          </p:cNvSpPr>
          <p:nvPr>
            <p:ph idx="1"/>
          </p:nvPr>
        </p:nvSpPr>
        <p:spPr>
          <a:xfrm>
            <a:off x="609599" y="1600199"/>
            <a:ext cx="10397067" cy="5037667"/>
          </a:xfrm>
        </p:spPr>
        <p:txBody>
          <a:bodyPr>
            <a:normAutofit/>
          </a:bodyPr>
          <a:lstStyle/>
          <a:p>
            <a:pPr algn="just"/>
            <a:r>
              <a:rPr lang="pl-PL" dirty="0" smtClean="0"/>
              <a:t>Nazwij każdą wypowiedź </a:t>
            </a:r>
            <a:r>
              <a:rPr lang="pl-PL" dirty="0" smtClean="0"/>
              <a:t>jako </a:t>
            </a:r>
            <a:r>
              <a:rPr lang="pl-PL" dirty="0" smtClean="0"/>
              <a:t>: norma, zdanie w sensie logicznym, ocena, wypowiedź </a:t>
            </a:r>
            <a:r>
              <a:rPr lang="pl-PL" dirty="0" err="1" smtClean="0"/>
              <a:t>performatywna</a:t>
            </a:r>
            <a:endParaRPr lang="pl-PL" dirty="0" smtClean="0"/>
          </a:p>
          <a:p>
            <a:pPr marL="457200" indent="-457200" algn="just">
              <a:buAutoNum type="alphaLcParenR"/>
            </a:pPr>
            <a:r>
              <a:rPr lang="pl-PL" dirty="0" smtClean="0"/>
              <a:t>Należy </a:t>
            </a:r>
            <a:r>
              <a:rPr lang="pl-PL" dirty="0" smtClean="0"/>
              <a:t>zatrzymywać się na czerwonym </a:t>
            </a:r>
            <a:r>
              <a:rPr lang="pl-PL" dirty="0" smtClean="0"/>
              <a:t>świetle.</a:t>
            </a:r>
          </a:p>
          <a:p>
            <a:pPr marL="457200" indent="-457200" algn="just">
              <a:buAutoNum type="alphaLcParenR"/>
            </a:pPr>
            <a:r>
              <a:rPr lang="pl-PL" dirty="0" smtClean="0"/>
              <a:t>Kierowca</a:t>
            </a:r>
            <a:r>
              <a:rPr lang="pl-PL" dirty="0" smtClean="0"/>
              <a:t>, który przejechał na czerwonym świetle otrzymał </a:t>
            </a:r>
            <a:r>
              <a:rPr lang="pl-PL" dirty="0" smtClean="0"/>
              <a:t>mandat.</a:t>
            </a:r>
          </a:p>
          <a:p>
            <a:pPr marL="457200" indent="-457200" algn="just">
              <a:buAutoNum type="alphaLcParenR"/>
            </a:pPr>
            <a:r>
              <a:rPr lang="pl-PL" dirty="0" smtClean="0"/>
              <a:t>Przejeżdżanie </a:t>
            </a:r>
            <a:r>
              <a:rPr lang="pl-PL" dirty="0" smtClean="0"/>
              <a:t>na czerwonym świetle jest ryzykowne i </a:t>
            </a:r>
            <a:r>
              <a:rPr lang="pl-PL" dirty="0" smtClean="0"/>
              <a:t>nieodpowiedzialne.</a:t>
            </a:r>
          </a:p>
          <a:p>
            <a:pPr marL="457200" indent="-457200" algn="just">
              <a:buAutoNum type="alphaLcParenR"/>
            </a:pPr>
            <a:r>
              <a:rPr lang="pl-PL" dirty="0" smtClean="0"/>
              <a:t>„Karzę </a:t>
            </a:r>
            <a:r>
              <a:rPr lang="pl-PL" dirty="0" smtClean="0"/>
              <a:t>Pana mandatem w wysokości 200 zł za przejechanie na czerwonym świetle</a:t>
            </a:r>
            <a:r>
              <a:rPr lang="pl-PL" dirty="0" smtClean="0"/>
              <a:t>”.</a:t>
            </a:r>
          </a:p>
          <a:p>
            <a:pPr marL="457200" indent="-457200" algn="just">
              <a:buAutoNum type="alphaLcParenR"/>
            </a:pPr>
            <a:r>
              <a:rPr lang="pl-PL" dirty="0" smtClean="0"/>
              <a:t>Imię </a:t>
            </a:r>
            <a:r>
              <a:rPr lang="pl-PL" dirty="0" smtClean="0"/>
              <a:t>Adam jest popularne w </a:t>
            </a:r>
            <a:r>
              <a:rPr lang="pl-PL" dirty="0" smtClean="0"/>
              <a:t>Polsce.</a:t>
            </a:r>
          </a:p>
          <a:p>
            <a:pPr marL="457200" indent="-457200" algn="just">
              <a:buAutoNum type="alphaLcParenR"/>
            </a:pPr>
            <a:r>
              <a:rPr lang="pl-PL" dirty="0" smtClean="0"/>
              <a:t>„Szkole </a:t>
            </a:r>
            <a:r>
              <a:rPr lang="pl-PL" dirty="0" smtClean="0"/>
              <a:t>Podstawowej nr 5 nadaje się imię Adama Mickiewicza</a:t>
            </a:r>
            <a:r>
              <a:rPr lang="pl-PL" dirty="0" smtClean="0"/>
              <a:t>…”</a:t>
            </a:r>
          </a:p>
          <a:p>
            <a:pPr marL="457200" indent="-457200" algn="just">
              <a:buAutoNum type="alphaLcParenR"/>
            </a:pPr>
            <a:r>
              <a:rPr lang="pl-PL" dirty="0" smtClean="0"/>
              <a:t>Adam </a:t>
            </a:r>
            <a:r>
              <a:rPr lang="pl-PL" dirty="0" smtClean="0"/>
              <a:t>Mickiewicz urodził się w </a:t>
            </a:r>
            <a:r>
              <a:rPr lang="pl-PL" dirty="0" smtClean="0"/>
              <a:t>Toruniu.</a:t>
            </a:r>
          </a:p>
          <a:p>
            <a:pPr marL="457200" indent="-457200" algn="just">
              <a:buAutoNum type="alphaLcParenR"/>
            </a:pPr>
            <a:r>
              <a:rPr lang="pl-PL" dirty="0" smtClean="0"/>
              <a:t>Za </a:t>
            </a:r>
            <a:r>
              <a:rPr lang="pl-PL" dirty="0" err="1" smtClean="0"/>
              <a:t>zbeszczeszczenie</a:t>
            </a:r>
            <a:r>
              <a:rPr lang="pl-PL" dirty="0" smtClean="0"/>
              <a:t> pomnika Adama Mickiewicza Jan Kowalski zobowiązany jest zapłacić grzywnę w wysokości 300 zł.</a:t>
            </a:r>
            <a:endParaRPr lang="pl-PL" dirty="0"/>
          </a:p>
        </p:txBody>
      </p:sp>
    </p:spTree>
    <p:extLst>
      <p:ext uri="{BB962C8B-B14F-4D97-AF65-F5344CB8AC3E}">
        <p14:creationId xmlns:p14="http://schemas.microsoft.com/office/powerpoint/2010/main" xmlns="" val="29601587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56823" y="412124"/>
            <a:ext cx="10442977" cy="6445875"/>
          </a:xfrm>
        </p:spPr>
        <p:txBody>
          <a:bodyPr>
            <a:normAutofit/>
          </a:bodyPr>
          <a:lstStyle/>
          <a:p>
            <a:pPr algn="just"/>
            <a:r>
              <a:rPr lang="pl-PL" sz="2500" b="1" dirty="0" smtClean="0">
                <a:effectLst>
                  <a:outerShdw blurRad="38100" dist="38100" dir="2700000" algn="tl">
                    <a:srgbClr val="000000">
                      <a:alpha val="43137"/>
                    </a:srgbClr>
                  </a:outerShdw>
                </a:effectLst>
              </a:rPr>
              <a:t>Elementy treściowe normy prawnej</a:t>
            </a:r>
          </a:p>
          <a:p>
            <a:pPr algn="just">
              <a:buFont typeface="+mj-lt"/>
              <a:buAutoNum type="arabicPeriod"/>
            </a:pPr>
            <a:endParaRPr lang="pl-PL" dirty="0"/>
          </a:p>
          <a:p>
            <a:pPr algn="just">
              <a:buFont typeface="+mj-lt"/>
              <a:buAutoNum type="arabicPeriod"/>
            </a:pPr>
            <a:r>
              <a:rPr lang="pl-PL" dirty="0" smtClean="0"/>
              <a:t>Adresaci – adresatem normy prawnej jest każdy kogo ta norma dotyczy. Każdy z nas jest adresatem normy, jeśli spełnia warunki przewidziane w prawie. Adresatem normy może być zarówno człowiek (obywatel), ale i organ państwowy.</a:t>
            </a:r>
          </a:p>
          <a:p>
            <a:pPr algn="just">
              <a:buFont typeface="+mj-lt"/>
              <a:buAutoNum type="arabicPeriod"/>
            </a:pPr>
            <a:r>
              <a:rPr lang="pl-PL" dirty="0" smtClean="0"/>
              <a:t>Zakres zastosowania – rozumie się przez to ogół sytuacji np. miejsc, czasu, których spełnienie sprawie, że może być spełniona norma prawna. Norma prawna może spełnić się tylko w tym zakresie, tzn. dotyczy tylko określonych sytuacji, wyjście poza ten zakres będzie oznaczało łamanie normy prawnej np. art. 66 § 1 k. c. „Kto oświadczył drugiej stronie wolę zawarcia umowy, określając w oświadczeniu jej istotne postanowienia (oferta) i oznaczył termin, w ciągu którego oczekiwać będzie odpowiedzi…”. Jest to zakres zastosowania normy z art. </a:t>
            </a:r>
            <a:r>
              <a:rPr lang="pl-PL" dirty="0"/>
              <a:t>66 § 1 k. c. </a:t>
            </a:r>
            <a:endParaRPr lang="pl-PL" dirty="0" smtClean="0"/>
          </a:p>
          <a:p>
            <a:pPr algn="just">
              <a:buFont typeface="+mj-lt"/>
              <a:buAutoNum type="arabicPeriod"/>
            </a:pPr>
            <a:r>
              <a:rPr lang="pl-PL" dirty="0" smtClean="0"/>
              <a:t>Zakres normowania – zakres normowania to zachowania nakazane, zakazane albo dozwolone, które mają się spełnić w zakresie zastosowania. Przejście między tymi zakresami dokonuje się poprzez użycie wypowiedzi o charakterze </a:t>
            </a:r>
            <a:r>
              <a:rPr lang="pl-PL" dirty="0" err="1" smtClean="0"/>
              <a:t>powinnościowym</a:t>
            </a:r>
            <a:r>
              <a:rPr lang="pl-PL" dirty="0" smtClean="0"/>
              <a:t> np. użytkownik może korzystać z terenu z wyłączeniem innych osób. A więc zakres normowania najczęściej będzie wyrażona za pomocą takich zwrotów jak: „może korzystać”, „powinien zwrócić”. </a:t>
            </a:r>
            <a:endParaRPr lang="pl-PL" dirty="0"/>
          </a:p>
        </p:txBody>
      </p:sp>
    </p:spTree>
    <p:extLst>
      <p:ext uri="{BB962C8B-B14F-4D97-AF65-F5344CB8AC3E}">
        <p14:creationId xmlns:p14="http://schemas.microsoft.com/office/powerpoint/2010/main" xmlns="" val="25705845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pl-PL" dirty="0" smtClean="0"/>
              <a:t>Przykłady:</a:t>
            </a:r>
            <a:endParaRPr lang="pl-PL" dirty="0"/>
          </a:p>
        </p:txBody>
      </p:sp>
      <p:sp>
        <p:nvSpPr>
          <p:cNvPr id="2" name="Symbol zastępczy zawartości 1"/>
          <p:cNvSpPr>
            <a:spLocks noGrp="1"/>
          </p:cNvSpPr>
          <p:nvPr>
            <p:ph idx="1"/>
          </p:nvPr>
        </p:nvSpPr>
        <p:spPr/>
        <p:txBody>
          <a:bodyPr>
            <a:normAutofit fontScale="92500"/>
          </a:bodyPr>
          <a:lstStyle/>
          <a:p>
            <a:pPr marL="342900" indent="-342900" algn="just">
              <a:buFont typeface="Arial" pitchFamily="34" charset="0"/>
              <a:buChar char="•"/>
            </a:pPr>
            <a:r>
              <a:rPr lang="pl-PL" dirty="0" smtClean="0"/>
              <a:t>Kodeks cywilny; art</a:t>
            </a:r>
            <a:r>
              <a:rPr lang="pl-PL" dirty="0"/>
              <a:t>. 24. § 1</a:t>
            </a:r>
            <a:r>
              <a:rPr lang="pl-PL" dirty="0" smtClean="0"/>
              <a:t>. zdanie pierwsze:</a:t>
            </a:r>
          </a:p>
          <a:p>
            <a:pPr algn="just"/>
            <a:r>
              <a:rPr lang="pl-PL" dirty="0" smtClean="0"/>
              <a:t> </a:t>
            </a:r>
            <a:r>
              <a:rPr lang="pl-PL" b="1" dirty="0"/>
              <a:t>Ten, czyje dobro osobiste zostaje zagrożone cudzym działaniem, może żądać zaniechania tego działania, chyba że nie jest ono bezprawne. </a:t>
            </a:r>
            <a:endParaRPr lang="pl-PL" b="1" dirty="0" smtClean="0"/>
          </a:p>
          <a:p>
            <a:pPr algn="just"/>
            <a:r>
              <a:rPr lang="pl-PL" dirty="0" smtClean="0">
                <a:solidFill>
                  <a:srgbClr val="FF0000"/>
                </a:solidFill>
              </a:rPr>
              <a:t>Adresat: </a:t>
            </a:r>
            <a:r>
              <a:rPr lang="pl-PL" dirty="0" smtClean="0"/>
              <a:t>Ten… (tzw. „każdy”);</a:t>
            </a:r>
          </a:p>
          <a:p>
            <a:pPr algn="just"/>
            <a:r>
              <a:rPr lang="pl-PL" dirty="0" smtClean="0">
                <a:solidFill>
                  <a:srgbClr val="FF0000"/>
                </a:solidFill>
              </a:rPr>
              <a:t>Zakres zastosowania</a:t>
            </a:r>
            <a:r>
              <a:rPr lang="pl-PL" dirty="0">
                <a:solidFill>
                  <a:srgbClr val="FF0000"/>
                </a:solidFill>
              </a:rPr>
              <a:t>: </a:t>
            </a:r>
            <a:r>
              <a:rPr lang="pl-PL" dirty="0"/>
              <a:t>Ten, czyje dobro osobiste zostaje zagrożone cudzym </a:t>
            </a:r>
            <a:r>
              <a:rPr lang="pl-PL" dirty="0" smtClean="0"/>
              <a:t>działaniem;</a:t>
            </a:r>
          </a:p>
          <a:p>
            <a:pPr algn="just"/>
            <a:r>
              <a:rPr lang="pl-PL" dirty="0" smtClean="0">
                <a:solidFill>
                  <a:srgbClr val="FF0000"/>
                </a:solidFill>
              </a:rPr>
              <a:t>Zakres normowania</a:t>
            </a:r>
            <a:r>
              <a:rPr lang="pl-PL" dirty="0">
                <a:solidFill>
                  <a:srgbClr val="FF0000"/>
                </a:solidFill>
              </a:rPr>
              <a:t>: </a:t>
            </a:r>
            <a:r>
              <a:rPr lang="pl-PL" dirty="0"/>
              <a:t>może żądać zaniechania tego działania, chyba że nie jest ono bezprawne. </a:t>
            </a:r>
            <a:endParaRPr lang="pl-PL" dirty="0" smtClean="0"/>
          </a:p>
          <a:p>
            <a:pPr marL="342900" indent="-342900" algn="just">
              <a:buFont typeface="Arial" pitchFamily="34" charset="0"/>
              <a:buChar char="•"/>
            </a:pPr>
            <a:r>
              <a:rPr lang="pl-PL" b="1" dirty="0"/>
              <a:t>Art. 43</a:t>
            </a:r>
            <a:r>
              <a:rPr lang="pl-PL" b="1" baseline="30000" dirty="0"/>
              <a:t>10</a:t>
            </a:r>
            <a:r>
              <a:rPr lang="pl-PL" b="1" dirty="0"/>
              <a:t>. Przedsiębiorca, którego prawo do firmy zostało zagrożone cudzym działaniem, może żądać zaniechania tego działania, chyba że nie jest ono bezprawne. </a:t>
            </a:r>
            <a:endParaRPr lang="pl-PL" b="1" dirty="0" smtClean="0"/>
          </a:p>
          <a:p>
            <a:pPr algn="just"/>
            <a:r>
              <a:rPr lang="pl-PL" dirty="0" smtClean="0"/>
              <a:t>Adresat: ?</a:t>
            </a:r>
          </a:p>
          <a:p>
            <a:pPr algn="just"/>
            <a:r>
              <a:rPr lang="pl-PL" dirty="0" smtClean="0"/>
              <a:t>Zakres zastosowania: ?</a:t>
            </a:r>
          </a:p>
          <a:p>
            <a:pPr algn="just"/>
            <a:r>
              <a:rPr lang="pl-PL" dirty="0" smtClean="0"/>
              <a:t>Zakres normowania: ? </a:t>
            </a:r>
            <a:endParaRPr lang="pl-PL" dirty="0"/>
          </a:p>
          <a:p>
            <a:pPr algn="just"/>
            <a:endParaRPr lang="pl-PL" dirty="0"/>
          </a:p>
          <a:p>
            <a:pPr algn="just"/>
            <a:endParaRPr lang="pl-PL" dirty="0" smtClean="0"/>
          </a:p>
          <a:p>
            <a:pPr algn="just"/>
            <a:endParaRPr lang="pl-PL" dirty="0" smtClean="0"/>
          </a:p>
          <a:p>
            <a:pPr algn="just"/>
            <a:endParaRPr lang="pl-PL" dirty="0"/>
          </a:p>
        </p:txBody>
      </p:sp>
    </p:spTree>
    <p:extLst>
      <p:ext uri="{BB962C8B-B14F-4D97-AF65-F5344CB8AC3E}">
        <p14:creationId xmlns:p14="http://schemas.microsoft.com/office/powerpoint/2010/main" xmlns="" val="3814663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zyleganie">
  <a:themeElements>
    <a:clrScheme name="Bogaty">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Pakiet 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rzyleganie">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1047</TotalTime>
  <Words>3856</Words>
  <Application>Microsoft Office PowerPoint</Application>
  <PresentationFormat>Niestandardowy</PresentationFormat>
  <Paragraphs>169</Paragraphs>
  <Slides>31</Slides>
  <Notes>0</Notes>
  <HiddenSlides>0</HiddenSlides>
  <MMClips>0</MMClips>
  <ScaleCrop>false</ScaleCrop>
  <HeadingPairs>
    <vt:vector size="4" baseType="variant">
      <vt:variant>
        <vt:lpstr>Motyw</vt:lpstr>
      </vt:variant>
      <vt:variant>
        <vt:i4>1</vt:i4>
      </vt:variant>
      <vt:variant>
        <vt:lpstr>Tytuły slajdów</vt:lpstr>
      </vt:variant>
      <vt:variant>
        <vt:i4>31</vt:i4>
      </vt:variant>
    </vt:vector>
  </HeadingPairs>
  <TitlesOfParts>
    <vt:vector size="32" baseType="lpstr">
      <vt:lpstr>Przyleganie</vt:lpstr>
      <vt:lpstr>Pojęcie normy postępowania</vt:lpstr>
      <vt:lpstr>Slajd 2</vt:lpstr>
      <vt:lpstr>Slajd 3</vt:lpstr>
      <vt:lpstr>Slajd 4</vt:lpstr>
      <vt:lpstr>Slajd 5</vt:lpstr>
      <vt:lpstr>PYTANIE</vt:lpstr>
      <vt:lpstr>ZADANIE</vt:lpstr>
      <vt:lpstr>Slajd 8</vt:lpstr>
      <vt:lpstr>Przykłady:</vt:lpstr>
      <vt:lpstr>Slajd 10</vt:lpstr>
      <vt:lpstr>Slajd 11</vt:lpstr>
      <vt:lpstr>Slajd 12</vt:lpstr>
      <vt:lpstr>Slajd 13</vt:lpstr>
      <vt:lpstr>Slajd 14</vt:lpstr>
      <vt:lpstr>ZADANIE</vt:lpstr>
      <vt:lpstr>Pytanie:</vt:lpstr>
      <vt:lpstr>Slajd 17</vt:lpstr>
      <vt:lpstr>ZADANIE</vt:lpstr>
      <vt:lpstr>Slajd 19</vt:lpstr>
      <vt:lpstr>Slajd 20</vt:lpstr>
      <vt:lpstr>Slajd 21</vt:lpstr>
      <vt:lpstr>Slajd 22</vt:lpstr>
      <vt:lpstr>Slajd 23</vt:lpstr>
      <vt:lpstr>Slajd 24</vt:lpstr>
      <vt:lpstr>Slajd 25</vt:lpstr>
      <vt:lpstr>Slajd 26</vt:lpstr>
      <vt:lpstr>Slajd 27</vt:lpstr>
      <vt:lpstr>Slajd 28</vt:lpstr>
      <vt:lpstr>Slajd 29</vt:lpstr>
      <vt:lpstr>Slajd 30</vt:lpstr>
      <vt:lpstr>Slajd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Realizm prawniczy</dc:title>
  <dc:creator>user</dc:creator>
  <cp:lastModifiedBy>ummasz19</cp:lastModifiedBy>
  <cp:revision>67</cp:revision>
  <dcterms:created xsi:type="dcterms:W3CDTF">2014-11-17T17:26:00Z</dcterms:created>
  <dcterms:modified xsi:type="dcterms:W3CDTF">2017-10-24T13:14:37Z</dcterms:modified>
</cp:coreProperties>
</file>