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75" r:id="rId6"/>
    <p:sldId id="261" r:id="rId7"/>
    <p:sldId id="262" r:id="rId8"/>
    <p:sldId id="276" r:id="rId9"/>
    <p:sldId id="263" r:id="rId10"/>
    <p:sldId id="264" r:id="rId11"/>
    <p:sldId id="265" r:id="rId12"/>
    <p:sldId id="266" r:id="rId13"/>
    <p:sldId id="267" r:id="rId14"/>
    <p:sldId id="268" r:id="rId15"/>
    <p:sldId id="269" r:id="rId16"/>
    <p:sldId id="270" r:id="rId17"/>
    <p:sldId id="277" r:id="rId18"/>
    <p:sldId id="271" r:id="rId19"/>
    <p:sldId id="278" r:id="rId20"/>
    <p:sldId id="272" r:id="rId21"/>
    <p:sldId id="273" r:id="rId22"/>
    <p:sldId id="279" r:id="rId23"/>
    <p:sldId id="280" r:id="rId24"/>
    <p:sldId id="281" r:id="rId25"/>
    <p:sldId id="282" r:id="rId26"/>
    <p:sldId id="283"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1" autoAdjust="0"/>
    <p:restoredTop sz="94660"/>
  </p:normalViewPr>
  <p:slideViewPr>
    <p:cSldViewPr>
      <p:cViewPr varScale="1">
        <p:scale>
          <a:sx n="65" d="100"/>
          <a:sy n="65"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oliniow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C1F3412F-9AB2-4D68-983A-DCC82696D9B9}" type="datetimeFigureOut">
              <a:rPr lang="pl-PL" smtClean="0"/>
              <a:t>2015-11-14</a:t>
            </a:fld>
            <a:endParaRPr lang="pl-PL"/>
          </a:p>
        </p:txBody>
      </p:sp>
      <p:sp>
        <p:nvSpPr>
          <p:cNvPr id="16" name="Symbol zastępczy numeru slajdu 15"/>
          <p:cNvSpPr>
            <a:spLocks noGrp="1"/>
          </p:cNvSpPr>
          <p:nvPr>
            <p:ph type="sldNum" sz="quarter" idx="11"/>
          </p:nvPr>
        </p:nvSpPr>
        <p:spPr/>
        <p:txBody>
          <a:bodyPr/>
          <a:lstStyle/>
          <a:p>
            <a:fld id="{1C44DD0D-EF49-43C0-9874-AAB8E2D0EFCF}"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1F3412F-9AB2-4D68-983A-DCC82696D9B9}" type="datetimeFigureOut">
              <a:rPr lang="pl-PL" smtClean="0"/>
              <a:t>2015-11-14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44DD0D-EF49-43C0-9874-AAB8E2D0EFCF}"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1F3412F-9AB2-4D68-983A-DCC82696D9B9}" type="datetimeFigureOut">
              <a:rPr lang="pl-PL" smtClean="0"/>
              <a:t>2015-11-14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44DD0D-EF49-43C0-9874-AAB8E2D0EFCF}"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C1F3412F-9AB2-4D68-983A-DCC82696D9B9}" type="datetimeFigureOut">
              <a:rPr lang="pl-PL" smtClean="0"/>
              <a:t>2015-11-14</a:t>
            </a:fld>
            <a:endParaRPr lang="pl-PL"/>
          </a:p>
        </p:txBody>
      </p:sp>
      <p:sp>
        <p:nvSpPr>
          <p:cNvPr id="15" name="Symbol zastępczy numeru slajdu 14"/>
          <p:cNvSpPr>
            <a:spLocks noGrp="1"/>
          </p:cNvSpPr>
          <p:nvPr>
            <p:ph type="sldNum" sz="quarter" idx="15"/>
          </p:nvPr>
        </p:nvSpPr>
        <p:spPr/>
        <p:txBody>
          <a:bodyPr/>
          <a:lstStyle>
            <a:lvl1pPr algn="ctr">
              <a:defRPr/>
            </a:lvl1pPr>
          </a:lstStyle>
          <a:p>
            <a:fld id="{1C44DD0D-EF49-43C0-9874-AAB8E2D0EFCF}"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C1F3412F-9AB2-4D68-983A-DCC82696D9B9}" type="datetimeFigureOut">
              <a:rPr lang="pl-PL" smtClean="0"/>
              <a:t>2015-11-14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C44DD0D-EF49-43C0-9874-AAB8E2D0EFCF}"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oliniow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C1F3412F-9AB2-4D68-983A-DCC82696D9B9}" type="datetimeFigureOut">
              <a:rPr lang="pl-PL" smtClean="0"/>
              <a:t>2015-11-14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C44DD0D-EF49-43C0-9874-AAB8E2D0EFCF}"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1C44DD0D-EF49-43C0-9874-AAB8E2D0EFCF}"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C1F3412F-9AB2-4D68-983A-DCC82696D9B9}" type="datetimeFigureOut">
              <a:rPr lang="pl-PL" smtClean="0"/>
              <a:t>2015-11-14</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oliniow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oliniow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C1F3412F-9AB2-4D68-983A-DCC82696D9B9}" type="datetimeFigureOut">
              <a:rPr lang="pl-PL" smtClean="0"/>
              <a:t>2015-11-14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C44DD0D-EF49-43C0-9874-AAB8E2D0EFCF}"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1F3412F-9AB2-4D68-983A-DCC82696D9B9}" type="datetimeFigureOut">
              <a:rPr lang="pl-PL" smtClean="0"/>
              <a:t>2015-11-14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C44DD0D-EF49-43C0-9874-AAB8E2D0EFCF}"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C1F3412F-9AB2-4D68-983A-DCC82696D9B9}" type="datetimeFigureOut">
              <a:rPr lang="pl-PL" smtClean="0"/>
              <a:t>2015-11-14</a:t>
            </a:fld>
            <a:endParaRPr lang="pl-PL"/>
          </a:p>
        </p:txBody>
      </p:sp>
      <p:sp>
        <p:nvSpPr>
          <p:cNvPr id="9" name="Symbol zastępczy numeru slajdu 8"/>
          <p:cNvSpPr>
            <a:spLocks noGrp="1"/>
          </p:cNvSpPr>
          <p:nvPr>
            <p:ph type="sldNum" sz="quarter" idx="15"/>
          </p:nvPr>
        </p:nvSpPr>
        <p:spPr/>
        <p:txBody>
          <a:bodyPr/>
          <a:lstStyle/>
          <a:p>
            <a:fld id="{1C44DD0D-EF49-43C0-9874-AAB8E2D0EFCF}"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C1F3412F-9AB2-4D68-983A-DCC82696D9B9}" type="datetimeFigureOut">
              <a:rPr lang="pl-PL" smtClean="0"/>
              <a:t>2015-11-14</a:t>
            </a:fld>
            <a:endParaRPr lang="pl-PL"/>
          </a:p>
        </p:txBody>
      </p:sp>
      <p:sp>
        <p:nvSpPr>
          <p:cNvPr id="9" name="Symbol zastępczy numeru slajdu 8"/>
          <p:cNvSpPr>
            <a:spLocks noGrp="1"/>
          </p:cNvSpPr>
          <p:nvPr>
            <p:ph type="sldNum" sz="quarter" idx="11"/>
          </p:nvPr>
        </p:nvSpPr>
        <p:spPr/>
        <p:txBody>
          <a:bodyPr/>
          <a:lstStyle/>
          <a:p>
            <a:fld id="{1C44DD0D-EF49-43C0-9874-AAB8E2D0EFCF}"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1F3412F-9AB2-4D68-983A-DCC82696D9B9}" type="datetimeFigureOut">
              <a:rPr lang="pl-PL" smtClean="0"/>
              <a:t>2015-11-14</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C44DD0D-EF49-43C0-9874-AAB8E2D0EFCF}"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Stosowanie prawa</a:t>
            </a:r>
            <a:br>
              <a:rPr lang="pl-PL" dirty="0" smtClean="0"/>
            </a:br>
            <a:endParaRPr lang="pl-PL" dirty="0"/>
          </a:p>
        </p:txBody>
      </p:sp>
    </p:spTree>
    <p:extLst>
      <p:ext uri="{BB962C8B-B14F-4D97-AF65-F5344CB8AC3E}">
        <p14:creationId xmlns:p14="http://schemas.microsoft.com/office/powerpoint/2010/main" val="259541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pPr algn="just"/>
            <a:r>
              <a:rPr lang="pl-PL" b="1" dirty="0"/>
              <a:t>Wykładnia prawa to inaczej interpretacja prawnicza. </a:t>
            </a:r>
            <a:r>
              <a:rPr lang="pl-PL" dirty="0"/>
              <a:t>Oznacza ustalanie i tłumaczenie znaczenia norm zawartych w przepisach. Polega na czynnościach i rozumowaniach prowadzących do rekonstrukcji normy prawnej z określonych faktów normotwórczych. </a:t>
            </a:r>
          </a:p>
          <a:p>
            <a:pPr algn="just"/>
            <a:r>
              <a:rPr lang="pl-PL" dirty="0"/>
              <a:t>W ujęciu pragmatycznym – wykładnia to ciąg czynności podejmowanych przez określony podmiot służący ustaleniu znaczenia przepisu (tekstu prawnego) bądź do ustalenia zakresów normy prawnej, która z przepisu wynika.</a:t>
            </a:r>
          </a:p>
          <a:p>
            <a:pPr algn="just"/>
            <a:r>
              <a:rPr lang="pl-PL" dirty="0"/>
              <a:t>W ujęciu </a:t>
            </a:r>
            <a:r>
              <a:rPr lang="pl-PL" dirty="0" err="1"/>
              <a:t>apragmatycznym</a:t>
            </a:r>
            <a:r>
              <a:rPr lang="pl-PL" dirty="0"/>
              <a:t> – wynik wykładni w znaczeniu pragmatycznym, treść decyzji interpretacyjnej.</a:t>
            </a:r>
          </a:p>
          <a:p>
            <a:pPr algn="just"/>
            <a:endParaRPr lang="pl-PL" dirty="0"/>
          </a:p>
        </p:txBody>
      </p:sp>
      <p:sp>
        <p:nvSpPr>
          <p:cNvPr id="3" name="Tytuł 2"/>
          <p:cNvSpPr>
            <a:spLocks noGrp="1"/>
          </p:cNvSpPr>
          <p:nvPr>
            <p:ph type="title"/>
          </p:nvPr>
        </p:nvSpPr>
        <p:spPr/>
        <p:txBody>
          <a:bodyPr/>
          <a:lstStyle/>
          <a:p>
            <a:r>
              <a:rPr lang="pl-PL" dirty="0"/>
              <a:t>Wykładnia prawa </a:t>
            </a:r>
          </a:p>
        </p:txBody>
      </p:sp>
    </p:spTree>
    <p:extLst>
      <p:ext uri="{BB962C8B-B14F-4D97-AF65-F5344CB8AC3E}">
        <p14:creationId xmlns:p14="http://schemas.microsoft.com/office/powerpoint/2010/main" val="321037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dirty="0" smtClean="0"/>
          </a:p>
          <a:p>
            <a:endParaRPr lang="pl-PL" dirty="0" smtClean="0"/>
          </a:p>
          <a:p>
            <a:r>
              <a:rPr lang="pl-PL" dirty="0" smtClean="0"/>
              <a:t>Najważniejszą </a:t>
            </a:r>
            <a:r>
              <a:rPr lang="pl-PL" dirty="0"/>
              <a:t>wartością </a:t>
            </a:r>
            <a:r>
              <a:rPr lang="pl-PL" dirty="0" smtClean="0"/>
              <a:t>jaką </a:t>
            </a:r>
            <a:r>
              <a:rPr lang="pl-PL" dirty="0"/>
              <a:t>prawo ma realizować jest </a:t>
            </a:r>
            <a:r>
              <a:rPr lang="pl-PL" b="1" dirty="0"/>
              <a:t>pewność prawa</a:t>
            </a:r>
            <a:r>
              <a:rPr lang="pl-PL" dirty="0"/>
              <a:t>, najważniejsze jest to, aby orzeczenia były przewidywalne. </a:t>
            </a:r>
            <a:endParaRPr lang="pl-PL" dirty="0" smtClean="0"/>
          </a:p>
          <a:p>
            <a:r>
              <a:rPr lang="pl-PL" dirty="0" smtClean="0"/>
              <a:t>Rozumienie </a:t>
            </a:r>
            <a:r>
              <a:rPr lang="pl-PL" dirty="0"/>
              <a:t>przepisów musi być ahistoryczne, tzn. niezależne od momentu dziejowego w którym dokonywana jest interpretacja</a:t>
            </a:r>
            <a:r>
              <a:rPr lang="pl-PL" dirty="0" smtClean="0"/>
              <a:t>.</a:t>
            </a:r>
          </a:p>
          <a:p>
            <a:r>
              <a:rPr lang="pl-PL" dirty="0" smtClean="0"/>
              <a:t> </a:t>
            </a:r>
            <a:r>
              <a:rPr lang="pl-PL" dirty="0"/>
              <a:t>Reguły interpretacji powinny być aprioryczne i stałe (muszą istnieć przed orzeczeniem).</a:t>
            </a:r>
          </a:p>
          <a:p>
            <a:endParaRPr lang="pl-PL" dirty="0"/>
          </a:p>
        </p:txBody>
      </p:sp>
      <p:sp>
        <p:nvSpPr>
          <p:cNvPr id="3" name="Tytuł 2"/>
          <p:cNvSpPr>
            <a:spLocks noGrp="1"/>
          </p:cNvSpPr>
          <p:nvPr>
            <p:ph type="title"/>
          </p:nvPr>
        </p:nvSpPr>
        <p:spPr/>
        <p:txBody>
          <a:bodyPr>
            <a:normAutofit/>
          </a:bodyPr>
          <a:lstStyle/>
          <a:p>
            <a:r>
              <a:rPr lang="pl-PL" sz="2300" dirty="0">
                <a:solidFill>
                  <a:schemeClr val="bg1"/>
                </a:solidFill>
              </a:rPr>
              <a:t>Ideologia wykładni – zespół twierdzeń lub założeń właściwy dla jakiejś koncepcji wykładni, który preferuje jedne wartości przed innymi.</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556792"/>
            <a:ext cx="6768752" cy="81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77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gn="just"/>
            <a:r>
              <a:rPr lang="pl-PL" sz="2300" dirty="0"/>
              <a:t>Najważniejszą wartością jest </a:t>
            </a:r>
            <a:r>
              <a:rPr lang="pl-PL" sz="2300" b="1" dirty="0"/>
              <a:t>aktualność prawa </a:t>
            </a:r>
            <a:r>
              <a:rPr lang="pl-PL" sz="2300" dirty="0"/>
              <a:t>(możliwość nadążania prawa za zmianami stosunków społecznych). </a:t>
            </a:r>
            <a:endParaRPr lang="pl-PL" sz="2300" dirty="0" smtClean="0"/>
          </a:p>
          <a:p>
            <a:pPr algn="just"/>
            <a:r>
              <a:rPr lang="pl-PL" sz="2300" dirty="0" smtClean="0"/>
              <a:t>Rozumienie </a:t>
            </a:r>
            <a:r>
              <a:rPr lang="pl-PL" sz="2300" dirty="0"/>
              <a:t>przepisu powinno być historyczne, a więc adekwatne do momentu dziejowego i zmienne w czasie. </a:t>
            </a:r>
            <a:endParaRPr lang="pl-PL" sz="2300" dirty="0" smtClean="0"/>
          </a:p>
          <a:p>
            <a:pPr algn="just"/>
            <a:r>
              <a:rPr lang="pl-PL" sz="2300" dirty="0" smtClean="0"/>
              <a:t>Reguły wykładni </a:t>
            </a:r>
            <a:r>
              <a:rPr lang="pl-PL" sz="2300" dirty="0"/>
              <a:t>nie mogą być skatalogowane i aprioryczne, a więc nie mogą być takie </a:t>
            </a:r>
            <a:r>
              <a:rPr lang="pl-PL" sz="2300" dirty="0" smtClean="0"/>
              <a:t>same </a:t>
            </a:r>
            <a:r>
              <a:rPr lang="pl-PL" sz="2300" dirty="0"/>
              <a:t>dla wszystkich przypadków stosowania prawa i niezmienne w czasie. Dyrektywy interpretacyjne muszą umożliwiać aktualizację prawa bez zmiany tekstu prawnego.</a:t>
            </a:r>
          </a:p>
          <a:p>
            <a:pPr algn="just"/>
            <a:endParaRPr lang="pl-PL" sz="23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48680"/>
            <a:ext cx="6860903" cy="8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599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04764" y="476671"/>
            <a:ext cx="8791564" cy="1388953"/>
          </a:xfrm>
        </p:spPr>
        <p:txBody>
          <a:bodyPr>
            <a:noAutofit/>
          </a:bodyPr>
          <a:lstStyle/>
          <a:p>
            <a:pPr algn="just"/>
            <a:r>
              <a:rPr lang="pl-PL" sz="2500" dirty="0"/>
              <a:t>Teoria (koncepcja wykładni) – spójny zespół twierdzeń, o tym jak wykładnia jest dokonywana (koncepcje opisowe), albo o tym jak powinna być dokonywana (koncepcje normatywne). Teorie te są skonkretyzowane i bazują na podejściu metodologicznym.</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19" y="1798739"/>
            <a:ext cx="9252519" cy="458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55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8" y="1052736"/>
            <a:ext cx="8229600" cy="4572000"/>
          </a:xfrm>
        </p:spPr>
        <p:txBody>
          <a:bodyPr>
            <a:noAutofit/>
          </a:bodyPr>
          <a:lstStyle/>
          <a:p>
            <a:pPr algn="just"/>
            <a:r>
              <a:rPr lang="pl-PL" sz="1900" b="1" u="sng" dirty="0"/>
              <a:t>Podział ze względu na podmiot dokonujący wykładni i moc wiążącą</a:t>
            </a:r>
          </a:p>
          <a:p>
            <a:pPr algn="just"/>
            <a:r>
              <a:rPr lang="pl-PL" sz="1900" b="1" dirty="0">
                <a:effectLst>
                  <a:outerShdw blurRad="38100" dist="38100" dir="2700000" algn="tl">
                    <a:srgbClr val="000000">
                      <a:alpha val="43137"/>
                    </a:srgbClr>
                  </a:outerShdw>
                </a:effectLst>
              </a:rPr>
              <a:t>Autentyczna</a:t>
            </a:r>
            <a:r>
              <a:rPr lang="pl-PL" sz="1900" dirty="0"/>
              <a:t> – dokonywana jest przez tego, kto ustanowił przepis (prawodawcę), ma moc powszechnie wiążącą, tak jak przepis. Moc wiążąca wykładni wynika z wnioskowania z większego na mniejsze. Skoro dany podmiot ma prawo wydawać dyrektywy to tym bardziej ma prawo wyjaśniać ich znaczenie. Głównie przejawia się w tzw. definicjach legalnych.</a:t>
            </a:r>
          </a:p>
          <a:p>
            <a:pPr algn="just"/>
            <a:r>
              <a:rPr lang="pl-PL" sz="1900" b="1" dirty="0">
                <a:effectLst>
                  <a:outerShdw blurRad="38100" dist="38100" dir="2700000" algn="tl">
                    <a:srgbClr val="000000">
                      <a:alpha val="43137"/>
                    </a:srgbClr>
                  </a:outerShdw>
                </a:effectLst>
              </a:rPr>
              <a:t>Legalna</a:t>
            </a:r>
            <a:r>
              <a:rPr lang="pl-PL" sz="1900" dirty="0"/>
              <a:t> – dokonywana jest przez podmiot upoważniony przez prawodawcę do przeprowadzenia wiążącej wykładni. Zasadniczo wykładnia taka ma moc powszechnie wiążącą, ale zakres kompetencji do jej przeprowadzenia może zostać ograniczony przedmiotowo do danego rodzaju aktów, bądź podmiotowo – do określonego rodzaju podmiotów, adresatów. Obecnie w Polsce żaden organ nie jest upoważniony do dokonywania wykładni legalnej. Sporne jest to, jaki charakter mają uchwały pełnego składu Sądu Najwyższego, gdyż są one wiążące dla wszystkich sądów. W przypadku aktów </a:t>
            </a:r>
            <a:r>
              <a:rPr lang="pl-PL" sz="1900" dirty="0" err="1"/>
              <a:t>podustawowych</a:t>
            </a:r>
            <a:r>
              <a:rPr lang="pl-PL" sz="1900" dirty="0"/>
              <a:t>, wykładnia legalna występuje w interpretacjach urzędów i izb skarbowych w związku z interpretacją prawa podatkowego.</a:t>
            </a:r>
          </a:p>
          <a:p>
            <a:pPr algn="just"/>
            <a:endParaRPr lang="pl-PL" sz="1900" dirty="0"/>
          </a:p>
        </p:txBody>
      </p:sp>
      <p:sp>
        <p:nvSpPr>
          <p:cNvPr id="3" name="Tytuł 2"/>
          <p:cNvSpPr>
            <a:spLocks noGrp="1"/>
          </p:cNvSpPr>
          <p:nvPr>
            <p:ph type="title"/>
          </p:nvPr>
        </p:nvSpPr>
        <p:spPr>
          <a:xfrm>
            <a:off x="467544" y="-315416"/>
            <a:ext cx="8229600" cy="1219200"/>
          </a:xfrm>
        </p:spPr>
        <p:txBody>
          <a:bodyPr/>
          <a:lstStyle/>
          <a:p>
            <a:r>
              <a:rPr lang="pl-PL" dirty="0"/>
              <a:t>Rodzaje wykładni</a:t>
            </a:r>
          </a:p>
        </p:txBody>
      </p:sp>
    </p:spTree>
    <p:extLst>
      <p:ext uri="{BB962C8B-B14F-4D97-AF65-F5344CB8AC3E}">
        <p14:creationId xmlns:p14="http://schemas.microsoft.com/office/powerpoint/2010/main" val="550843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980728"/>
            <a:ext cx="8229600" cy="4572000"/>
          </a:xfrm>
        </p:spPr>
        <p:txBody>
          <a:bodyPr>
            <a:noAutofit/>
          </a:bodyPr>
          <a:lstStyle/>
          <a:p>
            <a:r>
              <a:rPr lang="pl-PL" sz="2300" b="1" dirty="0">
                <a:effectLst>
                  <a:outerShdw blurRad="38100" dist="38100" dir="2700000" algn="tl">
                    <a:srgbClr val="000000">
                      <a:alpha val="43137"/>
                    </a:srgbClr>
                  </a:outerShdw>
                </a:effectLst>
              </a:rPr>
              <a:t>Operatywna </a:t>
            </a:r>
            <a:r>
              <a:rPr lang="pl-PL" sz="2300" dirty="0"/>
              <a:t>– dokonywana przez sądy i organy administracyjne. Ma moc powszechnie wiążące w konkretnej sprawie – rozpatrywanym przypadku. Wiąże także w toku instancji, tzn. sądy i organy są związane interpretacją sądów i organów wyższej </a:t>
            </a:r>
            <a:r>
              <a:rPr lang="pl-PL" sz="2300" dirty="0" smtClean="0"/>
              <a:t>instancji </a:t>
            </a:r>
            <a:r>
              <a:rPr lang="pl-PL" sz="2300" dirty="0"/>
              <a:t>w konkretnych sprawach. Poprzez tzw. Orzeczenia prejudycjalne jedne sądy mogą być związane orzeczeniami innych, równorzędnych sądów, także usytuowanych poza tokiem instancji.</a:t>
            </a:r>
          </a:p>
          <a:p>
            <a:r>
              <a:rPr lang="pl-PL" sz="2300" b="1" dirty="0">
                <a:effectLst>
                  <a:outerShdw blurRad="38100" dist="38100" dir="2700000" algn="tl">
                    <a:srgbClr val="000000">
                      <a:alpha val="43137"/>
                    </a:srgbClr>
                  </a:outerShdw>
                </a:effectLst>
              </a:rPr>
              <a:t>Doktrynalna </a:t>
            </a:r>
            <a:r>
              <a:rPr lang="pl-PL" sz="2300" dirty="0"/>
              <a:t>– dokonywana przez doktrynę, a więc przedstawicieli nauki prawa. Nie ma moc wiążącej, ale w praktyce jest brana pod uwagę przez sądy i organy administracyjne</a:t>
            </a:r>
            <a:r>
              <a:rPr lang="pl-PL" sz="2300" dirty="0" smtClean="0"/>
              <a:t>.</a:t>
            </a:r>
            <a:endParaRPr lang="pl-PL" sz="2300" dirty="0"/>
          </a:p>
        </p:txBody>
      </p:sp>
    </p:spTree>
    <p:extLst>
      <p:ext uri="{BB962C8B-B14F-4D97-AF65-F5344CB8AC3E}">
        <p14:creationId xmlns:p14="http://schemas.microsoft.com/office/powerpoint/2010/main" val="337896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dirty="0"/>
              <a:t>Dyrektywy interpretacyjne to reguły wskazujące, jak należy ustalać znaczenie tekstu prawnego, w sytuacji, gdy znaczenie to nie jest jasne (w sytuacji wykładni). </a:t>
            </a:r>
          </a:p>
        </p:txBody>
      </p:sp>
      <p:sp>
        <p:nvSpPr>
          <p:cNvPr id="3" name="Tytuł 2"/>
          <p:cNvSpPr>
            <a:spLocks noGrp="1"/>
          </p:cNvSpPr>
          <p:nvPr>
            <p:ph type="title"/>
          </p:nvPr>
        </p:nvSpPr>
        <p:spPr/>
        <p:txBody>
          <a:bodyPr/>
          <a:lstStyle/>
          <a:p>
            <a:r>
              <a:rPr lang="pl-PL" dirty="0"/>
              <a:t>Dyrektywy interpretacyjne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06896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075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476672"/>
            <a:ext cx="8229600" cy="4572000"/>
          </a:xfrm>
        </p:spPr>
        <p:txBody>
          <a:bodyPr>
            <a:noAutofit/>
          </a:bodyPr>
          <a:lstStyle/>
          <a:p>
            <a:pPr marL="0" indent="0" algn="ctr">
              <a:buNone/>
            </a:pPr>
            <a:r>
              <a:rPr lang="pl-PL" sz="2200" b="1" dirty="0">
                <a:effectLst>
                  <a:outerShdw blurRad="38100" dist="38100" dir="2700000" algn="tl">
                    <a:srgbClr val="000000">
                      <a:alpha val="43137"/>
                    </a:srgbClr>
                  </a:outerShdw>
                </a:effectLst>
              </a:rPr>
              <a:t>Dyrektywy interpretacyjne I go stopnia</a:t>
            </a:r>
          </a:p>
          <a:p>
            <a:pPr marL="0" indent="0">
              <a:buNone/>
            </a:pPr>
            <a:r>
              <a:rPr lang="pl-PL" sz="1900" u="sng" dirty="0" smtClean="0"/>
              <a:t>1. Dyrektywy </a:t>
            </a:r>
            <a:r>
              <a:rPr lang="pl-PL" sz="1900" u="sng" dirty="0"/>
              <a:t>wykładni językowej </a:t>
            </a:r>
            <a:r>
              <a:rPr lang="pl-PL" sz="1900" dirty="0"/>
              <a:t>– wykładnia językowa to metoda ustalania znaczenia przy pomocy wiedzy </a:t>
            </a:r>
            <a:r>
              <a:rPr lang="pl-PL" sz="1900" dirty="0" smtClean="0"/>
              <a:t>językowej. </a:t>
            </a:r>
            <a:r>
              <a:rPr lang="pl-PL" sz="1900" dirty="0"/>
              <a:t>Jest podstawowym typem wykładni, w stosunku do której pozostałe mają charakter subsydiarny, pomocniczy. Wykładnia językowa obejmuje następujące dyrektywy:</a:t>
            </a:r>
          </a:p>
          <a:p>
            <a:r>
              <a:rPr lang="pl-PL" sz="1900" dirty="0"/>
              <a:t>Domniemanie języka naturalnego (potocznego) – bez uzasadnionych powodów, nie należy wyrażeniom tekstu prawnego przypisywać swoistego, prawnego znaczenia.</a:t>
            </a:r>
          </a:p>
          <a:p>
            <a:r>
              <a:rPr lang="pl-PL" sz="1900" dirty="0"/>
              <a:t>Jeżeli na gruncie języka potocznego można przypisać wyrażeniom użytym w tekście prawnym kilka różnych znaczeń, to należy wybrać takie, które jest najbardziej oczywiste.</a:t>
            </a:r>
          </a:p>
          <a:p>
            <a:r>
              <a:rPr lang="pl-PL" sz="1900" dirty="0"/>
              <a:t>Domniemanie języka prawnego – związane z domniemaniem języka naturalnego. Jeżeli już musimy nadać wyrażeniu specjalne znaczenie, to musimy posługiwać się nim bez względu na to, jakie znaczenie mają równokształtne zwroty w języku prawnym. </a:t>
            </a:r>
          </a:p>
          <a:p>
            <a:r>
              <a:rPr lang="pl-PL" sz="1900" dirty="0"/>
              <a:t>Domniemanie znaczenia specjalnego – jeżeli określony termin ma znaczenie specjalistyczne w jakiejś dziedzinie, to należy przyjąć znaczenie, jakie termin ten ma w tej właśnie dziedzinie.</a:t>
            </a:r>
          </a:p>
          <a:p>
            <a:endParaRPr lang="pl-PL" sz="1900" dirty="0"/>
          </a:p>
          <a:p>
            <a:endParaRPr lang="pl-PL" sz="1900" dirty="0"/>
          </a:p>
        </p:txBody>
      </p:sp>
    </p:spTree>
    <p:extLst>
      <p:ext uri="{BB962C8B-B14F-4D97-AF65-F5344CB8AC3E}">
        <p14:creationId xmlns:p14="http://schemas.microsoft.com/office/powerpoint/2010/main" val="215967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548680"/>
            <a:ext cx="8229600" cy="5547320"/>
          </a:xfrm>
        </p:spPr>
        <p:txBody>
          <a:bodyPr>
            <a:normAutofit/>
          </a:bodyPr>
          <a:lstStyle/>
          <a:p>
            <a:r>
              <a:rPr lang="pl-PL" dirty="0"/>
              <a:t>Nakaz przestrzegania definicji legalnych.</a:t>
            </a:r>
          </a:p>
          <a:p>
            <a:r>
              <a:rPr lang="pl-PL" dirty="0"/>
              <a:t>Dyrektywa, która zakłada, że w języku prawnym nie ma synonimów – różnym zwrotom  w ramach jednego aktu prawnego nie można nadawać tego samego znaczenia.</a:t>
            </a:r>
          </a:p>
          <a:p>
            <a:r>
              <a:rPr lang="pl-PL" dirty="0"/>
              <a:t>Dyrektywa, która zakłada, że w języku prawnym nie ma homonimów – tym samym zwrotom w obrębie jednego aktu nie należy nadawać różnego znaczenia.</a:t>
            </a:r>
          </a:p>
          <a:p>
            <a:r>
              <a:rPr lang="pl-PL" dirty="0"/>
              <a:t>Dyrektywa zakładająca racjonalność językową prawodawcy – ma on kompetencję językową oraz akty użycia języka przez niego mają charakter celowy. Nie można tak interpretować teksu prawnego, aby pewne jego elementy okazały się zbędne.</a:t>
            </a:r>
          </a:p>
          <a:p>
            <a:endParaRPr lang="pl-PL" dirty="0"/>
          </a:p>
        </p:txBody>
      </p:sp>
    </p:spTree>
    <p:extLst>
      <p:ext uri="{BB962C8B-B14F-4D97-AF65-F5344CB8AC3E}">
        <p14:creationId xmlns:p14="http://schemas.microsoft.com/office/powerpoint/2010/main" val="420768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188640"/>
            <a:ext cx="8229600" cy="4572000"/>
          </a:xfrm>
        </p:spPr>
        <p:txBody>
          <a:bodyPr>
            <a:noAutofit/>
          </a:bodyPr>
          <a:lstStyle/>
          <a:p>
            <a:r>
              <a:rPr lang="pl-PL" sz="2200" b="1" dirty="0">
                <a:effectLst>
                  <a:outerShdw blurRad="38100" dist="38100" dir="2700000" algn="tl">
                    <a:srgbClr val="000000">
                      <a:alpha val="43137"/>
                    </a:srgbClr>
                  </a:outerShdw>
                </a:effectLst>
              </a:rPr>
              <a:t>2. Dyrektywy wykładni systemowej </a:t>
            </a:r>
            <a:r>
              <a:rPr lang="pl-PL" sz="2200" dirty="0"/>
              <a:t>– polega na ustalaniu znaczenia tekstu prawnego w oparciu o kryteria systemowe, np. miejsca przepisu w systemie, przynależność do gałęzi prawa, miejsce w hierarchii źródeł prawa.</a:t>
            </a:r>
          </a:p>
          <a:p>
            <a:r>
              <a:rPr lang="pl-PL" sz="2200" dirty="0"/>
              <a:t>Przepisy niższego rzędu powinny być interpretowane w oparciu o przepisy wyższego rzędu, czyli brak </a:t>
            </a:r>
            <a:r>
              <a:rPr lang="pl-PL" sz="2200" dirty="0" err="1"/>
              <a:t>izomorfii</a:t>
            </a:r>
            <a:r>
              <a:rPr lang="pl-PL" sz="2200" dirty="0"/>
              <a:t> może być spowodowany tym, że jakiś przepis wyższego rzędu należy zastosować, aby wyjaśnić niejasności w stosowaniu przepisu niższego.</a:t>
            </a:r>
          </a:p>
          <a:p>
            <a:r>
              <a:rPr lang="pl-PL" sz="2200" dirty="0"/>
              <a:t>Przepisu statuujące reguły powinny być interpretowane zgodnie z przepisami statuującymi zasady.</a:t>
            </a:r>
          </a:p>
          <a:p>
            <a:r>
              <a:rPr lang="pl-PL" sz="2200" dirty="0"/>
              <a:t>Argumentum a </a:t>
            </a:r>
            <a:r>
              <a:rPr lang="pl-PL" sz="2200" dirty="0" err="1"/>
              <a:t>rubrica</a:t>
            </a:r>
            <a:r>
              <a:rPr lang="pl-PL" sz="2200" dirty="0"/>
              <a:t> – ustalając znaczenie przepisu należy brać pod uwagę jego miejsce w systematyce wewnętrznej i zewnętrznej aktu normatywnego. </a:t>
            </a:r>
          </a:p>
          <a:p>
            <a:r>
              <a:rPr lang="pl-PL" sz="2200" dirty="0"/>
              <a:t>Nie można dokonywać interpretacji w sposób prowadzący do luk w prawie.</a:t>
            </a:r>
          </a:p>
          <a:p>
            <a:r>
              <a:rPr lang="pl-PL" sz="2200" dirty="0"/>
              <a:t>Nie wolno przeprowadzać wykładni w sposób prowadzący do sprzeczności.</a:t>
            </a:r>
          </a:p>
          <a:p>
            <a:endParaRPr lang="pl-PL" sz="2200" dirty="0"/>
          </a:p>
        </p:txBody>
      </p:sp>
    </p:spTree>
    <p:extLst>
      <p:ext uri="{BB962C8B-B14F-4D97-AF65-F5344CB8AC3E}">
        <p14:creationId xmlns:p14="http://schemas.microsoft.com/office/powerpoint/2010/main" val="3819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80" y="1556792"/>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524780" y="836712"/>
            <a:ext cx="8039236" cy="4493538"/>
          </a:xfrm>
          <a:prstGeom prst="rect">
            <a:avLst/>
          </a:prstGeom>
        </p:spPr>
        <p:txBody>
          <a:bodyPr wrap="square">
            <a:spAutoFit/>
          </a:bodyPr>
          <a:lstStyle/>
          <a:p>
            <a:pPr algn="just"/>
            <a:r>
              <a:rPr lang="pl-PL" sz="2200" dirty="0" smtClean="0"/>
              <a:t>Przez </a:t>
            </a:r>
            <a:r>
              <a:rPr lang="pl-PL" sz="2200" b="1" dirty="0" smtClean="0"/>
              <a:t>stosowanie prawa </a:t>
            </a:r>
            <a:r>
              <a:rPr lang="pl-PL" sz="2200" dirty="0" smtClean="0"/>
              <a:t>należy rozumieć proces decyzyjny podejmowany przez upoważniony podmiot, prowadzący do wydania wiążącej decyzji o charakterze jednostkowym (indywidualnym i konkretnym). </a:t>
            </a:r>
          </a:p>
          <a:p>
            <a:pPr algn="just"/>
            <a:endParaRPr lang="pl-PL" sz="2200" dirty="0" smtClean="0"/>
          </a:p>
          <a:p>
            <a:pPr algn="just"/>
            <a:r>
              <a:rPr lang="pl-PL" sz="2200" dirty="0" smtClean="0"/>
              <a:t>Od stosowania prawa należy odróżnić </a:t>
            </a:r>
            <a:r>
              <a:rPr lang="pl-PL" sz="2200" b="1" dirty="0" smtClean="0"/>
              <a:t>realizowanie prawa</a:t>
            </a:r>
            <a:r>
              <a:rPr lang="pl-PL" sz="2200" dirty="0" smtClean="0"/>
              <a:t>, które polega na zachowaniu się zgodnym z dyspozycją normy prawnej, realizującym zgodny z prawem cel działającego podmiotu. Może być to działanie osoby fizycznej, która realizuje jakieś uprawnienie, bądź organu administracji, które podejmuje decyzję stosowania prawa na podstawie normy kompetencyjnej (i w tym znaczeniu realizowanie prawa obejmuje proces stosowania prawa).</a:t>
            </a:r>
          </a:p>
        </p:txBody>
      </p:sp>
    </p:spTree>
    <p:extLst>
      <p:ext uri="{BB962C8B-B14F-4D97-AF65-F5344CB8AC3E}">
        <p14:creationId xmlns:p14="http://schemas.microsoft.com/office/powerpoint/2010/main" val="659118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476672"/>
            <a:ext cx="8229600" cy="4572000"/>
          </a:xfrm>
        </p:spPr>
        <p:txBody>
          <a:bodyPr>
            <a:noAutofit/>
          </a:bodyPr>
          <a:lstStyle/>
          <a:p>
            <a:pPr marL="0" indent="0">
              <a:buNone/>
            </a:pPr>
            <a:r>
              <a:rPr lang="pl-PL" sz="2100" dirty="0" smtClean="0"/>
              <a:t>3. </a:t>
            </a:r>
            <a:r>
              <a:rPr lang="pl-PL" sz="2100" b="1" dirty="0" smtClean="0">
                <a:effectLst>
                  <a:outerShdw blurRad="38100" dist="38100" dir="2700000" algn="tl">
                    <a:srgbClr val="000000">
                      <a:alpha val="43137"/>
                    </a:srgbClr>
                  </a:outerShdw>
                </a:effectLst>
              </a:rPr>
              <a:t>Dyrektywy </a:t>
            </a:r>
            <a:r>
              <a:rPr lang="pl-PL" sz="2100" b="1" dirty="0">
                <a:effectLst>
                  <a:outerShdw blurRad="38100" dist="38100" dir="2700000" algn="tl">
                    <a:srgbClr val="000000">
                      <a:alpha val="43137"/>
                    </a:srgbClr>
                  </a:outerShdw>
                </a:effectLst>
              </a:rPr>
              <a:t>wykładni funkcjonalnej </a:t>
            </a:r>
            <a:r>
              <a:rPr lang="pl-PL" sz="2100" dirty="0"/>
              <a:t>– polega na ustaleniu znaczenia przepisu w oparciu o kontekst funkcjonalnych, czyli intencje prawodawcy, skuteczność regulacji, faktyczne funkcje przepisu. Kontekst ten tworzą zwłaszcza fakty o charakterze aksjologicznym i ustrojowym. </a:t>
            </a:r>
          </a:p>
          <a:p>
            <a:r>
              <a:rPr lang="pl-PL" sz="2100" dirty="0"/>
              <a:t>Reguła uwzględniania ratio legis – należy ustalić przyczynę ustanowienia przepisu, cel regulacji prawnej.</a:t>
            </a:r>
          </a:p>
          <a:p>
            <a:r>
              <a:rPr lang="pl-PL" sz="2100" dirty="0"/>
              <a:t>W razie wątpliwości dotyczących znaczenia tekstu prawnego, który istotny jest dla odtworzenia normy należącej do jakiejś instytucji prawnej, należy wybrać takie znaczenie, które prowadzi do rekonstrukcji normy odpowiadającej funkcji tej instytucji.</a:t>
            </a:r>
          </a:p>
          <a:p>
            <a:r>
              <a:rPr lang="pl-PL" sz="2100" dirty="0"/>
              <a:t>Przy interpretacji należy brać pod uwagę powszechnie akceptowane normy moralne, zasady sprawiedliwości oraz słuszności. </a:t>
            </a:r>
          </a:p>
          <a:p>
            <a:r>
              <a:rPr lang="pl-PL" sz="2100" dirty="0"/>
              <a:t>Typowa jest dyrektywa preferencji: jeżeli na gruncie wykładni językowej możliwe są różne warianty normy, to należy wybrać ten, który jest najbardziej zgodny z przyjętymi regułami i ocenami społecznymi.</a:t>
            </a:r>
          </a:p>
          <a:p>
            <a:r>
              <a:rPr lang="pl-PL" sz="2100" dirty="0"/>
              <a:t>Interpretując przepisy należące do danego aktu prawnego nie można przyjmować ocen i zasad wzajemnie wykluczających się.</a:t>
            </a:r>
          </a:p>
          <a:p>
            <a:endParaRPr lang="pl-PL" sz="2100" dirty="0"/>
          </a:p>
        </p:txBody>
      </p:sp>
    </p:spTree>
    <p:extLst>
      <p:ext uri="{BB962C8B-B14F-4D97-AF65-F5344CB8AC3E}">
        <p14:creationId xmlns:p14="http://schemas.microsoft.com/office/powerpoint/2010/main" val="184337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8" y="476672"/>
            <a:ext cx="8229600" cy="5688632"/>
          </a:xfrm>
        </p:spPr>
        <p:txBody>
          <a:bodyPr>
            <a:noAutofit/>
          </a:bodyPr>
          <a:lstStyle/>
          <a:p>
            <a:r>
              <a:rPr lang="pl-PL" sz="2800" dirty="0" smtClean="0"/>
              <a:t>Dyrektywy interpretacyjne II go stopnia </a:t>
            </a:r>
            <a:r>
              <a:rPr lang="pl-PL" sz="2100" dirty="0" smtClean="0"/>
              <a:t>– określają zasady posługiwania się dyrektywami I go stopnia. </a:t>
            </a:r>
            <a:r>
              <a:rPr lang="pl-PL" sz="2100" dirty="0" smtClean="0"/>
              <a:t>Wyróżniamy</a:t>
            </a:r>
            <a:r>
              <a:rPr lang="pl-PL" sz="2100" dirty="0" smtClean="0"/>
              <a:t>:</a:t>
            </a:r>
          </a:p>
          <a:p>
            <a:r>
              <a:rPr lang="pl-PL" sz="2100" b="1" dirty="0" smtClean="0">
                <a:solidFill>
                  <a:srgbClr val="FF0000"/>
                </a:solidFill>
              </a:rPr>
              <a:t>dyrektywy procedury </a:t>
            </a:r>
            <a:r>
              <a:rPr lang="pl-PL" sz="2100" dirty="0" smtClean="0"/>
              <a:t>– wskazują, w jakiej kolejności powinny być używane dyrektywy stopnia pierwszego, ponadto określają moment końcowy wykładni. Możemy wyróżnić dwa warianty tych dyrektyw:</a:t>
            </a:r>
          </a:p>
          <a:p>
            <a:r>
              <a:rPr lang="pl-PL" sz="2100" dirty="0" smtClean="0"/>
              <a:t>Powinno się kolejno używać dyrektyw językowych, systemowych i funkcjonalnych, kończąc wykładnię wówczas, gdy znaczenie interpretowanego tekstu przestanie budzić wątpliwości.</a:t>
            </a:r>
          </a:p>
          <a:p>
            <a:r>
              <a:rPr lang="pl-PL" sz="2100" dirty="0" smtClean="0"/>
              <a:t>Powinno się stosować kolejno wszystkie rodzaje dyrektyw w kolejności: językowe, systemowe, funkcjonalne, kończąc wykładnię wówczas, gdy wyniki stosowania tych dyrektyw są zbieżne.</a:t>
            </a:r>
          </a:p>
          <a:p>
            <a:endParaRPr lang="pl-PL" sz="1600" dirty="0"/>
          </a:p>
        </p:txBody>
      </p:sp>
    </p:spTree>
    <p:extLst>
      <p:ext uri="{BB962C8B-B14F-4D97-AF65-F5344CB8AC3E}">
        <p14:creationId xmlns:p14="http://schemas.microsoft.com/office/powerpoint/2010/main" val="25611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620688"/>
            <a:ext cx="8229600" cy="5475312"/>
          </a:xfrm>
        </p:spPr>
        <p:txBody>
          <a:bodyPr>
            <a:normAutofit fontScale="85000" lnSpcReduction="10000"/>
          </a:bodyPr>
          <a:lstStyle/>
          <a:p>
            <a:r>
              <a:rPr lang="pl-PL" b="1" dirty="0">
                <a:solidFill>
                  <a:srgbClr val="FF0000"/>
                </a:solidFill>
              </a:rPr>
              <a:t>dyrektywy preferencji </a:t>
            </a:r>
            <a:r>
              <a:rPr lang="pl-PL" dirty="0"/>
              <a:t>– stosowane są w sytuacji kolizji interpretacyjnych, gdy zastosowane dyrektywy I go stopnia nie doprowadziło do zgodnych rezultatów. </a:t>
            </a:r>
            <a:endParaRPr lang="pl-PL" dirty="0" smtClean="0"/>
          </a:p>
          <a:p>
            <a:r>
              <a:rPr lang="pl-PL" dirty="0" smtClean="0"/>
              <a:t>Wyróżniamy </a:t>
            </a:r>
            <a:r>
              <a:rPr lang="pl-PL" dirty="0"/>
              <a:t>dwa typy kolizji interpretacyjnych</a:t>
            </a:r>
            <a:r>
              <a:rPr lang="pl-PL" dirty="0" smtClean="0"/>
              <a:t>:</a:t>
            </a:r>
          </a:p>
          <a:p>
            <a:r>
              <a:rPr lang="pl-PL" dirty="0" smtClean="0"/>
              <a:t> </a:t>
            </a:r>
            <a:r>
              <a:rPr lang="pl-PL" dirty="0"/>
              <a:t>gdy zastosowanie dyrektyw pierwszego stopnia doprowadziło do różnych wyników lub gdy zastosowanie dyrektyw jednego rodzaju (zwykle językowych) doprowadziło do różnych znaczeń. Dyrektywy preferencji określają, które z tych znaczeń należy wybrać. Dyrektywami preferencji jest część dyrektyw systemowych i funkcjonalnych, które w sytuacji drugiej (kolizji wyników wykładni językowej) wskazują, który z wyników należy wybrać z uwagi na kontekst systemowy lub funkcjonalny. Natomiast w razie kolizji pierwszego rodzaju, różnych wyników zastosowania różnych dyrektyw I go stopnia, dyrektywy preferencji wskazują, by preferować wynik wykładni systemowej lub funkcjonalnej (w zależności od tego, czy bliżej nam do statycznej czy dynamicznej ideologii wykładni).</a:t>
            </a:r>
          </a:p>
          <a:p>
            <a:endParaRPr lang="pl-PL" dirty="0"/>
          </a:p>
        </p:txBody>
      </p:sp>
    </p:spTree>
    <p:extLst>
      <p:ext uri="{BB962C8B-B14F-4D97-AF65-F5344CB8AC3E}">
        <p14:creationId xmlns:p14="http://schemas.microsoft.com/office/powerpoint/2010/main" val="186111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1052736"/>
            <a:ext cx="8229600" cy="4572000"/>
          </a:xfrm>
        </p:spPr>
        <p:txBody>
          <a:bodyPr>
            <a:noAutofit/>
          </a:bodyPr>
          <a:lstStyle/>
          <a:p>
            <a:r>
              <a:rPr lang="pl-PL" sz="1800" b="1" dirty="0"/>
              <a:t>Polecenie: Nazwij zastosowaną regułę wykładni i krótko opisz ją:</a:t>
            </a:r>
          </a:p>
          <a:p>
            <a:r>
              <a:rPr lang="pl-PL" sz="1800" dirty="0"/>
              <a:t>a)	(...) „Zważywszy, że biorąc pod uwagę generalny układ Traktatu w części dotyczącej opłat celnych i opłat mających równoważny skutek, należy podkreślić, że zgodnie z Art. 9 i Art. 10 Wspólnoty oparte są na Unii Celnej. W artykule tym zawarty jest podstawowy zakaz wprowadzania opłat celnych oraz opłat mających równoważny z opłatami skutek (...). Przepis ten znajduje się w części Traktatu określającej ‘Podstawy Wspólnot’. Znajduje on zastosowanie i jest rozwinięty w Art. 12”</a:t>
            </a:r>
          </a:p>
          <a:p>
            <a:r>
              <a:rPr lang="pl-PL" sz="1800" dirty="0"/>
              <a:t>b)	„(...) Użycie ‘</a:t>
            </a:r>
            <a:r>
              <a:rPr lang="pl-PL" sz="1800" dirty="0" err="1"/>
              <a:t>attend</a:t>
            </a:r>
            <a:r>
              <a:rPr lang="pl-PL" sz="1800" dirty="0"/>
              <a:t> </a:t>
            </a:r>
            <a:r>
              <a:rPr lang="pl-PL" sz="1800" dirty="0" err="1"/>
              <a:t>que</a:t>
            </a:r>
            <a:r>
              <a:rPr lang="pl-PL" sz="1800" dirty="0"/>
              <a:t>’, zmienia w stosunku do wersji angielskiej, układ całego tekstu (...)”</a:t>
            </a:r>
          </a:p>
          <a:p>
            <a:r>
              <a:rPr lang="pl-PL" sz="1800" dirty="0"/>
              <a:t>c)	„(...) ustawodawca dąży konsekwentnie do zapewnienia w całym prawie pozytywnym zasady równości płci jako zasady równouprawnienia(...)”</a:t>
            </a:r>
          </a:p>
          <a:p>
            <a:r>
              <a:rPr lang="pl-PL" sz="1800" dirty="0"/>
              <a:t>d)	„(...) W rzeczywistości Art. 215(2) odwołuje się do zasad ogólnych wspólnym państwom członkowskim jako podstawy dla odpowiedzialności deliktowej za szkodę spowodowaną przez instytucje Wspólnoty lub przez osoby pozostające w jej służbie w wykonywaniu swoich obowiązków(...)”</a:t>
            </a:r>
          </a:p>
          <a:p>
            <a:r>
              <a:rPr lang="pl-PL" sz="1800" dirty="0"/>
              <a:t>e)	„(...) Cel Traktatu WE jakim jest utworzenie wspólnego rynku, którego funkcjonowanie dotyczy bezpośrednio zainteresowanych stron jest czymś więcej niż tylko umową(...). Pogląd ten znajduje potwierdzenie w preambule Traktatu(...)”.</a:t>
            </a:r>
          </a:p>
          <a:p>
            <a:endParaRPr lang="pl-PL" sz="1800" dirty="0"/>
          </a:p>
        </p:txBody>
      </p:sp>
      <p:sp>
        <p:nvSpPr>
          <p:cNvPr id="3" name="Tytuł 2"/>
          <p:cNvSpPr>
            <a:spLocks noGrp="1"/>
          </p:cNvSpPr>
          <p:nvPr>
            <p:ph type="title"/>
          </p:nvPr>
        </p:nvSpPr>
        <p:spPr>
          <a:xfrm>
            <a:off x="467544" y="-171400"/>
            <a:ext cx="8229600" cy="1219200"/>
          </a:xfrm>
        </p:spPr>
        <p:txBody>
          <a:bodyPr/>
          <a:lstStyle/>
          <a:p>
            <a:pPr algn="ctr"/>
            <a:r>
              <a:rPr lang="pl-PL" dirty="0" smtClean="0"/>
              <a:t>Zadania</a:t>
            </a:r>
            <a:endParaRPr lang="pl-PL" dirty="0"/>
          </a:p>
        </p:txBody>
      </p:sp>
    </p:spTree>
    <p:extLst>
      <p:ext uri="{BB962C8B-B14F-4D97-AF65-F5344CB8AC3E}">
        <p14:creationId xmlns:p14="http://schemas.microsoft.com/office/powerpoint/2010/main" val="87796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476672"/>
            <a:ext cx="8291264" cy="5619328"/>
          </a:xfrm>
        </p:spPr>
        <p:txBody>
          <a:bodyPr/>
          <a:lstStyle/>
          <a:p>
            <a:r>
              <a:rPr lang="pl-PL" dirty="0"/>
              <a:t>Dyrektywa: „nie wolno tak interpretować tekstów prawnych, aby pewne ich fragmenty okazały się zbędne” jest dyrektywą wykładni:</a:t>
            </a:r>
          </a:p>
          <a:p>
            <a:pPr marL="0" indent="0">
              <a:buNone/>
            </a:pPr>
            <a:r>
              <a:rPr lang="pl-PL" dirty="0" smtClean="0"/>
              <a:t>a) systemowej</a:t>
            </a:r>
            <a:r>
              <a:rPr lang="pl-PL" dirty="0"/>
              <a:t>;</a:t>
            </a:r>
          </a:p>
          <a:p>
            <a:pPr marL="0" indent="0">
              <a:buNone/>
            </a:pPr>
            <a:r>
              <a:rPr lang="pl-PL" dirty="0" smtClean="0"/>
              <a:t>b) Logicznej</a:t>
            </a:r>
            <a:r>
              <a:rPr lang="pl-PL" dirty="0"/>
              <a:t>;</a:t>
            </a:r>
          </a:p>
          <a:p>
            <a:pPr marL="0" indent="0">
              <a:buNone/>
            </a:pPr>
            <a:r>
              <a:rPr lang="pl-PL" dirty="0" smtClean="0"/>
              <a:t>c) Językowej;</a:t>
            </a:r>
          </a:p>
          <a:p>
            <a:pPr marL="0" indent="0">
              <a:buNone/>
            </a:pPr>
            <a:r>
              <a:rPr lang="pl-PL" dirty="0" smtClean="0"/>
              <a:t>d) </a:t>
            </a:r>
            <a:r>
              <a:rPr lang="pl-PL" dirty="0" smtClean="0"/>
              <a:t>Funkcjonalnej</a:t>
            </a:r>
            <a:r>
              <a:rPr lang="pl-PL" dirty="0"/>
              <a:t>.</a:t>
            </a:r>
          </a:p>
          <a:p>
            <a:endParaRPr lang="pl-PL" dirty="0"/>
          </a:p>
          <a:p>
            <a:endParaRPr lang="pl-PL" dirty="0"/>
          </a:p>
          <a:p>
            <a:endParaRPr lang="pl-PL" dirty="0"/>
          </a:p>
        </p:txBody>
      </p:sp>
    </p:spTree>
    <p:extLst>
      <p:ext uri="{BB962C8B-B14F-4D97-AF65-F5344CB8AC3E}">
        <p14:creationId xmlns:p14="http://schemas.microsoft.com/office/powerpoint/2010/main" val="34668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8" y="620688"/>
            <a:ext cx="8363272" cy="5475312"/>
          </a:xfrm>
        </p:spPr>
        <p:txBody>
          <a:bodyPr>
            <a:normAutofit lnSpcReduction="10000"/>
          </a:bodyPr>
          <a:lstStyle/>
          <a:p>
            <a:r>
              <a:rPr lang="pl-PL" dirty="0"/>
              <a:t>Zaznacz, który z przykładów reprezentować będzie tzw. wykładnię funkcjonalną?</a:t>
            </a:r>
          </a:p>
          <a:p>
            <a:pPr marL="0" indent="0">
              <a:buNone/>
            </a:pPr>
            <a:r>
              <a:rPr lang="pl-PL" dirty="0" smtClean="0"/>
              <a:t>a) Termin </a:t>
            </a:r>
            <a:r>
              <a:rPr lang="pl-PL" dirty="0"/>
              <a:t>„zobowiązanie podatkowe” powinien mieć  </a:t>
            </a:r>
            <a:r>
              <a:rPr lang="pl-PL" dirty="0" smtClean="0"/>
              <a:t>  takie </a:t>
            </a:r>
            <a:r>
              <a:rPr lang="pl-PL" dirty="0"/>
              <a:t>samo znaczenie we wszystkich ustawach podatkowych;</a:t>
            </a:r>
          </a:p>
          <a:p>
            <a:pPr marL="0" indent="0">
              <a:buNone/>
            </a:pPr>
            <a:r>
              <a:rPr lang="pl-PL" dirty="0" smtClean="0"/>
              <a:t>b) Gdy </a:t>
            </a:r>
            <a:r>
              <a:rPr lang="pl-PL" dirty="0"/>
              <a:t>nie istnieje definicja legalna terminu prawnego, to należy przyjąć takie znaczenie, które jest zgodne z jego potocznym rozumieniem;</a:t>
            </a:r>
          </a:p>
          <a:p>
            <a:pPr marL="0" indent="0">
              <a:buNone/>
            </a:pPr>
            <a:r>
              <a:rPr lang="pl-PL" dirty="0" smtClean="0"/>
              <a:t>c) Należy </a:t>
            </a:r>
            <a:r>
              <a:rPr lang="pl-PL" dirty="0"/>
              <a:t>tak interpretować termin „darowizna”, aby w następstwie przyjętego znaczenia skutki fiskalne dla Skarbu Państwa były jak najmniejsze;</a:t>
            </a:r>
          </a:p>
          <a:p>
            <a:pPr marL="0" indent="0">
              <a:buNone/>
            </a:pPr>
            <a:r>
              <a:rPr lang="pl-PL" dirty="0" smtClean="0"/>
              <a:t>d) Należy </a:t>
            </a:r>
            <a:r>
              <a:rPr lang="pl-PL" dirty="0"/>
              <a:t>tak interpretować tekst prawny, aby żaden jego element nie został udany na zbędny.</a:t>
            </a:r>
          </a:p>
          <a:p>
            <a:endParaRPr lang="pl-PL" dirty="0"/>
          </a:p>
        </p:txBody>
      </p:sp>
    </p:spTree>
    <p:extLst>
      <p:ext uri="{BB962C8B-B14F-4D97-AF65-F5344CB8AC3E}">
        <p14:creationId xmlns:p14="http://schemas.microsoft.com/office/powerpoint/2010/main" val="130282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13184" y="260648"/>
            <a:ext cx="8229600" cy="4572000"/>
          </a:xfrm>
        </p:spPr>
        <p:txBody>
          <a:bodyPr/>
          <a:lstStyle/>
          <a:p>
            <a:r>
              <a:rPr lang="pl-PL" dirty="0"/>
              <a:t>Na następnych zajęciach…</a:t>
            </a:r>
          </a:p>
          <a:p>
            <a:r>
              <a:rPr lang="pl-PL" dirty="0"/>
              <a:t>Kolokwium w formie opisowej, 3 pytania z zakresu omówionego na zajęciach</a:t>
            </a:r>
          </a:p>
          <a:p>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539111" cy="39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33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908720"/>
            <a:ext cx="8229600" cy="4572000"/>
          </a:xfrm>
        </p:spPr>
        <p:txBody>
          <a:bodyPr>
            <a:noAutofit/>
          </a:bodyPr>
          <a:lstStyle/>
          <a:p>
            <a:pPr algn="just"/>
            <a:r>
              <a:rPr lang="pl-PL" sz="2300" dirty="0"/>
              <a:t>Ustalenie stanu prawnego. Ustalenie, że w systemie prawa obowiązuje norma, która będzie stanowiła podstawę przyszłej decyzji stosowania prawa. Są to tzw. rozumowania walidacyjne. Ponadto norma ta musi obowiązywać w znaczeniu dostatecznie określonym na potrzeby jej zastosowania w danej sprawie. W razie potrzeby przeprowadza się jej interpretację.</a:t>
            </a:r>
          </a:p>
          <a:p>
            <a:pPr algn="just"/>
            <a:r>
              <a:rPr lang="pl-PL" sz="2300" dirty="0"/>
              <a:t>Ustalenie stanu faktycznego. Są to rozumowania o charakterze zarówno prawniczym, jak i poznawczym.</a:t>
            </a:r>
          </a:p>
          <a:p>
            <a:pPr algn="just"/>
            <a:r>
              <a:rPr lang="pl-PL" sz="2300" dirty="0"/>
              <a:t>Subsumpcja ustalonego stanu faktycznego pod stosowaną normę prawną.</a:t>
            </a:r>
          </a:p>
          <a:p>
            <a:pPr algn="just"/>
            <a:r>
              <a:rPr lang="pl-PL" sz="2300" dirty="0"/>
              <a:t>Ustalenie konsekwencji prawnych w decyzji stosowania prawa. Obejmuje wyrażenie w sentencji kwalifikację stanu faktycznego oraz wyznaczone konsekwencje prawne.</a:t>
            </a:r>
          </a:p>
          <a:p>
            <a:pPr algn="just"/>
            <a:r>
              <a:rPr lang="pl-PL" sz="2300" dirty="0"/>
              <a:t>Uzasadnienie decyzji. </a:t>
            </a:r>
          </a:p>
          <a:p>
            <a:pPr algn="just"/>
            <a:endParaRPr lang="pl-PL" sz="2300" dirty="0"/>
          </a:p>
          <a:p>
            <a:pPr algn="just"/>
            <a:endParaRPr lang="pl-PL" sz="2300" dirty="0"/>
          </a:p>
          <a:p>
            <a:pPr algn="just"/>
            <a:endParaRPr lang="pl-PL" sz="2300" dirty="0"/>
          </a:p>
        </p:txBody>
      </p:sp>
      <p:sp>
        <p:nvSpPr>
          <p:cNvPr id="3" name="Tytuł 2"/>
          <p:cNvSpPr>
            <a:spLocks noGrp="1"/>
          </p:cNvSpPr>
          <p:nvPr>
            <p:ph type="title"/>
          </p:nvPr>
        </p:nvSpPr>
        <p:spPr>
          <a:xfrm>
            <a:off x="395536" y="-243408"/>
            <a:ext cx="8579296" cy="1219200"/>
          </a:xfrm>
        </p:spPr>
        <p:txBody>
          <a:bodyPr/>
          <a:lstStyle/>
          <a:p>
            <a:r>
              <a:rPr lang="pl-PL" dirty="0">
                <a:effectLst>
                  <a:outerShdw blurRad="38100" dist="38100" dir="2700000" algn="tl">
                    <a:srgbClr val="000000">
                      <a:alpha val="43137"/>
                    </a:srgbClr>
                  </a:outerShdw>
                </a:effectLst>
              </a:rPr>
              <a:t>Model procesu decyzyjnego:</a:t>
            </a:r>
          </a:p>
        </p:txBody>
      </p:sp>
    </p:spTree>
    <p:extLst>
      <p:ext uri="{BB962C8B-B14F-4D97-AF65-F5344CB8AC3E}">
        <p14:creationId xmlns:p14="http://schemas.microsoft.com/office/powerpoint/2010/main" val="7733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6635080" cy="4572000"/>
          </a:xfrm>
        </p:spPr>
        <p:txBody>
          <a:bodyPr>
            <a:normAutofit/>
          </a:bodyPr>
          <a:lstStyle/>
          <a:p>
            <a:r>
              <a:rPr lang="pl-PL" sz="2300" b="1" dirty="0"/>
              <a:t>Sądowy typ stosowania prawa. </a:t>
            </a:r>
            <a:r>
              <a:rPr lang="pl-PL" sz="2300" dirty="0"/>
              <a:t>Charakteryzuje się przede wszystkim tym, że podmiot stosujący prawo nie pozostaje w żadnym stosunku organizacyjnym lub służbowym wobec adresatów decyzji stosowania prawa. Decyzja wydawana jest na podstawie reguł całkowicie od niego niezależnych. Sposób stosowania przez niego prawo jest ściśle określony przez przepisy prawa procesowego. Decyzja stosowania prawa jest normą indywidualną i </a:t>
            </a:r>
            <a:r>
              <a:rPr lang="pl-PL" sz="2300" dirty="0" smtClean="0"/>
              <a:t>konkretną.</a:t>
            </a:r>
            <a:endParaRPr lang="pl-PL" dirty="0"/>
          </a:p>
        </p:txBody>
      </p:sp>
      <p:sp>
        <p:nvSpPr>
          <p:cNvPr id="3" name="Tytuł 2"/>
          <p:cNvSpPr>
            <a:spLocks noGrp="1"/>
          </p:cNvSpPr>
          <p:nvPr>
            <p:ph type="title"/>
          </p:nvPr>
        </p:nvSpPr>
        <p:spPr/>
        <p:txBody>
          <a:bodyPr/>
          <a:lstStyle/>
          <a:p>
            <a:r>
              <a:rPr lang="pl-PL" dirty="0"/>
              <a:t>Typy stosowania prawa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8531" y="3212976"/>
            <a:ext cx="2245469" cy="308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39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404664"/>
            <a:ext cx="8229600" cy="4572000"/>
          </a:xfrm>
        </p:spPr>
        <p:txBody>
          <a:bodyPr>
            <a:noAutofit/>
          </a:bodyPr>
          <a:lstStyle/>
          <a:p>
            <a:r>
              <a:rPr lang="pl-PL" sz="2400" dirty="0" smtClean="0"/>
              <a:t>Administracyjny </a:t>
            </a:r>
            <a:r>
              <a:rPr lang="pl-PL" sz="2400" dirty="0"/>
              <a:t>typ stosowania prawa. Podmiot stosujący prawo pozostaje w stosunku organizacyjnym do adresatów decyzji i jest on osobiście zainteresowany jej treścią. Decyzja podejmowana jest na podstawie reguł, którym decydent również podlega a częściowo ma wpływ na ich treść. Podmiot stosujący prawo jest kompetentny a sposób stosowania prawa wyznaczają przepisy prawa oraz przyjęte zwyczaje. Treścią decyzji stosowania prawa jest ustalenie </a:t>
            </a:r>
            <a:r>
              <a:rPr lang="pl-PL" sz="2400" dirty="0" smtClean="0"/>
              <a:t>konsekwencji prawnych ustalonego stanu faktycznego w formie decyzji administracyjnej lub postanowienia. </a:t>
            </a:r>
            <a:r>
              <a:rPr lang="pl-PL" sz="2400" dirty="0"/>
              <a:t>Zróżnicowany jest stopień luzu decyzyjnego – od swobodnego uznania aż do ścisłego wyznaczenia decyzji. Decyzja zasadniczo jest normą indywidualną i konkretną, ale może być również skierowana do </a:t>
            </a:r>
            <a:r>
              <a:rPr lang="pl-PL" sz="2400" dirty="0" smtClean="0"/>
              <a:t>grupy osób bądź organizacji.</a:t>
            </a:r>
            <a:endParaRPr lang="pl-PL" sz="2400" dirty="0"/>
          </a:p>
          <a:p>
            <a:endParaRPr lang="pl-PL" sz="2400" dirty="0"/>
          </a:p>
        </p:txBody>
      </p:sp>
    </p:spTree>
    <p:extLst>
      <p:ext uri="{BB962C8B-B14F-4D97-AF65-F5344CB8AC3E}">
        <p14:creationId xmlns:p14="http://schemas.microsoft.com/office/powerpoint/2010/main" val="60293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r>
              <a:rPr lang="pl-PL" dirty="0"/>
              <a:t>Ideologia stosowania prawa to całokształt postulatów dotyczących tego jak prawo powinno być stosowane wraz z ewentualnym teoretycznym uzasadnieniem tych postulatów.</a:t>
            </a:r>
          </a:p>
          <a:p>
            <a:r>
              <a:rPr lang="pl-PL" sz="3100" b="1" dirty="0"/>
              <a:t>Ideologia związanej decyzji stosowania prawa </a:t>
            </a:r>
            <a:r>
              <a:rPr lang="pl-PL" dirty="0"/>
              <a:t>– typowa dla pozytywizmu prawniczego. Zakłada, że w stosowaniu prawa podstawowymi wartościami są pewność prawna, bezpieczeństwo prawne, stałość decyzji stosowania prawa oraz sprawiedliwość. Jeżeli decyzji stosowania prawa jest precyzyjnie wyznaczona przez ustawy to decyzja taka jest stała i pewna, jak ustawy, na których się opiera. </a:t>
            </a:r>
            <a:r>
              <a:rPr lang="pl-PL" b="1" dirty="0"/>
              <a:t>Władza sędziowska w sensie wolności decyzyjnej właściwie nie istnieje</a:t>
            </a:r>
            <a:r>
              <a:rPr lang="pl-PL" dirty="0"/>
              <a:t>. Ideologia ta zakłada, że prawo jest niesprzecznym i zupełnym systemem, stanowi uporządkowany zbiór reguł, na podstawie którego można rozstrzygać dowolne sprawy nie wychodząc poza przepisy w nim zawarte. Dla podmiotu stosującego prawo, powinno ono stanowić zamkniętą całość. Wyprowadzanie konsekwencji prawnych w procesie stosowania prawa ma charakter logiczny i automatyczny. </a:t>
            </a:r>
          </a:p>
          <a:p>
            <a:endParaRPr lang="pl-PL" dirty="0"/>
          </a:p>
        </p:txBody>
      </p:sp>
      <p:sp>
        <p:nvSpPr>
          <p:cNvPr id="3" name="Tytuł 2"/>
          <p:cNvSpPr>
            <a:spLocks noGrp="1"/>
          </p:cNvSpPr>
          <p:nvPr>
            <p:ph type="title"/>
          </p:nvPr>
        </p:nvSpPr>
        <p:spPr/>
        <p:txBody>
          <a:bodyPr/>
          <a:lstStyle/>
          <a:p>
            <a:r>
              <a:rPr lang="pl-PL" dirty="0"/>
              <a:t>Ideologie stosowania prawa</a:t>
            </a:r>
          </a:p>
        </p:txBody>
      </p:sp>
    </p:spTree>
    <p:extLst>
      <p:ext uri="{BB962C8B-B14F-4D97-AF65-F5344CB8AC3E}">
        <p14:creationId xmlns:p14="http://schemas.microsoft.com/office/powerpoint/2010/main" val="181026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476672"/>
            <a:ext cx="8229600" cy="4572000"/>
          </a:xfrm>
        </p:spPr>
        <p:txBody>
          <a:bodyPr>
            <a:noAutofit/>
          </a:bodyPr>
          <a:lstStyle/>
          <a:p>
            <a:r>
              <a:rPr lang="pl-PL" sz="2400" b="1" dirty="0"/>
              <a:t>Ideologia swobodnej decyzji stosowania prawa </a:t>
            </a:r>
            <a:r>
              <a:rPr lang="pl-PL" sz="2000" dirty="0"/>
              <a:t>– stanowi antytezę ideologii związanej decyzji stosowania prawa, która wyraźnie rozgranicza proces tworzenia i stosowania prawa. Ideologia swobodnej decyzji stosowania prawa zakłada natomiast, że nie można między tymi procesami postawić ostrej granicy. Zgodnie z tą ideologią, prawo wyznacza tylko ogólny kierunek  i ramy, w których decyzje stosowania prawa muszą się mieścić, ale są one niezbędnym i koniecznym uzupełnieniem prawa. W związku z tym, decyzje sędziowskie mają charakter twórczy, ponieważ opiera się na szukaniu źródeł prawa poza nim samym oraz na ocenach. Ideologia ta zakłada bowiem, że prawo nie jest zupełnym i niesprzecznym systemem, występują w nim luki, które w procesie stosowania prawa są uzupełniane. Ideologia swobodnej decyzji stosowania preferuje grupę wartości dynamicznych tj. adekwatność prawa do rzeczywistości.</a:t>
            </a:r>
          </a:p>
          <a:p>
            <a:endParaRPr lang="pl-PL" sz="2000" dirty="0"/>
          </a:p>
        </p:txBody>
      </p:sp>
    </p:spTree>
    <p:extLst>
      <p:ext uri="{BB962C8B-B14F-4D97-AF65-F5344CB8AC3E}">
        <p14:creationId xmlns:p14="http://schemas.microsoft.com/office/powerpoint/2010/main" val="309647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sz="2200" b="1" dirty="0"/>
              <a:t>Ideologia praworządnej i racjonalnej decyzji stosowania prawa </a:t>
            </a:r>
            <a:r>
              <a:rPr lang="pl-PL" sz="2200" dirty="0"/>
              <a:t>– stanowi kompromis między dwiema poprzednimi. Kładzie nacisk na ścisłe przestrzeganie prawa, ale odrzuca nierealne postulaty eliminacji oceniania z procesów stosowania prawa i zbyt uproszczone podejście do stosowania prawa z punkt widzenia ideologii związanej decyzji stosowania prawa. Ocenia pozytywnie ideologię swobodnej decyzji stosowania prawa z uwagi na dążenia do adekwatności prawa i życia, ale przestrzega przed zbyt daleko idącą swobodą ocen. </a:t>
            </a:r>
          </a:p>
          <a:p>
            <a:endParaRPr lang="pl-PL" sz="2200" dirty="0"/>
          </a:p>
        </p:txBody>
      </p:sp>
    </p:spTree>
    <p:extLst>
      <p:ext uri="{BB962C8B-B14F-4D97-AF65-F5344CB8AC3E}">
        <p14:creationId xmlns:p14="http://schemas.microsoft.com/office/powerpoint/2010/main" val="354441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11560" y="980728"/>
            <a:ext cx="8229600" cy="1219200"/>
          </a:xfrm>
        </p:spPr>
        <p:txBody>
          <a:bodyPr>
            <a:normAutofit fontScale="90000"/>
          </a:bodyPr>
          <a:lstStyle/>
          <a:p>
            <a:r>
              <a:rPr lang="pl-PL" dirty="0" smtClean="0"/>
              <a:t>Dyskusja –  na ile prawnik ma wpływ na treść orzeczenia sądu lub decyzji administracyjnej?</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401" y="2852936"/>
            <a:ext cx="588645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4460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84</TotalTime>
  <Words>2234</Words>
  <Application>Microsoft Office PowerPoint</Application>
  <PresentationFormat>Pokaz na ekranie (4:3)</PresentationFormat>
  <Paragraphs>91</Paragraphs>
  <Slides>26</Slides>
  <Notes>0</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Papier</vt:lpstr>
      <vt:lpstr>Stosowanie prawa </vt:lpstr>
      <vt:lpstr>Prezentacja programu PowerPoint</vt:lpstr>
      <vt:lpstr>Model procesu decyzyjnego:</vt:lpstr>
      <vt:lpstr>Typy stosowania prawa</vt:lpstr>
      <vt:lpstr>Prezentacja programu PowerPoint</vt:lpstr>
      <vt:lpstr>Ideologie stosowania prawa</vt:lpstr>
      <vt:lpstr>Prezentacja programu PowerPoint</vt:lpstr>
      <vt:lpstr>Prezentacja programu PowerPoint</vt:lpstr>
      <vt:lpstr>Dyskusja –  na ile prawnik ma wpływ na treść orzeczenia sądu lub decyzji administracyjnej?</vt:lpstr>
      <vt:lpstr>Wykładnia prawa </vt:lpstr>
      <vt:lpstr>Ideologia wykładni – zespół twierdzeń lub założeń właściwy dla jakiejś koncepcji wykładni, który preferuje jedne wartości przed innymi.</vt:lpstr>
      <vt:lpstr>Prezentacja programu PowerPoint</vt:lpstr>
      <vt:lpstr>Teoria (koncepcja wykładni) – spójny zespół twierdzeń, o tym jak wykładnia jest dokonywana (koncepcje opisowe), albo o tym jak powinna być dokonywana (koncepcje normatywne). Teorie te są skonkretyzowane i bazują na podejściu metodologicznym.</vt:lpstr>
      <vt:lpstr>Rodzaje wykładni</vt:lpstr>
      <vt:lpstr>Prezentacja programu PowerPoint</vt:lpstr>
      <vt:lpstr>Dyrektywy interpretacyjne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Zadania</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Stosowanie prawa</dc:title>
  <dc:creator>user</dc:creator>
  <cp:lastModifiedBy>user</cp:lastModifiedBy>
  <cp:revision>15</cp:revision>
  <dcterms:created xsi:type="dcterms:W3CDTF">2015-09-24T13:15:16Z</dcterms:created>
  <dcterms:modified xsi:type="dcterms:W3CDTF">2015-11-14T19:10:00Z</dcterms:modified>
</cp:coreProperties>
</file>