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2016-03-09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Ćwiczenia 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</a:t>
            </a:r>
            <a:r>
              <a:rPr lang="pl-PL" dirty="0" smtClean="0"/>
              <a:t>r Katarzyna </a:t>
            </a:r>
            <a:r>
              <a:rPr lang="pl-PL" dirty="0" err="1" smtClean="0"/>
              <a:t>Łucarz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0180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Blankietowa technika legislacyjna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Powiązanie </a:t>
            </a:r>
            <a:r>
              <a:rPr lang="pl-PL" dirty="0"/>
              <a:t>prawa karnego skarbowego z prawem finansowym </a:t>
            </a:r>
            <a:r>
              <a:rPr lang="pl-PL" dirty="0" smtClean="0"/>
              <a:t>odzwierciedla specyficzna technika legislacyjna stosowana </a:t>
            </a:r>
            <a:r>
              <a:rPr lang="pl-PL" dirty="0"/>
              <a:t>w części szczególnej materialnego prawa karnego skarbowego. Jest </a:t>
            </a:r>
            <a:r>
              <a:rPr lang="pl-PL" dirty="0" smtClean="0"/>
              <a:t>to technika </a:t>
            </a:r>
            <a:r>
              <a:rPr lang="pl-PL" dirty="0"/>
              <a:t>tzw. blankietowej budowy przepisów.</a:t>
            </a:r>
          </a:p>
          <a:p>
            <a:pPr marL="0" indent="0">
              <a:buNone/>
            </a:pPr>
            <a:r>
              <a:rPr lang="pl-PL" dirty="0" smtClean="0"/>
              <a:t>Przepis określają </a:t>
            </a:r>
            <a:r>
              <a:rPr lang="pl-PL" dirty="0"/>
              <a:t>zagrożenie karne, </a:t>
            </a:r>
            <a:r>
              <a:rPr lang="pl-PL" dirty="0" smtClean="0"/>
              <a:t>odsyłając jednocześnie </a:t>
            </a:r>
            <a:r>
              <a:rPr lang="pl-PL" dirty="0"/>
              <a:t>w </a:t>
            </a:r>
            <a:r>
              <a:rPr lang="pl-PL" dirty="0" smtClean="0"/>
              <a:t>zakresie opisu </a:t>
            </a:r>
            <a:r>
              <a:rPr lang="pl-PL" dirty="0"/>
              <a:t>czynu do innych źródeł prawa. Ustawowy opis czynu zabronionego </a:t>
            </a:r>
            <a:r>
              <a:rPr lang="pl-PL" dirty="0" smtClean="0"/>
              <a:t>polega więc </a:t>
            </a:r>
            <a:r>
              <a:rPr lang="pl-PL" dirty="0"/>
              <a:t>na zakazie naruszenia jakiejś normy </a:t>
            </a:r>
            <a:r>
              <a:rPr lang="pl-PL" dirty="0" err="1"/>
              <a:t>nieprawnokarnej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W blankietowych przepisach karnych skarbowych występuje odesłanie </a:t>
            </a:r>
            <a:r>
              <a:rPr lang="pl-PL" dirty="0" smtClean="0"/>
              <a:t>do </a:t>
            </a:r>
            <a:r>
              <a:rPr lang="pl-PL" dirty="0"/>
              <a:t>przepisów prawa finansowego, które </a:t>
            </a:r>
            <a:r>
              <a:rPr lang="pl-PL" dirty="0" smtClean="0"/>
              <a:t>dopełniają </a:t>
            </a:r>
            <a:r>
              <a:rPr lang="pl-PL" dirty="0"/>
              <a:t>ustawowe opisy czynów zabronionych. Bez tego dopełnienia </a:t>
            </a:r>
            <a:r>
              <a:rPr lang="pl-PL" dirty="0" smtClean="0"/>
              <a:t>te ostatnie byłyby niekompletne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 smtClean="0"/>
              <a:t>Sam sposób odesłania jest różny.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4206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Hermetyczny charakter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Kodeks </a:t>
            </a:r>
            <a:r>
              <a:rPr lang="pl-PL" dirty="0"/>
              <a:t>karny skarbowy nie posiada odpowiednika art. 116 KK, co oznacza, że nie przewiduje możliwości zastosowania przepisów swej </a:t>
            </a:r>
            <a:r>
              <a:rPr lang="pl-PL" dirty="0" smtClean="0"/>
              <a:t>części </a:t>
            </a:r>
            <a:r>
              <a:rPr lang="pl-PL" dirty="0"/>
              <a:t>ogólnej do jakichkolwiek istniejących poza Kodeksem karnym </a:t>
            </a:r>
            <a:r>
              <a:rPr lang="pl-PL" dirty="0" smtClean="0"/>
              <a:t>skarbowym </a:t>
            </a:r>
            <a:r>
              <a:rPr lang="pl-PL" dirty="0"/>
              <a:t>przepisów karnych, nawet gdyby miały one ewidentnie „skarbowy" charakter. </a:t>
            </a:r>
            <a:r>
              <a:rPr lang="pl-PL" dirty="0" smtClean="0"/>
              <a:t>Kwestię tę przesądza art</a:t>
            </a:r>
            <a:r>
              <a:rPr lang="pl-PL" dirty="0"/>
              <a:t>. 53 § </a:t>
            </a:r>
            <a:r>
              <a:rPr lang="pl-PL" dirty="0" smtClean="0"/>
              <a:t>1 </a:t>
            </a:r>
            <a:r>
              <a:rPr lang="pl-PL" dirty="0" err="1" smtClean="0"/>
              <a:t>zd</a:t>
            </a:r>
            <a:r>
              <a:rPr lang="pl-PL" dirty="0"/>
              <a:t>. 2 KKS, w myśl którego określenie czynu zabronionego jako przestępstwa lub </a:t>
            </a:r>
            <a:r>
              <a:rPr lang="pl-PL" dirty="0" smtClean="0"/>
              <a:t>wykroczenia </a:t>
            </a:r>
            <a:r>
              <a:rPr lang="pl-PL" dirty="0"/>
              <a:t>skarbowego może nastąpić tylko w Kodeksie karnym skarbowym. Ta regulacja jest wyrazem zupełności Kodeksu i podkreśla jego </a:t>
            </a:r>
            <a:r>
              <a:rPr lang="pl-PL" dirty="0" smtClean="0"/>
              <a:t>hermetyczny </a:t>
            </a:r>
            <a:r>
              <a:rPr lang="pl-PL" dirty="0"/>
              <a:t>charakter.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3396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40364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Priorytet celu egzekucyjnego przed represją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W prawie </a:t>
            </a:r>
            <a:r>
              <a:rPr lang="pl-PL" dirty="0"/>
              <a:t>karnym skarbowym, bardziej niż o represję chodzi o </a:t>
            </a:r>
            <a:r>
              <a:rPr lang="pl-PL" dirty="0" smtClean="0"/>
              <a:t>egzekwowanie </a:t>
            </a:r>
            <a:r>
              <a:rPr lang="pl-PL" dirty="0"/>
              <a:t>należności publicznoprawnych i wyrównanie uszczerbku finansowego Skarbu Państwa, jednostki samorządu terytorialnego lub innego </a:t>
            </a:r>
            <a:r>
              <a:rPr lang="pl-PL" dirty="0" smtClean="0"/>
              <a:t>uprawnionego podmiotu. Założenie </a:t>
            </a:r>
            <a:r>
              <a:rPr lang="pl-PL" dirty="0"/>
              <a:t>priorytetu celu egzekucyjnego przed </a:t>
            </a:r>
            <a:r>
              <a:rPr lang="pl-PL" dirty="0" smtClean="0"/>
              <a:t>represją stanowi cechę charakterystyczną </a:t>
            </a:r>
            <a:r>
              <a:rPr lang="pl-PL" dirty="0"/>
              <a:t>tego </a:t>
            </a:r>
            <a:r>
              <a:rPr lang="pl-PL" dirty="0" smtClean="0"/>
              <a:t>prawa i przejawia </a:t>
            </a:r>
            <a:r>
              <a:rPr lang="pl-PL" dirty="0"/>
              <a:t>się </a:t>
            </a:r>
            <a:r>
              <a:rPr lang="pl-PL" dirty="0" smtClean="0"/>
              <a:t>w wielu regulacjach prawnych </a:t>
            </a:r>
            <a:r>
              <a:rPr lang="pl-PL" dirty="0" err="1" smtClean="0"/>
              <a:t>k.k.s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W rezultacie </a:t>
            </a:r>
            <a:r>
              <a:rPr lang="pl-PL" dirty="0"/>
              <a:t>im wcześniej zostanie wyrównany uszczerbek finansowy wierzyciela </a:t>
            </a:r>
            <a:r>
              <a:rPr lang="pl-PL" dirty="0" err="1"/>
              <a:t>daninowego</a:t>
            </a:r>
            <a:r>
              <a:rPr lang="pl-PL" dirty="0"/>
              <a:t> i zrealizowane </a:t>
            </a:r>
            <a:r>
              <a:rPr lang="pl-PL" dirty="0" smtClean="0"/>
              <a:t>zostaną </a:t>
            </a:r>
            <a:r>
              <a:rPr lang="pl-PL" dirty="0"/>
              <a:t>zobowiązania publicznoprawne</a:t>
            </a:r>
            <a:r>
              <a:rPr lang="pl-PL" dirty="0" smtClean="0"/>
              <a:t>, </a:t>
            </a:r>
            <a:r>
              <a:rPr lang="pl-PL" dirty="0"/>
              <a:t>tym większe ulgi i złagodzenia odpowiedzialności karnej skarbowej </a:t>
            </a:r>
            <a:r>
              <a:rPr lang="pl-PL" dirty="0" smtClean="0"/>
              <a:t>oczekują na sprawcę </a:t>
            </a:r>
            <a:r>
              <a:rPr lang="pl-PL" dirty="0"/>
              <a:t>przestępstwa lub wykroczenia </a:t>
            </a:r>
            <a:r>
              <a:rPr lang="pl-PL" dirty="0" smtClean="0"/>
              <a:t>skarbowego (np. czynny żal z art</a:t>
            </a:r>
            <a:r>
              <a:rPr lang="pl-PL" dirty="0"/>
              <a:t>. 16 i 16a </a:t>
            </a:r>
            <a:r>
              <a:rPr lang="pl-PL" dirty="0" err="1" smtClean="0"/>
              <a:t>k.k.s</a:t>
            </a:r>
            <a:r>
              <a:rPr lang="pl-PL" dirty="0" smtClean="0"/>
              <a:t>.).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303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Funkcje prawa karnego skarbowego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Prawo </a:t>
            </a:r>
            <a:r>
              <a:rPr lang="pl-PL" dirty="0"/>
              <a:t>karne skarbowe jako </a:t>
            </a:r>
            <a:r>
              <a:rPr lang="pl-PL" dirty="0" smtClean="0"/>
              <a:t>wyspecjalizowana gałąź </a:t>
            </a:r>
            <a:r>
              <a:rPr lang="pl-PL" dirty="0" err="1"/>
              <a:t>karnistyki</a:t>
            </a:r>
            <a:r>
              <a:rPr lang="pl-PL" dirty="0"/>
              <a:t> </a:t>
            </a:r>
            <a:r>
              <a:rPr lang="pl-PL" dirty="0" smtClean="0"/>
              <a:t>pełni wszystkie </a:t>
            </a:r>
            <a:r>
              <a:rPr lang="pl-PL" dirty="0"/>
              <a:t>funkcje charakterystyczne dla szeroko rozumianego prawa </a:t>
            </a:r>
            <a:r>
              <a:rPr lang="pl-PL" dirty="0" smtClean="0"/>
              <a:t>karnego, choć czyni to w różnym stopniu.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A zatem, wchodzą w jego wypadku w rachubę następujące funkcje:</a:t>
            </a:r>
          </a:p>
          <a:p>
            <a:pPr>
              <a:buFontTx/>
              <a:buChar char="-"/>
            </a:pPr>
            <a:r>
              <a:rPr lang="pl-PL" dirty="0" smtClean="0"/>
              <a:t>sprawiedliwościowa</a:t>
            </a:r>
          </a:p>
          <a:p>
            <a:pPr>
              <a:buFontTx/>
              <a:buChar char="-"/>
            </a:pPr>
            <a:r>
              <a:rPr lang="pl-PL" dirty="0" smtClean="0"/>
              <a:t>ochronna</a:t>
            </a:r>
          </a:p>
          <a:p>
            <a:pPr>
              <a:buFontTx/>
              <a:buChar char="-"/>
            </a:pPr>
            <a:r>
              <a:rPr lang="pl-PL" dirty="0"/>
              <a:t>p</a:t>
            </a:r>
            <a:r>
              <a:rPr lang="pl-PL" dirty="0" smtClean="0"/>
              <a:t>rewencyjna (ogólna i szczególna</a:t>
            </a:r>
          </a:p>
          <a:p>
            <a:pPr>
              <a:buFontTx/>
              <a:buChar char="-"/>
            </a:pPr>
            <a:r>
              <a:rPr lang="pl-PL" dirty="0" err="1"/>
              <a:t>k</a:t>
            </a:r>
            <a:r>
              <a:rPr lang="pl-PL" dirty="0" err="1" smtClean="0"/>
              <a:t>ompenacyjna</a:t>
            </a:r>
            <a:r>
              <a:rPr lang="pl-PL" dirty="0" smtClean="0"/>
              <a:t> (egzekucyjna).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4659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Podstawowe </a:t>
            </a:r>
            <a:r>
              <a:rPr lang="pl-PL" dirty="0"/>
              <a:t>zasady prawa karnego skarbowego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24604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Nie inaczej jest w zakresie podstawowych zasad prawa karnego. Również i tu prawo karne skarbowe nawiązuje ściśle do powszechnego prawa karnego. Zasady te bowiem wynikają w znacznej mierze z gwarantowanych przez Konstytucję RP oraz prawo międzynarodowe współczesnych standardów odpowiedzialności karnej.</a:t>
            </a:r>
          </a:p>
          <a:p>
            <a:pPr marL="0" indent="0">
              <a:buNone/>
            </a:pPr>
            <a:r>
              <a:rPr lang="pl-PL" dirty="0" smtClean="0"/>
              <a:t>Do zasad tych należą:</a:t>
            </a:r>
          </a:p>
          <a:p>
            <a:pPr>
              <a:buFontTx/>
              <a:buChar char="-"/>
            </a:pPr>
            <a:r>
              <a:rPr lang="pl-PL" dirty="0" smtClean="0"/>
              <a:t>zasada maksymalnie dokładnego i wyłącznie ustawowego określenia czynów zabronionych ( </a:t>
            </a:r>
            <a:r>
              <a:rPr lang="pl-PL" dirty="0" err="1" smtClean="0"/>
              <a:t>nullum</a:t>
            </a:r>
            <a:r>
              <a:rPr lang="pl-PL" dirty="0" smtClean="0"/>
              <a:t> </a:t>
            </a:r>
            <a:r>
              <a:rPr lang="pl-PL" dirty="0" err="1" smtClean="0"/>
              <a:t>crimen</a:t>
            </a:r>
            <a:r>
              <a:rPr lang="pl-PL" dirty="0" smtClean="0"/>
              <a:t> sine lege);</a:t>
            </a:r>
          </a:p>
          <a:p>
            <a:pPr>
              <a:buFontTx/>
              <a:buChar char="-"/>
            </a:pPr>
            <a:r>
              <a:rPr lang="pl-PL" dirty="0" smtClean="0"/>
              <a:t>zakaz wstecznego działania ustawy w sposób pogarszający sytuację prawną sprawcy czynu oraz zakaz stosowania analogii na niekorzyść sprawcy;</a:t>
            </a:r>
          </a:p>
          <a:p>
            <a:pPr>
              <a:buFontTx/>
              <a:buChar char="-"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5340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- zasada </a:t>
            </a:r>
            <a:r>
              <a:rPr lang="pl-PL" dirty="0"/>
              <a:t>wyłącznie ustawowej  </a:t>
            </a:r>
            <a:r>
              <a:rPr lang="pl-PL" dirty="0" smtClean="0"/>
              <a:t>określoności </a:t>
            </a:r>
            <a:r>
              <a:rPr lang="pl-PL" dirty="0"/>
              <a:t>kar i innych środków reakcji karnej skarbowej (</a:t>
            </a:r>
            <a:r>
              <a:rPr lang="pl-PL" dirty="0" err="1"/>
              <a:t>nulla</a:t>
            </a:r>
            <a:r>
              <a:rPr lang="pl-PL" dirty="0"/>
              <a:t> </a:t>
            </a:r>
            <a:r>
              <a:rPr lang="pl-PL" dirty="0" smtClean="0"/>
              <a:t>poena </a:t>
            </a:r>
            <a:r>
              <a:rPr lang="pl-PL" dirty="0"/>
              <a:t>sine </a:t>
            </a:r>
            <a:r>
              <a:rPr lang="pl-PL" dirty="0" smtClean="0"/>
              <a:t>lege);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- zasada </a:t>
            </a:r>
            <a:r>
              <a:rPr lang="pl-PL" dirty="0"/>
              <a:t>winy </a:t>
            </a:r>
            <a:r>
              <a:rPr lang="pl-PL" dirty="0" smtClean="0"/>
              <a:t>(art. 1 par. 3 </a:t>
            </a:r>
            <a:r>
              <a:rPr lang="pl-PL" dirty="0" err="1" smtClean="0"/>
              <a:t>k.k.s</a:t>
            </a:r>
            <a:r>
              <a:rPr lang="pl-PL" dirty="0" smtClean="0"/>
              <a:t>., </a:t>
            </a:r>
            <a:r>
              <a:rPr lang="pl-PL" dirty="0" err="1" smtClean="0"/>
              <a:t>nullum</a:t>
            </a:r>
            <a:r>
              <a:rPr lang="pl-PL" dirty="0" smtClean="0"/>
              <a:t> </a:t>
            </a:r>
            <a:r>
              <a:rPr lang="pl-PL" dirty="0" err="1"/>
              <a:t>crimen</a:t>
            </a:r>
            <a:r>
              <a:rPr lang="pl-PL" dirty="0"/>
              <a:t>, </a:t>
            </a:r>
            <a:r>
              <a:rPr lang="pl-PL" dirty="0" err="1"/>
              <a:t>nulla</a:t>
            </a:r>
            <a:r>
              <a:rPr lang="pl-PL" dirty="0"/>
              <a:t> </a:t>
            </a:r>
            <a:r>
              <a:rPr lang="pl-PL" dirty="0" err="1" smtClean="0"/>
              <a:t>contraventio</a:t>
            </a:r>
            <a:r>
              <a:rPr lang="pl-PL" dirty="0" smtClean="0"/>
              <a:t> </a:t>
            </a:r>
            <a:r>
              <a:rPr lang="pl-PL" dirty="0"/>
              <a:t>sine </a:t>
            </a:r>
            <a:r>
              <a:rPr lang="pl-PL" dirty="0" smtClean="0"/>
              <a:t>culpa);</a:t>
            </a:r>
          </a:p>
          <a:p>
            <a:pPr>
              <a:buFontTx/>
              <a:buChar char="-"/>
            </a:pPr>
            <a:r>
              <a:rPr lang="pl-PL" dirty="0" smtClean="0"/>
              <a:t>zasada odpowiedzialności indywidulanej i osobistej (nie stanowi tu wyjątku odpowiedzialność posiłkowa, oparta jest ona bowiem na konstrukcji cywilistycznej);</a:t>
            </a:r>
          </a:p>
          <a:p>
            <a:pPr>
              <a:buFontTx/>
              <a:buChar char="-"/>
            </a:pPr>
            <a:r>
              <a:rPr lang="pl-PL" dirty="0"/>
              <a:t>z</a:t>
            </a:r>
            <a:r>
              <a:rPr lang="pl-PL" dirty="0" smtClean="0"/>
              <a:t>asada wedle której nie ma przestępstwa/wykroczenia bez elementu ich społecznej szkodliwości, którego stopień musi być wyższy niż znikomy (art. 1 par. 2 </a:t>
            </a:r>
            <a:r>
              <a:rPr lang="pl-PL" dirty="0" err="1" smtClean="0"/>
              <a:t>k.k.s</a:t>
            </a:r>
            <a:r>
              <a:rPr lang="pl-PL" dirty="0" smtClean="0"/>
              <a:t>., </a:t>
            </a:r>
            <a:r>
              <a:rPr lang="pl-PL" dirty="0" err="1" smtClean="0"/>
              <a:t>nullum</a:t>
            </a:r>
            <a:r>
              <a:rPr lang="pl-PL" dirty="0" smtClean="0"/>
              <a:t> </a:t>
            </a:r>
            <a:r>
              <a:rPr lang="pl-PL" dirty="0" err="1" smtClean="0"/>
              <a:t>crimen</a:t>
            </a:r>
            <a:r>
              <a:rPr lang="pl-PL" dirty="0" smtClean="0"/>
              <a:t>, </a:t>
            </a:r>
            <a:r>
              <a:rPr lang="pl-PL" dirty="0" err="1" smtClean="0"/>
              <a:t>nulla</a:t>
            </a:r>
            <a:r>
              <a:rPr lang="pl-PL" dirty="0" smtClean="0"/>
              <a:t> </a:t>
            </a:r>
            <a:r>
              <a:rPr lang="pl-PL" dirty="0" err="1" smtClean="0"/>
              <a:t>contraventio</a:t>
            </a:r>
            <a:r>
              <a:rPr lang="pl-PL" dirty="0" smtClean="0"/>
              <a:t> sine </a:t>
            </a:r>
            <a:r>
              <a:rPr lang="pl-PL" dirty="0" err="1" smtClean="0"/>
              <a:t>periculo</a:t>
            </a:r>
            <a:r>
              <a:rPr lang="pl-PL" dirty="0" smtClean="0"/>
              <a:t> </a:t>
            </a:r>
            <a:r>
              <a:rPr lang="pl-PL" dirty="0" err="1" smtClean="0"/>
              <a:t>sociali</a:t>
            </a:r>
            <a:r>
              <a:rPr lang="pl-PL" dirty="0" smtClean="0"/>
              <a:t>);</a:t>
            </a:r>
          </a:p>
          <a:p>
            <a:pPr>
              <a:buFontTx/>
              <a:buChar char="-"/>
            </a:pPr>
            <a:r>
              <a:rPr lang="pl-PL" dirty="0"/>
              <a:t>z</a:t>
            </a:r>
            <a:r>
              <a:rPr lang="pl-PL" dirty="0" smtClean="0"/>
              <a:t>asada humanitaryzmu (art. 12 par. 1 </a:t>
            </a:r>
            <a:r>
              <a:rPr lang="pl-PL" dirty="0" err="1" smtClean="0"/>
              <a:t>k.k.s</a:t>
            </a:r>
            <a:r>
              <a:rPr lang="pl-PL" dirty="0" smtClean="0"/>
              <a:t>.).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8022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 prawa karnego skarbowego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Do źródeł prawa karnego skarbowego zaliczamy:</a:t>
            </a:r>
          </a:p>
          <a:p>
            <a:pPr>
              <a:buFontTx/>
              <a:buChar char="-"/>
            </a:pPr>
            <a:r>
              <a:rPr lang="pl-PL" dirty="0" smtClean="0"/>
              <a:t>Konstytucję RP</a:t>
            </a:r>
          </a:p>
          <a:p>
            <a:pPr>
              <a:buFontTx/>
              <a:buChar char="-"/>
            </a:pPr>
            <a:r>
              <a:rPr lang="pl-PL" dirty="0"/>
              <a:t>u</a:t>
            </a:r>
            <a:r>
              <a:rPr lang="pl-PL" dirty="0" smtClean="0"/>
              <a:t>mowy międzynarodowe ratyfikowane przez RP</a:t>
            </a:r>
          </a:p>
          <a:p>
            <a:pPr>
              <a:buFontTx/>
              <a:buChar char="-"/>
            </a:pPr>
            <a:r>
              <a:rPr lang="pl-PL" dirty="0"/>
              <a:t>u</a:t>
            </a:r>
            <a:r>
              <a:rPr lang="pl-PL" dirty="0" smtClean="0"/>
              <a:t>stawy </a:t>
            </a:r>
          </a:p>
          <a:p>
            <a:pPr>
              <a:buFontTx/>
              <a:buChar char="-"/>
            </a:pPr>
            <a:r>
              <a:rPr lang="pl-PL" dirty="0"/>
              <a:t>a</a:t>
            </a:r>
            <a:r>
              <a:rPr lang="pl-PL" dirty="0" smtClean="0"/>
              <a:t>kty wykonawcze, ale tylko w zakresie w jakim doprecyzowują ustawowe znamiona czynu zgodnie z art. 92 Konstytucji RP.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8838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Zagadnienia wykładni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3536"/>
            <a:ext cx="8229600" cy="48626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Priorytet zyskuje wykładnia językowa, </a:t>
            </a:r>
            <a:r>
              <a:rPr lang="pl-PL" dirty="0"/>
              <a:t>która powinna być punktem </a:t>
            </a:r>
            <a:r>
              <a:rPr lang="pl-PL" dirty="0" smtClean="0"/>
              <a:t>wyjścia. Dalej obowiązuje postulat </a:t>
            </a:r>
            <a:r>
              <a:rPr lang="pl-PL" dirty="0"/>
              <a:t>nierozszerzania w drodze wykładni zakresu czynu zabronionego, stopnia represji czy też regulacji przewidujących rozwiązania niekorzystne dla </a:t>
            </a:r>
            <a:r>
              <a:rPr lang="pl-PL" dirty="0" smtClean="0"/>
              <a:t>sprawcy, a także zakaz </a:t>
            </a:r>
            <a:r>
              <a:rPr lang="pl-PL" dirty="0"/>
              <a:t>analogii działającej na </a:t>
            </a:r>
            <a:r>
              <a:rPr lang="pl-PL" dirty="0" smtClean="0"/>
              <a:t>niekorzyść </a:t>
            </a:r>
            <a:r>
              <a:rPr lang="pl-PL" dirty="0"/>
              <a:t>sprawcy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Wykładnia celowościowa oraz systemowa może służyć interpretacji przepisów finansowo-prawnych, ale tylko w granicach zakreślonych przez </a:t>
            </a:r>
            <a:r>
              <a:rPr lang="pl-PL" smtClean="0"/>
              <a:t>wykładnię językową.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7470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Krótki rys historyczny prawa karnego skarbowego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1) Pierwsza polska ustawa karna skarbowa została uchwalona 2 sierpnia 1926 r. (</a:t>
            </a:r>
            <a:r>
              <a:rPr lang="pl-PL" dirty="0"/>
              <a:t>D</a:t>
            </a:r>
            <a:r>
              <a:rPr lang="pl-PL" dirty="0" smtClean="0"/>
              <a:t>z.U. RP Nr 105, poz. 609). Był to całościowo opracowany akt prawny regulujący tę dziedzinę prawa. Recypował on z ustaw państwa zaborczych, z pewnymi zmianami, część swoistych dla prawa karnego skarbowego instytucji.</a:t>
            </a:r>
          </a:p>
          <a:p>
            <a:pPr marL="0" indent="0">
              <a:buNone/>
            </a:pPr>
            <a:r>
              <a:rPr lang="pl-PL" dirty="0" smtClean="0"/>
              <a:t>2) Kolejna ustawa pochodziła z 18 marca 1932 r. (Dz.U. RP Nr 34, poz. 355). Nawiązywała ona do zasad powszechnego prawa karnego. W rezultacie w ustawie tej ujęto tylko te przepisy, które w sposób szczególny odróżniały prawo karne skarbowe od powszechnego prawa karnego.  W ten sposób zapoczątkowano posiłkowe wobec prawa karnego skarbowego stosowanie ogólnych przepisów prawa karnego powszechnego (integracja z prawem karnym powszechnym). Zasadniczo prawo karne w tamtym okresie nie wyszło poza  przepisy w zakresie ceł i obrotu towarowego z zagranicą oraz monopoli państwowych tudzież akcyz. Odrębnie unormowane były przepisy o przestępstwach podatkowych, a także problematyka przestępstw dewizowych i w zakresie opłat.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5354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4807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Dwie pierwsze międzywojenne ustawy karno-skarbowe nie znały formalnego trójpodziału deliktów na zbrodnie, występki i wykroczenia. Posługiwały się jedną kategorią przestępstwa skarbowego, z tym że w jego ramach wyodrębniały kategorię przestępstw tzw</a:t>
            </a:r>
            <a:r>
              <a:rPr lang="pl-PL" dirty="0"/>
              <a:t>. </a:t>
            </a:r>
            <a:r>
              <a:rPr lang="pl-PL" dirty="0" smtClean="0"/>
              <a:t> </a:t>
            </a:r>
            <a:r>
              <a:rPr lang="pl-PL" dirty="0"/>
              <a:t>p</a:t>
            </a:r>
            <a:r>
              <a:rPr lang="pl-PL" dirty="0" smtClean="0"/>
              <a:t>orządkowych, a więc takich, które zagrożone były karami pieniężnymi.  </a:t>
            </a:r>
          </a:p>
          <a:p>
            <a:pPr marL="0" indent="0">
              <a:buNone/>
            </a:pPr>
            <a:r>
              <a:rPr lang="pl-PL" dirty="0" smtClean="0"/>
              <a:t>3) Trzeci z kolei akt prawny z tego zakresu to dekret Prezydenta RP z 3 listopada 1936 r. – Prawo karne skarbowe (Dz.U. RP Nr 84, poz. 581), który wyraźnie i bezpośrednio nawiązywał do przepisów części ogólnej k.k. z 1932 r., a zarazem rozbudował przepisy części ogólnej prawa karnego skarbowego. To w nim właśnie zaczęto stosować podział przestępstw skarbowych na dwie kategorie: występki skarbowe i wykroczenia skarbowe (te ostatnie były zatem przestępstwami, inaczej niż w prawie karnym powszechnym). Ów podział utrzymał się do 1971 r.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4894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Pojęcie prawa karnego skarbowego i jego podział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Prawo karne skarbowe jest szczególną dziedziną prawa karnego, </a:t>
            </a:r>
            <a:r>
              <a:rPr lang="pl-PL" dirty="0" smtClean="0"/>
              <a:t>wyodrębnioną </a:t>
            </a:r>
            <a:r>
              <a:rPr lang="pl-PL" dirty="0"/>
              <a:t>ze względu na przedmiot ochrony, którym jest interes finansowy Skarbu Państwa, jednostek samorządu terytorialnego, a od chwili wejścia Polski do Unii Europejskiej - także Wspólnot Europejskich. Ta </a:t>
            </a:r>
            <a:r>
              <a:rPr lang="pl-PL" dirty="0" smtClean="0"/>
              <a:t>specjalistyczna </a:t>
            </a:r>
            <a:r>
              <a:rPr lang="pl-PL" dirty="0"/>
              <a:t>dziedzina </a:t>
            </a:r>
            <a:r>
              <a:rPr lang="pl-PL" dirty="0" err="1"/>
              <a:t>karnistyki</a:t>
            </a:r>
            <a:r>
              <a:rPr lang="pl-PL" dirty="0"/>
              <a:t> obejmuje aktualnie cztery kategorie </a:t>
            </a:r>
            <a:r>
              <a:rPr lang="pl-PL" dirty="0" smtClean="0"/>
              <a:t>rodzajowe </a:t>
            </a:r>
            <a:r>
              <a:rPr lang="pl-PL" dirty="0"/>
              <a:t>przestępstw i wykroczeń skarbowych:</a:t>
            </a:r>
          </a:p>
          <a:p>
            <a:pPr marL="0" indent="0">
              <a:buNone/>
            </a:pPr>
            <a:r>
              <a:rPr lang="pl-PL" dirty="0"/>
              <a:t>1)	przestępstwa i wykroczenia skarbowe przeciwko obowiązkom </a:t>
            </a:r>
            <a:r>
              <a:rPr lang="pl-PL" dirty="0" smtClean="0"/>
              <a:t>podatkowym </a:t>
            </a:r>
            <a:r>
              <a:rPr lang="pl-PL" dirty="0"/>
              <a:t>i rozliczeniom z tytułu dotacji lub subwencji;</a:t>
            </a:r>
          </a:p>
          <a:p>
            <a:pPr marL="0" indent="0">
              <a:buNone/>
            </a:pPr>
            <a:r>
              <a:rPr lang="pl-PL" dirty="0"/>
              <a:t>2)	przestępstwa i wykroczenia skarbowe przeciwko obowiązkom </a:t>
            </a:r>
            <a:r>
              <a:rPr lang="pl-PL" dirty="0" smtClean="0"/>
              <a:t>celnym oraz </a:t>
            </a:r>
            <a:r>
              <a:rPr lang="pl-PL" dirty="0"/>
              <a:t>zasadom obrotu z zagranicą towarami i usługami;</a:t>
            </a:r>
          </a:p>
          <a:p>
            <a:pPr marL="0" indent="0">
              <a:buNone/>
            </a:pPr>
            <a:r>
              <a:rPr lang="pl-PL" dirty="0"/>
              <a:t>3)	przestępstwa i wykroczenia skarbowe przeciwko obrotowi dewizowemu;	</a:t>
            </a:r>
          </a:p>
          <a:p>
            <a:pPr marL="0" indent="0">
              <a:buNone/>
            </a:pPr>
            <a:r>
              <a:rPr lang="pl-PL" dirty="0"/>
              <a:t>4)	przestępstwa i wykroczenia skarbowe przeciwko organizacji gier i </a:t>
            </a:r>
            <a:r>
              <a:rPr lang="pl-PL" dirty="0" smtClean="0"/>
              <a:t>zakładów </a:t>
            </a:r>
            <a:r>
              <a:rPr lang="pl-PL" dirty="0"/>
              <a:t>wzajemnych.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088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4) Pierwszy po II wojnie światowej akt prawny z tej dziedziny to dekret z 11 kwietnia 1947 r. – Prawo karne skarbowe (Dz.U. Nr 32, poz. 140</a:t>
            </a:r>
            <a:r>
              <a:rPr lang="pl-PL" dirty="0"/>
              <a:t>). </a:t>
            </a:r>
            <a:r>
              <a:rPr lang="pl-PL" dirty="0" smtClean="0"/>
              <a:t>Ustawodawca zespolił w tym </a:t>
            </a:r>
            <a:r>
              <a:rPr lang="pl-PL" dirty="0"/>
              <a:t>akcie prawnym </a:t>
            </a:r>
            <a:r>
              <a:rPr lang="pl-PL" dirty="0" smtClean="0"/>
              <a:t>zagadnienia </a:t>
            </a:r>
            <a:r>
              <a:rPr lang="pl-PL" dirty="0"/>
              <a:t>celne i podatkowe, a także z zakresu opłat skarbowych</a:t>
            </a:r>
            <a:r>
              <a:rPr lang="pl-PL" dirty="0" smtClean="0"/>
              <a:t>. Natomiast przepisy materialne i procesowe, z drobnymi zmianami, recypowano z ustaw okresu międzywojennego. Poza zakresem tej regulacji pozostawały nadal przestępstwa dewizowe (ustawa dewizowa z 28 marca 1952 r., Dz.U. Nr 21, poz. 134).</a:t>
            </a:r>
          </a:p>
          <a:p>
            <a:pPr marL="0" indent="0">
              <a:buNone/>
            </a:pPr>
            <a:r>
              <a:rPr lang="pl-PL" dirty="0" smtClean="0"/>
              <a:t>5) </a:t>
            </a:r>
            <a:r>
              <a:rPr lang="pl-PL" dirty="0"/>
              <a:t>W</a:t>
            </a:r>
            <a:r>
              <a:rPr lang="pl-PL" dirty="0" smtClean="0"/>
              <a:t> ustawie </a:t>
            </a:r>
            <a:r>
              <a:rPr lang="pl-PL" dirty="0"/>
              <a:t>karnej skarbowej z </a:t>
            </a:r>
            <a:r>
              <a:rPr lang="pl-PL" dirty="0" smtClean="0"/>
              <a:t>13 kwietnia 1960 </a:t>
            </a:r>
            <a:r>
              <a:rPr lang="pl-PL" dirty="0"/>
              <a:t>r</a:t>
            </a:r>
            <a:r>
              <a:rPr lang="pl-PL" dirty="0" smtClean="0"/>
              <a:t>. (Dz.U. Nr 21, poz. 123) </a:t>
            </a:r>
            <a:r>
              <a:rPr lang="pl-PL" dirty="0"/>
              <a:t>zaostrzającej generalnie </a:t>
            </a:r>
            <a:r>
              <a:rPr lang="pl-PL" dirty="0" smtClean="0"/>
              <a:t>karanie za przestępstwa skarbowe, </a:t>
            </a:r>
            <a:r>
              <a:rPr lang="pl-PL" dirty="0"/>
              <a:t>włączono do prawa karnego skarbowego problematykę dewizową.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0440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5527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6) Wejście </a:t>
            </a:r>
            <a:r>
              <a:rPr lang="pl-PL" dirty="0"/>
              <a:t>w życie z dniem 1.1.1970 r. nowej kodyfikacji prawa karnego</a:t>
            </a:r>
          </a:p>
          <a:p>
            <a:pPr marL="0" indent="0">
              <a:buNone/>
            </a:pPr>
            <a:r>
              <a:rPr lang="pl-PL" dirty="0"/>
              <a:t>powszechnego z 1969 r. spowodowało potrzebę także nowej </a:t>
            </a:r>
            <a:r>
              <a:rPr lang="pl-PL" dirty="0" smtClean="0"/>
              <a:t>kodyfikacji karnoskarbowej</a:t>
            </a:r>
            <a:r>
              <a:rPr lang="pl-PL" dirty="0"/>
              <a:t>, którą uchwalono 26.10.1971 r. Odpowiadała ona </a:t>
            </a:r>
            <a:r>
              <a:rPr lang="pl-PL" dirty="0" smtClean="0"/>
              <a:t>systemowi </a:t>
            </a:r>
            <a:r>
              <a:rPr lang="pl-PL" dirty="0"/>
              <a:t>i założeniom prawa finansowego w warunkach </a:t>
            </a:r>
            <a:r>
              <a:rPr lang="pl-PL" dirty="0" smtClean="0"/>
              <a:t>ustroju społeczno-ekonomicznego PRL. </a:t>
            </a:r>
            <a:r>
              <a:rPr lang="pl-PL" dirty="0"/>
              <a:t>Utrzymano tradycyjną nazwę prawa karnego </a:t>
            </a:r>
            <a:r>
              <a:rPr lang="pl-PL" dirty="0" smtClean="0"/>
              <a:t>skarbowego, dostosowano </a:t>
            </a:r>
            <a:r>
              <a:rPr lang="pl-PL" dirty="0"/>
              <a:t>podział czynów do struktury powszechnej i w miejsce </a:t>
            </a:r>
            <a:r>
              <a:rPr lang="pl-PL" dirty="0" smtClean="0"/>
              <a:t>dotychczasowej </a:t>
            </a:r>
            <a:r>
              <a:rPr lang="pl-PL" dirty="0"/>
              <a:t>konstrukcji polegającej na objęciu wspólnym mianem </a:t>
            </a:r>
            <a:r>
              <a:rPr lang="pl-PL" dirty="0" smtClean="0"/>
              <a:t>przestępstwa skarbowego </a:t>
            </a:r>
            <a:r>
              <a:rPr lang="pl-PL" dirty="0"/>
              <a:t>zarówno występków, jak i wykroczeń skarbowych </a:t>
            </a:r>
            <a:r>
              <a:rPr lang="pl-PL" dirty="0" smtClean="0"/>
              <a:t>wprowadzono na wzór </a:t>
            </a:r>
            <a:r>
              <a:rPr lang="pl-PL" dirty="0"/>
              <a:t>prawa karnego powszechnego niepodzielną </a:t>
            </a:r>
            <a:r>
              <a:rPr lang="pl-PL" dirty="0" smtClean="0"/>
              <a:t>kategorię przestępstw </a:t>
            </a:r>
            <a:r>
              <a:rPr lang="pl-PL" dirty="0"/>
              <a:t>skarbowych</a:t>
            </a:r>
            <a:r>
              <a:rPr lang="pl-PL" dirty="0" smtClean="0"/>
              <a:t>, a </a:t>
            </a:r>
            <a:r>
              <a:rPr lang="pl-PL" dirty="0"/>
              <a:t>obok wykroczeń skarbowych</a:t>
            </a:r>
            <a:r>
              <a:rPr lang="pl-PL" dirty="0" smtClean="0"/>
              <a:t>. Ta ustawa obowiązywała najdłużej spośród wszystkich dotychczasowych regulacji polskiego prawa karnego skarbowego, przeszło 27 lat. Co ważne, była ona wielokrotnie nowelizowana. Ostatniej istotnej nowelizacji dokonano ustawa z 3 lipca 1998 r. (Dz.U. Nr 108, poz. 682), tą drogą dostosowano prawo karne skarbowe do nowej kodyfikacji karnej z 1997 r. (KK, KPK, KKW) oraz zmienionych </a:t>
            </a:r>
            <a:r>
              <a:rPr lang="pl-PL" dirty="0"/>
              <a:t>realiów społeczno-ekonomicznych i systemu prawa </a:t>
            </a:r>
            <a:r>
              <a:rPr lang="pl-PL" dirty="0" smtClean="0"/>
              <a:t>finansowego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63631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6632"/>
            <a:ext cx="8229600" cy="63367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7) Niezależnie od tej noweli </a:t>
            </a:r>
            <a:r>
              <a:rPr lang="pl-PL" dirty="0"/>
              <a:t>uchwalenie całkiem </a:t>
            </a:r>
            <a:r>
              <a:rPr lang="pl-PL" dirty="0" smtClean="0"/>
              <a:t>nowej kompleksowej kodyfikacji prawa </a:t>
            </a:r>
            <a:r>
              <a:rPr lang="pl-PL" dirty="0"/>
              <a:t>karnego skarbowego stało się niezbędne ze względu na </a:t>
            </a:r>
            <a:r>
              <a:rPr lang="pl-PL" dirty="0" smtClean="0"/>
              <a:t>wymagania konstytucyjne</a:t>
            </a:r>
            <a:r>
              <a:rPr lang="pl-PL" dirty="0"/>
              <a:t>, w szczególności </a:t>
            </a:r>
            <a:r>
              <a:rPr lang="pl-PL" dirty="0" smtClean="0"/>
              <a:t>te, które wyrażały </a:t>
            </a:r>
            <a:r>
              <a:rPr lang="pl-PL" dirty="0"/>
              <a:t>zasadę prawa obywatela do sądu (art. 45) i sądowego </a:t>
            </a:r>
            <a:r>
              <a:rPr lang="pl-PL" dirty="0" smtClean="0"/>
              <a:t>wymiaru </a:t>
            </a:r>
            <a:r>
              <a:rPr lang="pl-PL" dirty="0"/>
              <a:t>sprawiedliwości (art. 177) oraz wyłącznie sądom przyznawały </a:t>
            </a:r>
            <a:r>
              <a:rPr lang="pl-PL" dirty="0" smtClean="0"/>
              <a:t>prawo do </a:t>
            </a:r>
            <a:r>
              <a:rPr lang="pl-PL" dirty="0"/>
              <a:t>orzekania o istotnym w prawie karnym skarbowym przepadku </a:t>
            </a:r>
            <a:r>
              <a:rPr lang="pl-PL" dirty="0" smtClean="0"/>
              <a:t>rzeczy (art</a:t>
            </a:r>
            <a:r>
              <a:rPr lang="pl-PL" dirty="0"/>
              <a:t>. 46 Konstytucji RP).</a:t>
            </a:r>
          </a:p>
          <a:p>
            <a:pPr marL="0" indent="0">
              <a:buNone/>
            </a:pPr>
            <a:r>
              <a:rPr lang="pl-PL" dirty="0" smtClean="0"/>
              <a:t>Dlatego </a:t>
            </a:r>
            <a:r>
              <a:rPr lang="pl-PL" dirty="0"/>
              <a:t>w dniu 10.9.1999 r. uchwalono nową kompleksową </a:t>
            </a:r>
            <a:r>
              <a:rPr lang="pl-PL" dirty="0" smtClean="0"/>
              <a:t>ustawę, której </a:t>
            </a:r>
            <a:r>
              <a:rPr lang="pl-PL" dirty="0"/>
              <a:t>po raz pierwszy w prawie karnym skarbowym nadano rangę </a:t>
            </a:r>
            <a:r>
              <a:rPr lang="pl-PL" dirty="0" smtClean="0"/>
              <a:t>kodeksu</a:t>
            </a:r>
            <a:r>
              <a:rPr lang="pl-PL" dirty="0"/>
              <a:t> </a:t>
            </a:r>
            <a:r>
              <a:rPr lang="pl-PL" dirty="0" smtClean="0"/>
              <a:t>- Kodeks </a:t>
            </a:r>
            <a:r>
              <a:rPr lang="pl-PL" dirty="0"/>
              <a:t>karny </a:t>
            </a:r>
            <a:r>
              <a:rPr lang="pl-PL" dirty="0" smtClean="0"/>
              <a:t>skarbowy. </a:t>
            </a:r>
            <a:r>
              <a:rPr lang="pl-PL" dirty="0"/>
              <a:t>Jest on zdecydowanie bardziej autonomiczny </a:t>
            </a:r>
            <a:r>
              <a:rPr lang="pl-PL" dirty="0" smtClean="0"/>
              <a:t>względem powszechnego </a:t>
            </a:r>
            <a:r>
              <a:rPr lang="pl-PL" dirty="0"/>
              <a:t>prawa karnego niż poprzednia ustawa karna skarbowa z 1971 r. </a:t>
            </a:r>
            <a:r>
              <a:rPr lang="pl-PL" dirty="0" smtClean="0"/>
              <a:t>Ogranicza </a:t>
            </a:r>
            <a:r>
              <a:rPr lang="pl-PL" dirty="0"/>
              <a:t>do minimum recepcję przepisów z powszechnego prawa karnego, samodzielnie </a:t>
            </a:r>
            <a:r>
              <a:rPr lang="pl-PL" dirty="0" smtClean="0"/>
              <a:t>też </a:t>
            </a:r>
            <a:r>
              <a:rPr lang="pl-PL" dirty="0"/>
              <a:t>definiuje </a:t>
            </a:r>
            <a:r>
              <a:rPr lang="pl-PL" dirty="0" smtClean="0"/>
              <a:t>pojęcia: przestępstwa </a:t>
            </a:r>
            <a:r>
              <a:rPr lang="pl-PL" dirty="0"/>
              <a:t>skarbowego i wykroczenia skarbowego oraz </a:t>
            </a:r>
            <a:r>
              <a:rPr lang="pl-PL" dirty="0" smtClean="0"/>
              <a:t>wiele </a:t>
            </a:r>
            <a:r>
              <a:rPr lang="pl-PL" dirty="0"/>
              <a:t>innych pojęć w tzw. słowniczku pojęć (art. 53 KKS</a:t>
            </a:r>
            <a:r>
              <a:rPr lang="pl-PL" dirty="0" smtClean="0"/>
              <a:t>).</a:t>
            </a:r>
          </a:p>
          <a:p>
            <a:pPr marL="0" indent="0">
              <a:buNone/>
            </a:pPr>
            <a:r>
              <a:rPr lang="pl-PL" dirty="0" smtClean="0"/>
              <a:t>Podobnie jak poprzedni akt prawny także obecny KKS był wielokrotnie nowelizowany. 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2598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6132"/>
            <a:ext cx="8229600" cy="59100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Pod względem charakteru odpowiedzialności prawo karne skarbowe </a:t>
            </a:r>
            <a:r>
              <a:rPr lang="pl-PL" dirty="0" smtClean="0"/>
              <a:t>nawiązuje </a:t>
            </a:r>
            <a:r>
              <a:rPr lang="pl-PL" dirty="0"/>
              <a:t>do powszechnego prawa karnego. Respektuje </a:t>
            </a:r>
            <a:r>
              <a:rPr lang="pl-PL" dirty="0" smtClean="0"/>
              <a:t>jego podstawowe </a:t>
            </a:r>
            <a:r>
              <a:rPr lang="pl-PL" dirty="0"/>
              <a:t>zasady i współczesne </a:t>
            </a:r>
            <a:r>
              <a:rPr lang="pl-PL" dirty="0" smtClean="0"/>
              <a:t>standardy. Ma </a:t>
            </a:r>
            <a:r>
              <a:rPr lang="pl-PL" dirty="0"/>
              <a:t>jednak </a:t>
            </a:r>
            <a:r>
              <a:rPr lang="pl-PL" dirty="0" smtClean="0"/>
              <a:t>swoje </a:t>
            </a:r>
            <a:r>
              <a:rPr lang="pl-PL" dirty="0"/>
              <a:t>wyraźnie zaznaczone odrębności wynikające </a:t>
            </a:r>
            <a:r>
              <a:rPr lang="pl-PL" dirty="0" smtClean="0"/>
              <a:t>właśnie ze specyficznego przedmiotu </a:t>
            </a:r>
            <a:r>
              <a:rPr lang="pl-PL" dirty="0"/>
              <a:t>ochrony i charakteru przestępstw i wykroczeń skarbowych, które powiązane są ściśle z prawem podatkowym, celnym, dewizowym oraz </a:t>
            </a:r>
            <a:r>
              <a:rPr lang="pl-PL" dirty="0" smtClean="0"/>
              <a:t>reglamentacją </a:t>
            </a:r>
            <a:r>
              <a:rPr lang="pl-PL" dirty="0"/>
              <a:t>prawną w zakresie gier i zakładów wzajemnych. Prawo karne skarbowe zabezpiecza przy użyciu środków represji karnej respektowanie norm tych dziedzin prawa, </a:t>
            </a:r>
            <a:r>
              <a:rPr lang="pl-PL" dirty="0" smtClean="0"/>
              <a:t>ma zatem wobec </a:t>
            </a:r>
            <a:r>
              <a:rPr lang="pl-PL" dirty="0"/>
              <a:t>nich charakter subsydiarny.</a:t>
            </a:r>
          </a:p>
        </p:txBody>
      </p:sp>
    </p:spTree>
    <p:extLst>
      <p:ext uri="{BB962C8B-B14F-4D97-AF65-F5344CB8AC3E}">
        <p14:creationId xmlns:p14="http://schemas.microsoft.com/office/powerpoint/2010/main" val="694883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W ramach </a:t>
            </a:r>
            <a:r>
              <a:rPr lang="pl-PL" dirty="0"/>
              <a:t>prawa karnego skarbowego, podobnie jak w powszechnym prawie karnym, można wyodrębnić prawo materialne, procesowe oraz wykonawcze. Pierwsze określa kategorie przestępstw i wykroczeń skarbowych, zasady odpowiedzialności i karania, drugie reguluje </a:t>
            </a:r>
            <a:r>
              <a:rPr lang="pl-PL" dirty="0" smtClean="0"/>
              <a:t>postępowanie </a:t>
            </a:r>
            <a:r>
              <a:rPr lang="pl-PL" dirty="0"/>
              <a:t>w sprawach o przestępstwa i wykroczenia skarbowe, wreszcie </a:t>
            </a:r>
            <a:r>
              <a:rPr lang="pl-PL" dirty="0" smtClean="0"/>
              <a:t>trzecie </a:t>
            </a:r>
            <a:r>
              <a:rPr lang="pl-PL" dirty="0"/>
              <a:t>- wykonywanie prawomocnych orzeczeń.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Materialne </a:t>
            </a:r>
            <a:r>
              <a:rPr lang="pl-PL" dirty="0"/>
              <a:t>prawo karne skarbowe dzieli się na część: ogólną i </a:t>
            </a:r>
            <a:r>
              <a:rPr lang="pl-PL" dirty="0" smtClean="0"/>
              <a:t>szczególną. W </a:t>
            </a:r>
            <a:r>
              <a:rPr lang="pl-PL" dirty="0"/>
              <a:t>części ogólnej zawarte są zasady odpowiedzialności za przestępstwa i wykroczenia skarbowe oraz struktura i zasady stosowania środków </a:t>
            </a:r>
            <a:r>
              <a:rPr lang="pl-PL" dirty="0" smtClean="0"/>
              <a:t>reakcji </a:t>
            </a:r>
            <a:r>
              <a:rPr lang="pl-PL" dirty="0"/>
              <a:t>karnej skarbowej. Część szczególna obejmuje cztery rozdziały </a:t>
            </a:r>
            <a:r>
              <a:rPr lang="pl-PL" dirty="0" smtClean="0"/>
              <a:t>odpowiadające </a:t>
            </a:r>
            <a:r>
              <a:rPr lang="pl-PL" dirty="0"/>
              <a:t>czterem rodzajom przestępstw i wykroczeń skarbowych: </a:t>
            </a:r>
            <a:r>
              <a:rPr lang="pl-PL" dirty="0" smtClean="0"/>
              <a:t>podatkowy</a:t>
            </a:r>
            <a:r>
              <a:rPr lang="pl-PL" dirty="0"/>
              <a:t>, celny, dewizowy oraz w zakresie gier i zakładów wzajemnych.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469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Cechy charakterystyczne prawa karnego skarbowego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Przedmiot ochrony</a:t>
            </a:r>
          </a:p>
          <a:p>
            <a:pPr marL="0" indent="0">
              <a:buNone/>
            </a:pPr>
            <a:r>
              <a:rPr lang="pl-PL" dirty="0" smtClean="0"/>
              <a:t>Prawo </a:t>
            </a:r>
            <a:r>
              <a:rPr lang="pl-PL" dirty="0"/>
              <a:t>karne skarbowe chroni </a:t>
            </a:r>
            <a:r>
              <a:rPr lang="pl-PL" dirty="0" smtClean="0"/>
              <a:t>interes finansowy Skarbu </a:t>
            </a:r>
            <a:r>
              <a:rPr lang="pl-PL" dirty="0"/>
              <a:t>Państwa, jednostek </a:t>
            </a:r>
            <a:r>
              <a:rPr lang="pl-PL" dirty="0" smtClean="0"/>
              <a:t>samorządu terytorialnego </a:t>
            </a:r>
            <a:r>
              <a:rPr lang="pl-PL" dirty="0"/>
              <a:t>oraz Wspólnot Europejskich. Jest to </a:t>
            </a:r>
            <a:r>
              <a:rPr lang="pl-PL" dirty="0" smtClean="0"/>
              <a:t>przedmiot </a:t>
            </a:r>
            <a:r>
              <a:rPr lang="pl-PL" dirty="0"/>
              <a:t>ochrony o charakterze ekonomicznym, a </a:t>
            </a:r>
            <a:r>
              <a:rPr lang="pl-PL" dirty="0" smtClean="0"/>
              <a:t>zarazem ponadindywidualnym</a:t>
            </a:r>
            <a:r>
              <a:rPr lang="pl-PL" dirty="0"/>
              <a:t>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Przestępstwa i wykroczenia skarbowe nazywane są często przestępstwami/wykroczeniami </a:t>
            </a:r>
            <a:r>
              <a:rPr lang="pl-PL" dirty="0"/>
              <a:t>„bez ofiar", ponieważ „pokrzywdzony" jawi się jako organizacja anonimowa. Ten przedmiot ochrony nie ma </a:t>
            </a:r>
            <a:r>
              <a:rPr lang="pl-PL" dirty="0" smtClean="0"/>
              <a:t>mocnych </a:t>
            </a:r>
            <a:r>
              <a:rPr lang="pl-PL" dirty="0"/>
              <a:t>etyczno-moralnych korzeni. </a:t>
            </a:r>
            <a:r>
              <a:rPr lang="pl-PL" dirty="0" smtClean="0"/>
              <a:t>Twierdzi się nawet, że przestępczość </a:t>
            </a:r>
            <a:r>
              <a:rPr lang="pl-PL" dirty="0"/>
              <a:t>skarbowa ma charakter raczej administracyjny niż kryminalny i obejmuje w zasadzie czyny </a:t>
            </a:r>
            <a:r>
              <a:rPr lang="pl-PL" dirty="0" smtClean="0"/>
              <a:t>drobnej natury.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364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l-PL" dirty="0"/>
              <a:t>Autonomia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980728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Kolejną </a:t>
            </a:r>
            <a:r>
              <a:rPr lang="pl-PL" dirty="0"/>
              <a:t>charakterystyczną cechą materialnego prawa karnego </a:t>
            </a:r>
            <a:r>
              <a:rPr lang="pl-PL" dirty="0" smtClean="0"/>
              <a:t>skarbowego </a:t>
            </a:r>
            <a:r>
              <a:rPr lang="pl-PL" dirty="0"/>
              <a:t>jest jego autonomia wobec powszechnego prawa karnego. </a:t>
            </a:r>
            <a:r>
              <a:rPr lang="pl-PL" dirty="0" smtClean="0"/>
              <a:t>Chodzi o </a:t>
            </a:r>
            <a:r>
              <a:rPr lang="pl-PL" dirty="0"/>
              <a:t>autonomię w dwóch powiązanych ze sobą aspektach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dirty="0" smtClean="0"/>
              <a:t> 1) po </a:t>
            </a:r>
            <a:r>
              <a:rPr lang="pl-PL" dirty="0"/>
              <a:t>pierwsze, </a:t>
            </a:r>
            <a:r>
              <a:rPr lang="pl-PL" dirty="0" smtClean="0"/>
              <a:t>o autonomię </a:t>
            </a:r>
            <a:r>
              <a:rPr lang="pl-PL" dirty="0"/>
              <a:t>karnoskarbowej regulacji normatywnej względem </a:t>
            </a:r>
            <a:r>
              <a:rPr lang="pl-PL" dirty="0" smtClean="0"/>
              <a:t>regulacji </a:t>
            </a:r>
            <a:r>
              <a:rPr lang="pl-PL" dirty="0"/>
              <a:t>normatywnej powszechnego prawa karnego,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2) po </a:t>
            </a:r>
            <a:r>
              <a:rPr lang="pl-PL" dirty="0"/>
              <a:t>drugie — o </a:t>
            </a:r>
            <a:r>
              <a:rPr lang="pl-PL" dirty="0" smtClean="0"/>
              <a:t>autonomię </a:t>
            </a:r>
            <a:r>
              <a:rPr lang="pl-PL" dirty="0"/>
              <a:t>pojęć „przestępstwa skarbowego" oraz „wykroczenia </a:t>
            </a:r>
            <a:r>
              <a:rPr lang="pl-PL" dirty="0" smtClean="0"/>
              <a:t>skarbowego„ względem </a:t>
            </a:r>
            <a:r>
              <a:rPr lang="pl-PL" dirty="0"/>
              <a:t>pojęć „przestępstwa" oraz „wykroczenia" występujących w </a:t>
            </a:r>
            <a:r>
              <a:rPr lang="pl-PL" dirty="0" smtClean="0"/>
              <a:t>powszechnym </a:t>
            </a:r>
            <a:r>
              <a:rPr lang="pl-PL" dirty="0"/>
              <a:t>prawie karnym.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0755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1) </a:t>
            </a:r>
            <a:r>
              <a:rPr lang="pl-PL" dirty="0" smtClean="0"/>
              <a:t>Autonomia </a:t>
            </a:r>
            <a:r>
              <a:rPr lang="pl-PL" dirty="0"/>
              <a:t>karnoskarbowej regulacji normatywnej wyraża się w </a:t>
            </a:r>
            <a:r>
              <a:rPr lang="pl-PL" dirty="0" smtClean="0"/>
              <a:t>zakazie </a:t>
            </a:r>
            <a:r>
              <a:rPr lang="pl-PL" dirty="0"/>
              <a:t>recepcji przepisów Kodeksu karnego i Kodeksu wykroczeń z </a:t>
            </a:r>
            <a:r>
              <a:rPr lang="pl-PL" dirty="0" smtClean="0"/>
              <a:t>pewnymi tylko</a:t>
            </a:r>
            <a:r>
              <a:rPr lang="pl-PL" dirty="0"/>
              <a:t>, wyraźnie określonymi wyjątkami. </a:t>
            </a:r>
            <a:r>
              <a:rPr lang="pl-PL" dirty="0" smtClean="0"/>
              <a:t>Art. 20 </a:t>
            </a:r>
            <a:r>
              <a:rPr lang="pl-PL" dirty="0"/>
              <a:t>§ </a:t>
            </a:r>
            <a:r>
              <a:rPr lang="pl-PL" dirty="0" smtClean="0"/>
              <a:t>1 </a:t>
            </a:r>
            <a:r>
              <a:rPr lang="pl-PL" dirty="0"/>
              <a:t>KKS </a:t>
            </a:r>
            <a:r>
              <a:rPr lang="pl-PL" dirty="0" smtClean="0"/>
              <a:t>zabrania </a:t>
            </a:r>
            <a:r>
              <a:rPr lang="pl-PL" dirty="0"/>
              <a:t>zastosowania do przestępstw skarbowych przepisów części </a:t>
            </a:r>
            <a:r>
              <a:rPr lang="pl-PL" dirty="0" smtClean="0"/>
              <a:t>ogólnej Kodeksu </a:t>
            </a:r>
            <a:r>
              <a:rPr lang="pl-PL" dirty="0"/>
              <a:t>karnego oraz przepisów ogólnych zawartych w części </a:t>
            </a:r>
            <a:r>
              <a:rPr lang="pl-PL" dirty="0" smtClean="0"/>
              <a:t>wojskowej tego </a:t>
            </a:r>
            <a:r>
              <a:rPr lang="pl-PL" dirty="0"/>
              <a:t>Kodeksu. </a:t>
            </a:r>
            <a:r>
              <a:rPr lang="pl-PL" dirty="0" smtClean="0"/>
              <a:t>Wyjątek wprowadza art. 20 </a:t>
            </a:r>
            <a:r>
              <a:rPr lang="pl-PL" dirty="0"/>
              <a:t>§ 2 KKS </a:t>
            </a:r>
            <a:r>
              <a:rPr lang="pl-PL" dirty="0" smtClean="0"/>
              <a:t>w postaci skromnego </a:t>
            </a:r>
            <a:r>
              <a:rPr lang="pl-PL" dirty="0"/>
              <a:t>katalogu przepisów Kodeksu </a:t>
            </a:r>
            <a:r>
              <a:rPr lang="pl-PL" dirty="0" smtClean="0"/>
              <a:t>karnego</a:t>
            </a:r>
            <a:r>
              <a:rPr lang="pl-PL" dirty="0"/>
              <a:t>, które </a:t>
            </a:r>
            <a:r>
              <a:rPr lang="pl-PL" dirty="0" smtClean="0"/>
              <a:t>mają być </a:t>
            </a:r>
            <a:r>
              <a:rPr lang="pl-PL" dirty="0"/>
              <a:t>stosowane odpowiednio do przestępstw skarbowych.</a:t>
            </a:r>
          </a:p>
          <a:p>
            <a:pPr marL="0" indent="0">
              <a:buNone/>
            </a:pPr>
            <a:r>
              <a:rPr lang="pl-PL" dirty="0" smtClean="0"/>
              <a:t>Podobnie rzecz reguluje art. </a:t>
            </a:r>
            <a:r>
              <a:rPr lang="pl-PL" dirty="0"/>
              <a:t>46 </a:t>
            </a:r>
            <a:r>
              <a:rPr lang="pl-PL" dirty="0" smtClean="0"/>
              <a:t>KKS, który co do zasady </a:t>
            </a:r>
            <a:r>
              <a:rPr lang="pl-PL" dirty="0"/>
              <a:t>zakazuje stosowania do </a:t>
            </a:r>
            <a:r>
              <a:rPr lang="pl-PL" dirty="0" smtClean="0"/>
              <a:t>wykroczeń skarbowych </a:t>
            </a:r>
            <a:r>
              <a:rPr lang="pl-PL" dirty="0"/>
              <a:t>przepisów części ogólnej Kodeksu wykroczeń poza </a:t>
            </a:r>
            <a:r>
              <a:rPr lang="pl-PL" dirty="0" smtClean="0"/>
              <a:t>odpowiednim stosowaniem przepisów dotyczących warunkowego </a:t>
            </a:r>
            <a:r>
              <a:rPr lang="pl-PL" dirty="0"/>
              <a:t>zawieszenia wykonania kary w przypadku warunkowego zawieszenia </a:t>
            </a:r>
            <a:r>
              <a:rPr lang="pl-PL" dirty="0" smtClean="0"/>
              <a:t>wykonania </a:t>
            </a:r>
            <a:r>
              <a:rPr lang="pl-PL" dirty="0"/>
              <a:t>zastępczej kary pozbawienia wolności.</a:t>
            </a:r>
          </a:p>
        </p:txBody>
      </p:sp>
    </p:spTree>
    <p:extLst>
      <p:ext uri="{BB962C8B-B14F-4D97-AF65-F5344CB8AC3E}">
        <p14:creationId xmlns:p14="http://schemas.microsoft.com/office/powerpoint/2010/main" val="346162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2) </a:t>
            </a:r>
            <a:r>
              <a:rPr lang="pl-PL" dirty="0" smtClean="0"/>
              <a:t>Autonomia dotyczy też </a:t>
            </a:r>
            <a:r>
              <a:rPr lang="pl-PL" dirty="0"/>
              <a:t>pojęć „przestępstwa skarbowego" i „wykroczenia skarbowego" względem pojęć „przestępstwa" i „wykroczenia" funkcjonujących w powszechnym </a:t>
            </a:r>
            <a:r>
              <a:rPr lang="pl-PL" dirty="0" smtClean="0"/>
              <a:t>prawie </a:t>
            </a:r>
            <a:r>
              <a:rPr lang="pl-PL" dirty="0"/>
              <a:t>karnym.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Z art</a:t>
            </a:r>
            <a:r>
              <a:rPr lang="pl-PL" dirty="0"/>
              <a:t>. 4 § 6 pkt 1-8 oraz art. 4 § 7 pkt 1-3 ustawy z 10.9.1999 r. - Przepisy wprowadzające Kodeks karny skarbowy, Dz.U. Nr 83, </a:t>
            </a:r>
            <a:r>
              <a:rPr lang="pl-PL" dirty="0" smtClean="0"/>
              <a:t>poz</a:t>
            </a:r>
            <a:r>
              <a:rPr lang="pl-PL" dirty="0"/>
              <a:t>. 931 ze zm.), jak i z niektórych </a:t>
            </a:r>
            <a:r>
              <a:rPr lang="pl-PL" dirty="0" smtClean="0"/>
              <a:t>przepisów </a:t>
            </a:r>
            <a:r>
              <a:rPr lang="pl-PL" dirty="0"/>
              <a:t>Kodeksu karnego (np. art. 258 § </a:t>
            </a:r>
            <a:r>
              <a:rPr lang="pl-PL" dirty="0" smtClean="0"/>
              <a:t>1 </a:t>
            </a:r>
            <a:r>
              <a:rPr lang="pl-PL" dirty="0"/>
              <a:t>KK), jednoznacznie literalnie </a:t>
            </a:r>
            <a:r>
              <a:rPr lang="pl-PL" dirty="0" smtClean="0"/>
              <a:t>wynika</a:t>
            </a:r>
            <a:r>
              <a:rPr lang="pl-PL" dirty="0"/>
              <a:t>, że gdziekolwiek w przepisach prawa używa się określeń: „</a:t>
            </a:r>
            <a:r>
              <a:rPr lang="pl-PL" dirty="0" smtClean="0"/>
              <a:t>przestępstwo</a:t>
            </a:r>
            <a:r>
              <a:rPr lang="pl-PL" dirty="0"/>
              <a:t>" lub „wykroczenie" bez bliższego dopełnienia, tam nie ma podstaw, aby bez wyraźnego wskazania ustawodawcy rozciągać te pojęcia także na przestępstwa skarbowe czy wykroczenia skarbowe</a:t>
            </a:r>
            <a:r>
              <a:rPr lang="pl-PL" dirty="0" smtClean="0"/>
              <a:t>. Tak więc, pojęcie </a:t>
            </a:r>
            <a:r>
              <a:rPr lang="pl-PL" dirty="0"/>
              <a:t>„przestępstwo" nie obejmuje przestępstwa skarbowego, podobnie jak pojęcie „wykroczenie" nie obejmuje </a:t>
            </a:r>
            <a:r>
              <a:rPr lang="pl-PL" dirty="0" smtClean="0"/>
              <a:t>wykroczenia </a:t>
            </a:r>
            <a:r>
              <a:rPr lang="pl-PL" dirty="0"/>
              <a:t>skarbowego. </a:t>
            </a:r>
          </a:p>
        </p:txBody>
      </p:sp>
    </p:spTree>
    <p:extLst>
      <p:ext uri="{BB962C8B-B14F-4D97-AF65-F5344CB8AC3E}">
        <p14:creationId xmlns:p14="http://schemas.microsoft.com/office/powerpoint/2010/main" val="3699774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Subsydiarność wobec prawa finansowego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Subsydiarność </a:t>
            </a:r>
            <a:r>
              <a:rPr lang="pl-PL" dirty="0"/>
              <a:t>prawa karnego skarbowego względem prawa </a:t>
            </a:r>
            <a:r>
              <a:rPr lang="pl-PL" dirty="0" smtClean="0"/>
              <a:t>finansowego </a:t>
            </a:r>
            <a:r>
              <a:rPr lang="pl-PL" dirty="0"/>
              <a:t>(a konkretnie względem prawa podatkowego, celnego, </a:t>
            </a:r>
            <a:r>
              <a:rPr lang="pl-PL" dirty="0" smtClean="0"/>
              <a:t>dewizowego oraz </a:t>
            </a:r>
            <a:r>
              <a:rPr lang="pl-PL" dirty="0"/>
              <a:t>regulacji w zakresie gier i zakładów wzajemnych) polega na tym, </a:t>
            </a:r>
            <a:r>
              <a:rPr lang="pl-PL" dirty="0" smtClean="0"/>
              <a:t>że przepisy </a:t>
            </a:r>
            <a:r>
              <a:rPr lang="pl-PL" dirty="0"/>
              <a:t>prawa karnego skarbowego chronią i zabezpieczają, za </a:t>
            </a:r>
            <a:r>
              <a:rPr lang="pl-PL" dirty="0" smtClean="0"/>
              <a:t>pomocą sankcji </a:t>
            </a:r>
            <a:r>
              <a:rPr lang="pl-PL" dirty="0"/>
              <a:t>karnych respektowanie norm </a:t>
            </a:r>
            <a:r>
              <a:rPr lang="pl-PL" dirty="0" smtClean="0"/>
              <a:t>finansowo-prawnych w zakresie</a:t>
            </a:r>
            <a:r>
              <a:rPr lang="pl-PL" dirty="0"/>
              <a:t>, w jakim samo prawo finansowe nie dysponuje wystarczającymi </a:t>
            </a:r>
            <a:r>
              <a:rPr lang="pl-PL" dirty="0" smtClean="0"/>
              <a:t>sankcjami </a:t>
            </a:r>
            <a:r>
              <a:rPr lang="pl-PL" dirty="0"/>
              <a:t>w celu przymuszenia do przestrzegania własnych norm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Treść bezprawia ustalają normy finansowo-prawne, zaś normy karnoskarbowe przewidują sankcję karne za ich naruszenie. Byt normy karno-skarbowej zależy zatem od normy finansowo-prawnej. Jeśli zakaz/nakaz określonego zachowania zawarty w tej ostatniej zostanie uchylony, norma karno-skarbowa staje się bezprzedmiotowa. 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378609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2211</Words>
  <Application>Microsoft Office PowerPoint</Application>
  <PresentationFormat>Pokaz na ekranie (4:3)</PresentationFormat>
  <Paragraphs>74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Motyw pakietu Office</vt:lpstr>
      <vt:lpstr>Ćwiczenia I</vt:lpstr>
      <vt:lpstr>Pojęcie prawa karnego skarbowego i jego podział</vt:lpstr>
      <vt:lpstr>Prezentacja programu PowerPoint</vt:lpstr>
      <vt:lpstr>Prezentacja programu PowerPoint</vt:lpstr>
      <vt:lpstr> Cechy charakterystyczne prawa karnego skarbowego </vt:lpstr>
      <vt:lpstr>Autonomia </vt:lpstr>
      <vt:lpstr>Prezentacja programu PowerPoint</vt:lpstr>
      <vt:lpstr>Prezentacja programu PowerPoint</vt:lpstr>
      <vt:lpstr>Subsydiarność wobec prawa finansowego</vt:lpstr>
      <vt:lpstr>Blankietowa technika legislacyjna</vt:lpstr>
      <vt:lpstr>Hermetyczny charakter </vt:lpstr>
      <vt:lpstr> Priorytet celu egzekucyjnego przed represją</vt:lpstr>
      <vt:lpstr>Funkcje prawa karnego skarbowego </vt:lpstr>
      <vt:lpstr> Podstawowe zasady prawa karnego skarbowego </vt:lpstr>
      <vt:lpstr>Prezentacja programu PowerPoint</vt:lpstr>
      <vt:lpstr>Źródła prawa karnego skarbowego</vt:lpstr>
      <vt:lpstr>Zagadnienia wykładni</vt:lpstr>
      <vt:lpstr>Krótki rys historyczny prawa karnego skarbowego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Ćwiczenia I</dc:title>
  <dc:creator>Kasia</dc:creator>
  <cp:lastModifiedBy>xp</cp:lastModifiedBy>
  <cp:revision>15</cp:revision>
  <dcterms:created xsi:type="dcterms:W3CDTF">2016-03-02T21:19:19Z</dcterms:created>
  <dcterms:modified xsi:type="dcterms:W3CDTF">2016-03-09T22:51:28Z</dcterms:modified>
</cp:coreProperties>
</file>