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140" r:id="rId1"/>
  </p:sldMasterIdLst>
  <p:notesMasterIdLst>
    <p:notesMasterId r:id="rId24"/>
  </p:notesMasterIdLst>
  <p:handoutMasterIdLst>
    <p:handoutMasterId r:id="rId25"/>
  </p:handoutMasterIdLst>
  <p:sldIdLst>
    <p:sldId id="339" r:id="rId2"/>
    <p:sldId id="317" r:id="rId3"/>
    <p:sldId id="366" r:id="rId4"/>
    <p:sldId id="368" r:id="rId5"/>
    <p:sldId id="372" r:id="rId6"/>
    <p:sldId id="381" r:id="rId7"/>
    <p:sldId id="385" r:id="rId8"/>
    <p:sldId id="386" r:id="rId9"/>
    <p:sldId id="384" r:id="rId10"/>
    <p:sldId id="319" r:id="rId11"/>
    <p:sldId id="371" r:id="rId12"/>
    <p:sldId id="374" r:id="rId13"/>
    <p:sldId id="382" r:id="rId14"/>
    <p:sldId id="383" r:id="rId15"/>
    <p:sldId id="326" r:id="rId16"/>
    <p:sldId id="352" r:id="rId17"/>
    <p:sldId id="356" r:id="rId18"/>
    <p:sldId id="359" r:id="rId19"/>
    <p:sldId id="363" r:id="rId20"/>
    <p:sldId id="364" r:id="rId21"/>
    <p:sldId id="361" r:id="rId22"/>
    <p:sldId id="377" r:id="rId2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1" autoAdjust="0"/>
    <p:restoredTop sz="94798" autoAdjust="0"/>
  </p:normalViewPr>
  <p:slideViewPr>
    <p:cSldViewPr>
      <p:cViewPr>
        <p:scale>
          <a:sx n="50" d="100"/>
          <a:sy n="50" d="100"/>
        </p:scale>
        <p:origin x="-1596" y="-6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92" d="100"/>
        <a:sy n="92" d="100"/>
      </p:scale>
      <p:origin x="0" y="0"/>
    </p:cViewPr>
  </p:sorterViewPr>
  <p:notesViewPr>
    <p:cSldViewPr>
      <p:cViewPr varScale="1">
        <p:scale>
          <a:sx n="56" d="100"/>
          <a:sy n="56" d="100"/>
        </p:scale>
        <p:origin x="-262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C80422-0A7D-4B51-940C-2685324FD4A1}" type="datetimeFigureOut">
              <a:rPr lang="pl-PL" smtClean="0"/>
              <a:pPr/>
              <a:t>2016-04-27</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3CEA30-67D1-40FE-AFF1-76CF155CD734}" type="slidenum">
              <a:rPr lang="pl-PL" smtClean="0"/>
              <a:pPr/>
              <a:t>‹#›</a:t>
            </a:fld>
            <a:endParaRPr lang="pl-PL"/>
          </a:p>
        </p:txBody>
      </p:sp>
    </p:spTree>
    <p:extLst>
      <p:ext uri="{BB962C8B-B14F-4D97-AF65-F5344CB8AC3E}">
        <p14:creationId xmlns:p14="http://schemas.microsoft.com/office/powerpoint/2010/main" val="4141679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557BC-75FE-4034-AD5E-155D0E1978C5}" type="datetimeFigureOut">
              <a:rPr lang="pl-PL" smtClean="0"/>
              <a:pPr/>
              <a:t>2016-04-27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4B77F8-B329-4140-82AB-1ACD4493B2E1}" type="slidenum">
              <a:rPr lang="pl-PL" smtClean="0"/>
              <a:pPr/>
              <a:t>‹#›</a:t>
            </a:fld>
            <a:endParaRPr lang="pl-PL"/>
          </a:p>
        </p:txBody>
      </p:sp>
    </p:spTree>
    <p:extLst>
      <p:ext uri="{BB962C8B-B14F-4D97-AF65-F5344CB8AC3E}">
        <p14:creationId xmlns:p14="http://schemas.microsoft.com/office/powerpoint/2010/main" val="3010229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24B77F8-B329-4140-82AB-1ACD4493B2E1}" type="slidenum">
              <a:rPr lang="pl-PL" smtClean="0"/>
              <a:pPr/>
              <a:t>22</a:t>
            </a:fld>
            <a:endParaRPr lang="pl-PL"/>
          </a:p>
        </p:txBody>
      </p:sp>
    </p:spTree>
    <p:extLst>
      <p:ext uri="{BB962C8B-B14F-4D97-AF65-F5344CB8AC3E}">
        <p14:creationId xmlns:p14="http://schemas.microsoft.com/office/powerpoint/2010/main" val="399659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2016-04-27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547504518"/>
      </p:ext>
    </p:extLst>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2016-04-27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8775641"/>
      </p:ext>
    </p:extLst>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2016-04-27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606782095"/>
      </p:ext>
    </p:extLst>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2016-04-27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706004392"/>
      </p:ext>
    </p:extLst>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817B06A-F3ED-48CC-92B2-94228C6EB513}" type="datetimeFigureOut">
              <a:rPr lang="pl-PL" smtClean="0"/>
              <a:pPr/>
              <a:t>2016-04-27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371472628"/>
      </p:ext>
    </p:extLst>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817B06A-F3ED-48CC-92B2-94228C6EB513}" type="datetimeFigureOut">
              <a:rPr lang="pl-PL" smtClean="0"/>
              <a:pPr/>
              <a:t>2016-04-27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338923880"/>
      </p:ext>
    </p:extLst>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817B06A-F3ED-48CC-92B2-94228C6EB513}" type="datetimeFigureOut">
              <a:rPr lang="pl-PL" smtClean="0"/>
              <a:pPr/>
              <a:t>2016-04-27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903710048"/>
      </p:ext>
    </p:extLst>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817B06A-F3ED-48CC-92B2-94228C6EB513}" type="datetimeFigureOut">
              <a:rPr lang="pl-PL" smtClean="0"/>
              <a:pPr/>
              <a:t>2016-04-27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171331283"/>
      </p:ext>
    </p:extLst>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817B06A-F3ED-48CC-92B2-94228C6EB513}" type="datetimeFigureOut">
              <a:rPr lang="pl-PL" smtClean="0"/>
              <a:pPr/>
              <a:t>2016-04-27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082551428"/>
      </p:ext>
    </p:extLst>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2016-04-27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816018236"/>
      </p:ext>
    </p:extLst>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2016-04-27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974918900"/>
      </p:ext>
    </p:extLst>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7B06A-F3ED-48CC-92B2-94228C6EB513}" type="datetimeFigureOut">
              <a:rPr lang="pl-PL" smtClean="0"/>
              <a:pPr/>
              <a:t>2016-04-27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1E51E-9CC1-44B5-B478-1491F164E677}" type="slidenum">
              <a:rPr lang="pl-PL" smtClean="0"/>
              <a:pPr/>
              <a:t>‹#›</a:t>
            </a:fld>
            <a:endParaRPr lang="pl-PL"/>
          </a:p>
        </p:txBody>
      </p:sp>
    </p:spTree>
    <p:extLst>
      <p:ext uri="{BB962C8B-B14F-4D97-AF65-F5344CB8AC3E}">
        <p14:creationId xmlns:p14="http://schemas.microsoft.com/office/powerpoint/2010/main" val="954005994"/>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spd="slow">
    <p:push dir="u"/>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483768" y="2132856"/>
            <a:ext cx="3672408" cy="230425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smtClean="0"/>
              <a:t>Ćwiczenia </a:t>
            </a:r>
            <a:r>
              <a:rPr lang="pl-PL" b="1" dirty="0"/>
              <a:t> </a:t>
            </a:r>
            <a:r>
              <a:rPr lang="pl-PL" b="1" dirty="0" smtClean="0"/>
              <a:t>II</a:t>
            </a:r>
            <a:endParaRPr lang="pl-PL" b="1" dirty="0" smtClean="0"/>
          </a:p>
          <a:p>
            <a:pPr algn="ctr"/>
            <a:endParaRPr lang="pl-PL" b="1" dirty="0"/>
          </a:p>
          <a:p>
            <a:pPr algn="ctr"/>
            <a:endParaRPr lang="pl-PL" dirty="0"/>
          </a:p>
          <a:p>
            <a:pPr algn="ctr"/>
            <a:r>
              <a:rPr lang="pl-PL" dirty="0" smtClean="0"/>
              <a:t>dr Katarzyna Łucarz </a:t>
            </a:r>
            <a:endParaRPr lang="pl-PL" dirty="0"/>
          </a:p>
        </p:txBody>
      </p:sp>
    </p:spTree>
    <p:extLst>
      <p:ext uri="{BB962C8B-B14F-4D97-AF65-F5344CB8AC3E}">
        <p14:creationId xmlns:p14="http://schemas.microsoft.com/office/powerpoint/2010/main" val="341820509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411760" y="674091"/>
            <a:ext cx="2952328" cy="1224136"/>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2000" b="1" dirty="0" smtClean="0"/>
              <a:t>Miejsce popełnienia czynu zabronionego (art. 3 par 1 KKS) </a:t>
            </a:r>
            <a:endParaRPr lang="pl-PL" b="1" dirty="0"/>
          </a:p>
        </p:txBody>
      </p:sp>
      <p:sp>
        <p:nvSpPr>
          <p:cNvPr id="4" name="Prostokąt 3"/>
          <p:cNvSpPr/>
          <p:nvPr/>
        </p:nvSpPr>
        <p:spPr>
          <a:xfrm>
            <a:off x="2771800" y="2919004"/>
            <a:ext cx="2232248" cy="147635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dirty="0" smtClean="0"/>
              <a:t>Miejsce w którym nastąpił skutek stanowiący znamię czynu zabronionego </a:t>
            </a:r>
            <a:endParaRPr lang="pl-PL" sz="1400" dirty="0"/>
          </a:p>
        </p:txBody>
      </p:sp>
      <p:sp>
        <p:nvSpPr>
          <p:cNvPr id="5" name="Prostokąt 4"/>
          <p:cNvSpPr/>
          <p:nvPr/>
        </p:nvSpPr>
        <p:spPr>
          <a:xfrm>
            <a:off x="5364088" y="2906219"/>
            <a:ext cx="2291198" cy="145480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dirty="0" smtClean="0"/>
              <a:t>Miejsce , w którym według zamiaru sprawcy czynu zabronionego skutek stanowiący znamię czynu zabronionego miał nastąpić </a:t>
            </a:r>
            <a:endParaRPr lang="pl-PL" sz="1400" dirty="0"/>
          </a:p>
        </p:txBody>
      </p:sp>
      <p:sp>
        <p:nvSpPr>
          <p:cNvPr id="6" name="Prostokąt 5"/>
          <p:cNvSpPr/>
          <p:nvPr/>
        </p:nvSpPr>
        <p:spPr>
          <a:xfrm>
            <a:off x="44624" y="5062711"/>
            <a:ext cx="1080120" cy="103058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dirty="0" smtClean="0"/>
              <a:t>Działanie  </a:t>
            </a:r>
            <a:r>
              <a:rPr lang="pl-PL" sz="1400" b="1" dirty="0" smtClean="0"/>
              <a:t> </a:t>
            </a:r>
            <a:endParaRPr lang="pl-PL" sz="1400" b="1" dirty="0"/>
          </a:p>
        </p:txBody>
      </p:sp>
      <p:sp>
        <p:nvSpPr>
          <p:cNvPr id="7" name="Prostokąt 6"/>
          <p:cNvSpPr/>
          <p:nvPr/>
        </p:nvSpPr>
        <p:spPr>
          <a:xfrm>
            <a:off x="504056" y="2892341"/>
            <a:ext cx="1907704" cy="146868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dirty="0" smtClean="0"/>
              <a:t>Miejsce w którym nastąpiło zachowanie sprawcy </a:t>
            </a:r>
            <a:endParaRPr lang="pl-PL" sz="1400" dirty="0"/>
          </a:p>
        </p:txBody>
      </p:sp>
      <p:cxnSp>
        <p:nvCxnSpPr>
          <p:cNvPr id="21" name="Łącznik prosty ze strzałką 20"/>
          <p:cNvCxnSpPr>
            <a:stCxn id="4" idx="0"/>
            <a:endCxn id="4" idx="0"/>
          </p:cNvCxnSpPr>
          <p:nvPr/>
        </p:nvCxnSpPr>
        <p:spPr>
          <a:xfrm>
            <a:off x="3887924" y="2919004"/>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Prostokąt 36"/>
          <p:cNvSpPr/>
          <p:nvPr/>
        </p:nvSpPr>
        <p:spPr>
          <a:xfrm>
            <a:off x="1907704" y="5062710"/>
            <a:ext cx="1008112" cy="10305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dirty="0" smtClean="0">
                <a:solidFill>
                  <a:schemeClr val="tx1"/>
                </a:solidFill>
              </a:rPr>
              <a:t>Zaniechanie</a:t>
            </a:r>
            <a:endParaRPr lang="pl-PL" sz="1200" dirty="0">
              <a:solidFill>
                <a:schemeClr val="tx1"/>
              </a:solidFill>
            </a:endParaRPr>
          </a:p>
        </p:txBody>
      </p:sp>
      <p:cxnSp>
        <p:nvCxnSpPr>
          <p:cNvPr id="39" name="Łącznik prosty ze strzałką 38"/>
          <p:cNvCxnSpPr>
            <a:stCxn id="2" idx="2"/>
            <a:endCxn id="7" idx="0"/>
          </p:cNvCxnSpPr>
          <p:nvPr/>
        </p:nvCxnSpPr>
        <p:spPr>
          <a:xfrm flipH="1">
            <a:off x="1457908" y="1898227"/>
            <a:ext cx="2430016" cy="9941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Łącznik prosty ze strzałką 40"/>
          <p:cNvCxnSpPr>
            <a:stCxn id="2" idx="2"/>
            <a:endCxn id="4" idx="0"/>
          </p:cNvCxnSpPr>
          <p:nvPr/>
        </p:nvCxnSpPr>
        <p:spPr>
          <a:xfrm>
            <a:off x="3887924" y="1898227"/>
            <a:ext cx="0" cy="10207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Łącznik prosty ze strzałką 42"/>
          <p:cNvCxnSpPr>
            <a:stCxn id="2" idx="2"/>
            <a:endCxn id="5" idx="0"/>
          </p:cNvCxnSpPr>
          <p:nvPr/>
        </p:nvCxnSpPr>
        <p:spPr>
          <a:xfrm>
            <a:off x="3887924" y="1898227"/>
            <a:ext cx="2621763" cy="100799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Łącznik prosty ze strzałką 44"/>
          <p:cNvCxnSpPr>
            <a:stCxn id="7" idx="2"/>
            <a:endCxn id="6" idx="0"/>
          </p:cNvCxnSpPr>
          <p:nvPr/>
        </p:nvCxnSpPr>
        <p:spPr>
          <a:xfrm flipH="1">
            <a:off x="584684" y="4361025"/>
            <a:ext cx="873224" cy="70168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Łącznik prosty ze strzałką 46"/>
          <p:cNvCxnSpPr>
            <a:stCxn id="7" idx="2"/>
            <a:endCxn id="37" idx="0"/>
          </p:cNvCxnSpPr>
          <p:nvPr/>
        </p:nvCxnSpPr>
        <p:spPr>
          <a:xfrm>
            <a:off x="1457908" y="4361025"/>
            <a:ext cx="953852" cy="7016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828388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Miejsce popełnienia czynu zabronionego</a:t>
            </a:r>
            <a:endParaRPr lang="pl-PL" b="1" dirty="0"/>
          </a:p>
        </p:txBody>
      </p:sp>
      <p:sp>
        <p:nvSpPr>
          <p:cNvPr id="3" name="Symbol zastępczy zawartości 2"/>
          <p:cNvSpPr>
            <a:spLocks noGrp="1"/>
          </p:cNvSpPr>
          <p:nvPr>
            <p:ph idx="1"/>
          </p:nvPr>
        </p:nvSpPr>
        <p:spPr>
          <a:xfrm>
            <a:off x="457200" y="1600200"/>
            <a:ext cx="8229600" cy="5069160"/>
          </a:xfrm>
        </p:spPr>
        <p:txBody>
          <a:bodyPr>
            <a:noAutofit/>
          </a:bodyPr>
          <a:lstStyle/>
          <a:p>
            <a:pPr marL="0" indent="0">
              <a:buNone/>
            </a:pPr>
            <a:r>
              <a:rPr lang="pl-PL" sz="2400" dirty="0" smtClean="0"/>
              <a:t>Zgodnie z art. 3 § 1  </a:t>
            </a:r>
            <a:r>
              <a:rPr lang="pl-PL" sz="2400" dirty="0" err="1" smtClean="0"/>
              <a:t>k.k.s</a:t>
            </a:r>
            <a:r>
              <a:rPr lang="pl-PL" sz="2400" dirty="0" smtClean="0"/>
              <a:t>.  miejscem popełnienia czynu zabronionego  jako przestępstwo i wykroczenie skarbowe jest :</a:t>
            </a:r>
          </a:p>
          <a:p>
            <a:pPr marL="0" indent="0">
              <a:buNone/>
            </a:pPr>
            <a:r>
              <a:rPr lang="pl-PL" sz="2400" dirty="0" smtClean="0"/>
              <a:t>1) miejsce działania sprawcy;</a:t>
            </a:r>
          </a:p>
          <a:p>
            <a:pPr marL="0" indent="0">
              <a:buNone/>
            </a:pPr>
            <a:r>
              <a:rPr lang="pl-PL" sz="2400" dirty="0" smtClean="0"/>
              <a:t>2) miejsce zaniechania działania, do którego sprawca był zobowiązany; </a:t>
            </a:r>
          </a:p>
          <a:p>
            <a:pPr marL="0" indent="0">
              <a:buNone/>
            </a:pPr>
            <a:r>
              <a:rPr lang="pl-PL" sz="2400" dirty="0" smtClean="0"/>
              <a:t>3) miejsce wystąpienia skutku stanowiącego znamię czynu zabronionego; </a:t>
            </a:r>
          </a:p>
          <a:p>
            <a:pPr marL="0" indent="0">
              <a:buNone/>
            </a:pPr>
            <a:r>
              <a:rPr lang="pl-PL" sz="2400" dirty="0" smtClean="0"/>
              <a:t>4) miejsce, gdzie skutek ten według zamiaru sprawcy miał wystąpić</a:t>
            </a:r>
          </a:p>
          <a:p>
            <a:pPr marL="0" indent="0">
              <a:buNone/>
            </a:pPr>
            <a:endParaRPr lang="pl-PL" sz="2400" dirty="0" smtClean="0"/>
          </a:p>
          <a:p>
            <a:pPr marL="0" indent="0">
              <a:buNone/>
            </a:pPr>
            <a:r>
              <a:rPr lang="pl-PL" sz="2400" dirty="0" smtClean="0"/>
              <a:t>Przepis ten wyraża zasadę wszędobylstwa </a:t>
            </a:r>
            <a:r>
              <a:rPr lang="pl-PL" sz="2400" dirty="0"/>
              <a:t>/</a:t>
            </a:r>
            <a:r>
              <a:rPr lang="pl-PL" sz="2400" dirty="0" smtClean="0"/>
              <a:t> </a:t>
            </a:r>
            <a:r>
              <a:rPr lang="pl-PL" sz="2400" dirty="0" err="1" smtClean="0"/>
              <a:t>wielomiejscowości</a:t>
            </a:r>
            <a:r>
              <a:rPr lang="pl-PL" sz="2400" dirty="0" smtClean="0"/>
              <a:t> lub równowartości działania i skutku.</a:t>
            </a:r>
            <a:endParaRPr lang="pl-PL" sz="2400" dirty="0"/>
          </a:p>
        </p:txBody>
      </p:sp>
    </p:spTree>
    <p:extLst>
      <p:ext uri="{BB962C8B-B14F-4D97-AF65-F5344CB8AC3E}">
        <p14:creationId xmlns:p14="http://schemas.microsoft.com/office/powerpoint/2010/main" val="364321282"/>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Dlaczego określenie miejsca popełnienia czynu zabronionego jest istotne?</a:t>
            </a:r>
            <a:endParaRPr lang="pl-PL" sz="2400" b="1" dirty="0"/>
          </a:p>
        </p:txBody>
      </p:sp>
      <p:sp>
        <p:nvSpPr>
          <p:cNvPr id="3" name="Symbol zastępczy zawartości 2"/>
          <p:cNvSpPr>
            <a:spLocks noGrp="1"/>
          </p:cNvSpPr>
          <p:nvPr>
            <p:ph idx="1"/>
          </p:nvPr>
        </p:nvSpPr>
        <p:spPr>
          <a:xfrm>
            <a:off x="457200" y="1484784"/>
            <a:ext cx="8229600" cy="5256584"/>
          </a:xfrm>
        </p:spPr>
        <p:txBody>
          <a:bodyPr>
            <a:normAutofit fontScale="55000" lnSpcReduction="20000"/>
          </a:bodyPr>
          <a:lstStyle/>
          <a:p>
            <a:pPr marL="64008" indent="0">
              <a:buNone/>
            </a:pPr>
            <a:r>
              <a:rPr lang="pl-PL" dirty="0" smtClean="0"/>
              <a:t>Z powodu ustalenia właściwości miejscowej organów wymiaru sprawiedliwości</a:t>
            </a:r>
          </a:p>
          <a:p>
            <a:pPr>
              <a:buFontTx/>
              <a:buChar char="-"/>
            </a:pPr>
            <a:endParaRPr lang="pl-PL" dirty="0" smtClean="0"/>
          </a:p>
          <a:p>
            <a:pPr marL="64008" indent="0">
              <a:buNone/>
            </a:pPr>
            <a:r>
              <a:rPr lang="pl-PL" dirty="0"/>
              <a:t>Art. 31 </a:t>
            </a:r>
            <a:r>
              <a:rPr lang="pl-PL" dirty="0" smtClean="0"/>
              <a:t>k.p.k. </a:t>
            </a:r>
            <a:r>
              <a:rPr lang="pl-PL" dirty="0"/>
              <a:t>mówi, że sądem właściwym miejscowo do rozpoznania sprawy jest sąd, w którego okręgu popełniono </a:t>
            </a:r>
            <a:r>
              <a:rPr lang="pl-PL" dirty="0" smtClean="0"/>
              <a:t>przestępstwo. Jeżeli </a:t>
            </a:r>
            <a:r>
              <a:rPr lang="pl-PL" dirty="0"/>
              <a:t>przestępstwo popełniono w okręgu kilku sądów, to właściwy miejscowo będzie sąd, w okręgu którego najpierw </a:t>
            </a:r>
            <a:r>
              <a:rPr lang="pl-PL" dirty="0" smtClean="0"/>
              <a:t>wszczęto </a:t>
            </a:r>
            <a:r>
              <a:rPr lang="pl-PL" dirty="0"/>
              <a:t>postępowanie przygotowawcze.</a:t>
            </a:r>
          </a:p>
          <a:p>
            <a:endParaRPr lang="pl-PL" dirty="0" smtClean="0"/>
          </a:p>
          <a:p>
            <a:pPr marL="64008" indent="0">
              <a:buNone/>
            </a:pPr>
            <a:r>
              <a:rPr lang="pl-PL" dirty="0"/>
              <a:t>J</a:t>
            </a:r>
            <a:r>
              <a:rPr lang="pl-PL" dirty="0" smtClean="0"/>
              <a:t>eżeli </a:t>
            </a:r>
            <a:r>
              <a:rPr lang="pl-PL" dirty="0"/>
              <a:t>przestępstwo zostało popełnione na polskim statku wodnym lub powietrznym, to właściwym miejscowo sądem będzie sąd macierzystego portu statku</a:t>
            </a:r>
            <a:r>
              <a:rPr lang="pl-PL" dirty="0" smtClean="0"/>
              <a:t>.</a:t>
            </a:r>
          </a:p>
          <a:p>
            <a:pPr marL="64008" indent="0">
              <a:buNone/>
            </a:pPr>
            <a:endParaRPr lang="pl-PL" dirty="0"/>
          </a:p>
          <a:p>
            <a:pPr marL="64008" indent="0">
              <a:buNone/>
            </a:pPr>
            <a:r>
              <a:rPr lang="pl-PL" dirty="0"/>
              <a:t>J</a:t>
            </a:r>
            <a:r>
              <a:rPr lang="pl-PL" dirty="0" smtClean="0"/>
              <a:t>eżeli </a:t>
            </a:r>
            <a:r>
              <a:rPr lang="pl-PL" dirty="0"/>
              <a:t>nie można ustalić miejsca popełnienia przestępstwa</a:t>
            </a:r>
            <a:r>
              <a:rPr lang="pl-PL" dirty="0" smtClean="0"/>
              <a:t>?</a:t>
            </a:r>
          </a:p>
          <a:p>
            <a:pPr marL="64008" indent="0">
              <a:buNone/>
            </a:pPr>
            <a:r>
              <a:rPr lang="pl-PL" dirty="0" smtClean="0"/>
              <a:t> </a:t>
            </a:r>
            <a:endParaRPr lang="pl-PL" dirty="0"/>
          </a:p>
          <a:p>
            <a:pPr marL="64008" indent="0">
              <a:buNone/>
            </a:pPr>
            <a:r>
              <a:rPr lang="pl-PL" dirty="0"/>
              <a:t>Wówczas właściwy miejscowo będzie sąd, w okręgu którego:</a:t>
            </a:r>
          </a:p>
          <a:p>
            <a:r>
              <a:rPr lang="pl-PL" dirty="0" smtClean="0"/>
              <a:t> </a:t>
            </a:r>
            <a:r>
              <a:rPr lang="pl-PL" dirty="0"/>
              <a:t>ujawniono przestępstwo</a:t>
            </a:r>
          </a:p>
          <a:p>
            <a:r>
              <a:rPr lang="pl-PL" dirty="0" smtClean="0"/>
              <a:t> </a:t>
            </a:r>
            <a:r>
              <a:rPr lang="pl-PL" dirty="0"/>
              <a:t>ujęto oskarżonego</a:t>
            </a:r>
          </a:p>
          <a:p>
            <a:r>
              <a:rPr lang="pl-PL" dirty="0" smtClean="0"/>
              <a:t>oskarżony </a:t>
            </a:r>
            <a:r>
              <a:rPr lang="pl-PL" dirty="0"/>
              <a:t>przed popełnieniem przestępstwa stale </a:t>
            </a:r>
            <a:r>
              <a:rPr lang="pl-PL" dirty="0" smtClean="0"/>
              <a:t>przebywał niezależnie </a:t>
            </a:r>
            <a:r>
              <a:rPr lang="pl-PL" dirty="0"/>
              <a:t>od tego, gdzie najpierw wszczęto postępowanie </a:t>
            </a:r>
            <a:r>
              <a:rPr lang="pl-PL" dirty="0" smtClean="0"/>
              <a:t>przygotowawcze (art. 32 k.p.k.)</a:t>
            </a:r>
            <a:endParaRPr lang="pl-PL" dirty="0"/>
          </a:p>
          <a:p>
            <a:pPr>
              <a:buFontTx/>
              <a:buChar char="-"/>
            </a:pPr>
            <a:endParaRPr lang="pl-PL" dirty="0"/>
          </a:p>
        </p:txBody>
      </p:sp>
    </p:spTree>
    <p:extLst>
      <p:ext uri="{BB962C8B-B14F-4D97-AF65-F5344CB8AC3E}">
        <p14:creationId xmlns:p14="http://schemas.microsoft.com/office/powerpoint/2010/main" val="101345795"/>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196752"/>
          </a:xfrm>
        </p:spPr>
        <p:txBody>
          <a:bodyPr>
            <a:normAutofit/>
          </a:bodyPr>
          <a:lstStyle/>
          <a:p>
            <a:r>
              <a:rPr lang="pl-PL" sz="3200" b="1" dirty="0" smtClean="0"/>
              <a:t>Temporalne obowiązywanie prawa karnego skarbowego</a:t>
            </a:r>
            <a:endParaRPr lang="pl-PL" sz="3200" b="1" dirty="0"/>
          </a:p>
        </p:txBody>
      </p:sp>
      <p:sp>
        <p:nvSpPr>
          <p:cNvPr id="3" name="Symbol zastępczy zawartości 2"/>
          <p:cNvSpPr>
            <a:spLocks noGrp="1"/>
          </p:cNvSpPr>
          <p:nvPr>
            <p:ph idx="1"/>
          </p:nvPr>
        </p:nvSpPr>
        <p:spPr>
          <a:xfrm>
            <a:off x="457200" y="1124744"/>
            <a:ext cx="8229600" cy="5733256"/>
          </a:xfrm>
        </p:spPr>
        <p:txBody>
          <a:bodyPr>
            <a:normAutofit fontScale="55000" lnSpcReduction="20000"/>
          </a:bodyPr>
          <a:lstStyle/>
          <a:p>
            <a:pPr marL="0" indent="0">
              <a:buNone/>
            </a:pPr>
            <a:r>
              <a:rPr lang="pl-PL" dirty="0" smtClean="0"/>
              <a:t>Zgodnie </a:t>
            </a:r>
            <a:r>
              <a:rPr lang="pl-PL" dirty="0"/>
              <a:t>z art. 1 § 1 </a:t>
            </a:r>
            <a:r>
              <a:rPr lang="pl-PL" dirty="0" smtClean="0"/>
              <a:t>KKS odpowiedzialności </a:t>
            </a:r>
            <a:r>
              <a:rPr lang="pl-PL" dirty="0"/>
              <a:t>karnej skarbowej podlega ten, kto dopuszcza się czynu zabronionego przez ustawę obowiązującą w czasie jego </a:t>
            </a:r>
            <a:r>
              <a:rPr lang="pl-PL" dirty="0" smtClean="0"/>
              <a:t>popełnienia. </a:t>
            </a:r>
            <a:endParaRPr lang="pl-PL" dirty="0"/>
          </a:p>
          <a:p>
            <a:pPr marL="0" indent="0">
              <a:buNone/>
            </a:pPr>
            <a:r>
              <a:rPr lang="pl-PL" dirty="0"/>
              <a:t>Czas obowiązywania ustawy to przedział mieszczący się pomiędzy dwoma zdarzeniami:</a:t>
            </a:r>
          </a:p>
          <a:p>
            <a:pPr marL="0" indent="0">
              <a:buNone/>
            </a:pPr>
            <a:r>
              <a:rPr lang="pl-PL" dirty="0"/>
              <a:t>a)  pierwsze stanowi wejście w życie,</a:t>
            </a:r>
          </a:p>
          <a:p>
            <a:pPr marL="0" indent="0">
              <a:buNone/>
            </a:pPr>
            <a:r>
              <a:rPr lang="pl-PL" dirty="0"/>
              <a:t>ustawa nie może wejść w życie wcześniej niż z dniem jej ogłoszenia, czyli podania do wiadomości publicznej (art. 88 ust.1 Konstytucji RP z 1997 r.). Z koeli na mocy ustawy z 20 lipca 2000 o ogłoszeniu aktów normatywnych i niektórych innych aktów prawnych </a:t>
            </a:r>
            <a:r>
              <a:rPr lang="pl-PL" dirty="0" smtClean="0"/>
              <a:t>(</a:t>
            </a:r>
            <a:r>
              <a:rPr lang="pl-PL" dirty="0" err="1" smtClean="0"/>
              <a:t>t.j</a:t>
            </a:r>
            <a:r>
              <a:rPr lang="pl-PL" dirty="0" smtClean="0"/>
              <a:t>. Dz. U. z 2007 r. Nr 68, poz. 449 z </a:t>
            </a:r>
            <a:r>
              <a:rPr lang="pl-PL" dirty="0" err="1"/>
              <a:t>późn</a:t>
            </a:r>
            <a:r>
              <a:rPr lang="pl-PL" dirty="0"/>
              <a:t>. zm.) akty normatywne zawierające przepisy powszechnie obowiązujące ogłaszane w dziennikach urzędowych wchodzą w życie po upływie 14 dni od ich ogłoszenia, chyba że dany akt normatywny określa termin dłuższy. </a:t>
            </a:r>
          </a:p>
          <a:p>
            <a:pPr marL="0" indent="0">
              <a:buNone/>
            </a:pPr>
            <a:r>
              <a:rPr lang="pl-PL" dirty="0" smtClean="0"/>
              <a:t>b</a:t>
            </a:r>
            <a:r>
              <a:rPr lang="pl-PL" dirty="0"/>
              <a:t>) drugi zaś uchylenie, które oznacza utratę mocy obowiązującej,</a:t>
            </a:r>
          </a:p>
          <a:p>
            <a:pPr marL="0" indent="0">
              <a:buNone/>
            </a:pPr>
            <a:r>
              <a:rPr lang="pl-PL" dirty="0"/>
              <a:t>regułą jest zasada, iż ustawa późniejsza uchyla ustawę wcześniejszą wchodząc w jej miejsce. Zwykle bowiem ustawy nie podają końcowego terminu swego obowiązywania (wyjątkiem są ustawy epizodyczne). Derogacja może mieć charakter częściowy lub pełny. </a:t>
            </a:r>
            <a:endParaRPr lang="pl-PL" dirty="0" smtClean="0"/>
          </a:p>
          <a:p>
            <a:pPr marL="0" indent="0">
              <a:buNone/>
            </a:pPr>
            <a:r>
              <a:rPr lang="pl-PL" dirty="0" smtClean="0"/>
              <a:t>Przy </a:t>
            </a:r>
            <a:r>
              <a:rPr lang="pl-PL" dirty="0"/>
              <a:t>wejściu w życie obecnego </a:t>
            </a:r>
            <a:r>
              <a:rPr lang="pl-PL" dirty="0" smtClean="0"/>
              <a:t>KKS </a:t>
            </a:r>
            <a:r>
              <a:rPr lang="pl-PL" dirty="0"/>
              <a:t>zignorowano te postulaty </a:t>
            </a:r>
            <a:r>
              <a:rPr lang="pl-PL" dirty="0" smtClean="0"/>
              <a:t>doktryny</a:t>
            </a:r>
            <a:r>
              <a:rPr lang="pl-PL" dirty="0"/>
              <a:t>. Dziennik Ustaw Nr 83 z 1999 r., w którym został opublikowany tekst obecnego Kodeksu karnego skarbowego, nosił datę 15.10.1999 r., zaś datą wejścia w życie tego Kodeksu -jak postanowiono w przepisach </a:t>
            </a:r>
            <a:r>
              <a:rPr lang="pl-PL" dirty="0" smtClean="0"/>
              <a:t>wprowadzających był </a:t>
            </a:r>
            <a:r>
              <a:rPr lang="pl-PL" dirty="0"/>
              <a:t>dzień 17.10.1999 r.</a:t>
            </a:r>
          </a:p>
          <a:p>
            <a:pPr marL="0" indent="0">
              <a:buNone/>
            </a:pPr>
            <a:r>
              <a:rPr lang="pl-PL" dirty="0"/>
              <a:t> </a:t>
            </a:r>
          </a:p>
          <a:p>
            <a:pPr marL="0" indent="0">
              <a:buNone/>
            </a:pPr>
            <a:endParaRPr lang="pl-PL" dirty="0"/>
          </a:p>
          <a:p>
            <a:endParaRPr lang="pl-PL" dirty="0"/>
          </a:p>
        </p:txBody>
      </p:sp>
    </p:spTree>
    <p:extLst>
      <p:ext uri="{BB962C8B-B14F-4D97-AF65-F5344CB8AC3E}">
        <p14:creationId xmlns:p14="http://schemas.microsoft.com/office/powerpoint/2010/main" val="2348201670"/>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Czas popełnienia czynu zabronionego</a:t>
            </a:r>
          </a:p>
        </p:txBody>
      </p:sp>
      <p:sp>
        <p:nvSpPr>
          <p:cNvPr id="3" name="Symbol zastępczy zawartości 2"/>
          <p:cNvSpPr>
            <a:spLocks noGrp="1"/>
          </p:cNvSpPr>
          <p:nvPr>
            <p:ph idx="1"/>
          </p:nvPr>
        </p:nvSpPr>
        <p:spPr>
          <a:xfrm>
            <a:off x="457200" y="1600200"/>
            <a:ext cx="8229600" cy="4997152"/>
          </a:xfrm>
        </p:spPr>
        <p:txBody>
          <a:bodyPr>
            <a:normAutofit fontScale="62500" lnSpcReduction="20000"/>
          </a:bodyPr>
          <a:lstStyle/>
          <a:p>
            <a:pPr marL="0" indent="0">
              <a:buNone/>
            </a:pPr>
            <a:r>
              <a:rPr lang="pl-PL" dirty="0"/>
              <a:t>Czas popełnienia czynu zabronionego – to czas, w którym </a:t>
            </a:r>
            <a:r>
              <a:rPr lang="pl-PL" dirty="0" smtClean="0"/>
              <a:t>nastąpiło zachowanie się sprawcy (sprawca </a:t>
            </a:r>
            <a:r>
              <a:rPr lang="pl-PL" dirty="0"/>
              <a:t>działał lub zaniechał działania, do którego był zobowiązany </a:t>
            </a:r>
            <a:r>
              <a:rPr lang="pl-PL" dirty="0" smtClean="0"/>
              <a:t>-art</a:t>
            </a:r>
            <a:r>
              <a:rPr lang="pl-PL" dirty="0"/>
              <a:t>. </a:t>
            </a:r>
            <a:r>
              <a:rPr lang="pl-PL" dirty="0" smtClean="0"/>
              <a:t>2 </a:t>
            </a:r>
            <a:r>
              <a:rPr lang="pl-PL" dirty="0"/>
              <a:t>§ 1 </a:t>
            </a:r>
            <a:r>
              <a:rPr lang="pl-PL" dirty="0" smtClean="0"/>
              <a:t>KKS). </a:t>
            </a:r>
            <a:r>
              <a:rPr lang="pl-PL" dirty="0"/>
              <a:t>Dla jego ustalenia nie ma znaczenia skutek. Ten ostatni jest miarodajny dla ustalenia dokonania czynu zabronionego.</a:t>
            </a:r>
          </a:p>
          <a:p>
            <a:pPr marL="0" indent="0">
              <a:buNone/>
            </a:pPr>
            <a:r>
              <a:rPr lang="pl-PL" dirty="0"/>
              <a:t>Czasem popełnienia czynu zabronionego charakteryzującego się działaniem jest chwila </a:t>
            </a:r>
            <a:r>
              <a:rPr lang="pl-PL" dirty="0" smtClean="0"/>
              <a:t>ostatniej </a:t>
            </a:r>
            <a:r>
              <a:rPr lang="pl-PL" dirty="0"/>
              <a:t>dokonanej czynności,</a:t>
            </a:r>
          </a:p>
          <a:p>
            <a:pPr marL="0" indent="0">
              <a:buNone/>
            </a:pPr>
            <a:r>
              <a:rPr lang="pl-PL" dirty="0"/>
              <a:t>Czasem popełnienia czynu zabronionego charakteryzującego się zaniechaniem jest z kolei moment początkowy sytuacji, w której zobowiązany nie może już wykonać nałożonego nań </a:t>
            </a:r>
            <a:r>
              <a:rPr lang="pl-PL" dirty="0" smtClean="0"/>
              <a:t>obowiązku. </a:t>
            </a:r>
            <a:endParaRPr lang="pl-PL" dirty="0"/>
          </a:p>
          <a:p>
            <a:pPr marL="0" indent="0">
              <a:buNone/>
            </a:pPr>
            <a:r>
              <a:rPr lang="pl-PL" dirty="0"/>
              <a:t>Czasem popełnienia wykroczenia, którego podstawą jest tzw. czyn ciągły, składający się z dwu lub więcej </a:t>
            </a:r>
            <a:r>
              <a:rPr lang="pl-PL" dirty="0" err="1"/>
              <a:t>zachowań</a:t>
            </a:r>
            <a:r>
              <a:rPr lang="pl-PL" dirty="0"/>
              <a:t> podjętych w krótkich odstępach czasu w wykonaniu z góry powziętego zamiaru ( per analogiam </a:t>
            </a:r>
            <a:r>
              <a:rPr lang="pl-PL" dirty="0" smtClean="0"/>
              <a:t>do </a:t>
            </a:r>
            <a:r>
              <a:rPr lang="pl-PL" dirty="0"/>
              <a:t>art.  12 k.k.):</a:t>
            </a:r>
          </a:p>
          <a:p>
            <a:pPr marL="0" indent="0">
              <a:buNone/>
            </a:pPr>
            <a:r>
              <a:rPr lang="pl-PL" dirty="0" smtClean="0"/>
              <a:t>1</a:t>
            </a:r>
            <a:r>
              <a:rPr lang="pl-PL" dirty="0"/>
              <a:t>) w przypadku czynu ciągłego składającego się z kilku działań – czas zakończenia ostatniego działania, </a:t>
            </a:r>
          </a:p>
          <a:p>
            <a:pPr marL="0" indent="0">
              <a:buNone/>
            </a:pPr>
            <a:r>
              <a:rPr lang="pl-PL" dirty="0" smtClean="0"/>
              <a:t>2</a:t>
            </a:r>
            <a:r>
              <a:rPr lang="pl-PL" dirty="0"/>
              <a:t>) w przypadku czynu ciągłego składającego się z kilku zaniechań – pierwszy moment, w którym sprawca nie miał już możliwości wypełnienia ciążącego na nim obowiązku.</a:t>
            </a:r>
          </a:p>
          <a:p>
            <a:endParaRPr lang="pl-PL" dirty="0"/>
          </a:p>
        </p:txBody>
      </p:sp>
    </p:spTree>
    <p:extLst>
      <p:ext uri="{BB962C8B-B14F-4D97-AF65-F5344CB8AC3E}">
        <p14:creationId xmlns:p14="http://schemas.microsoft.com/office/powerpoint/2010/main" val="299131889"/>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75856" y="191788"/>
            <a:ext cx="2880320" cy="504056"/>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2000" b="1" dirty="0" smtClean="0"/>
              <a:t>Reguły intertemporalne </a:t>
            </a:r>
            <a:endParaRPr lang="pl-PL" sz="2000" b="1" dirty="0"/>
          </a:p>
        </p:txBody>
      </p:sp>
      <p:sp>
        <p:nvSpPr>
          <p:cNvPr id="4" name="Prostokąt 3"/>
          <p:cNvSpPr/>
          <p:nvPr/>
        </p:nvSpPr>
        <p:spPr>
          <a:xfrm>
            <a:off x="5940152" y="1184778"/>
            <a:ext cx="1374246" cy="130811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Modyfikacja penalizacji (art. 2 par 5 KKS) </a:t>
            </a:r>
            <a:endParaRPr lang="pl-PL" sz="1200" dirty="0"/>
          </a:p>
        </p:txBody>
      </p:sp>
      <p:sp>
        <p:nvSpPr>
          <p:cNvPr id="5" name="Prostokąt 4"/>
          <p:cNvSpPr/>
          <p:nvPr/>
        </p:nvSpPr>
        <p:spPr>
          <a:xfrm>
            <a:off x="7596338" y="1182178"/>
            <a:ext cx="1440158" cy="131071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Depenalizacja prawomocnie osądzonego czynu (art. 2 par 6 KKS ) </a:t>
            </a:r>
            <a:endParaRPr lang="pl-PL" sz="1200" dirty="0"/>
          </a:p>
        </p:txBody>
      </p:sp>
      <p:sp>
        <p:nvSpPr>
          <p:cNvPr id="8" name="Prostokąt 7"/>
          <p:cNvSpPr/>
          <p:nvPr/>
        </p:nvSpPr>
        <p:spPr>
          <a:xfrm>
            <a:off x="5940152" y="3203628"/>
            <a:ext cx="1374246" cy="324970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200" dirty="0" smtClean="0"/>
              <a:t>Jeżeli w nowej ustawie czyn zabroniony nie jest już zagrożony karą pozbawienia wolności</a:t>
            </a:r>
          </a:p>
          <a:p>
            <a:pPr marL="171450" indent="-171450">
              <a:buFontTx/>
              <a:buChar char="-"/>
            </a:pPr>
            <a:r>
              <a:rPr lang="pl-PL" sz="1200" dirty="0" smtClean="0"/>
              <a:t>Wymierzona karę pozbawienia wolności zamienia się na karę grzywny ( 1 dzień kary pozbawienia wolności = 2 stawki dzienne grzywny</a:t>
            </a:r>
          </a:p>
          <a:p>
            <a:pPr marL="171450" indent="-171450">
              <a:buFontTx/>
              <a:buChar char="-"/>
            </a:pPr>
            <a:endParaRPr lang="pl-PL" sz="1200" dirty="0"/>
          </a:p>
        </p:txBody>
      </p:sp>
      <p:sp>
        <p:nvSpPr>
          <p:cNvPr id="9" name="Prostokąt 8"/>
          <p:cNvSpPr/>
          <p:nvPr/>
        </p:nvSpPr>
        <p:spPr>
          <a:xfrm>
            <a:off x="3457518" y="3221914"/>
            <a:ext cx="2156955" cy="323142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Tx/>
              <a:buChar char="-"/>
            </a:pPr>
            <a:r>
              <a:rPr lang="pl-PL" sz="1200" dirty="0" smtClean="0"/>
              <a:t>Jeżeli w nowej ustawie czyn zabroniony zagrożony jest niższą karą niż orzeczona , wymierzona karę obniża się do górnej granicy ustawowego zagrożenia za ten czyn. </a:t>
            </a:r>
          </a:p>
          <a:p>
            <a:pPr marL="171450" indent="-171450">
              <a:buFontTx/>
              <a:buChar char="-"/>
            </a:pPr>
            <a:r>
              <a:rPr lang="pl-PL" sz="1200" dirty="0" smtClean="0"/>
              <a:t>Jeżeli nowa ustawa nie przewiduje możliwości zastosowania środka objętego orzeczeniem środka tego nie wykonuje się </a:t>
            </a:r>
            <a:endParaRPr lang="pl-PL" sz="1200" dirty="0"/>
          </a:p>
        </p:txBody>
      </p:sp>
      <p:sp>
        <p:nvSpPr>
          <p:cNvPr id="11" name="Prostokąt 10"/>
          <p:cNvSpPr/>
          <p:nvPr/>
        </p:nvSpPr>
        <p:spPr>
          <a:xfrm>
            <a:off x="251520" y="3205339"/>
            <a:ext cx="1440160" cy="323142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Jeżeli w czasie orzekania obowiązuje inna ustawa niż w czasie popełniania czynu zabronionego, stosuje się </a:t>
            </a:r>
          </a:p>
          <a:p>
            <a:pPr algn="ctr"/>
            <a:r>
              <a:rPr lang="pl-PL" sz="1200" dirty="0" smtClean="0"/>
              <a:t>- Ustawę nową </a:t>
            </a:r>
          </a:p>
          <a:p>
            <a:r>
              <a:rPr lang="pl-PL" sz="1200" dirty="0" smtClean="0"/>
              <a:t>      - Ustawę obowiązującą poprzednio jeżeli jest względniejsza dla sprawcy  </a:t>
            </a:r>
            <a:endParaRPr lang="pl-PL" sz="1200" dirty="0"/>
          </a:p>
        </p:txBody>
      </p:sp>
      <p:cxnSp>
        <p:nvCxnSpPr>
          <p:cNvPr id="21" name="Łącznik prosty ze strzałką 20"/>
          <p:cNvCxnSpPr>
            <a:stCxn id="4" idx="0"/>
            <a:endCxn id="4" idx="0"/>
          </p:cNvCxnSpPr>
          <p:nvPr/>
        </p:nvCxnSpPr>
        <p:spPr>
          <a:xfrm>
            <a:off x="6627275" y="1184778"/>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a:stCxn id="2" idx="2"/>
            <a:endCxn id="4" idx="0"/>
          </p:cNvCxnSpPr>
          <p:nvPr/>
        </p:nvCxnSpPr>
        <p:spPr>
          <a:xfrm>
            <a:off x="4716016" y="695844"/>
            <a:ext cx="1911259" cy="4889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Łącznik prosty ze strzałką 25"/>
          <p:cNvCxnSpPr>
            <a:stCxn id="2" idx="2"/>
            <a:endCxn id="5" idx="0"/>
          </p:cNvCxnSpPr>
          <p:nvPr/>
        </p:nvCxnSpPr>
        <p:spPr>
          <a:xfrm>
            <a:off x="4716016" y="695844"/>
            <a:ext cx="3600401" cy="4863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Łącznik prosty ze strzałką 77"/>
          <p:cNvCxnSpPr>
            <a:stCxn id="4" idx="2"/>
            <a:endCxn id="8" idx="0"/>
          </p:cNvCxnSpPr>
          <p:nvPr/>
        </p:nvCxnSpPr>
        <p:spPr>
          <a:xfrm>
            <a:off x="6627275" y="2492895"/>
            <a:ext cx="0" cy="7107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Prostokąt 31"/>
          <p:cNvSpPr/>
          <p:nvPr/>
        </p:nvSpPr>
        <p:spPr>
          <a:xfrm>
            <a:off x="7596338" y="3188766"/>
            <a:ext cx="1440158" cy="326456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200" dirty="0" smtClean="0"/>
              <a:t>Jeżeli w nowej ustawie czyn zabroniony nie jest już zabroniony pod groźbą kary</a:t>
            </a:r>
          </a:p>
          <a:p>
            <a:r>
              <a:rPr lang="pl-PL" sz="1200" dirty="0" smtClean="0"/>
              <a:t>- Skazanie ulega zatarciu z mocy prawa a ukaranie uważa się za niebyłe.  </a:t>
            </a:r>
            <a:endParaRPr lang="pl-PL" sz="1200" dirty="0"/>
          </a:p>
        </p:txBody>
      </p:sp>
      <p:sp>
        <p:nvSpPr>
          <p:cNvPr id="33" name="Prostokąt 32"/>
          <p:cNvSpPr/>
          <p:nvPr/>
        </p:nvSpPr>
        <p:spPr>
          <a:xfrm>
            <a:off x="1907702" y="3188766"/>
            <a:ext cx="1296145" cy="323142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200" dirty="0" smtClean="0"/>
              <a:t>Stosowanie w części ustawy nowej i części ustawy obowiązującej jest niedopuszczalna</a:t>
            </a:r>
            <a:endParaRPr lang="pl-PL" sz="1200" dirty="0"/>
          </a:p>
        </p:txBody>
      </p:sp>
      <p:sp>
        <p:nvSpPr>
          <p:cNvPr id="57" name="Prostokąt 56"/>
          <p:cNvSpPr/>
          <p:nvPr/>
        </p:nvSpPr>
        <p:spPr>
          <a:xfrm>
            <a:off x="3851920" y="1184778"/>
            <a:ext cx="1368152" cy="1308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dirty="0" smtClean="0">
                <a:solidFill>
                  <a:schemeClr val="tx1"/>
                </a:solidFill>
              </a:rPr>
              <a:t>Zmiana ustawy po wydaniu wyroku (art. 2 par 4 KKS)  </a:t>
            </a:r>
            <a:endParaRPr lang="pl-PL" sz="1200" dirty="0">
              <a:solidFill>
                <a:schemeClr val="tx1"/>
              </a:solidFill>
            </a:endParaRPr>
          </a:p>
        </p:txBody>
      </p:sp>
      <p:sp>
        <p:nvSpPr>
          <p:cNvPr id="59" name="Prostokąt 58"/>
          <p:cNvSpPr/>
          <p:nvPr/>
        </p:nvSpPr>
        <p:spPr>
          <a:xfrm>
            <a:off x="1979711" y="1182178"/>
            <a:ext cx="1152128" cy="13107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dirty="0" smtClean="0">
                <a:solidFill>
                  <a:schemeClr val="tx1"/>
                </a:solidFill>
              </a:rPr>
              <a:t>Zakaz łączenia ustaw w czasie (art. 2 par 3 KKS)  </a:t>
            </a:r>
            <a:endParaRPr lang="pl-PL" sz="1200" dirty="0"/>
          </a:p>
        </p:txBody>
      </p:sp>
      <p:sp>
        <p:nvSpPr>
          <p:cNvPr id="61" name="Prostokąt 60"/>
          <p:cNvSpPr/>
          <p:nvPr/>
        </p:nvSpPr>
        <p:spPr>
          <a:xfrm>
            <a:off x="395536" y="1182178"/>
            <a:ext cx="1152128" cy="13107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dirty="0" smtClean="0">
                <a:solidFill>
                  <a:schemeClr val="tx1"/>
                </a:solidFill>
              </a:rPr>
              <a:t>Stosowanie ustawy względniejszej dla sprawcy (art. 2 par 2 KKS)  </a:t>
            </a:r>
            <a:endParaRPr lang="pl-PL" dirty="0"/>
          </a:p>
        </p:txBody>
      </p:sp>
      <p:sp>
        <p:nvSpPr>
          <p:cNvPr id="86" name="Prostokąt 85"/>
          <p:cNvSpPr/>
          <p:nvPr/>
        </p:nvSpPr>
        <p:spPr>
          <a:xfrm>
            <a:off x="179512" y="191787"/>
            <a:ext cx="2448271" cy="748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b="1" dirty="0" smtClean="0">
                <a:solidFill>
                  <a:schemeClr val="tx1"/>
                </a:solidFill>
              </a:rPr>
              <a:t>Reguły normujące kwestie zmiany ustawodawstwa </a:t>
            </a:r>
          </a:p>
          <a:p>
            <a:pPr algn="ctr"/>
            <a:endParaRPr lang="pl-PL" sz="1400" b="1" dirty="0">
              <a:solidFill>
                <a:schemeClr val="tx1"/>
              </a:solidFill>
            </a:endParaRPr>
          </a:p>
        </p:txBody>
      </p:sp>
      <p:cxnSp>
        <p:nvCxnSpPr>
          <p:cNvPr id="88" name="Łącznik prosty ze strzałką 87"/>
          <p:cNvCxnSpPr>
            <a:stCxn id="86" idx="3"/>
            <a:endCxn id="2" idx="1"/>
          </p:cNvCxnSpPr>
          <p:nvPr/>
        </p:nvCxnSpPr>
        <p:spPr>
          <a:xfrm flipV="1">
            <a:off x="2627783" y="443816"/>
            <a:ext cx="648073" cy="1222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0" name="Łącznik prosty ze strzałką 89"/>
          <p:cNvCxnSpPr>
            <a:stCxn id="2" idx="2"/>
            <a:endCxn id="61" idx="0"/>
          </p:cNvCxnSpPr>
          <p:nvPr/>
        </p:nvCxnSpPr>
        <p:spPr>
          <a:xfrm flipH="1">
            <a:off x="971600" y="695844"/>
            <a:ext cx="3744416" cy="4863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Łącznik prosty ze strzałką 91"/>
          <p:cNvCxnSpPr>
            <a:stCxn id="2" idx="2"/>
            <a:endCxn id="59" idx="0"/>
          </p:cNvCxnSpPr>
          <p:nvPr/>
        </p:nvCxnSpPr>
        <p:spPr>
          <a:xfrm flipH="1">
            <a:off x="2555775" y="695844"/>
            <a:ext cx="2160241" cy="4863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5" name="Łącznik prosty ze strzałką 94"/>
          <p:cNvCxnSpPr>
            <a:stCxn id="2" idx="2"/>
            <a:endCxn id="57" idx="0"/>
          </p:cNvCxnSpPr>
          <p:nvPr/>
        </p:nvCxnSpPr>
        <p:spPr>
          <a:xfrm flipH="1">
            <a:off x="4535996" y="695844"/>
            <a:ext cx="180020" cy="4889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Łącznik prosty ze strzałką 97"/>
          <p:cNvCxnSpPr>
            <a:stCxn id="5" idx="2"/>
            <a:endCxn id="32" idx="0"/>
          </p:cNvCxnSpPr>
          <p:nvPr/>
        </p:nvCxnSpPr>
        <p:spPr>
          <a:xfrm>
            <a:off x="8316417" y="2492896"/>
            <a:ext cx="0" cy="69587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0" name="Łącznik prosty ze strzałką 99"/>
          <p:cNvCxnSpPr>
            <a:stCxn id="57" idx="2"/>
            <a:endCxn id="9" idx="0"/>
          </p:cNvCxnSpPr>
          <p:nvPr/>
        </p:nvCxnSpPr>
        <p:spPr>
          <a:xfrm>
            <a:off x="4535996" y="2492895"/>
            <a:ext cx="0" cy="72901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Łącznik prosty ze strzałką 101"/>
          <p:cNvCxnSpPr>
            <a:stCxn id="59" idx="2"/>
            <a:endCxn id="33" idx="0"/>
          </p:cNvCxnSpPr>
          <p:nvPr/>
        </p:nvCxnSpPr>
        <p:spPr>
          <a:xfrm>
            <a:off x="2555775" y="2492896"/>
            <a:ext cx="0" cy="69587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4" name="Łącznik prosty ze strzałką 103"/>
          <p:cNvCxnSpPr>
            <a:stCxn id="61" idx="2"/>
            <a:endCxn id="11" idx="0"/>
          </p:cNvCxnSpPr>
          <p:nvPr/>
        </p:nvCxnSpPr>
        <p:spPr>
          <a:xfrm>
            <a:off x="971600" y="2492896"/>
            <a:ext cx="0" cy="7124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8203039"/>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60648"/>
            <a:ext cx="8229600" cy="1296144"/>
          </a:xfrm>
        </p:spPr>
        <p:txBody>
          <a:bodyPr>
            <a:noAutofit/>
          </a:bodyPr>
          <a:lstStyle/>
          <a:p>
            <a:r>
              <a:rPr lang="pl-PL" sz="2800" b="1" dirty="0" smtClean="0"/>
              <a:t>Kolizja ustaw karnych w czasie zachodzi wówczas, gdy w czasie orzekania obowiązuje ustawa inna niż w czasie popełnienia wykroczenia   </a:t>
            </a:r>
            <a:endParaRPr lang="pl-PL" sz="2800" b="1" dirty="0"/>
          </a:p>
        </p:txBody>
      </p:sp>
      <p:sp>
        <p:nvSpPr>
          <p:cNvPr id="3" name="Symbol zastępczy zawartości 2"/>
          <p:cNvSpPr>
            <a:spLocks noGrp="1"/>
          </p:cNvSpPr>
          <p:nvPr>
            <p:ph idx="1"/>
          </p:nvPr>
        </p:nvSpPr>
        <p:spPr>
          <a:xfrm>
            <a:off x="467544" y="1772817"/>
            <a:ext cx="8229600" cy="5085184"/>
          </a:xfrm>
        </p:spPr>
        <p:txBody>
          <a:bodyPr>
            <a:normAutofit/>
          </a:bodyPr>
          <a:lstStyle/>
          <a:p>
            <a:pPr marL="0" indent="0">
              <a:buNone/>
            </a:pPr>
            <a:r>
              <a:rPr lang="pl-PL" b="1" dirty="0" smtClean="0"/>
              <a:t>Art. 2 §</a:t>
            </a:r>
            <a:r>
              <a:rPr lang="pl-PL" b="1" dirty="0"/>
              <a:t> 1</a:t>
            </a:r>
            <a:r>
              <a:rPr lang="pl-PL" dirty="0"/>
              <a:t> </a:t>
            </a:r>
            <a:r>
              <a:rPr lang="pl-PL" b="1" dirty="0" smtClean="0"/>
              <a:t> KKS</a:t>
            </a:r>
          </a:p>
          <a:p>
            <a:pPr marL="0" indent="0">
              <a:buNone/>
            </a:pPr>
            <a:r>
              <a:rPr lang="pl-PL" dirty="0" smtClean="0"/>
              <a:t>Jeżeli w czasie orzekania obowiązuje ustawa inna niż w czasie popełnienia przestępstwa lub wykroczenia skarbowego, stosuje się ustawę nową, jednakże należy stosować ustawę obowiązującą poprzednio, jeżeli jest względniejsza dla sprawcy. </a:t>
            </a:r>
          </a:p>
        </p:txBody>
      </p:sp>
    </p:spTree>
    <p:extLst>
      <p:ext uri="{BB962C8B-B14F-4D97-AF65-F5344CB8AC3E}">
        <p14:creationId xmlns:p14="http://schemas.microsoft.com/office/powerpoint/2010/main" val="2900265876"/>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7519"/>
            <a:ext cx="8229600" cy="1143000"/>
          </a:xfrm>
        </p:spPr>
        <p:txBody>
          <a:bodyPr>
            <a:normAutofit/>
          </a:bodyPr>
          <a:lstStyle/>
          <a:p>
            <a:r>
              <a:rPr lang="pl-PL" b="1" dirty="0" smtClean="0"/>
              <a:t>Formy zmiany ustawy  </a:t>
            </a:r>
            <a:endParaRPr lang="pl-PL" b="1" dirty="0"/>
          </a:p>
        </p:txBody>
      </p:sp>
      <p:sp>
        <p:nvSpPr>
          <p:cNvPr id="3" name="Symbol zastępczy zawartości 2"/>
          <p:cNvSpPr>
            <a:spLocks noGrp="1"/>
          </p:cNvSpPr>
          <p:nvPr>
            <p:ph idx="1"/>
          </p:nvPr>
        </p:nvSpPr>
        <p:spPr>
          <a:xfrm>
            <a:off x="395536" y="1268760"/>
            <a:ext cx="8229600" cy="5112568"/>
          </a:xfrm>
        </p:spPr>
        <p:txBody>
          <a:bodyPr>
            <a:normAutofit fontScale="70000" lnSpcReduction="20000"/>
          </a:bodyPr>
          <a:lstStyle/>
          <a:p>
            <a:r>
              <a:rPr lang="pl-PL" b="1" dirty="0"/>
              <a:t>p</a:t>
            </a:r>
            <a:r>
              <a:rPr lang="pl-PL" b="1" dirty="0" smtClean="0"/>
              <a:t>enalizacja (kryminalizacja) </a:t>
            </a:r>
            <a:r>
              <a:rPr lang="pl-PL" dirty="0" smtClean="0"/>
              <a:t>– zmiana polegająca na wprowadzeniu sankcji karnej za kategorie czynów, która nie była dotychczas traktowana jako wykroczenie, </a:t>
            </a:r>
          </a:p>
          <a:p>
            <a:r>
              <a:rPr lang="pl-PL" b="1" dirty="0" smtClean="0"/>
              <a:t>modyfikacja penalizacji </a:t>
            </a:r>
            <a:r>
              <a:rPr lang="pl-PL" dirty="0" smtClean="0"/>
              <a:t>zmiana normatywna, która będzie prowadzić jedynie do złagodzenia lub zaostrzenia sankcji karnej za dany typ zachowania. Może ona nastąpić przez zmianę ustawowego zagrożenia sankcją karną, jak i przez zmianę treści lub zakresu zastosowania ogólnych instytucji wymiaru kary w części ogólnej (np. zmiana długości okresu zatarcia skazania czy przedawnienia wykonania kary),</a:t>
            </a:r>
          </a:p>
          <a:p>
            <a:r>
              <a:rPr lang="pl-PL" b="1" dirty="0" smtClean="0"/>
              <a:t>depenalizacja </a:t>
            </a:r>
            <a:r>
              <a:rPr lang="pl-PL" b="1" dirty="0"/>
              <a:t>całkowita </a:t>
            </a:r>
            <a:r>
              <a:rPr lang="pl-PL" dirty="0"/>
              <a:t>– rezygnacja z jakiejkolwiek sankcji za daną kategorię </a:t>
            </a:r>
            <a:r>
              <a:rPr lang="pl-PL" dirty="0" err="1"/>
              <a:t>zachowań</a:t>
            </a:r>
            <a:r>
              <a:rPr lang="pl-PL" dirty="0"/>
              <a:t> (zniesienie cechy karalności</a:t>
            </a:r>
            <a:r>
              <a:rPr lang="pl-PL" dirty="0" smtClean="0"/>
              <a:t>),</a:t>
            </a:r>
            <a:endParaRPr lang="pl-PL" dirty="0"/>
          </a:p>
          <a:p>
            <a:r>
              <a:rPr lang="pl-PL" b="1" dirty="0"/>
              <a:t>depenalizacja częściowa </a:t>
            </a:r>
            <a:r>
              <a:rPr lang="pl-PL" dirty="0"/>
              <a:t>– przesunięcie danego typu czynów z przestępstw do wykroczeń lub innych kategorii </a:t>
            </a:r>
            <a:r>
              <a:rPr lang="pl-PL" dirty="0" err="1"/>
              <a:t>zachowań</a:t>
            </a:r>
            <a:r>
              <a:rPr lang="pl-PL" dirty="0"/>
              <a:t> zagrożonych karą represyjną np. deliktów karnoadministracyjnych (występuje też w innym wariancie - </a:t>
            </a:r>
            <a:r>
              <a:rPr lang="pl-PL" dirty="0" err="1"/>
              <a:t>kontrawencjonalizacji</a:t>
            </a:r>
            <a:r>
              <a:rPr lang="pl-PL" dirty="0"/>
              <a:t>).</a:t>
            </a:r>
          </a:p>
          <a:p>
            <a:endParaRPr lang="pl-PL" dirty="0" smtClean="0"/>
          </a:p>
          <a:p>
            <a:endParaRPr lang="pl-PL" dirty="0"/>
          </a:p>
        </p:txBody>
      </p:sp>
    </p:spTree>
    <p:extLst>
      <p:ext uri="{BB962C8B-B14F-4D97-AF65-F5344CB8AC3E}">
        <p14:creationId xmlns:p14="http://schemas.microsoft.com/office/powerpoint/2010/main" val="2797018762"/>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t>
            </a:r>
            <a:r>
              <a:rPr lang="pl-PL" b="1" dirty="0" smtClean="0"/>
              <a:t>LEX RETRO NON AGIT</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buNone/>
            </a:pPr>
            <a:r>
              <a:rPr lang="pl-PL" dirty="0" smtClean="0"/>
              <a:t>Kolizja ustaw nie zachodzi, jeżeli jakiś czyn nie był zabroniony w chwili jego popełnienia, a stał się nim dopiero w świetle nowej ustawy. Do takiego przypadku odnosi się bowiem zasada wynikająca z art. 1§1 KKS (</a:t>
            </a:r>
            <a:r>
              <a:rPr lang="pl-PL" b="1" dirty="0" smtClean="0"/>
              <a:t>lex retro non </a:t>
            </a:r>
            <a:r>
              <a:rPr lang="pl-PL" b="1" dirty="0" err="1" smtClean="0"/>
              <a:t>agit</a:t>
            </a:r>
            <a:r>
              <a:rPr lang="pl-PL" dirty="0" smtClean="0"/>
              <a:t>), zgodnie z którą odpowiedzialności karnej podlega ten tylko, kto popełnia czyn zabroniony przez ustawę obowiązującą w czasie jego popełnienia. Przepis ten wprowadza więc </a:t>
            </a:r>
            <a:r>
              <a:rPr lang="pl-PL" b="1" dirty="0" smtClean="0"/>
              <a:t>zakaz wstecznego działania ustawy penalizującej czyn uprzednio niezakazany. </a:t>
            </a:r>
          </a:p>
          <a:p>
            <a:endParaRPr lang="pl-PL" dirty="0"/>
          </a:p>
        </p:txBody>
      </p:sp>
    </p:spTree>
    <p:extLst>
      <p:ext uri="{BB962C8B-B14F-4D97-AF65-F5344CB8AC3E}">
        <p14:creationId xmlns:p14="http://schemas.microsoft.com/office/powerpoint/2010/main" val="3255179"/>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721499"/>
          </a:xfrm>
        </p:spPr>
        <p:txBody>
          <a:bodyPr>
            <a:normAutofit fontScale="47500" lnSpcReduction="20000"/>
          </a:bodyPr>
          <a:lstStyle/>
          <a:p>
            <a:pPr marL="0" indent="0">
              <a:buNone/>
            </a:pPr>
            <a:r>
              <a:rPr lang="pl-PL" sz="4400" dirty="0" smtClean="0"/>
              <a:t>Ustawę czasu orzekania, a więc </a:t>
            </a:r>
            <a:r>
              <a:rPr lang="pl-PL" sz="4400" b="1" dirty="0" smtClean="0"/>
              <a:t>ustawę nową </a:t>
            </a:r>
            <a:r>
              <a:rPr lang="pl-PL" sz="4400" dirty="0" smtClean="0"/>
              <a:t>stosuje się do czynów popełnionych przed datą jej wejścia w życie, wtedy gdy:</a:t>
            </a:r>
          </a:p>
          <a:p>
            <a:r>
              <a:rPr lang="pl-PL" sz="4400" dirty="0" smtClean="0"/>
              <a:t>nie zmienia ona niczego w sytuacji prawnej sprawcy (</a:t>
            </a:r>
            <a:r>
              <a:rPr lang="pl-PL" sz="4400" b="1" dirty="0" smtClean="0"/>
              <a:t>stabilizacja penalizacji</a:t>
            </a:r>
            <a:r>
              <a:rPr lang="pl-PL" sz="4400" dirty="0" smtClean="0"/>
              <a:t>),</a:t>
            </a:r>
          </a:p>
          <a:p>
            <a:r>
              <a:rPr lang="pl-PL" sz="4400" dirty="0" smtClean="0"/>
              <a:t>gdy jest ona względniejsza dla sprawcy,</a:t>
            </a:r>
          </a:p>
          <a:p>
            <a:r>
              <a:rPr lang="pl-PL" sz="4400" dirty="0" smtClean="0"/>
              <a:t>gdy znosi ona odpowiedzialność za dany czyn, a więc wprowadza depenalizację</a:t>
            </a:r>
            <a:r>
              <a:rPr lang="pl-PL" sz="4400" dirty="0"/>
              <a:t>. </a:t>
            </a:r>
            <a:endParaRPr lang="pl-PL" sz="4400" dirty="0" smtClean="0"/>
          </a:p>
          <a:p>
            <a:endParaRPr lang="pl-PL" sz="4400" dirty="0"/>
          </a:p>
          <a:p>
            <a:pPr marL="0" indent="0">
              <a:buNone/>
            </a:pPr>
            <a:r>
              <a:rPr lang="pl-PL" sz="4400" dirty="0" smtClean="0"/>
              <a:t>Mogłoby </a:t>
            </a:r>
            <a:r>
              <a:rPr lang="pl-PL" sz="4400" dirty="0"/>
              <a:t>się wydawać, iż zasada ta (lex retro </a:t>
            </a:r>
            <a:r>
              <a:rPr lang="pl-PL" sz="4400" dirty="0" err="1"/>
              <a:t>agit</a:t>
            </a:r>
            <a:r>
              <a:rPr lang="pl-PL" sz="4400" dirty="0"/>
              <a:t>) pozostaje w sprzeczności z wynikającą z art. 1 (lex retro non </a:t>
            </a:r>
            <a:r>
              <a:rPr lang="pl-PL" sz="4400" dirty="0" err="1"/>
              <a:t>agit</a:t>
            </a:r>
            <a:r>
              <a:rPr lang="pl-PL" sz="4400" dirty="0"/>
              <a:t>). Sprzeczność ta jest jednak tylko pozorna. Artykuł </a:t>
            </a:r>
            <a:r>
              <a:rPr lang="pl-PL" sz="4400" dirty="0" smtClean="0"/>
              <a:t>2 KKS odnosi </a:t>
            </a:r>
            <a:r>
              <a:rPr lang="pl-PL" sz="4400" dirty="0"/>
              <a:t>się bowiem jedynie do tych przypadków, w których czyn był zabroniony również w chwili jego popełnienia. Tymczasem zasada lex </a:t>
            </a:r>
            <a:r>
              <a:rPr lang="pl-PL" sz="4400" dirty="0" err="1"/>
              <a:t>severior</a:t>
            </a:r>
            <a:r>
              <a:rPr lang="pl-PL" sz="4400" dirty="0"/>
              <a:t> retro non </a:t>
            </a:r>
            <a:r>
              <a:rPr lang="pl-PL" sz="4400" dirty="0" err="1"/>
              <a:t>agit</a:t>
            </a:r>
            <a:r>
              <a:rPr lang="pl-PL" sz="4400" dirty="0"/>
              <a:t> zawiera zakaz wstecznego działania ustawy dopiero penalizującej zachowanie sprawcy, a nie wszelkich innych ustaw, które jedynie modyfikują sytuację sprawcy popełniającego czyn  już w chwili jego dokonywania spenalizowany.</a:t>
            </a:r>
            <a:endParaRPr lang="pl-PL" sz="4400" dirty="0" smtClean="0"/>
          </a:p>
          <a:p>
            <a:endParaRPr lang="pl-PL" dirty="0"/>
          </a:p>
          <a:p>
            <a:pPr marL="0" indent="0">
              <a:buNone/>
            </a:pPr>
            <a:endParaRPr lang="pl-PL" dirty="0" smtClean="0"/>
          </a:p>
          <a:p>
            <a:endParaRPr lang="pl-PL" dirty="0"/>
          </a:p>
        </p:txBody>
      </p:sp>
    </p:spTree>
    <p:extLst>
      <p:ext uri="{BB962C8B-B14F-4D97-AF65-F5344CB8AC3E}">
        <p14:creationId xmlns:p14="http://schemas.microsoft.com/office/powerpoint/2010/main" val="415846436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84270" y="191788"/>
            <a:ext cx="2952328" cy="64492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smtClean="0"/>
              <a:t>Obowiązywanie ustawy co do miejsca i osób </a:t>
            </a:r>
          </a:p>
        </p:txBody>
      </p:sp>
      <p:sp>
        <p:nvSpPr>
          <p:cNvPr id="4" name="Prostokąt 3"/>
          <p:cNvSpPr/>
          <p:nvPr/>
        </p:nvSpPr>
        <p:spPr>
          <a:xfrm>
            <a:off x="3990555" y="1670125"/>
            <a:ext cx="1539758" cy="236749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l-PL" sz="1200" b="1" dirty="0"/>
          </a:p>
          <a:p>
            <a:pPr algn="ctr"/>
            <a:r>
              <a:rPr lang="pl-PL" sz="1200" b="1" dirty="0" smtClean="0"/>
              <a:t>Odpowiedzialność na podstawie polskiej ustawy za przestępstwo skarbowe  popełnione za granicą   (niezależnie od przepisów obowiązujących w miejscu popełnienia przestępstwa)  </a:t>
            </a:r>
            <a:endParaRPr lang="pl-PL" sz="1200" b="1" dirty="0"/>
          </a:p>
        </p:txBody>
      </p:sp>
      <p:sp>
        <p:nvSpPr>
          <p:cNvPr id="5" name="Prostokąt 4"/>
          <p:cNvSpPr/>
          <p:nvPr/>
        </p:nvSpPr>
        <p:spPr>
          <a:xfrm>
            <a:off x="7227285" y="1705414"/>
            <a:ext cx="1583073" cy="481993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200" b="1" dirty="0" smtClean="0"/>
              <a:t>Odpowiedzialność na podstawie polskiej ustawy za przestępstwa skarbowe i wykroczenia skarbowe z Rozdziału 7 popełnione za granicą jeżeli zostały ujawnione w wyniku czynności kontrolnych przeprowadzonych   przez polski organ celny lub inny organ uprawniony na podstawie umów międzynarodowych (art. 3 par. 2 KKS) przepis stosuje się odpowiednio do wykroczeń skarbowych z art. 106e , 106f ,106h KKS</a:t>
            </a:r>
          </a:p>
          <a:p>
            <a:pPr marL="171450" indent="-171450">
              <a:buFontTx/>
              <a:buChar char="-"/>
            </a:pPr>
            <a:r>
              <a:rPr lang="pl-PL" sz="1200" b="1" dirty="0" smtClean="0"/>
              <a:t>Obywatel polski </a:t>
            </a:r>
          </a:p>
          <a:p>
            <a:pPr marL="171450" indent="-171450">
              <a:buFontTx/>
              <a:buChar char="-"/>
            </a:pPr>
            <a:r>
              <a:rPr lang="pl-PL" sz="1200" b="1" dirty="0" smtClean="0"/>
              <a:t>Cudzoziemiec      </a:t>
            </a:r>
            <a:r>
              <a:rPr lang="pl-PL" sz="1400" b="1" dirty="0" smtClean="0"/>
              <a:t> </a:t>
            </a:r>
            <a:endParaRPr lang="pl-PL" sz="1400" b="1" dirty="0"/>
          </a:p>
        </p:txBody>
      </p:sp>
      <p:sp>
        <p:nvSpPr>
          <p:cNvPr id="7" name="Prostokąt 6"/>
          <p:cNvSpPr/>
          <p:nvPr/>
        </p:nvSpPr>
        <p:spPr>
          <a:xfrm>
            <a:off x="251520" y="1615476"/>
            <a:ext cx="1944216" cy="52280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b="1" dirty="0" smtClean="0"/>
              <a:t>Zasada terytorialności </a:t>
            </a:r>
            <a:endParaRPr lang="pl-PL" sz="1200" b="1" dirty="0"/>
          </a:p>
        </p:txBody>
      </p:sp>
      <p:sp>
        <p:nvSpPr>
          <p:cNvPr id="8" name="Prostokąt 7"/>
          <p:cNvSpPr/>
          <p:nvPr/>
        </p:nvSpPr>
        <p:spPr>
          <a:xfrm>
            <a:off x="3284270" y="4281691"/>
            <a:ext cx="1372358" cy="196346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Skierowane przeciwko interesom finansowym Państwa Polskiego </a:t>
            </a:r>
          </a:p>
          <a:p>
            <a:pPr algn="ctr"/>
            <a:r>
              <a:rPr lang="pl-PL" sz="1200" dirty="0" smtClean="0"/>
              <a:t> art. 3 par 3 KKS</a:t>
            </a:r>
          </a:p>
          <a:p>
            <a:pPr marL="171450" indent="-171450" algn="ctr">
              <a:buFontTx/>
              <a:buChar char="-"/>
            </a:pPr>
            <a:r>
              <a:rPr lang="pl-PL" sz="1200" dirty="0" smtClean="0"/>
              <a:t>obywatel polski</a:t>
            </a:r>
            <a:endParaRPr lang="pl-PL" sz="1200" dirty="0"/>
          </a:p>
          <a:p>
            <a:pPr marL="171450" indent="-171450" algn="ctr">
              <a:buFontTx/>
              <a:buChar char="-"/>
            </a:pPr>
            <a:r>
              <a:rPr lang="pl-PL" sz="1200" dirty="0" smtClean="0"/>
              <a:t>cudzoziemiec </a:t>
            </a:r>
          </a:p>
        </p:txBody>
      </p:sp>
      <p:sp>
        <p:nvSpPr>
          <p:cNvPr id="9" name="Prostokąt 8"/>
          <p:cNvSpPr/>
          <p:nvPr/>
        </p:nvSpPr>
        <p:spPr>
          <a:xfrm>
            <a:off x="234321" y="2396672"/>
            <a:ext cx="1944216" cy="124835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Sprawca </a:t>
            </a:r>
          </a:p>
          <a:p>
            <a:pPr marL="171450" indent="-171450" algn="ctr">
              <a:buFontTx/>
              <a:buChar char="-"/>
            </a:pPr>
            <a:r>
              <a:rPr lang="pl-PL" sz="1200" dirty="0" smtClean="0"/>
              <a:t>Obywatel polski</a:t>
            </a:r>
          </a:p>
          <a:p>
            <a:pPr marL="171450" indent="-171450" algn="ctr">
              <a:buFontTx/>
              <a:buChar char="-"/>
            </a:pPr>
            <a:r>
              <a:rPr lang="pl-PL" sz="1200" dirty="0" smtClean="0"/>
              <a:t>Cudzoziemiec</a:t>
            </a:r>
          </a:p>
          <a:p>
            <a:pPr algn="ctr"/>
            <a:r>
              <a:rPr lang="pl-PL" sz="1200" dirty="0" smtClean="0"/>
              <a:t>Odpowiada na postawie polskiej ustawy za czyn popełniony  </a:t>
            </a:r>
            <a:endParaRPr lang="pl-PL" sz="1200" dirty="0"/>
          </a:p>
        </p:txBody>
      </p:sp>
      <p:cxnSp>
        <p:nvCxnSpPr>
          <p:cNvPr id="21" name="Łącznik prosty ze strzałką 20"/>
          <p:cNvCxnSpPr>
            <a:stCxn id="4" idx="0"/>
            <a:endCxn id="4" idx="0"/>
          </p:cNvCxnSpPr>
          <p:nvPr/>
        </p:nvCxnSpPr>
        <p:spPr>
          <a:xfrm>
            <a:off x="4760434" y="1670125"/>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a:stCxn id="2" idx="2"/>
            <a:endCxn id="4" idx="0"/>
          </p:cNvCxnSpPr>
          <p:nvPr/>
        </p:nvCxnSpPr>
        <p:spPr>
          <a:xfrm>
            <a:off x="4760434" y="836712"/>
            <a:ext cx="0" cy="8334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Łącznik prosty ze strzałką 25"/>
          <p:cNvCxnSpPr>
            <a:stCxn id="2" idx="2"/>
            <a:endCxn id="5" idx="0"/>
          </p:cNvCxnSpPr>
          <p:nvPr/>
        </p:nvCxnSpPr>
        <p:spPr>
          <a:xfrm>
            <a:off x="4760434" y="836712"/>
            <a:ext cx="3258388" cy="86870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Łącznik prosty ze strzałką 65"/>
          <p:cNvCxnSpPr>
            <a:stCxn id="2" idx="2"/>
            <a:endCxn id="7" idx="0"/>
          </p:cNvCxnSpPr>
          <p:nvPr/>
        </p:nvCxnSpPr>
        <p:spPr>
          <a:xfrm flipH="1">
            <a:off x="1223628" y="836712"/>
            <a:ext cx="3536806" cy="7787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Łącznik prosty ze strzałką 70"/>
          <p:cNvCxnSpPr>
            <a:stCxn id="7" idx="2"/>
            <a:endCxn id="9" idx="0"/>
          </p:cNvCxnSpPr>
          <p:nvPr/>
        </p:nvCxnSpPr>
        <p:spPr>
          <a:xfrm flipH="1">
            <a:off x="1206429" y="2138282"/>
            <a:ext cx="17199" cy="2583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Łącznik prosty ze strzałką 77"/>
          <p:cNvCxnSpPr>
            <a:stCxn id="4" idx="2"/>
            <a:endCxn id="8" idx="0"/>
          </p:cNvCxnSpPr>
          <p:nvPr/>
        </p:nvCxnSpPr>
        <p:spPr>
          <a:xfrm flipH="1">
            <a:off x="3970449" y="4037619"/>
            <a:ext cx="789985" cy="24407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Prostokąt 5"/>
          <p:cNvSpPr/>
          <p:nvPr/>
        </p:nvSpPr>
        <p:spPr>
          <a:xfrm>
            <a:off x="4760434" y="4282933"/>
            <a:ext cx="1584176" cy="22424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dirty="0" smtClean="0">
                <a:solidFill>
                  <a:schemeClr val="tx1"/>
                </a:solidFill>
              </a:rPr>
              <a:t>Skierowane przeciwko interesom finansowym Wspólnot Europejskich (przestępstwa skarbowe określone w Rozdziale 6 i 7 Działu II Tytułu I art. 3 par 3a KKS</a:t>
            </a:r>
          </a:p>
          <a:p>
            <a:pPr algn="ctr"/>
            <a:r>
              <a:rPr lang="pl-PL" sz="1200" dirty="0" smtClean="0">
                <a:solidFill>
                  <a:schemeClr val="tx1"/>
                </a:solidFill>
              </a:rPr>
              <a:t>I tylko </a:t>
            </a:r>
            <a:r>
              <a:rPr lang="pl-PL" sz="1200" dirty="0">
                <a:solidFill>
                  <a:schemeClr val="tx1"/>
                </a:solidFill>
              </a:rPr>
              <a:t>o</a:t>
            </a:r>
            <a:r>
              <a:rPr lang="pl-PL" sz="1200" dirty="0" smtClean="0">
                <a:solidFill>
                  <a:schemeClr val="tx1"/>
                </a:solidFill>
              </a:rPr>
              <a:t>bywatel </a:t>
            </a:r>
            <a:r>
              <a:rPr lang="pl-PL" sz="1200" dirty="0">
                <a:solidFill>
                  <a:schemeClr val="tx1"/>
                </a:solidFill>
              </a:rPr>
              <a:t>p</a:t>
            </a:r>
            <a:r>
              <a:rPr lang="pl-PL" sz="1200" dirty="0" smtClean="0">
                <a:solidFill>
                  <a:schemeClr val="tx1"/>
                </a:solidFill>
              </a:rPr>
              <a:t>olski </a:t>
            </a:r>
            <a:endParaRPr lang="pl-PL" sz="1200" dirty="0">
              <a:solidFill>
                <a:schemeClr val="tx1"/>
              </a:solidFill>
            </a:endParaRPr>
          </a:p>
        </p:txBody>
      </p:sp>
      <p:cxnSp>
        <p:nvCxnSpPr>
          <p:cNvPr id="69" name="Łącznik prosty ze strzałką 68"/>
          <p:cNvCxnSpPr>
            <a:stCxn id="4" idx="2"/>
            <a:endCxn id="6" idx="0"/>
          </p:cNvCxnSpPr>
          <p:nvPr/>
        </p:nvCxnSpPr>
        <p:spPr>
          <a:xfrm>
            <a:off x="4760434" y="4037619"/>
            <a:ext cx="792088" cy="245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0" name="Prostokąt 89"/>
          <p:cNvSpPr/>
          <p:nvPr/>
        </p:nvSpPr>
        <p:spPr>
          <a:xfrm>
            <a:off x="2555776" y="2396672"/>
            <a:ext cx="1296144" cy="12483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dirty="0" smtClean="0"/>
              <a:t>Na</a:t>
            </a:r>
            <a:r>
              <a:rPr lang="pl-PL" sz="1200" dirty="0" smtClean="0">
                <a:solidFill>
                  <a:schemeClr val="tx1"/>
                </a:solidFill>
              </a:rPr>
              <a:t>na terytorium RP chyba , że Kodeks stanowi inaczej </a:t>
            </a:r>
          </a:p>
          <a:p>
            <a:pPr algn="ctr"/>
            <a:r>
              <a:rPr lang="pl-PL" sz="1200" dirty="0" smtClean="0">
                <a:solidFill>
                  <a:schemeClr val="tx1"/>
                </a:solidFill>
              </a:rPr>
              <a:t>( art. 2 par 2 KKS )</a:t>
            </a:r>
            <a:endParaRPr lang="pl-PL" sz="1200" dirty="0"/>
          </a:p>
        </p:txBody>
      </p:sp>
      <p:cxnSp>
        <p:nvCxnSpPr>
          <p:cNvPr id="92" name="Łącznik prosty ze strzałką 91"/>
          <p:cNvCxnSpPr>
            <a:stCxn id="9" idx="3"/>
            <a:endCxn id="90" idx="1"/>
          </p:cNvCxnSpPr>
          <p:nvPr/>
        </p:nvCxnSpPr>
        <p:spPr>
          <a:xfrm>
            <a:off x="2178537" y="3020848"/>
            <a:ext cx="37723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3" name="Prostokąt 92"/>
          <p:cNvSpPr/>
          <p:nvPr/>
        </p:nvSpPr>
        <p:spPr>
          <a:xfrm>
            <a:off x="1403648" y="4293096"/>
            <a:ext cx="1550861" cy="22436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dirty="0" smtClean="0">
                <a:solidFill>
                  <a:schemeClr val="tx1"/>
                </a:solidFill>
              </a:rPr>
              <a:t>W wyłącznej strefie ekonomicznej położonej poza morzem terytorialnym , w której RP wykonuje prawa w zakresie badania i eksploatacji dna morskiego,  jego pogłębiania oraz zasobów naturalnych ( art. 53 par. 9 KKS)  </a:t>
            </a:r>
            <a:endParaRPr lang="pl-PL" sz="1200" dirty="0">
              <a:solidFill>
                <a:schemeClr val="tx1"/>
              </a:solidFill>
            </a:endParaRPr>
          </a:p>
        </p:txBody>
      </p:sp>
      <p:sp>
        <p:nvSpPr>
          <p:cNvPr id="94" name="Prostokąt 93"/>
          <p:cNvSpPr/>
          <p:nvPr/>
        </p:nvSpPr>
        <p:spPr>
          <a:xfrm>
            <a:off x="167370" y="4282933"/>
            <a:ext cx="1056257" cy="22424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dirty="0" smtClean="0">
                <a:solidFill>
                  <a:schemeClr val="tx1"/>
                </a:solidFill>
              </a:rPr>
              <a:t>Na polskim statku wodnym lub powietrznym chyba , że ustawa stanowi inaczej </a:t>
            </a:r>
          </a:p>
          <a:p>
            <a:pPr algn="ctr"/>
            <a:r>
              <a:rPr lang="pl-PL" sz="1200" dirty="0" smtClean="0">
                <a:solidFill>
                  <a:schemeClr val="tx1"/>
                </a:solidFill>
              </a:rPr>
              <a:t>(art. 3 par 2 KKS)</a:t>
            </a:r>
            <a:endParaRPr lang="pl-PL" sz="1200" dirty="0">
              <a:solidFill>
                <a:schemeClr val="tx1"/>
              </a:solidFill>
            </a:endParaRPr>
          </a:p>
        </p:txBody>
      </p:sp>
    </p:spTree>
    <p:extLst>
      <p:ext uri="{BB962C8B-B14F-4D97-AF65-F5344CB8AC3E}">
        <p14:creationId xmlns:p14="http://schemas.microsoft.com/office/powerpoint/2010/main" val="1087265578"/>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476672"/>
            <a:ext cx="8229600" cy="6180592"/>
          </a:xfrm>
        </p:spPr>
        <p:txBody>
          <a:bodyPr>
            <a:normAutofit/>
          </a:bodyPr>
          <a:lstStyle/>
          <a:p>
            <a:pPr marL="0" indent="0">
              <a:buNone/>
            </a:pPr>
            <a:r>
              <a:rPr lang="pl-PL" dirty="0" smtClean="0"/>
              <a:t>W sytuacjach kolizyjnych odstępstwo od stosowania ustawy nowej przewidziane jest tylko wówczas, gdy ustawa stara (poprzednio obowiązująca) jest względniejsza dla sprawcy. A zatem, jeśli w świetle jej przepisów sytuacja prawna sprawcy ulega polepszeniu (</a:t>
            </a:r>
            <a:r>
              <a:rPr lang="pl-PL" b="1" dirty="0" smtClean="0"/>
              <a:t>lex </a:t>
            </a:r>
            <a:r>
              <a:rPr lang="pl-PL" b="1" dirty="0" err="1" smtClean="0"/>
              <a:t>mitior</a:t>
            </a:r>
            <a:r>
              <a:rPr lang="pl-PL" b="1" dirty="0" smtClean="0"/>
              <a:t> retro </a:t>
            </a:r>
            <a:r>
              <a:rPr lang="pl-PL" b="1" dirty="0" err="1" smtClean="0"/>
              <a:t>agit</a:t>
            </a:r>
            <a:r>
              <a:rPr lang="pl-PL" dirty="0" smtClean="0"/>
              <a:t>). </a:t>
            </a:r>
          </a:p>
          <a:p>
            <a:pPr marL="0" indent="0">
              <a:buNone/>
            </a:pPr>
            <a:endParaRPr lang="pl-PL" dirty="0" smtClean="0"/>
          </a:p>
          <a:p>
            <a:endParaRPr lang="pl-PL" dirty="0"/>
          </a:p>
        </p:txBody>
      </p:sp>
    </p:spTree>
    <p:extLst>
      <p:ext uri="{BB962C8B-B14F-4D97-AF65-F5344CB8AC3E}">
        <p14:creationId xmlns:p14="http://schemas.microsoft.com/office/powerpoint/2010/main" val="2644288506"/>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260648"/>
            <a:ext cx="8229600" cy="5832648"/>
          </a:xfrm>
        </p:spPr>
        <p:txBody>
          <a:bodyPr>
            <a:normAutofit lnSpcReduction="10000"/>
          </a:bodyPr>
          <a:lstStyle/>
          <a:p>
            <a:pPr marL="0" indent="0">
              <a:buNone/>
            </a:pPr>
            <a:r>
              <a:rPr lang="pl-PL" dirty="0" smtClean="0"/>
              <a:t>Zaistnienie kolizji ustaw w czasie powoduje konieczność dokonania wyboru nie tylko między ustawą z czasu popełnienia przestępstwa a ustawą z czasu orzekania, ale także ewentualnie z ustawą pośrednią, czyli taką, która jeszcze nie obowiązywała w czasie popełnienia przestępstwa, choć już nie obowiązuje w czasie orzekania (problem z ustawą epizodyczną). Kryterium wyboru stanowi „względność” ustawy. Chodzi zatem o ustawę najkorzystniejszą z punktu widzenia rodzaju i zakresu odpowiedzialności wykroczeniowej. Obowiązuje przy tym </a:t>
            </a:r>
            <a:r>
              <a:rPr lang="pl-PL" b="1" dirty="0" smtClean="0"/>
              <a:t>zakaz eklektyzmu (art. 2§ 3 </a:t>
            </a:r>
            <a:r>
              <a:rPr lang="pl-PL" b="1" dirty="0" err="1" smtClean="0"/>
              <a:t>k.k.s</a:t>
            </a:r>
            <a:r>
              <a:rPr lang="pl-PL" b="1" dirty="0" smtClean="0"/>
              <a:t>.)</a:t>
            </a:r>
            <a:r>
              <a:rPr lang="pl-PL" dirty="0" smtClean="0"/>
              <a:t>.</a:t>
            </a:r>
            <a:endParaRPr lang="pl-PL" dirty="0"/>
          </a:p>
        </p:txBody>
      </p:sp>
    </p:spTree>
    <p:extLst>
      <p:ext uri="{BB962C8B-B14F-4D97-AF65-F5344CB8AC3E}">
        <p14:creationId xmlns:p14="http://schemas.microsoft.com/office/powerpoint/2010/main" val="4112764811"/>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Zmiany ustawy po uprawomocnieniu się orzeczenia</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buNone/>
            </a:pPr>
            <a:r>
              <a:rPr lang="pl-PL" dirty="0" smtClean="0"/>
              <a:t>Kwestie te regulują </a:t>
            </a:r>
            <a:r>
              <a:rPr lang="pl-PL" dirty="0"/>
              <a:t>przepisy zawarte w art. 2 § 4-6 </a:t>
            </a:r>
            <a:r>
              <a:rPr lang="pl-PL" dirty="0" err="1"/>
              <a:t>k.k.s</a:t>
            </a:r>
            <a:r>
              <a:rPr lang="pl-PL" dirty="0" smtClean="0"/>
              <a:t>.:</a:t>
            </a:r>
          </a:p>
          <a:p>
            <a:pPr>
              <a:buFontTx/>
              <a:buChar char="-"/>
            </a:pPr>
            <a:r>
              <a:rPr lang="pl-PL" dirty="0" smtClean="0"/>
              <a:t>jeżeli </a:t>
            </a:r>
            <a:r>
              <a:rPr lang="pl-PL" dirty="0"/>
              <a:t>według nowej ustawy czyn </a:t>
            </a:r>
            <a:r>
              <a:rPr lang="pl-PL" dirty="0" smtClean="0"/>
              <a:t>zabroniony objęty </a:t>
            </a:r>
            <a:r>
              <a:rPr lang="pl-PL" dirty="0"/>
              <a:t>orzeczeniem zagrożony jest karą, </a:t>
            </a:r>
            <a:r>
              <a:rPr lang="pl-PL" dirty="0" smtClean="0"/>
              <a:t>której górna </a:t>
            </a:r>
            <a:r>
              <a:rPr lang="pl-PL" dirty="0"/>
              <a:t>granica jest niższa od kary </a:t>
            </a:r>
            <a:r>
              <a:rPr lang="pl-PL" dirty="0" smtClean="0"/>
              <a:t>orzeczonej, wymierzoną </a:t>
            </a:r>
            <a:r>
              <a:rPr lang="pl-PL" dirty="0"/>
              <a:t>karę obniża się do górnej </a:t>
            </a:r>
            <a:r>
              <a:rPr lang="pl-PL" dirty="0" smtClean="0"/>
              <a:t>granicy ustawowego </a:t>
            </a:r>
            <a:r>
              <a:rPr lang="pl-PL" dirty="0"/>
              <a:t>zagrożenia przewidzianego za </a:t>
            </a:r>
            <a:r>
              <a:rPr lang="pl-PL" dirty="0" smtClean="0"/>
              <a:t>taki czyn </a:t>
            </a:r>
            <a:r>
              <a:rPr lang="pl-PL" dirty="0"/>
              <a:t>w nowej </a:t>
            </a:r>
            <a:r>
              <a:rPr lang="pl-PL" dirty="0" smtClean="0"/>
              <a:t>ustawie, </a:t>
            </a:r>
            <a:endParaRPr lang="pl-PL" dirty="0"/>
          </a:p>
          <a:p>
            <a:pPr>
              <a:buFontTx/>
              <a:buChar char="-"/>
            </a:pPr>
            <a:r>
              <a:rPr lang="pl-PL" dirty="0" smtClean="0"/>
              <a:t>w </a:t>
            </a:r>
            <a:r>
              <a:rPr lang="pl-PL" dirty="0"/>
              <a:t>razie eliminacji w nowej ustawie zagrożenia czynu karą pozbawienia wolności należy zamienić orzeczoną karę pozbawienia wolności jedynie na karę grzywny, przyjmując jeden dzień kary pozbawienia wolności za równoważny dwóm stawkom dziennym kary </a:t>
            </a:r>
            <a:r>
              <a:rPr lang="pl-PL" dirty="0" smtClean="0"/>
              <a:t>grzywny,</a:t>
            </a:r>
          </a:p>
          <a:p>
            <a:pPr>
              <a:buFontTx/>
              <a:buChar char="-"/>
            </a:pPr>
            <a:r>
              <a:rPr lang="pl-PL" dirty="0" smtClean="0"/>
              <a:t> </a:t>
            </a:r>
            <a:r>
              <a:rPr lang="pl-PL" dirty="0"/>
              <a:t>jeżeli według nowej ustawy czyn </a:t>
            </a:r>
            <a:r>
              <a:rPr lang="pl-PL" dirty="0" smtClean="0"/>
              <a:t>objęty orzeczeniem </a:t>
            </a:r>
            <a:r>
              <a:rPr lang="pl-PL" dirty="0"/>
              <a:t>nie jest już zabroniony pod  </a:t>
            </a:r>
            <a:r>
              <a:rPr lang="pl-PL" dirty="0" smtClean="0"/>
              <a:t>groźbą </a:t>
            </a:r>
            <a:r>
              <a:rPr lang="pl-PL" dirty="0"/>
              <a:t>kary, skazanie ulega zatarciu z  </a:t>
            </a:r>
            <a:r>
              <a:rPr lang="pl-PL" dirty="0" smtClean="0"/>
              <a:t>mocy </a:t>
            </a:r>
            <a:r>
              <a:rPr lang="pl-PL" dirty="0"/>
              <a:t>prawa, a ukaranie uważa się za </a:t>
            </a:r>
            <a:r>
              <a:rPr lang="pl-PL" dirty="0" smtClean="0"/>
              <a:t>niebyłe,</a:t>
            </a:r>
          </a:p>
          <a:p>
            <a:pPr>
              <a:buFontTx/>
              <a:buChar char="-"/>
            </a:pPr>
            <a:r>
              <a:rPr lang="pl-PL" dirty="0" smtClean="0"/>
              <a:t>jeśli nowa ustawa nie przewiduje możliwości zastosowania środka objętego orzeczeniem, to </a:t>
            </a:r>
            <a:r>
              <a:rPr lang="pl-PL" smtClean="0"/>
              <a:t>tego środka nie wykonuje się.</a:t>
            </a:r>
            <a:endParaRPr lang="pl-PL" dirty="0" smtClean="0"/>
          </a:p>
          <a:p>
            <a:pPr>
              <a:buFontTx/>
              <a:buChar char="-"/>
            </a:pPr>
            <a:endParaRPr lang="pl-PL" dirty="0" smtClean="0"/>
          </a:p>
          <a:p>
            <a:pPr>
              <a:buFontTx/>
              <a:buChar char="-"/>
            </a:pPr>
            <a:endParaRPr lang="pl-PL" dirty="0"/>
          </a:p>
          <a:p>
            <a:endParaRPr lang="pl-PL" dirty="0"/>
          </a:p>
        </p:txBody>
      </p:sp>
    </p:spTree>
    <p:extLst>
      <p:ext uri="{BB962C8B-B14F-4D97-AF65-F5344CB8AC3E}">
        <p14:creationId xmlns:p14="http://schemas.microsoft.com/office/powerpoint/2010/main" val="332391604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Przestrzenne obowiązywanie </a:t>
            </a:r>
            <a:r>
              <a:rPr lang="pl-PL" b="1" dirty="0"/>
              <a:t>p</a:t>
            </a:r>
            <a:r>
              <a:rPr lang="pl-PL" b="1" dirty="0" smtClean="0"/>
              <a:t>rawa karnego skarbowego</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buNone/>
            </a:pPr>
            <a:r>
              <a:rPr lang="pl-PL" dirty="0" smtClean="0"/>
              <a:t>Zgodnie z art. 3 § 2 KKS na zasadach określonych w niniejszej ustawie odpowiada ten, kto popełnił czyn zabroniony na terytorium Rzeczypospolitej Polskiej, jak również na polskim statku wodnym lub powietrznym, chyba że KKS stanowi inaczej (nie dopuszcza się tutaj wyjątków na podstawie umowy międzynarodowej). </a:t>
            </a:r>
          </a:p>
          <a:p>
            <a:pPr marL="0" indent="0">
              <a:buNone/>
            </a:pPr>
            <a:r>
              <a:rPr lang="pl-PL" dirty="0" smtClean="0"/>
              <a:t>Bez znaczenia jest tutaj obywatelstwo sprawcy (zasada ta dotyczy zarówno obywateli polskich, cudzoziemców, jak i bezpaństwowców).</a:t>
            </a:r>
          </a:p>
          <a:p>
            <a:pPr marL="0" indent="0">
              <a:buNone/>
            </a:pPr>
            <a:endParaRPr lang="pl-PL" b="1" dirty="0" smtClean="0"/>
          </a:p>
        </p:txBody>
      </p:sp>
    </p:spTree>
    <p:extLst>
      <p:ext uri="{BB962C8B-B14F-4D97-AF65-F5344CB8AC3E}">
        <p14:creationId xmlns:p14="http://schemas.microsoft.com/office/powerpoint/2010/main" val="33405971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0"/>
            <a:ext cx="8229600" cy="1143000"/>
          </a:xfrm>
        </p:spPr>
        <p:txBody>
          <a:bodyPr/>
          <a:lstStyle/>
          <a:p>
            <a:r>
              <a:rPr lang="pl-PL" b="1" dirty="0" smtClean="0"/>
              <a:t>Zasada terytorialności </a:t>
            </a:r>
            <a:endParaRPr lang="pl-PL" b="1" dirty="0"/>
          </a:p>
        </p:txBody>
      </p:sp>
      <p:sp>
        <p:nvSpPr>
          <p:cNvPr id="3" name="Symbol zastępczy zawartości 2"/>
          <p:cNvSpPr>
            <a:spLocks noGrp="1"/>
          </p:cNvSpPr>
          <p:nvPr>
            <p:ph idx="1"/>
          </p:nvPr>
        </p:nvSpPr>
        <p:spPr>
          <a:xfrm>
            <a:off x="457200" y="1124744"/>
            <a:ext cx="8229600" cy="5616624"/>
          </a:xfrm>
        </p:spPr>
        <p:txBody>
          <a:bodyPr>
            <a:noAutofit/>
          </a:bodyPr>
          <a:lstStyle/>
          <a:p>
            <a:pPr marL="0" indent="0">
              <a:buNone/>
            </a:pPr>
            <a:r>
              <a:rPr lang="pl-PL" sz="2000" b="1" dirty="0" smtClean="0"/>
              <a:t>Terytorium RP </a:t>
            </a:r>
            <a:r>
              <a:rPr lang="pl-PL" sz="2000" dirty="0" smtClean="0"/>
              <a:t>to - obszar wyznaczony granicami państwowymi, czyli powierzchniami pionowymi przechodzącymi przez linię graniczną, oddzielającymi terytorium państwa polskiego od terytoriów innych państw oraz od morza pełnego (ustawa z 12. X. 1990 r. o ochronie granicy państwowej, </a:t>
            </a:r>
            <a:r>
              <a:rPr lang="pl-PL" sz="2000" dirty="0" err="1" smtClean="0"/>
              <a:t>Dz.U</a:t>
            </a:r>
            <a:r>
              <a:rPr lang="pl-PL" sz="2000" dirty="0" smtClean="0"/>
              <a:t>. z 2009 r. Nr 12, poz. 67 ze zm.). Terytorium obejmuje również wody wewnętrzne (cześć zatok, wody portów i red) oraz pas morskich wód terytorialnych (o szerokości 12 mil morskich liczonych od linii najniższego  stanu wody wzdłuż wybrzeża lub granicy zewnętrznej wód wewnętrznych) (ustawa z 21.III. 1991 r. o obszarach morskich Rzeczypospolitej Polskiej i administracji morskiej, </a:t>
            </a:r>
            <a:r>
              <a:rPr lang="pl-PL" sz="2000" dirty="0" err="1" smtClean="0"/>
              <a:t>Dz.U</a:t>
            </a:r>
            <a:r>
              <a:rPr lang="pl-PL" sz="2000" dirty="0" smtClean="0"/>
              <a:t>. z 2003 r., Nr 153, poz. 1502 ze zm.), a także przestrzeń powietrzną nad tym obszarem (do wysokości około 140 km) oraz wnętrze ziemi pod nim aż do jądra ziemi</a:t>
            </a:r>
            <a:r>
              <a:rPr lang="pl-PL" sz="2000" dirty="0"/>
              <a:t>. </a:t>
            </a:r>
            <a:r>
              <a:rPr lang="pl-PL" sz="2000" dirty="0" smtClean="0"/>
              <a:t>Poza tym wchodzi tu w rachubę również wyłączna </a:t>
            </a:r>
            <a:r>
              <a:rPr lang="pl-PL" sz="2000" dirty="0"/>
              <a:t>strefa ekonomiczna - znajdująca się poza morzem terytorialnym, w której Rzeczpospolita Polska zgodnie z prawem międzynarodowym wykonuje, na podstawie wewnętrznego prawa polskiego, swe prawa odnoszące się do badania i eksploatacji dna morskiego i jego podglebia oraz ich zasobów naturalnych (art. 53 § 9 </a:t>
            </a:r>
            <a:r>
              <a:rPr lang="pl-PL" sz="2000" dirty="0" err="1"/>
              <a:t>k.k.s</a:t>
            </a:r>
            <a:r>
              <a:rPr lang="pl-PL" sz="2000" dirty="0"/>
              <a:t>.)</a:t>
            </a:r>
            <a:endParaRPr lang="pl-PL" sz="2000" dirty="0" smtClean="0"/>
          </a:p>
          <a:p>
            <a:endParaRPr lang="pl-PL" sz="2400" dirty="0"/>
          </a:p>
        </p:txBody>
      </p:sp>
    </p:spTree>
    <p:extLst>
      <p:ext uri="{BB962C8B-B14F-4D97-AF65-F5344CB8AC3E}">
        <p14:creationId xmlns:p14="http://schemas.microsoft.com/office/powerpoint/2010/main" val="33218492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bandery</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buNone/>
            </a:pPr>
            <a:r>
              <a:rPr lang="pl-PL" dirty="0"/>
              <a:t>Uzupełnia zasadę terytorialności, obejmując pokłady polskich statków powietrznych oraz wodnych (tzw. quasi terytoria/ jednostki eksterytorialne). </a:t>
            </a:r>
          </a:p>
          <a:p>
            <a:pPr marL="0" indent="0">
              <a:buNone/>
            </a:pPr>
            <a:r>
              <a:rPr lang="pl-PL" b="1" dirty="0"/>
              <a:t>Statek wodny </a:t>
            </a:r>
            <a:r>
              <a:rPr lang="pl-PL" dirty="0"/>
              <a:t>to każde urządzenie pływające przeznaczone lub używane do żeglugi morskiej (art. 2 §1 Kodeksu morskiego z 18.IX.2001 r., </a:t>
            </a:r>
            <a:r>
              <a:rPr lang="pl-PL" dirty="0" err="1"/>
              <a:t>t.j</a:t>
            </a:r>
            <a:r>
              <a:rPr lang="pl-PL" dirty="0"/>
              <a:t>. </a:t>
            </a:r>
            <a:r>
              <a:rPr lang="pl-PL" dirty="0" err="1"/>
              <a:t>Dz.U</a:t>
            </a:r>
            <a:r>
              <a:rPr lang="pl-PL" dirty="0"/>
              <a:t>. z 2009 r., Nr 217, poz. 1689 ze zm.); jest nim również platforma umieszczona szelfie kontynentalnym (art. </a:t>
            </a:r>
            <a:r>
              <a:rPr lang="pl-PL" dirty="0" smtClean="0"/>
              <a:t>53 § 10 </a:t>
            </a:r>
            <a:r>
              <a:rPr lang="pl-PL" dirty="0" err="1" smtClean="0"/>
              <a:t>k.k.s</a:t>
            </a:r>
            <a:r>
              <a:rPr lang="pl-PL" dirty="0" smtClean="0"/>
              <a:t>.)</a:t>
            </a:r>
            <a:endParaRPr lang="pl-PL" dirty="0"/>
          </a:p>
          <a:p>
            <a:pPr marL="0" indent="0">
              <a:buNone/>
            </a:pPr>
            <a:r>
              <a:rPr lang="pl-PL" b="1" dirty="0"/>
              <a:t>Statek powietrzny </a:t>
            </a:r>
            <a:r>
              <a:rPr lang="pl-PL" dirty="0"/>
              <a:t>to </a:t>
            </a:r>
            <a:r>
              <a:rPr lang="pl-PL" dirty="0" smtClean="0"/>
              <a:t>każde </a:t>
            </a:r>
            <a:r>
              <a:rPr lang="pl-PL" dirty="0"/>
              <a:t>urządzenie zdolne do unoszenia się w atmosferze na skutek oddziaływania powietrza innego niż oddziaływanie powietrza odbitego od podłoża (art. 2 pkt 1 ustawy - Prawo lotnicze z 3.VII.2002r., </a:t>
            </a:r>
            <a:r>
              <a:rPr lang="pl-PL" dirty="0" err="1"/>
              <a:t>t.j</a:t>
            </a:r>
            <a:r>
              <a:rPr lang="pl-PL" dirty="0"/>
              <a:t>. </a:t>
            </a:r>
            <a:r>
              <a:rPr lang="pl-PL" dirty="0" err="1"/>
              <a:t>Dz.U</a:t>
            </a:r>
            <a:r>
              <a:rPr lang="pl-PL" dirty="0"/>
              <a:t>. z 2006 r., Nr 100, poz. 696 ze </a:t>
            </a:r>
            <a:r>
              <a:rPr lang="pl-PL" dirty="0" err="1"/>
              <a:t>zm</a:t>
            </a:r>
            <a:r>
              <a:rPr lang="pl-PL" dirty="0"/>
              <a:t>). </a:t>
            </a:r>
          </a:p>
          <a:p>
            <a:endParaRPr lang="pl-PL" dirty="0"/>
          </a:p>
        </p:txBody>
      </p:sp>
    </p:spTree>
    <p:extLst>
      <p:ext uri="{BB962C8B-B14F-4D97-AF65-F5344CB8AC3E}">
        <p14:creationId xmlns:p14="http://schemas.microsoft.com/office/powerpoint/2010/main" val="69484011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Wyjątki od </a:t>
            </a:r>
            <a:r>
              <a:rPr lang="pl-PL" b="1" dirty="0"/>
              <a:t>zasady terytorialności</a:t>
            </a:r>
          </a:p>
        </p:txBody>
      </p:sp>
      <p:sp>
        <p:nvSpPr>
          <p:cNvPr id="3" name="Symbol zastępczy zawartości 2"/>
          <p:cNvSpPr>
            <a:spLocks noGrp="1"/>
          </p:cNvSpPr>
          <p:nvPr>
            <p:ph idx="1"/>
          </p:nvPr>
        </p:nvSpPr>
        <p:spPr/>
        <p:txBody>
          <a:bodyPr>
            <a:normAutofit fontScale="70000" lnSpcReduction="20000"/>
          </a:bodyPr>
          <a:lstStyle/>
          <a:p>
            <a:r>
              <a:rPr lang="pl-PL" dirty="0"/>
              <a:t>Immunitet dyplomatyczny - wyłącza możliwość pociągnięcia do odpowiedzialności karnej skarbowej pracowników przedstawicielstw dyplomatycznych państw obcych, chyba że państwo wysyłające zrzeknie się tego immunitetu.</a:t>
            </a:r>
          </a:p>
          <a:p>
            <a:r>
              <a:rPr lang="pl-PL" dirty="0"/>
              <a:t> Immunitety krajowe : a) immunitet formalny – uzależniający odpowiedzialność karną od zgody właściwego organu (np. Sejmu lub Senatu w stosunku do posłów i senatorów, czy sądu dyscyplinarnego w stosunku do sędziów); b) immunitet materialny ograniczony – powoduje wyłączenie odpowiedzialności karnej określonych grup zawodowych za ściśle określone czyny zabronione i zastąpienie jej odpowiedzialnością dyscyplinarną (np. w przypadku sędziów i prokuratorów za wykroczenia powszechne, czy w przypadku adwokatów za znieważenie strony).</a:t>
            </a:r>
          </a:p>
          <a:p>
            <a:endParaRPr lang="pl-PL" dirty="0"/>
          </a:p>
        </p:txBody>
      </p:sp>
    </p:spTree>
    <p:extLst>
      <p:ext uri="{BB962C8B-B14F-4D97-AF65-F5344CB8AC3E}">
        <p14:creationId xmlns:p14="http://schemas.microsoft.com/office/powerpoint/2010/main" val="255680837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Odpowiedzialność za czyny skarbowe popełnione za granicą (zasada przedmiotowa)</a:t>
            </a:r>
            <a:endParaRPr lang="pl-PL" sz="3200" b="1" dirty="0"/>
          </a:p>
        </p:txBody>
      </p:sp>
      <p:sp>
        <p:nvSpPr>
          <p:cNvPr id="3" name="Symbol zastępczy zawartości 2"/>
          <p:cNvSpPr>
            <a:spLocks noGrp="1"/>
          </p:cNvSpPr>
          <p:nvPr>
            <p:ph idx="1"/>
          </p:nvPr>
        </p:nvSpPr>
        <p:spPr>
          <a:xfrm>
            <a:off x="457200" y="1412776"/>
            <a:ext cx="8229600" cy="5328592"/>
          </a:xfrm>
        </p:spPr>
        <p:txBody>
          <a:bodyPr>
            <a:normAutofit fontScale="85000" lnSpcReduction="20000"/>
          </a:bodyPr>
          <a:lstStyle/>
          <a:p>
            <a:pPr marL="0" indent="0">
              <a:buNone/>
            </a:pPr>
            <a:r>
              <a:rPr lang="pl-PL" dirty="0" smtClean="0"/>
              <a:t>Niezależnie </a:t>
            </a:r>
            <a:r>
              <a:rPr lang="pl-PL" dirty="0"/>
              <a:t>od przepisów obowiązujących w miejscu popełnienia przestępstwa skarbowego, przepisy </a:t>
            </a:r>
            <a:r>
              <a:rPr lang="pl-PL" dirty="0" smtClean="0"/>
              <a:t>KKS </a:t>
            </a:r>
            <a:r>
              <a:rPr lang="pl-PL" dirty="0"/>
              <a:t>stosuje się także do obywatela polskiego oraz cudzoziemca w razie popełnienia za granicą przestępstwa skarbowego skierowanego przeciwko istotnym interesom finansowym państwa polskiego.</a:t>
            </a:r>
          </a:p>
          <a:p>
            <a:pPr marL="0" indent="0">
              <a:buNone/>
            </a:pPr>
            <a:r>
              <a:rPr lang="pl-PL" dirty="0"/>
              <a:t>Przez przestępstwa skierowane przeciwko istotnym interesom finansowym państwa polskiego należy rozumieć te, które zagrażają Skarbowi Państwa powstaniem uszczerbku finansowego w wysokości co najmniej  dziesięciokrotnej wielkiej wartości (art. 53 § 11 KKS). Wielka zaś wartość to, zgodnie z art. 53 § 16 KKS, ta która w czasie popełnienia czynu zabronionego przekracza tysiąckrotną wysokość minimalnego wynagrodzenia. </a:t>
            </a:r>
          </a:p>
          <a:p>
            <a:pPr marL="0" indent="0">
              <a:buNone/>
            </a:pPr>
            <a:endParaRPr lang="pl-PL" dirty="0"/>
          </a:p>
        </p:txBody>
      </p:sp>
    </p:spTree>
    <p:extLst>
      <p:ext uri="{BB962C8B-B14F-4D97-AF65-F5344CB8AC3E}">
        <p14:creationId xmlns:p14="http://schemas.microsoft.com/office/powerpoint/2010/main" val="223505081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28600"/>
            <a:ext cx="8229600" cy="6944816"/>
          </a:xfrm>
        </p:spPr>
        <p:txBody>
          <a:bodyPr>
            <a:normAutofit fontScale="70000" lnSpcReduction="20000"/>
          </a:bodyPr>
          <a:lstStyle/>
          <a:p>
            <a:pPr marL="0" indent="0">
              <a:buNone/>
            </a:pPr>
            <a:r>
              <a:rPr lang="pl-PL" dirty="0" smtClean="0"/>
              <a:t>Niezależnie </a:t>
            </a:r>
            <a:r>
              <a:rPr lang="pl-PL" dirty="0"/>
              <a:t>od przepisów obowiązujących w miejscu popełnienia przestępstwa skarbowego, przepisy kodeksu stosuje się także do obywatela polskiego w razie popełnienia za granicą przestępstwa skarbowego określonego w rozdziale 6 i 7 działu II tytułu I, skierowanego przeciwko interesom finansowym Wspólnot Europejskich.</a:t>
            </a:r>
          </a:p>
          <a:p>
            <a:pPr marL="0" indent="0">
              <a:buNone/>
            </a:pPr>
            <a:r>
              <a:rPr lang="pl-PL" dirty="0" smtClean="0"/>
              <a:t>Jest to rozwiązanie wprowadzone ustawą z 24 lipca 2003 r. o </a:t>
            </a:r>
            <a:r>
              <a:rPr lang="pl-PL" dirty="0"/>
              <a:t>zmianie ustawy </a:t>
            </a:r>
            <a:r>
              <a:rPr lang="pl-PL" dirty="0" smtClean="0"/>
              <a:t>– Kodeks karny </a:t>
            </a:r>
            <a:r>
              <a:rPr lang="pl-PL" dirty="0"/>
              <a:t>skarbowy (Dz.U. Nr 162</a:t>
            </a:r>
            <a:r>
              <a:rPr lang="pl-PL" dirty="0" smtClean="0"/>
              <a:t>, z </a:t>
            </a:r>
            <a:r>
              <a:rPr lang="pl-PL" dirty="0" err="1" smtClean="0"/>
              <a:t>późn</a:t>
            </a:r>
            <a:r>
              <a:rPr lang="pl-PL" dirty="0" smtClean="0"/>
              <a:t>. zm. </a:t>
            </a:r>
            <a:r>
              <a:rPr lang="pl-PL" dirty="0"/>
              <a:t>1569), która weszła w życie z </a:t>
            </a:r>
            <a:r>
              <a:rPr lang="pl-PL" dirty="0" smtClean="0"/>
              <a:t>dniem uzyskania </a:t>
            </a:r>
            <a:r>
              <a:rPr lang="pl-PL" dirty="0"/>
              <a:t>przez </a:t>
            </a:r>
            <a:r>
              <a:rPr lang="pl-PL" dirty="0" smtClean="0"/>
              <a:t>RP </a:t>
            </a:r>
            <a:r>
              <a:rPr lang="pl-PL" dirty="0" err="1" smtClean="0"/>
              <a:t>członkowstwa</a:t>
            </a:r>
            <a:r>
              <a:rPr lang="pl-PL" dirty="0" smtClean="0"/>
              <a:t> w </a:t>
            </a:r>
            <a:r>
              <a:rPr lang="pl-PL" dirty="0"/>
              <a:t>Unii Europejskiej. </a:t>
            </a:r>
            <a:r>
              <a:rPr lang="pl-PL" dirty="0" smtClean="0"/>
              <a:t>Tą drogą rozszerzony </a:t>
            </a:r>
            <a:r>
              <a:rPr lang="pl-PL" dirty="0"/>
              <a:t>został przedmiot ochrony przepisów </a:t>
            </a:r>
            <a:r>
              <a:rPr lang="pl-PL" dirty="0" smtClean="0"/>
              <a:t>karnoskarbowych </a:t>
            </a:r>
            <a:r>
              <a:rPr lang="pl-PL" dirty="0"/>
              <a:t>o „interesy finansowe Wspólnot Europejskich". To ostatnie pojęcie jest terminem prawnym </a:t>
            </a:r>
            <a:r>
              <a:rPr lang="pl-PL" dirty="0" smtClean="0"/>
              <a:t>wprowadzonym </a:t>
            </a:r>
            <a:r>
              <a:rPr lang="pl-PL" dirty="0"/>
              <a:t>do prawa wspólnotowego przez traktat o Unii Europejskiej podpisany </a:t>
            </a:r>
            <a:r>
              <a:rPr lang="pl-PL" dirty="0" smtClean="0"/>
              <a:t>w </a:t>
            </a:r>
            <a:r>
              <a:rPr lang="pl-PL" dirty="0" err="1" smtClean="0"/>
              <a:t>Maastricht</a:t>
            </a:r>
            <a:r>
              <a:rPr lang="pl-PL" dirty="0" smtClean="0"/>
              <a:t> 7 lutego 1992 </a:t>
            </a:r>
            <a:r>
              <a:rPr lang="pl-PL" dirty="0"/>
              <a:t>r., który wszedł w życie </a:t>
            </a:r>
            <a:r>
              <a:rPr lang="pl-PL" dirty="0" smtClean="0"/>
              <a:t>1 listopada 1993 </a:t>
            </a:r>
            <a:r>
              <a:rPr lang="pl-PL" dirty="0"/>
              <a:t>r. </a:t>
            </a:r>
            <a:r>
              <a:rPr lang="pl-PL" dirty="0" smtClean="0"/>
              <a:t>Zobowiązywał </a:t>
            </a:r>
            <a:r>
              <a:rPr lang="pl-PL" dirty="0"/>
              <a:t>on państwa członkowskie do podejmowania takich samych środków do zwalczania oszustw naruszających interesy finansowe </a:t>
            </a:r>
            <a:r>
              <a:rPr lang="pl-PL" dirty="0" smtClean="0"/>
              <a:t>Wspólnoty</a:t>
            </a:r>
            <a:r>
              <a:rPr lang="pl-PL" dirty="0"/>
              <a:t>, jakie podejmują one do zwalczania oszustw naruszających ich </a:t>
            </a:r>
            <a:r>
              <a:rPr lang="pl-PL" dirty="0" smtClean="0"/>
              <a:t>własne </a:t>
            </a:r>
            <a:r>
              <a:rPr lang="pl-PL" dirty="0"/>
              <a:t>interesy finansowe. Konwencja z 26.7.1995 r. o ochronie interesów </a:t>
            </a:r>
            <a:r>
              <a:rPr lang="pl-PL" dirty="0" smtClean="0"/>
              <a:t>finansowych </a:t>
            </a:r>
            <a:r>
              <a:rPr lang="pl-PL" dirty="0"/>
              <a:t>Wspólnot Europejskich zobowiązuje państwa członkowskie do kryminalizacji w wewnętrznym prawie krajowym działań określonych jako oszustwa naruszające interesy finansowe Wspólnot. Tym zobowiązaniom czyni zadość nowelizacja Kodeksu karnego skarbowego z 24.7.2003 r.</a:t>
            </a: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p:txBody>
      </p:sp>
    </p:spTree>
    <p:extLst>
      <p:ext uri="{BB962C8B-B14F-4D97-AF65-F5344CB8AC3E}">
        <p14:creationId xmlns:p14="http://schemas.microsoft.com/office/powerpoint/2010/main" val="103762498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6192688"/>
          </a:xfrm>
        </p:spPr>
        <p:txBody>
          <a:bodyPr>
            <a:normAutofit fontScale="70000" lnSpcReduction="20000"/>
          </a:bodyPr>
          <a:lstStyle/>
          <a:p>
            <a:pPr marL="0" indent="0">
              <a:buNone/>
            </a:pPr>
            <a:r>
              <a:rPr lang="pl-PL" sz="3800" dirty="0" smtClean="0"/>
              <a:t>Kolejną grupę deliktów karnoskarbowych stanowią  </a:t>
            </a:r>
            <a:r>
              <a:rPr lang="pl-PL" sz="3800" dirty="0"/>
              <a:t>p</a:t>
            </a:r>
            <a:r>
              <a:rPr lang="pl-PL" sz="3800" dirty="0" smtClean="0"/>
              <a:t>rzestępstwa </a:t>
            </a:r>
            <a:r>
              <a:rPr lang="pl-PL" sz="3800" dirty="0"/>
              <a:t>skarbowe i wykroczenia skarbowe określone w rozdziale </a:t>
            </a:r>
            <a:r>
              <a:rPr lang="pl-PL" sz="3800" dirty="0" smtClean="0"/>
              <a:t>7, które karalne są </a:t>
            </a:r>
            <a:r>
              <a:rPr lang="pl-PL" sz="3800" dirty="0"/>
              <a:t>także w razie popełnienia ich za granicą, jeżeli zostały ujawnione w wyniku </a:t>
            </a:r>
            <a:r>
              <a:rPr lang="pl-PL" sz="3800" dirty="0" smtClean="0"/>
              <a:t>czynności </a:t>
            </a:r>
            <a:r>
              <a:rPr lang="pl-PL" sz="3800" dirty="0"/>
              <a:t>kontrolnych przeprowadzonych tam przez polski organ celny lub </a:t>
            </a:r>
            <a:r>
              <a:rPr lang="pl-PL" sz="3800" dirty="0" smtClean="0"/>
              <a:t>inny organ </a:t>
            </a:r>
            <a:r>
              <a:rPr lang="pl-PL" sz="3800" dirty="0"/>
              <a:t>uprawniony na podstawie umów międzynarodowych; </a:t>
            </a:r>
            <a:r>
              <a:rPr lang="pl-PL" sz="3800" dirty="0" smtClean="0"/>
              <a:t>dotyczy to odpowiednio  wykroczeń skarbowych określonych </a:t>
            </a:r>
            <a:r>
              <a:rPr lang="pl-PL" sz="3800" dirty="0"/>
              <a:t>w art. 106e, art. 106f i </a:t>
            </a:r>
            <a:r>
              <a:rPr lang="pl-PL" sz="3800" dirty="0" smtClean="0"/>
              <a:t>art. 106h (naruszających obowiązki celno-dewizowe), popełnionych </a:t>
            </a:r>
            <a:r>
              <a:rPr lang="pl-PL" sz="3800" dirty="0"/>
              <a:t>za </a:t>
            </a:r>
            <a:r>
              <a:rPr lang="pl-PL" sz="3800" dirty="0" smtClean="0"/>
              <a:t>granicą.</a:t>
            </a:r>
          </a:p>
          <a:p>
            <a:pPr marL="0" indent="0">
              <a:buNone/>
            </a:pPr>
            <a:r>
              <a:rPr lang="pl-PL" sz="3800" dirty="0" smtClean="0"/>
              <a:t> Wreszcie </a:t>
            </a:r>
            <a:r>
              <a:rPr lang="pl-PL" sz="3800" dirty="0"/>
              <a:t>p</a:t>
            </a:r>
            <a:r>
              <a:rPr lang="pl-PL" sz="3800" dirty="0" smtClean="0"/>
              <a:t>rzepisy </a:t>
            </a:r>
            <a:r>
              <a:rPr lang="pl-PL" sz="3800" dirty="0"/>
              <a:t>kodeksu stosuje się </a:t>
            </a:r>
            <a:r>
              <a:rPr lang="pl-PL" sz="3800" dirty="0" smtClean="0"/>
              <a:t>też </a:t>
            </a:r>
            <a:r>
              <a:rPr lang="pl-PL" sz="3800" dirty="0"/>
              <a:t>do obywateli polskich </a:t>
            </a:r>
            <a:r>
              <a:rPr lang="pl-PL" sz="3800" dirty="0" smtClean="0"/>
              <a:t>oraz cudzoziemców</a:t>
            </a:r>
            <a:r>
              <a:rPr lang="pl-PL" sz="3800" dirty="0"/>
              <a:t>, którzy przebywając na terytorium Rzeczypospolitej </a:t>
            </a:r>
            <a:r>
              <a:rPr lang="pl-PL" sz="3800" dirty="0" smtClean="0"/>
              <a:t>Polskiej nakłaniają </a:t>
            </a:r>
            <a:r>
              <a:rPr lang="pl-PL" sz="3800" dirty="0"/>
              <a:t>lub udzielają pomocy do popełnienia za granicą przestępstwa </a:t>
            </a:r>
            <a:r>
              <a:rPr lang="pl-PL" sz="3800" dirty="0" smtClean="0"/>
              <a:t>skarbowego skierowanego </a:t>
            </a:r>
            <a:r>
              <a:rPr lang="pl-PL" sz="3800" dirty="0"/>
              <a:t>przeciwko interesom finansowym Wspólnot </a:t>
            </a:r>
            <a:r>
              <a:rPr lang="pl-PL" sz="3800" dirty="0" smtClean="0"/>
              <a:t>Europejskich, określonego </a:t>
            </a:r>
            <a:r>
              <a:rPr lang="pl-PL" sz="3800" dirty="0"/>
              <a:t>w rozdziale </a:t>
            </a:r>
            <a:r>
              <a:rPr lang="pl-PL" sz="3800" dirty="0" smtClean="0"/>
              <a:t>6 (podatkowe) </a:t>
            </a:r>
            <a:r>
              <a:rPr lang="pl-PL" sz="3800" dirty="0"/>
              <a:t>i </a:t>
            </a:r>
            <a:r>
              <a:rPr lang="pl-PL" sz="3800" dirty="0" smtClean="0"/>
              <a:t>7 (celne) </a:t>
            </a:r>
            <a:r>
              <a:rPr lang="pl-PL" sz="3800" dirty="0"/>
              <a:t>działu II tytułu I.</a:t>
            </a:r>
          </a:p>
        </p:txBody>
      </p:sp>
    </p:spTree>
    <p:extLst>
      <p:ext uri="{BB962C8B-B14F-4D97-AF65-F5344CB8AC3E}">
        <p14:creationId xmlns:p14="http://schemas.microsoft.com/office/powerpoint/2010/main" val="1746577936"/>
      </p:ext>
    </p:extLst>
  </p:cSld>
  <p:clrMapOvr>
    <a:masterClrMapping/>
  </p:clrMapOvr>
  <p:transition spd="slow">
    <p:push dir="u"/>
  </p:transition>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5390</TotalTime>
  <Words>2608</Words>
  <Application>Microsoft Office PowerPoint</Application>
  <PresentationFormat>Pokaz na ekranie (4:3)</PresentationFormat>
  <Paragraphs>134</Paragraphs>
  <Slides>22</Slides>
  <Notes>1</Notes>
  <HiddenSlides>0</HiddenSlides>
  <MMClips>0</MMClips>
  <ScaleCrop>false</ScaleCrop>
  <HeadingPairs>
    <vt:vector size="4" baseType="variant">
      <vt:variant>
        <vt:lpstr>Motyw</vt:lpstr>
      </vt:variant>
      <vt:variant>
        <vt:i4>1</vt:i4>
      </vt:variant>
      <vt:variant>
        <vt:lpstr>Tytuły slajdów</vt:lpstr>
      </vt:variant>
      <vt:variant>
        <vt:i4>22</vt:i4>
      </vt:variant>
    </vt:vector>
  </HeadingPairs>
  <TitlesOfParts>
    <vt:vector size="23" baseType="lpstr">
      <vt:lpstr>Motyw pakietu Office</vt:lpstr>
      <vt:lpstr>Prezentacja programu PowerPoint</vt:lpstr>
      <vt:lpstr>Prezentacja programu PowerPoint</vt:lpstr>
      <vt:lpstr>Przestrzenne obowiązywanie prawa karnego skarbowego</vt:lpstr>
      <vt:lpstr>Zasada terytorialności </vt:lpstr>
      <vt:lpstr>Zasada bandery</vt:lpstr>
      <vt:lpstr>Wyjątki od zasady terytorialności</vt:lpstr>
      <vt:lpstr>Odpowiedzialność za czyny skarbowe popełnione za granicą (zasada przedmiotowa)</vt:lpstr>
      <vt:lpstr>Prezentacja programu PowerPoint</vt:lpstr>
      <vt:lpstr>Prezentacja programu PowerPoint</vt:lpstr>
      <vt:lpstr>Prezentacja programu PowerPoint</vt:lpstr>
      <vt:lpstr>Miejsce popełnienia czynu zabronionego</vt:lpstr>
      <vt:lpstr>Dlaczego określenie miejsca popełnienia czynu zabronionego jest istotne?</vt:lpstr>
      <vt:lpstr>Temporalne obowiązywanie prawa karnego skarbowego</vt:lpstr>
      <vt:lpstr>Czas popełnienia czynu zabronionego</vt:lpstr>
      <vt:lpstr>Prezentacja programu PowerPoint</vt:lpstr>
      <vt:lpstr>Kolizja ustaw karnych w czasie zachodzi wówczas, gdy w czasie orzekania obowiązuje ustawa inna niż w czasie popełnienia wykroczenia   </vt:lpstr>
      <vt:lpstr>Formy zmiany ustawy  </vt:lpstr>
      <vt:lpstr> LEX RETRO NON AGIT</vt:lpstr>
      <vt:lpstr>Prezentacja programu PowerPoint</vt:lpstr>
      <vt:lpstr>Prezentacja programu PowerPoint</vt:lpstr>
      <vt:lpstr>Prezentacja programu PowerPoint</vt:lpstr>
      <vt:lpstr>Zmiany ustawy po uprawomocnieniu się orzeczenia</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Ochrona obrotu gospodarczego Wykład</dc:title>
  <dc:creator>Anna Płońska</dc:creator>
  <cp:lastModifiedBy>Ewelina</cp:lastModifiedBy>
  <cp:revision>297</cp:revision>
  <dcterms:created xsi:type="dcterms:W3CDTF">2012-01-31T20:13:54Z</dcterms:created>
  <dcterms:modified xsi:type="dcterms:W3CDTF">2016-04-27T19:07:20Z</dcterms:modified>
</cp:coreProperties>
</file>