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40" r:id="rId1"/>
  </p:sldMasterIdLst>
  <p:notesMasterIdLst>
    <p:notesMasterId r:id="rId26"/>
  </p:notesMasterIdLst>
  <p:handoutMasterIdLst>
    <p:handoutMasterId r:id="rId27"/>
  </p:handoutMasterIdLst>
  <p:sldIdLst>
    <p:sldId id="339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9" r:id="rId11"/>
    <p:sldId id="361" r:id="rId12"/>
    <p:sldId id="360" r:id="rId13"/>
    <p:sldId id="362" r:id="rId14"/>
    <p:sldId id="363" r:id="rId15"/>
    <p:sldId id="364" r:id="rId16"/>
    <p:sldId id="355" r:id="rId17"/>
    <p:sldId id="326" r:id="rId18"/>
    <p:sldId id="354" r:id="rId19"/>
    <p:sldId id="340" r:id="rId20"/>
    <p:sldId id="353" r:id="rId21"/>
    <p:sldId id="342" r:id="rId22"/>
    <p:sldId id="344" r:id="rId23"/>
    <p:sldId id="356" r:id="rId24"/>
    <p:sldId id="358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798" autoAdjust="0"/>
  </p:normalViewPr>
  <p:slideViewPr>
    <p:cSldViewPr>
      <p:cViewPr>
        <p:scale>
          <a:sx n="50" d="100"/>
          <a:sy n="5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80422-0A7D-4B51-940C-2685324FD4A1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CEA30-67D1-40FE-AFF1-76CF155CD7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7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57BC-75FE-4034-AD5E-155D0E1978C5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B77F8-B329-4140-82AB-1ACD4493B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22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504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5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782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004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472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923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710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331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551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01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918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B06A-F3ED-48CC-92B2-94228C6EB513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00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83768" y="2132856"/>
            <a:ext cx="3672408" cy="23042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Ćwiczenia III</a:t>
            </a:r>
          </a:p>
          <a:p>
            <a:pPr algn="ctr"/>
            <a:endParaRPr lang="pl-PL" b="1" dirty="0"/>
          </a:p>
          <a:p>
            <a:pPr algn="ctr"/>
            <a:endParaRPr lang="pl-PL" dirty="0"/>
          </a:p>
          <a:p>
            <a:pPr algn="ctr"/>
            <a:r>
              <a:rPr lang="pl-PL" dirty="0" smtClean="0"/>
              <a:t>dr Katarzyna Łucarz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20509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podmiotów zbiorowych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Odpowiedzialność podmiotów korporacyjnych związaną z popełnieniem na ich rzecz przez osobę fizyczną przestępstwa lub przestępstwa skarbowego wprowadziła ustawa z dnia 28 października 2002 r. o odpowiedzialności podmiotów zbiorowych za czyny zabronione pod groźbą kary (</a:t>
            </a:r>
            <a:r>
              <a:rPr lang="pl-PL" dirty="0" err="1" smtClean="0"/>
              <a:t>t.j</a:t>
            </a:r>
            <a:r>
              <a:rPr lang="pl-PL" dirty="0" smtClean="0"/>
              <a:t>. Dz.U. z 2014, poz. 1417).</a:t>
            </a:r>
          </a:p>
          <a:p>
            <a:pPr marL="0" indent="0">
              <a:buNone/>
            </a:pPr>
            <a:r>
              <a:rPr lang="pl-PL" dirty="0" smtClean="0"/>
              <a:t>Według powyższej ustawy podmiotem zbiorowym jest: osoba prawna, jednostka organizacyjna nie mająca osobowości prawnej, której odrębne przepisy przyznają zdolność prawną, z wyłączeniem Skarbu Państwa, jednostek samorządu terytorialnego  oraz ich </a:t>
            </a:r>
            <a:r>
              <a:rPr lang="pl-PL" dirty="0"/>
              <a:t>związków. Podmiotem zbiorowym w rozumieniu ustawy jest również spółka handlowa </a:t>
            </a:r>
            <a:r>
              <a:rPr lang="pl-PL" dirty="0" smtClean="0"/>
              <a:t>z udziałem </a:t>
            </a:r>
            <a:r>
              <a:rPr lang="pl-PL" dirty="0"/>
              <a:t>Skarbu Państwa, jednostki samorządu terytorialnego lub związku </a:t>
            </a:r>
            <a:r>
              <a:rPr lang="pl-PL" dirty="0" smtClean="0"/>
              <a:t>takich jednostek</a:t>
            </a:r>
            <a:r>
              <a:rPr lang="pl-PL" dirty="0"/>
              <a:t>, spółka kapitałowa w organizacji, podmiot w stanie likwidacji </a:t>
            </a:r>
            <a:r>
              <a:rPr lang="pl-PL" dirty="0" smtClean="0"/>
              <a:t>oraz przedsiębiorca </a:t>
            </a:r>
            <a:r>
              <a:rPr lang="pl-PL" dirty="0"/>
              <a:t>niebędący osobą fizyczną, a także zagraniczna </a:t>
            </a:r>
            <a:r>
              <a:rPr lang="pl-PL" dirty="0" smtClean="0"/>
              <a:t>jednostka organizacyjna</a:t>
            </a:r>
            <a:r>
              <a:rPr lang="pl-PL" dirty="0"/>
              <a:t>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Odpowiedzialność podmiotów zbiorowych ma charakter następczy w stosunku do odpowiedzialności karnej osoby fizycznej. Najpierw toczy się postępowanie karne wobec osoby fizycznej i dopiero po jego zakończeniu, jeśli zostaną spełnione pozostałe przesłanki, wszczynane jest postępowanie wobec podmiotu zbiorowego. W razie niemożności przypisania winy osobie fizycznej wykluczona jest odpowiedzialność podmiotu zbiorowego.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61514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Przesłanki odpowiedzialności podmiotu zbiorowego: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Popełnienie czynu zabronionego przez osobę fizyczną powiązaną z podmiotem zbiorowym. Odpowiedzialność może mieć miejsce wtedy, gdy dotyczy osoby:</a:t>
            </a:r>
          </a:p>
          <a:p>
            <a:pPr marL="0" indent="0">
              <a:buNone/>
            </a:pPr>
            <a:r>
              <a:rPr lang="pl-PL" dirty="0" smtClean="0"/>
              <a:t>a)  działającej </a:t>
            </a:r>
            <a:r>
              <a:rPr lang="pl-PL" dirty="0"/>
              <a:t>w imieniu lub w interesie podmiotu zbiorowego w </a:t>
            </a:r>
            <a:r>
              <a:rPr lang="pl-PL" dirty="0" smtClean="0"/>
              <a:t>ramach uprawnienia </a:t>
            </a:r>
            <a:r>
              <a:rPr lang="pl-PL" dirty="0"/>
              <a:t>lub obowiązku do </a:t>
            </a:r>
            <a:r>
              <a:rPr lang="pl-PL" dirty="0" smtClean="0"/>
              <a:t>jego reprezentowania</a:t>
            </a:r>
            <a:r>
              <a:rPr lang="pl-PL" dirty="0"/>
              <a:t>, podejmowania w </a:t>
            </a:r>
            <a:r>
              <a:rPr lang="pl-PL" dirty="0" smtClean="0"/>
              <a:t>jego imieniu </a:t>
            </a:r>
            <a:r>
              <a:rPr lang="pl-PL" dirty="0"/>
              <a:t>decyzji lub wykonywania kontroli wewnętrznej albo </a:t>
            </a:r>
            <a:r>
              <a:rPr lang="pl-PL" dirty="0" smtClean="0"/>
              <a:t>przy przekroczeniu </a:t>
            </a:r>
            <a:r>
              <a:rPr lang="pl-PL" dirty="0"/>
              <a:t>tego uprawnienia lub niedopełnieniu tego obowiązku,</a:t>
            </a:r>
          </a:p>
          <a:p>
            <a:pPr marL="0" indent="0">
              <a:buNone/>
            </a:pPr>
            <a:r>
              <a:rPr lang="pl-PL" dirty="0" smtClean="0"/>
              <a:t>b) </a:t>
            </a:r>
            <a:r>
              <a:rPr lang="pl-PL" dirty="0"/>
              <a:t>dopuszczonej do działania w wyniku przekroczenia uprawnień </a:t>
            </a:r>
            <a:r>
              <a:rPr lang="pl-PL" dirty="0" smtClean="0"/>
              <a:t>lub niedopełnienia </a:t>
            </a:r>
            <a:r>
              <a:rPr lang="pl-PL" dirty="0"/>
              <a:t>obowiązków przez osobę, o której mowa w pkt </a:t>
            </a:r>
            <a:r>
              <a:rPr lang="pl-PL" dirty="0" smtClean="0"/>
              <a:t>a,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c) </a:t>
            </a:r>
            <a:r>
              <a:rPr lang="pl-PL" dirty="0"/>
              <a:t>działającej w imieniu lub w interesie podmiotu zbiorowego, za zgodą </a:t>
            </a:r>
            <a:r>
              <a:rPr lang="pl-PL" dirty="0" smtClean="0"/>
              <a:t>lub wiedzą </a:t>
            </a:r>
            <a:r>
              <a:rPr lang="pl-PL" dirty="0"/>
              <a:t>osoby, o której mowa w pkt </a:t>
            </a:r>
            <a:r>
              <a:rPr lang="pl-PL" dirty="0" smtClean="0"/>
              <a:t>a,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) </a:t>
            </a:r>
            <a:r>
              <a:rPr lang="pl-PL" dirty="0"/>
              <a:t>będącej przedsiębiorcą, który bezpośrednio współdziała z </a:t>
            </a:r>
            <a:r>
              <a:rPr lang="pl-PL" dirty="0" smtClean="0"/>
              <a:t>podmiotem zbiorowym </a:t>
            </a:r>
            <a:r>
              <a:rPr lang="pl-PL" dirty="0"/>
              <a:t>w realizacji celu prawnie </a:t>
            </a:r>
            <a:r>
              <a:rPr lang="pl-PL" dirty="0" smtClean="0"/>
              <a:t>dopuszczalnego.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084564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2. Popełnienie czynu wskazanego w art. 16 </a:t>
            </a:r>
            <a:r>
              <a:rPr lang="pl-PL" b="1" dirty="0" err="1" smtClean="0"/>
              <a:t>u.o.p.z</a:t>
            </a:r>
            <a:r>
              <a:rPr lang="pl-PL" b="1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Przepis ten wymienia na zasadzie numerus clausus niektóre przestępstwa powszechne i skarbowe (art. 16 ust. 2). Jeśli osoba fizyczna popełni inne przestępstwo niż wskazane  w tym przepisie lub popełni wykroczenie powszechne/wykroczenie skarbowe , ta przesłanka odpowiedzialności podmiotu zbiorowego nie zostanie spełniona.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3. Stwierdzenie czynu osoby fizycznej odpowiednim orzeczeniem </a:t>
            </a:r>
          </a:p>
          <a:p>
            <a:pPr marL="0" indent="0">
              <a:buNone/>
            </a:pPr>
            <a:r>
              <a:rPr lang="pl-PL" dirty="0"/>
              <a:t>Podmiot zbiorowy podlega odpowiedzialności, jeżeli fakt popełnienia</a:t>
            </a:r>
          </a:p>
          <a:p>
            <a:pPr marL="0" indent="0">
              <a:buNone/>
            </a:pPr>
            <a:r>
              <a:rPr lang="pl-PL" dirty="0"/>
              <a:t>czynu zabronionego, wymienionego w art. </a:t>
            </a:r>
            <a:r>
              <a:rPr lang="pl-PL" dirty="0" smtClean="0"/>
              <a:t>16</a:t>
            </a:r>
            <a:r>
              <a:rPr lang="pl-PL" dirty="0"/>
              <a:t> </a:t>
            </a:r>
            <a:r>
              <a:rPr lang="pl-PL" dirty="0" err="1" smtClean="0"/>
              <a:t>u.o.p.z</a:t>
            </a:r>
            <a:r>
              <a:rPr lang="pl-PL" dirty="0" smtClean="0"/>
              <a:t>. został potwierdzony:</a:t>
            </a:r>
          </a:p>
          <a:p>
            <a:pPr>
              <a:buFontTx/>
              <a:buChar char="-"/>
            </a:pPr>
            <a:r>
              <a:rPr lang="pl-PL" dirty="0" smtClean="0"/>
              <a:t>prawomocnym </a:t>
            </a:r>
            <a:r>
              <a:rPr lang="pl-PL" dirty="0"/>
              <a:t>wyrokiem skazującym tę osobę</a:t>
            </a:r>
            <a:r>
              <a:rPr lang="pl-PL" dirty="0" smtClean="0"/>
              <a:t>,</a:t>
            </a:r>
          </a:p>
          <a:p>
            <a:pPr>
              <a:buFontTx/>
              <a:buChar char="-"/>
            </a:pPr>
            <a:r>
              <a:rPr lang="pl-PL" dirty="0" smtClean="0"/>
              <a:t> wyrokiem warunkowo </a:t>
            </a:r>
            <a:r>
              <a:rPr lang="pl-PL" dirty="0"/>
              <a:t>umarzającym wobec niej postępowanie karne albo postępowanie </a:t>
            </a:r>
            <a:r>
              <a:rPr lang="pl-PL" dirty="0" smtClean="0"/>
              <a:t>w sprawie </a:t>
            </a:r>
            <a:r>
              <a:rPr lang="pl-PL" dirty="0"/>
              <a:t>o przestępstwo </a:t>
            </a:r>
            <a:r>
              <a:rPr lang="pl-PL" dirty="0" smtClean="0"/>
              <a:t>skarbowe,</a:t>
            </a:r>
          </a:p>
          <a:p>
            <a:pPr>
              <a:buFontTx/>
              <a:buChar char="-"/>
            </a:pPr>
            <a:r>
              <a:rPr lang="pl-PL" dirty="0" smtClean="0"/>
              <a:t>orzeczeniem </a:t>
            </a:r>
            <a:r>
              <a:rPr lang="pl-PL" dirty="0"/>
              <a:t>o udzielenie tej osobie zezwolenia </a:t>
            </a:r>
            <a:r>
              <a:rPr lang="pl-PL" dirty="0" smtClean="0"/>
              <a:t>na dobrowolne </a:t>
            </a:r>
            <a:r>
              <a:rPr lang="pl-PL" dirty="0"/>
              <a:t>poddanie się </a:t>
            </a:r>
            <a:r>
              <a:rPr lang="pl-PL" dirty="0" smtClean="0"/>
              <a:t>odpowiedzialności, 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dirty="0"/>
              <a:t>orzeczeniem sądu o </a:t>
            </a:r>
            <a:r>
              <a:rPr lang="pl-PL" dirty="0" smtClean="0"/>
              <a:t>umorzeniu przeciwko </a:t>
            </a:r>
            <a:r>
              <a:rPr lang="pl-PL" dirty="0"/>
              <a:t>niej postępowania z powodu okoliczności wyłączającej ukaranie </a:t>
            </a:r>
            <a:r>
              <a:rPr lang="pl-PL" dirty="0" smtClean="0"/>
              <a:t>sprawcy. 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523771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4. Wina podmiotu zbiorowego </a:t>
            </a:r>
          </a:p>
          <a:p>
            <a:pPr marL="0" indent="0">
              <a:buNone/>
            </a:pPr>
            <a:r>
              <a:rPr lang="pl-PL" dirty="0" smtClean="0"/>
              <a:t>Ustawa wskazuje na trzy postaci winy:</a:t>
            </a:r>
          </a:p>
          <a:p>
            <a:pPr marL="0" indent="0">
              <a:buNone/>
            </a:pPr>
            <a:r>
              <a:rPr lang="pl-PL" dirty="0" smtClean="0"/>
              <a:t>a) Winę w wyborze, polegającej braku </a:t>
            </a:r>
            <a:r>
              <a:rPr lang="pl-PL" dirty="0"/>
              <a:t>należytej staranności w wyborze osoby fizycznej, o </a:t>
            </a:r>
            <a:r>
              <a:rPr lang="pl-PL" dirty="0" smtClean="0"/>
              <a:t>której mowa </a:t>
            </a:r>
            <a:r>
              <a:rPr lang="pl-PL" dirty="0"/>
              <a:t>w art. 3 pkt 2 lub </a:t>
            </a:r>
            <a:r>
              <a:rPr lang="pl-PL" dirty="0" smtClean="0"/>
              <a:t>3 </a:t>
            </a:r>
            <a:r>
              <a:rPr lang="pl-PL" dirty="0" err="1" smtClean="0"/>
              <a:t>u.o.p.z</a:t>
            </a:r>
            <a:r>
              <a:rPr lang="pl-PL" dirty="0" smtClean="0"/>
              <a:t>., </a:t>
            </a:r>
          </a:p>
          <a:p>
            <a:pPr marL="0" indent="0">
              <a:buNone/>
            </a:pPr>
            <a:r>
              <a:rPr lang="pl-PL" dirty="0" smtClean="0"/>
              <a:t>b) Winę w nadzorze, polegającą na braku </a:t>
            </a:r>
            <a:r>
              <a:rPr lang="pl-PL" dirty="0"/>
              <a:t>należytego nadzoru nad </a:t>
            </a:r>
            <a:r>
              <a:rPr lang="pl-PL" dirty="0" smtClean="0"/>
              <a:t>tą osobą ze </a:t>
            </a:r>
            <a:r>
              <a:rPr lang="pl-PL" dirty="0"/>
              <a:t>strony organu lub przedstawiciela podmiotu </a:t>
            </a:r>
            <a:r>
              <a:rPr lang="pl-PL" dirty="0" smtClean="0"/>
              <a:t>zbiorowego,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c) Winę w organizacji, polegającą na takiej organizacji </a:t>
            </a:r>
            <a:r>
              <a:rPr lang="pl-PL" dirty="0"/>
              <a:t>działalności podmiotu zbiorowego, która nie zapewniała </a:t>
            </a:r>
            <a:r>
              <a:rPr lang="pl-PL" dirty="0" smtClean="0"/>
              <a:t>uniknięcia popełnienia </a:t>
            </a:r>
            <a:r>
              <a:rPr lang="pl-PL" dirty="0"/>
              <a:t>czynu zabronionego przez osobę, o której mowa w art. 3 pkt 1 </a:t>
            </a:r>
            <a:r>
              <a:rPr lang="pl-PL" dirty="0" smtClean="0"/>
              <a:t>lub 3a </a:t>
            </a:r>
            <a:r>
              <a:rPr lang="pl-PL" dirty="0" err="1" smtClean="0"/>
              <a:t>u.o.p.z</a:t>
            </a:r>
            <a:r>
              <a:rPr lang="pl-PL" dirty="0" smtClean="0"/>
              <a:t>. </a:t>
            </a:r>
            <a:r>
              <a:rPr lang="pl-PL" dirty="0"/>
              <a:t>podczas gdy mogło je zapewnić zachowanie należytej </a:t>
            </a:r>
            <a:r>
              <a:rPr lang="pl-PL" dirty="0" smtClean="0"/>
              <a:t>staranności, wymaganej </a:t>
            </a:r>
            <a:r>
              <a:rPr lang="pl-PL" dirty="0"/>
              <a:t>w danych okolicznościach, przez organ lub </a:t>
            </a:r>
            <a:r>
              <a:rPr lang="pl-PL" dirty="0" smtClean="0"/>
              <a:t>przedstawiciela podmiotu zbiorowego.</a:t>
            </a:r>
          </a:p>
          <a:p>
            <a:pPr marL="0" indent="0">
              <a:buNone/>
            </a:pPr>
            <a:r>
              <a:rPr lang="pl-PL" b="1" dirty="0" smtClean="0"/>
              <a:t>5. Osiągnięcie lub możliwość osiągnięcia przez podmiot zbiorowy korzyści chociażby niemajątkowej.</a:t>
            </a:r>
          </a:p>
          <a:p>
            <a:pPr marL="0" indent="0">
              <a:buNone/>
            </a:pPr>
            <a:r>
              <a:rPr lang="pl-PL" dirty="0" smtClean="0"/>
              <a:t>W postepowaniu w przedmiocie odpowiedzialności podmiotu zbiorowego należy wykazać, że czyn zabroniony reprezentanta przyniósł </a:t>
            </a:r>
            <a:r>
              <a:rPr lang="pl-PL" dirty="0"/>
              <a:t>lub </a:t>
            </a:r>
            <a:r>
              <a:rPr lang="pl-PL" dirty="0" smtClean="0"/>
              <a:t>mógł </a:t>
            </a:r>
            <a:r>
              <a:rPr lang="pl-PL" dirty="0"/>
              <a:t>przynieść podmiotowi </a:t>
            </a:r>
            <a:r>
              <a:rPr lang="pl-PL" dirty="0" smtClean="0"/>
              <a:t>zbiorowemu korzyść</a:t>
            </a:r>
            <a:r>
              <a:rPr lang="pl-PL" dirty="0"/>
              <a:t>, chociażby </a:t>
            </a:r>
            <a:r>
              <a:rPr lang="pl-PL" dirty="0" smtClean="0"/>
              <a:t>niemajątkową (np. lepszą pozycję na rynku).</a:t>
            </a: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20332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Sankcje orzekane wobec podmiotu zbiorowego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1.  kara </a:t>
            </a:r>
            <a:r>
              <a:rPr lang="pl-PL" dirty="0"/>
              <a:t>pieniężną w </a:t>
            </a:r>
            <a:r>
              <a:rPr lang="pl-PL" dirty="0" smtClean="0"/>
              <a:t>wysokości od 1 tys. </a:t>
            </a:r>
            <a:r>
              <a:rPr lang="pl-PL" dirty="0"/>
              <a:t>do </a:t>
            </a:r>
            <a:r>
              <a:rPr lang="pl-PL" dirty="0" smtClean="0"/>
              <a:t>5 mln zł, </a:t>
            </a:r>
            <a:r>
              <a:rPr lang="pl-PL" dirty="0"/>
              <a:t>nie wyższą jednak niż 3% przychodu osiągniętego </a:t>
            </a:r>
            <a:r>
              <a:rPr lang="pl-PL" dirty="0" smtClean="0"/>
              <a:t>w roku </a:t>
            </a:r>
            <a:r>
              <a:rPr lang="pl-PL" dirty="0"/>
              <a:t>obrotowym, w którym popełniono czyn zabroniony będący </a:t>
            </a:r>
            <a:r>
              <a:rPr lang="pl-PL" dirty="0" smtClean="0"/>
              <a:t>podstawą odpowiedzialności </a:t>
            </a:r>
            <a:r>
              <a:rPr lang="pl-PL" dirty="0"/>
              <a:t>podmiotu </a:t>
            </a:r>
            <a:r>
              <a:rPr lang="pl-PL" dirty="0" smtClean="0"/>
              <a:t>zbiorowego,</a:t>
            </a:r>
          </a:p>
          <a:p>
            <a:pPr marL="0" indent="0">
              <a:buNone/>
            </a:pPr>
            <a:r>
              <a:rPr lang="pl-PL" dirty="0"/>
              <a:t>2. p</a:t>
            </a:r>
            <a:r>
              <a:rPr lang="pl-PL" dirty="0" smtClean="0"/>
              <a:t>rzepadek przedmiotów </a:t>
            </a:r>
            <a:r>
              <a:rPr lang="pl-PL" dirty="0"/>
              <a:t>pochodzących chociażby pośrednio z czynu zabronionego </a:t>
            </a:r>
            <a:r>
              <a:rPr lang="pl-PL" dirty="0" smtClean="0"/>
              <a:t>lub które </a:t>
            </a:r>
            <a:r>
              <a:rPr lang="pl-PL" dirty="0"/>
              <a:t>służyły lub były przeznaczone do popełnienia czynu </a:t>
            </a:r>
            <a:r>
              <a:rPr lang="pl-PL" dirty="0" smtClean="0"/>
              <a:t>zabronionego, korzyści </a:t>
            </a:r>
            <a:r>
              <a:rPr lang="pl-PL" dirty="0"/>
              <a:t>majątkowej pochodzącej chociażby pośrednio z czynu zabronionego, równowartości przedmiotów lub korzyści majątkowej pochodzących chociażby</a:t>
            </a:r>
          </a:p>
          <a:p>
            <a:pPr marL="0" indent="0">
              <a:buNone/>
            </a:pPr>
            <a:r>
              <a:rPr lang="pl-PL" dirty="0"/>
              <a:t>pośrednio z czynu </a:t>
            </a:r>
            <a:r>
              <a:rPr lang="pl-PL" dirty="0" smtClean="0"/>
              <a:t>zabronionego,</a:t>
            </a:r>
          </a:p>
        </p:txBody>
      </p:sp>
    </p:spTree>
    <p:extLst>
      <p:ext uri="{BB962C8B-B14F-4D97-AF65-F5344CB8AC3E}">
        <p14:creationId xmlns:p14="http://schemas.microsoft.com/office/powerpoint/2010/main" val="388836659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3. Dodatkowe zakazy orzekane  na </a:t>
            </a:r>
            <a:r>
              <a:rPr lang="pl-PL" dirty="0"/>
              <a:t>okres od 1 roku </a:t>
            </a:r>
            <a:r>
              <a:rPr lang="pl-PL" dirty="0" smtClean="0"/>
              <a:t>do lat 5:</a:t>
            </a:r>
          </a:p>
          <a:p>
            <a:pPr marL="0" indent="0">
              <a:buNone/>
            </a:pPr>
            <a:r>
              <a:rPr lang="pl-PL" dirty="0" smtClean="0"/>
              <a:t>- zakaz </a:t>
            </a:r>
            <a:r>
              <a:rPr lang="pl-PL" dirty="0"/>
              <a:t>promocji lub reklamy prowadzonej działalności, wytwarzanych </a:t>
            </a:r>
            <a:r>
              <a:rPr lang="pl-PL" dirty="0" smtClean="0"/>
              <a:t>lub sprzedawanych </a:t>
            </a:r>
            <a:r>
              <a:rPr lang="pl-PL" dirty="0"/>
              <a:t>wyrobów, świadczonych usług lub udzielanych </a:t>
            </a:r>
            <a:r>
              <a:rPr lang="pl-PL" dirty="0" smtClean="0"/>
              <a:t>świadczeń,</a:t>
            </a:r>
          </a:p>
          <a:p>
            <a:pPr marL="0" indent="0">
              <a:buNone/>
            </a:pPr>
            <a:r>
              <a:rPr lang="pl-PL" dirty="0" smtClean="0"/>
              <a:t>- zakaz </a:t>
            </a:r>
            <a:r>
              <a:rPr lang="pl-PL" dirty="0"/>
              <a:t>korzystania z dotacji, subwencji lub innych form wsparcia </a:t>
            </a:r>
            <a:r>
              <a:rPr lang="pl-PL" dirty="0" smtClean="0"/>
              <a:t>finansowego środkami publicznymi,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 </a:t>
            </a:r>
            <a:r>
              <a:rPr lang="pl-PL" dirty="0"/>
              <a:t>zakaz korzystania z pomocy </a:t>
            </a:r>
            <a:r>
              <a:rPr lang="pl-PL" dirty="0" smtClean="0"/>
              <a:t>organizacji międzynarodowych</a:t>
            </a:r>
            <a:r>
              <a:rPr lang="pl-PL" dirty="0"/>
              <a:t>, </a:t>
            </a:r>
            <a:r>
              <a:rPr lang="pl-PL" dirty="0" smtClean="0"/>
              <a:t>których RP </a:t>
            </a:r>
            <a:r>
              <a:rPr lang="pl-PL" dirty="0"/>
              <a:t>jest </a:t>
            </a:r>
            <a:r>
              <a:rPr lang="pl-PL" dirty="0" smtClean="0"/>
              <a:t>członkiem,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zakaz </a:t>
            </a:r>
            <a:r>
              <a:rPr lang="pl-PL" dirty="0"/>
              <a:t>ubiegania się o zamówienia </a:t>
            </a:r>
            <a:r>
              <a:rPr lang="pl-PL" dirty="0" smtClean="0"/>
              <a:t>publiczne,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podanie </a:t>
            </a:r>
            <a:r>
              <a:rPr lang="pl-PL" dirty="0"/>
              <a:t>wyroku do publicznej wiadomości.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337724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Obecny dwupodział czynów  zabronionych na: przestępstwa skarbowe i wykroczenia skarbowe datuje się na 1971 r. i jest charakterystyczny dla prawa karnego skarbowego.</a:t>
            </a:r>
          </a:p>
          <a:p>
            <a:pPr marL="0" indent="0">
              <a:buNone/>
            </a:pPr>
            <a:r>
              <a:rPr lang="pl-PL" dirty="0"/>
              <a:t>Kategoria przestępstw skarbowych w odróżnieniu od powszechnego prawa karnego skarbowego, które zna podział na zbrodnie i występki jest w KKS wewnętrznie niepodzielna. Formalną definicję przestępstwa skarbowego zawiera przepis art. 53 § 2 KKS, według którego jest  zabroniony przez Kodeks pod groźbą kary grzywny w stawkach dziennych, kary ograniczenia wolności lub kary pozbawienia wolności. </a:t>
            </a:r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b="1" dirty="0" smtClean="0"/>
              <a:t>Dwupodział </a:t>
            </a:r>
            <a:r>
              <a:rPr lang="pl-PL" sz="2200" b="1" dirty="0"/>
              <a:t>czynów zabronionych na przestępstwa</a:t>
            </a:r>
            <a:br>
              <a:rPr lang="pl-PL" sz="2200" b="1" dirty="0"/>
            </a:br>
            <a:r>
              <a:rPr lang="pl-PL" sz="2200" b="1" dirty="0"/>
              <a:t>	skarbowe i wykroczenia skarbowe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52286692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64949" y="1911285"/>
            <a:ext cx="28803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Jest to czyn </a:t>
            </a:r>
            <a:endParaRPr lang="pl-PL" sz="1400" b="1" dirty="0"/>
          </a:p>
        </p:txBody>
      </p:sp>
      <p:sp>
        <p:nvSpPr>
          <p:cNvPr id="4" name="Prostokąt 3"/>
          <p:cNvSpPr/>
          <p:nvPr/>
        </p:nvSpPr>
        <p:spPr>
          <a:xfrm>
            <a:off x="6016725" y="3066359"/>
            <a:ext cx="1374246" cy="13081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 smtClean="0"/>
              <a:t>Zawiniony  </a:t>
            </a:r>
            <a:r>
              <a:rPr lang="pl-PL" sz="1200" dirty="0" smtClean="0"/>
              <a:t>              - zachodzi możliwość przypisania winy sprawcy czynu zabronionego  </a:t>
            </a:r>
            <a:endParaRPr lang="pl-PL" sz="1200" dirty="0"/>
          </a:p>
        </p:txBody>
      </p:sp>
      <p:sp>
        <p:nvSpPr>
          <p:cNvPr id="9" name="Prostokąt 8"/>
          <p:cNvSpPr/>
          <p:nvPr/>
        </p:nvSpPr>
        <p:spPr>
          <a:xfrm>
            <a:off x="3481889" y="5272611"/>
            <a:ext cx="2156955" cy="11431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/>
              <a:t>p</a:t>
            </a:r>
            <a:r>
              <a:rPr lang="pl-PL" sz="1200" dirty="0" smtClean="0"/>
              <a:t>ozbawienia wolności. 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251520" y="5301208"/>
            <a:ext cx="1440160" cy="11597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/>
              <a:t>g</a:t>
            </a:r>
            <a:r>
              <a:rPr lang="pl-PL" sz="1200" dirty="0" smtClean="0"/>
              <a:t>rzywny w stawkach dziennych </a:t>
            </a:r>
            <a:endParaRPr lang="pl-PL" sz="12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6703848" y="30663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>
            <a:off x="4505109" y="2415341"/>
            <a:ext cx="2198739" cy="651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 32"/>
          <p:cNvSpPr/>
          <p:nvPr/>
        </p:nvSpPr>
        <p:spPr>
          <a:xfrm>
            <a:off x="1930138" y="5239461"/>
            <a:ext cx="1296145" cy="11763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/>
              <a:t>o</a:t>
            </a:r>
            <a:r>
              <a:rPr lang="pl-PL" sz="1200" dirty="0" smtClean="0"/>
              <a:t>graniczenia wolności </a:t>
            </a:r>
            <a:endParaRPr lang="pl-PL" sz="1200" dirty="0"/>
          </a:p>
        </p:txBody>
      </p:sp>
      <p:sp>
        <p:nvSpPr>
          <p:cNvPr id="57" name="Prostokąt 56"/>
          <p:cNvSpPr/>
          <p:nvPr/>
        </p:nvSpPr>
        <p:spPr>
          <a:xfrm>
            <a:off x="3851920" y="3068960"/>
            <a:ext cx="1368152" cy="1308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Karygodny   </a:t>
            </a:r>
            <a:r>
              <a:rPr lang="pl-PL" sz="1200" dirty="0" smtClean="0">
                <a:solidFill>
                  <a:schemeClr val="tx1"/>
                </a:solidFill>
              </a:rPr>
              <a:t>                   -społecznie szkodliwy w stopniu wyższym niż znikomy  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59" name="Prostokąt 58"/>
          <p:cNvSpPr/>
          <p:nvPr/>
        </p:nvSpPr>
        <p:spPr>
          <a:xfrm>
            <a:off x="2015756" y="3068960"/>
            <a:ext cx="1152128" cy="1310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Karalny  </a:t>
            </a:r>
            <a:r>
              <a:rPr lang="pl-PL" sz="1200" dirty="0" smtClean="0">
                <a:solidFill>
                  <a:schemeClr val="tx1"/>
                </a:solidFill>
              </a:rPr>
              <a:t>             - zabroniony   pod groźbą kary </a:t>
            </a:r>
            <a:endParaRPr lang="pl-PL" sz="1200" dirty="0"/>
          </a:p>
        </p:txBody>
      </p:sp>
      <p:sp>
        <p:nvSpPr>
          <p:cNvPr id="61" name="Prostokąt 60"/>
          <p:cNvSpPr/>
          <p:nvPr/>
        </p:nvSpPr>
        <p:spPr>
          <a:xfrm>
            <a:off x="363071" y="3066359"/>
            <a:ext cx="1152128" cy="1310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Bezprawny </a:t>
            </a:r>
            <a:r>
              <a:rPr lang="pl-PL" sz="1200" dirty="0" smtClean="0">
                <a:solidFill>
                  <a:schemeClr val="tx1"/>
                </a:solidFill>
              </a:rPr>
              <a:t>        - sprzeczny z norma prawną </a:t>
            </a:r>
            <a:endParaRPr lang="pl-PL" dirty="0"/>
          </a:p>
        </p:txBody>
      </p:sp>
      <p:cxnSp>
        <p:nvCxnSpPr>
          <p:cNvPr id="90" name="Łącznik prosty ze strzałką 89"/>
          <p:cNvCxnSpPr>
            <a:stCxn id="2" idx="2"/>
            <a:endCxn id="61" idx="0"/>
          </p:cNvCxnSpPr>
          <p:nvPr/>
        </p:nvCxnSpPr>
        <p:spPr>
          <a:xfrm flipH="1">
            <a:off x="939135" y="2415341"/>
            <a:ext cx="3565974" cy="651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ze strzałką 91"/>
          <p:cNvCxnSpPr>
            <a:stCxn id="2" idx="2"/>
            <a:endCxn id="59" idx="0"/>
          </p:cNvCxnSpPr>
          <p:nvPr/>
        </p:nvCxnSpPr>
        <p:spPr>
          <a:xfrm flipH="1">
            <a:off x="2591820" y="2415341"/>
            <a:ext cx="1913289" cy="653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/>
          <p:cNvCxnSpPr>
            <a:stCxn id="2" idx="2"/>
            <a:endCxn id="57" idx="0"/>
          </p:cNvCxnSpPr>
          <p:nvPr/>
        </p:nvCxnSpPr>
        <p:spPr>
          <a:xfrm>
            <a:off x="4505109" y="2415341"/>
            <a:ext cx="30887" cy="653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ze strzałką 99"/>
          <p:cNvCxnSpPr>
            <a:stCxn id="59" idx="2"/>
            <a:endCxn id="9" idx="0"/>
          </p:cNvCxnSpPr>
          <p:nvPr/>
        </p:nvCxnSpPr>
        <p:spPr>
          <a:xfrm>
            <a:off x="2591820" y="4379678"/>
            <a:ext cx="1968547" cy="8929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ze strzałką 101"/>
          <p:cNvCxnSpPr>
            <a:stCxn id="59" idx="2"/>
            <a:endCxn id="33" idx="0"/>
          </p:cNvCxnSpPr>
          <p:nvPr/>
        </p:nvCxnSpPr>
        <p:spPr>
          <a:xfrm flipH="1">
            <a:off x="2578211" y="4379678"/>
            <a:ext cx="13609" cy="8597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ze strzałką 103"/>
          <p:cNvCxnSpPr>
            <a:stCxn id="59" idx="2"/>
            <a:endCxn id="11" idx="0"/>
          </p:cNvCxnSpPr>
          <p:nvPr/>
        </p:nvCxnSpPr>
        <p:spPr>
          <a:xfrm flipH="1">
            <a:off x="971600" y="4379678"/>
            <a:ext cx="1620220" cy="9215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ostokąt 36"/>
          <p:cNvSpPr/>
          <p:nvPr/>
        </p:nvSpPr>
        <p:spPr>
          <a:xfrm>
            <a:off x="3064949" y="739552"/>
            <a:ext cx="2880319" cy="673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Przestępstwo skarbowe </a:t>
            </a:r>
            <a:endParaRPr lang="pl-PL" sz="1600" b="1" dirty="0">
              <a:solidFill>
                <a:schemeClr val="tx1"/>
              </a:solidFill>
            </a:endParaRPr>
          </a:p>
        </p:txBody>
      </p:sp>
      <p:cxnSp>
        <p:nvCxnSpPr>
          <p:cNvPr id="39" name="Łącznik prosty ze strzałką 38"/>
          <p:cNvCxnSpPr>
            <a:stCxn id="37" idx="2"/>
            <a:endCxn id="2" idx="0"/>
          </p:cNvCxnSpPr>
          <p:nvPr/>
        </p:nvCxnSpPr>
        <p:spPr>
          <a:xfrm>
            <a:off x="4505109" y="1412776"/>
            <a:ext cx="0" cy="498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4914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2200" b="1" dirty="0" smtClean="0"/>
              <a:t>Definicja przestępstwa skarbowego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8203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Wykroczeniem skarbowym jest natomiast według art 53 § 3 KKS czyn zabroniony przez Kodeks pod groźbą kary grzywny określonej kwotowo, jeżeli kwota uszczuplonej lub narażonej na uszczuplenie należności publicznoprawnej albo wartość przedmiotu czynu nie przekracza pięciokrotnej wysokości minimalnego wynagrodzenia w czasie jego popełnienia.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86011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64949" y="1911285"/>
            <a:ext cx="288032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Jest to czyn </a:t>
            </a:r>
            <a:endParaRPr lang="pl-PL" sz="1400" b="1" dirty="0"/>
          </a:p>
        </p:txBody>
      </p:sp>
      <p:sp>
        <p:nvSpPr>
          <p:cNvPr id="4" name="Prostokąt 3"/>
          <p:cNvSpPr/>
          <p:nvPr/>
        </p:nvSpPr>
        <p:spPr>
          <a:xfrm>
            <a:off x="6016725" y="3066359"/>
            <a:ext cx="1374246" cy="13081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 smtClean="0"/>
              <a:t>Zawiniony  </a:t>
            </a:r>
            <a:r>
              <a:rPr lang="pl-PL" sz="1200" dirty="0" smtClean="0"/>
              <a:t>              - zachodzi możliwość przypisania winy sprawcy czynu zabronionego  </a:t>
            </a:r>
            <a:endParaRPr lang="pl-PL" sz="12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6703848" y="306635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>
            <a:off x="4505109" y="2415341"/>
            <a:ext cx="2198739" cy="651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 32"/>
          <p:cNvSpPr/>
          <p:nvPr/>
        </p:nvSpPr>
        <p:spPr>
          <a:xfrm>
            <a:off x="683568" y="5239461"/>
            <a:ext cx="3852427" cy="11763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/>
              <a:t>g</a:t>
            </a:r>
            <a:r>
              <a:rPr lang="pl-PL" sz="1200" dirty="0" smtClean="0"/>
              <a:t>rzywny określonej kwotowo, jeżeli kwota  uszczuplonej należności publicznoprawnej albo wartość przedmiotu czynu nie przekracza pięciokrotnej wysokości  minimalnego wynagrodzenia w czasie jego popełnienia.</a:t>
            </a:r>
            <a:endParaRPr lang="pl-PL" sz="1200" dirty="0"/>
          </a:p>
        </p:txBody>
      </p:sp>
      <p:sp>
        <p:nvSpPr>
          <p:cNvPr id="57" name="Prostokąt 56"/>
          <p:cNvSpPr/>
          <p:nvPr/>
        </p:nvSpPr>
        <p:spPr>
          <a:xfrm>
            <a:off x="3851920" y="3068960"/>
            <a:ext cx="1368152" cy="1308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Karygodny   </a:t>
            </a:r>
            <a:r>
              <a:rPr lang="pl-PL" sz="1200" dirty="0" smtClean="0">
                <a:solidFill>
                  <a:schemeClr val="tx1"/>
                </a:solidFill>
              </a:rPr>
              <a:t>                   -społecznie szkodliwy w stopniu wyższym niż znikomy  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59" name="Prostokąt 58"/>
          <p:cNvSpPr/>
          <p:nvPr/>
        </p:nvSpPr>
        <p:spPr>
          <a:xfrm>
            <a:off x="2015756" y="3068960"/>
            <a:ext cx="1152128" cy="1310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Karalny  </a:t>
            </a:r>
            <a:r>
              <a:rPr lang="pl-PL" sz="1200" dirty="0" smtClean="0">
                <a:solidFill>
                  <a:schemeClr val="tx1"/>
                </a:solidFill>
              </a:rPr>
              <a:t>             - zabroniony   pod groźbą kary </a:t>
            </a:r>
            <a:endParaRPr lang="pl-PL" sz="1200" dirty="0"/>
          </a:p>
        </p:txBody>
      </p:sp>
      <p:sp>
        <p:nvSpPr>
          <p:cNvPr id="61" name="Prostokąt 60"/>
          <p:cNvSpPr/>
          <p:nvPr/>
        </p:nvSpPr>
        <p:spPr>
          <a:xfrm>
            <a:off x="363071" y="3066359"/>
            <a:ext cx="1152128" cy="1310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Bezprawny </a:t>
            </a:r>
            <a:r>
              <a:rPr lang="pl-PL" sz="1200" dirty="0" smtClean="0">
                <a:solidFill>
                  <a:schemeClr val="tx1"/>
                </a:solidFill>
              </a:rPr>
              <a:t>        - sprzeczny z norma prawną </a:t>
            </a:r>
            <a:endParaRPr lang="pl-PL" dirty="0"/>
          </a:p>
        </p:txBody>
      </p:sp>
      <p:cxnSp>
        <p:nvCxnSpPr>
          <p:cNvPr id="90" name="Łącznik prosty ze strzałką 89"/>
          <p:cNvCxnSpPr>
            <a:stCxn id="2" idx="2"/>
            <a:endCxn id="61" idx="0"/>
          </p:cNvCxnSpPr>
          <p:nvPr/>
        </p:nvCxnSpPr>
        <p:spPr>
          <a:xfrm flipH="1">
            <a:off x="939135" y="2415341"/>
            <a:ext cx="3565974" cy="651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Łącznik prosty ze strzałką 91"/>
          <p:cNvCxnSpPr>
            <a:stCxn id="2" idx="2"/>
            <a:endCxn id="59" idx="0"/>
          </p:cNvCxnSpPr>
          <p:nvPr/>
        </p:nvCxnSpPr>
        <p:spPr>
          <a:xfrm flipH="1">
            <a:off x="2591820" y="2415341"/>
            <a:ext cx="1913289" cy="653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/>
          <p:cNvCxnSpPr>
            <a:stCxn id="2" idx="2"/>
            <a:endCxn id="57" idx="0"/>
          </p:cNvCxnSpPr>
          <p:nvPr/>
        </p:nvCxnSpPr>
        <p:spPr>
          <a:xfrm>
            <a:off x="4505109" y="2415341"/>
            <a:ext cx="30887" cy="6536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ze strzałką 101"/>
          <p:cNvCxnSpPr>
            <a:stCxn id="59" idx="2"/>
            <a:endCxn id="33" idx="0"/>
          </p:cNvCxnSpPr>
          <p:nvPr/>
        </p:nvCxnSpPr>
        <p:spPr>
          <a:xfrm>
            <a:off x="2591820" y="4379678"/>
            <a:ext cx="17962" cy="8597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ostokąt 36"/>
          <p:cNvSpPr/>
          <p:nvPr/>
        </p:nvSpPr>
        <p:spPr>
          <a:xfrm>
            <a:off x="3064949" y="739552"/>
            <a:ext cx="2880319" cy="673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</a:rPr>
              <a:t>Wykroczenie skarbowe  </a:t>
            </a:r>
            <a:endParaRPr lang="pl-PL" sz="1600" b="1" dirty="0">
              <a:solidFill>
                <a:schemeClr val="tx1"/>
              </a:solidFill>
            </a:endParaRPr>
          </a:p>
        </p:txBody>
      </p:sp>
      <p:cxnSp>
        <p:nvCxnSpPr>
          <p:cNvPr id="39" name="Łącznik prosty ze strzałką 38"/>
          <p:cNvCxnSpPr>
            <a:stCxn id="37" idx="2"/>
            <a:endCxn id="2" idx="0"/>
          </p:cNvCxnSpPr>
          <p:nvPr/>
        </p:nvCxnSpPr>
        <p:spPr>
          <a:xfrm>
            <a:off x="4505109" y="1412776"/>
            <a:ext cx="0" cy="498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4914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Definicja wykroczenia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672951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Pojęcie odpowiedzialności karnej skarbowej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Według </a:t>
            </a:r>
            <a:r>
              <a:rPr lang="pl-PL" dirty="0"/>
              <a:t>najogólniejszych podręcznikowych definicji przez </a:t>
            </a:r>
            <a:r>
              <a:rPr lang="pl-PL" dirty="0" smtClean="0"/>
              <a:t>odpowiedzialność </a:t>
            </a:r>
            <a:r>
              <a:rPr lang="pl-PL" dirty="0"/>
              <a:t>w prawie karnym należy rozumieć </a:t>
            </a:r>
            <a:r>
              <a:rPr lang="pl-PL" dirty="0" smtClean="0"/>
              <a:t> </a:t>
            </a:r>
            <a:r>
              <a:rPr lang="pl-PL" dirty="0"/>
              <a:t>ponoszenie </a:t>
            </a:r>
            <a:r>
              <a:rPr lang="pl-PL" dirty="0" smtClean="0"/>
              <a:t>przez sprawcę </a:t>
            </a:r>
            <a:r>
              <a:rPr lang="pl-PL" dirty="0"/>
              <a:t>czynu zabronionego </a:t>
            </a:r>
            <a:r>
              <a:rPr lang="pl-PL" dirty="0" smtClean="0"/>
              <a:t>konsekwencji </a:t>
            </a:r>
            <a:r>
              <a:rPr lang="pl-PL" dirty="0"/>
              <a:t>przewidzianych </a:t>
            </a:r>
            <a:r>
              <a:rPr lang="pl-PL" dirty="0" smtClean="0"/>
              <a:t>prawem karnym</a:t>
            </a:r>
            <a:r>
              <a:rPr lang="pl-PL" dirty="0"/>
              <a:t>. Konsekwencje te uzależnione są od spełnienia wielu </a:t>
            </a:r>
            <a:r>
              <a:rPr lang="pl-PL" dirty="0" smtClean="0"/>
              <a:t>warunków, które wyznaczają </a:t>
            </a:r>
            <a:r>
              <a:rPr lang="pl-PL" dirty="0"/>
              <a:t>całą strukturę odpowiedzialności </a:t>
            </a:r>
            <a:r>
              <a:rPr lang="pl-PL" dirty="0" smtClean="0"/>
              <a:t>karnej. A dekodujemy je z treści przepisów części ogólnej KKS.</a:t>
            </a:r>
          </a:p>
          <a:p>
            <a:pPr marL="0" indent="0">
              <a:buNone/>
            </a:pPr>
            <a:r>
              <a:rPr lang="pl-PL" dirty="0" smtClean="0"/>
              <a:t>Literalna </a:t>
            </a:r>
            <a:r>
              <a:rPr lang="pl-PL" dirty="0"/>
              <a:t>treść przepisu art. l § l KKS sugeruje rozróżnienie </a:t>
            </a:r>
            <a:r>
              <a:rPr lang="pl-PL" dirty="0" smtClean="0"/>
              <a:t>charakteru odpowiedzialności </a:t>
            </a:r>
            <a:r>
              <a:rPr lang="pl-PL" dirty="0"/>
              <a:t>za przestępstwa skarbowe od odpowiedzialności za </a:t>
            </a:r>
            <a:r>
              <a:rPr lang="pl-PL" dirty="0" smtClean="0"/>
              <a:t>wykroczenia skarbowe (zgodnie z przyjętym dwupodziałem czynów karnoskarbowych). </a:t>
            </a:r>
            <a:r>
              <a:rPr lang="pl-PL" dirty="0"/>
              <a:t>Jedynie bowiem odpowiedzialność za </a:t>
            </a:r>
            <a:r>
              <a:rPr lang="pl-PL" dirty="0" smtClean="0"/>
              <a:t>przestępstwa skarbowe </a:t>
            </a:r>
            <a:r>
              <a:rPr lang="pl-PL" dirty="0"/>
              <a:t>określona została w tym przepisie mianem „karnej", </a:t>
            </a:r>
            <a:r>
              <a:rPr lang="pl-PL" dirty="0" smtClean="0"/>
              <a:t>natomiast w </a:t>
            </a:r>
            <a:r>
              <a:rPr lang="pl-PL" dirty="0"/>
              <a:t>przypadku wykroczeń skarbowych ustawodawca mówi tylko </a:t>
            </a:r>
            <a:r>
              <a:rPr lang="pl-PL" dirty="0" smtClean="0"/>
              <a:t>ogólnie o </a:t>
            </a:r>
            <a:r>
              <a:rPr lang="pl-PL" dirty="0"/>
              <a:t>„odpowiedzialności", wyraźnie unikając </a:t>
            </a:r>
            <a:r>
              <a:rPr lang="pl-PL" dirty="0" smtClean="0"/>
              <a:t>dopełnienia jej przymiotnikiem „karna".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0869090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materialnoprawnej części ogólnej KKS zawiera Rozdział 1, który zatytułowany „Przepisy wstępne” określa ogólne zasady odpowiedzialności wspólne dla przestępstw i wykroczeń skarbowych. Rozdział 3 dotyczy już wyłącznie przestępstw skarbowych, a Rozdział 4 – wykroczeń skarbowych. Wbrew literalnemu brzmieniu art. 1 § 1 KKS w obu tych wypadkach jest to ta sama odpowiedzialność, czyli odpowiedzialność o karnym charakterze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81126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70435" y="548680"/>
            <a:ext cx="3631123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Rozgraniczenie przestępstw skarbowych   i wykroczeń skarbowych </a:t>
            </a:r>
            <a:endParaRPr lang="pl-PL" sz="1400" b="1" dirty="0"/>
          </a:p>
        </p:txBody>
      </p:sp>
      <p:sp>
        <p:nvSpPr>
          <p:cNvPr id="4" name="Prostokąt 3"/>
          <p:cNvSpPr/>
          <p:nvPr/>
        </p:nvSpPr>
        <p:spPr>
          <a:xfrm>
            <a:off x="5614436" y="1766502"/>
            <a:ext cx="1374246" cy="13081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 smtClean="0"/>
              <a:t>Przepołowienie czynów skarbowych 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4588582" y="3462836"/>
            <a:ext cx="1440160" cy="8434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Kryterium rzeczowe</a:t>
            </a:r>
          </a:p>
          <a:p>
            <a:pPr algn="ctr"/>
            <a:r>
              <a:rPr lang="pl-PL" sz="1200" dirty="0" smtClean="0"/>
              <a:t>(ustawowy próg) </a:t>
            </a:r>
            <a:endParaRPr lang="pl-PL" sz="1200" dirty="0"/>
          </a:p>
        </p:txBody>
      </p:sp>
      <p:cxnSp>
        <p:nvCxnSpPr>
          <p:cNvPr id="21" name="Łącznik prosty ze strzałką 20"/>
          <p:cNvCxnSpPr>
            <a:stCxn id="4" idx="0"/>
            <a:endCxn id="4" idx="0"/>
          </p:cNvCxnSpPr>
          <p:nvPr/>
        </p:nvCxnSpPr>
        <p:spPr>
          <a:xfrm>
            <a:off x="6301559" y="176650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2" idx="2"/>
            <a:endCxn id="4" idx="0"/>
          </p:cNvCxnSpPr>
          <p:nvPr/>
        </p:nvCxnSpPr>
        <p:spPr>
          <a:xfrm>
            <a:off x="4485997" y="1052736"/>
            <a:ext cx="1815562" cy="713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 32"/>
          <p:cNvSpPr/>
          <p:nvPr/>
        </p:nvSpPr>
        <p:spPr>
          <a:xfrm>
            <a:off x="6660232" y="3429000"/>
            <a:ext cx="1296145" cy="8640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 smtClean="0"/>
              <a:t>Kryterium ocenne </a:t>
            </a:r>
            <a:endParaRPr lang="pl-PL" sz="1200" dirty="0"/>
          </a:p>
        </p:txBody>
      </p:sp>
      <p:sp>
        <p:nvSpPr>
          <p:cNvPr id="57" name="Prostokąt 56"/>
          <p:cNvSpPr/>
          <p:nvPr/>
        </p:nvSpPr>
        <p:spPr>
          <a:xfrm>
            <a:off x="3761909" y="1760843"/>
            <a:ext cx="1504393" cy="1313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Subsydiarność wykroczeń skarbowych wobec odpowiednich typów przestępstw skarbowych 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59" name="Prostokąt 58"/>
          <p:cNvSpPr/>
          <p:nvPr/>
        </p:nvSpPr>
        <p:spPr>
          <a:xfrm>
            <a:off x="2094371" y="1758242"/>
            <a:ext cx="1152128" cy="1310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 smtClean="0">
                <a:solidFill>
                  <a:schemeClr val="tx1"/>
                </a:solidFill>
              </a:rPr>
              <a:t>Samodzielny typ wykroczenia skarbowego </a:t>
            </a:r>
            <a:endParaRPr lang="pl-PL" sz="1200" dirty="0"/>
          </a:p>
        </p:txBody>
      </p:sp>
      <p:cxnSp>
        <p:nvCxnSpPr>
          <p:cNvPr id="92" name="Łącznik prosty ze strzałką 91"/>
          <p:cNvCxnSpPr>
            <a:stCxn id="2" idx="2"/>
            <a:endCxn id="59" idx="0"/>
          </p:cNvCxnSpPr>
          <p:nvPr/>
        </p:nvCxnSpPr>
        <p:spPr>
          <a:xfrm flipH="1">
            <a:off x="2670435" y="1052736"/>
            <a:ext cx="1815562" cy="7055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/>
          <p:cNvCxnSpPr>
            <a:stCxn id="2" idx="2"/>
            <a:endCxn id="57" idx="0"/>
          </p:cNvCxnSpPr>
          <p:nvPr/>
        </p:nvCxnSpPr>
        <p:spPr>
          <a:xfrm>
            <a:off x="4485997" y="1052736"/>
            <a:ext cx="28109" cy="7081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Łącznik prosty ze strzałką 101"/>
          <p:cNvCxnSpPr>
            <a:stCxn id="4" idx="2"/>
            <a:endCxn id="33" idx="0"/>
          </p:cNvCxnSpPr>
          <p:nvPr/>
        </p:nvCxnSpPr>
        <p:spPr>
          <a:xfrm>
            <a:off x="6301559" y="3074619"/>
            <a:ext cx="1006746" cy="3543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ze strzałką 103"/>
          <p:cNvCxnSpPr>
            <a:stCxn id="4" idx="2"/>
            <a:endCxn id="11" idx="0"/>
          </p:cNvCxnSpPr>
          <p:nvPr/>
        </p:nvCxnSpPr>
        <p:spPr>
          <a:xfrm flipH="1">
            <a:off x="5308662" y="3074619"/>
            <a:ext cx="992897" cy="3882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rostokąt 42"/>
          <p:cNvSpPr/>
          <p:nvPr/>
        </p:nvSpPr>
        <p:spPr>
          <a:xfrm>
            <a:off x="4355976" y="4581128"/>
            <a:ext cx="18002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Kwota uszczuplonej należności publiczno- prawnej albo wartość przedmiotu czynu nie przekracza pięciokrotnej wysokości minimalnego wynagrodzenia w czasie popełniania czynu zabronionego (art. 53  § 6 </a:t>
            </a:r>
            <a:r>
              <a:rPr lang="pl-PL" sz="1200" dirty="0" err="1" smtClean="0">
                <a:solidFill>
                  <a:schemeClr val="tx1"/>
                </a:solidFill>
              </a:rPr>
              <a:t>k.k.s</a:t>
            </a:r>
            <a:r>
              <a:rPr lang="pl-PL" sz="1200" dirty="0" smtClean="0">
                <a:solidFill>
                  <a:schemeClr val="tx1"/>
                </a:solidFill>
              </a:rPr>
              <a:t>.)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6408204" y="4581128"/>
            <a:ext cx="18002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Tzw. wypadek mniejszej wagi (art. 53 § 8 </a:t>
            </a:r>
            <a:r>
              <a:rPr lang="pl-PL" sz="1200" dirty="0" err="1" smtClean="0">
                <a:solidFill>
                  <a:schemeClr val="tx1"/>
                </a:solidFill>
              </a:rPr>
              <a:t>k.k.s</a:t>
            </a:r>
            <a:r>
              <a:rPr lang="pl-PL" sz="1200" dirty="0" smtClean="0">
                <a:solidFill>
                  <a:schemeClr val="tx1"/>
                </a:solidFill>
              </a:rPr>
              <a:t>.)</a:t>
            </a:r>
            <a:endParaRPr lang="pl-PL" sz="1200" dirty="0">
              <a:solidFill>
                <a:schemeClr val="tx1"/>
              </a:solidFill>
            </a:endParaRPr>
          </a:p>
        </p:txBody>
      </p:sp>
      <p:cxnSp>
        <p:nvCxnSpPr>
          <p:cNvPr id="46" name="Łącznik prosty ze strzałką 45"/>
          <p:cNvCxnSpPr>
            <a:endCxn id="43" idx="0"/>
          </p:cNvCxnSpPr>
          <p:nvPr/>
        </p:nvCxnSpPr>
        <p:spPr>
          <a:xfrm>
            <a:off x="5256076" y="429309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stCxn id="33" idx="2"/>
            <a:endCxn id="44" idx="0"/>
          </p:cNvCxnSpPr>
          <p:nvPr/>
        </p:nvCxnSpPr>
        <p:spPr>
          <a:xfrm flipH="1">
            <a:off x="7308304" y="4293096"/>
            <a:ext cx="1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950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</a:t>
            </a:r>
            <a:r>
              <a:rPr lang="pl-PL" dirty="0" err="1" smtClean="0"/>
              <a:t>kontrawencjonalizacji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Zasadniczym </a:t>
            </a:r>
            <a:r>
              <a:rPr lang="pl-PL" dirty="0"/>
              <a:t>kryterium </a:t>
            </a:r>
            <a:r>
              <a:rPr lang="pl-PL" dirty="0" err="1" smtClean="0"/>
              <a:t>kontrawencjonalizacji</a:t>
            </a:r>
            <a:r>
              <a:rPr lang="pl-PL" dirty="0" smtClean="0"/>
              <a:t> w </a:t>
            </a:r>
            <a:r>
              <a:rPr lang="pl-PL" dirty="0"/>
              <a:t>prawie karnym skarbowym jest tzw. </a:t>
            </a:r>
            <a:r>
              <a:rPr lang="pl-PL" dirty="0" smtClean="0"/>
              <a:t>przepołowienie </a:t>
            </a:r>
            <a:r>
              <a:rPr lang="pl-PL" dirty="0"/>
              <a:t>czynu, polegające na tym, że niejako „w poprzek" typu </a:t>
            </a:r>
            <a:r>
              <a:rPr lang="pl-PL" dirty="0" smtClean="0"/>
              <a:t>czynu </a:t>
            </a:r>
            <a:r>
              <a:rPr lang="pl-PL" dirty="0"/>
              <a:t>jednolitego </a:t>
            </a:r>
            <a:r>
              <a:rPr lang="pl-PL" dirty="0" smtClean="0"/>
              <a:t>rodzajowo, charakteryzującego się  identycznymi znamionami ogólnymi przebiega jego </a:t>
            </a:r>
            <a:r>
              <a:rPr lang="pl-PL" dirty="0"/>
              <a:t>rozgraniczenie na część </a:t>
            </a:r>
            <a:r>
              <a:rPr lang="pl-PL" dirty="0" smtClean="0"/>
              <a:t>stanowiącą już </a:t>
            </a:r>
            <a:r>
              <a:rPr lang="pl-PL" dirty="0"/>
              <a:t>przestępstwo skarbowe i </a:t>
            </a:r>
            <a:r>
              <a:rPr lang="pl-PL" dirty="0" smtClean="0"/>
              <a:t>część stanowiącą jego alter ego, czyli odpowiadające </a:t>
            </a:r>
            <a:r>
              <a:rPr lang="pl-PL" dirty="0"/>
              <a:t>mu wykroczenie skarbowe. Tą </a:t>
            </a:r>
            <a:r>
              <a:rPr lang="pl-PL" dirty="0" smtClean="0"/>
              <a:t>techniką ustawodawca </a:t>
            </a:r>
            <a:r>
              <a:rPr lang="pl-PL" dirty="0"/>
              <a:t>posługuje się w Kodeksie karnym skarbowym </a:t>
            </a:r>
            <a:r>
              <a:rPr lang="pl-PL" dirty="0" smtClean="0"/>
              <a:t>najczęściej, bo w aż  </a:t>
            </a:r>
            <a:r>
              <a:rPr lang="pl-PL" dirty="0"/>
              <a:t>3/4 typów czynów </a:t>
            </a:r>
            <a:r>
              <a:rPr lang="pl-PL" dirty="0" smtClean="0"/>
              <a:t>zabronionych.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W przypadku tego przepołowienia zastosowano dwa podstawowe </a:t>
            </a:r>
            <a:r>
              <a:rPr lang="pl-PL" dirty="0"/>
              <a:t>kryteria tego </a:t>
            </a:r>
            <a:r>
              <a:rPr lang="pl-PL" dirty="0" smtClean="0"/>
              <a:t>przepołowienia</a:t>
            </a:r>
            <a:r>
              <a:rPr lang="pl-PL" dirty="0"/>
              <a:t>:</a:t>
            </a:r>
            <a:endParaRPr lang="pl-PL" dirty="0" smtClean="0"/>
          </a:p>
          <a:p>
            <a:pPr marL="514350" indent="-514350">
              <a:buAutoNum type="alphaLcParenR"/>
            </a:pPr>
            <a:r>
              <a:rPr lang="pl-PL" b="1" dirty="0" smtClean="0"/>
              <a:t>pierwsze to ustawowy próg</a:t>
            </a:r>
          </a:p>
          <a:p>
            <a:pPr marL="0" indent="0">
              <a:buNone/>
            </a:pPr>
            <a:r>
              <a:rPr lang="pl-PL" dirty="0" smtClean="0"/>
              <a:t>według  którego z </a:t>
            </a:r>
            <a:r>
              <a:rPr lang="pl-PL" dirty="0"/>
              <a:t>wykroczeniem skarbowym mamy do czynienia </a:t>
            </a:r>
            <a:r>
              <a:rPr lang="pl-PL" dirty="0" smtClean="0"/>
              <a:t>wówczas , gdy </a:t>
            </a:r>
            <a:r>
              <a:rPr lang="pl-PL" dirty="0"/>
              <a:t>wartość przedmiotu czynu bądź kwota uszczuplonej albo </a:t>
            </a:r>
            <a:r>
              <a:rPr lang="pl-PL" dirty="0" smtClean="0"/>
              <a:t>narażonej </a:t>
            </a:r>
            <a:r>
              <a:rPr lang="pl-PL" dirty="0"/>
              <a:t>na uszczuplenie należności publicznoprawnej nie przekracza </a:t>
            </a:r>
            <a:r>
              <a:rPr lang="pl-PL" dirty="0" smtClean="0"/>
              <a:t>tzw. ustawowego </a:t>
            </a:r>
            <a:r>
              <a:rPr lang="pl-PL" dirty="0"/>
              <a:t>progu, czyli pięciokrotnej wysokości minimalnego </a:t>
            </a:r>
            <a:r>
              <a:rPr lang="pl-PL" dirty="0" smtClean="0"/>
              <a:t>wynagrodzenia </a:t>
            </a:r>
            <a:r>
              <a:rPr lang="pl-PL" dirty="0"/>
              <a:t>w czasie popełnienia czynu (art. 53 § 3 i 6 KKS). Jest to </a:t>
            </a:r>
            <a:r>
              <a:rPr lang="pl-PL" dirty="0" smtClean="0"/>
              <a:t>zatem </a:t>
            </a:r>
            <a:r>
              <a:rPr lang="pl-PL" dirty="0"/>
              <a:t>kryterium zobiektywizowane</a:t>
            </a:r>
            <a:r>
              <a:rPr lang="pl-PL" dirty="0" smtClean="0"/>
              <a:t>. Poprzez odniesienie </a:t>
            </a:r>
            <a:r>
              <a:rPr lang="pl-PL" dirty="0"/>
              <a:t>do wskaźnika </a:t>
            </a:r>
            <a:r>
              <a:rPr lang="pl-PL" dirty="0" smtClean="0"/>
              <a:t>minimalnego </a:t>
            </a:r>
            <a:r>
              <a:rPr lang="pl-PL" dirty="0"/>
              <a:t>wynagrodzenia za pracę ustalonego na podstawie ustawy z </a:t>
            </a:r>
            <a:r>
              <a:rPr lang="pl-PL" dirty="0" smtClean="0"/>
              <a:t>10.10.2002 </a:t>
            </a:r>
            <a:r>
              <a:rPr lang="pl-PL" dirty="0"/>
              <a:t>r. o minimalnym wynagrodzeniu za pracę (Dz.U. Nr 200, </a:t>
            </a:r>
            <a:r>
              <a:rPr lang="pl-PL" dirty="0" smtClean="0"/>
              <a:t>poz</a:t>
            </a:r>
            <a:r>
              <a:rPr lang="pl-PL" dirty="0"/>
              <a:t>. 1679 ze zm.) działa antyinflacyjnie, zapewniając dostosowanie tego kryterium do </a:t>
            </a:r>
            <a:r>
              <a:rPr lang="pl-PL" dirty="0" smtClean="0"/>
              <a:t>faktycznych realiów </a:t>
            </a:r>
            <a:r>
              <a:rPr lang="pl-PL" dirty="0"/>
              <a:t>ekonomicznych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47436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b) </a:t>
            </a:r>
            <a:r>
              <a:rPr lang="pl-PL" b="1" dirty="0" smtClean="0"/>
              <a:t>drugie to wypadek </a:t>
            </a:r>
            <a:r>
              <a:rPr lang="pl-PL" b="1" dirty="0"/>
              <a:t>mniejszej wagi</a:t>
            </a:r>
          </a:p>
          <a:p>
            <a:pPr marL="0" indent="0">
              <a:buNone/>
            </a:pPr>
            <a:r>
              <a:rPr lang="pl-PL" dirty="0"/>
              <a:t>Według </a:t>
            </a:r>
            <a:r>
              <a:rPr lang="pl-PL" dirty="0" smtClean="0"/>
              <a:t>tego </a:t>
            </a:r>
            <a:r>
              <a:rPr lang="pl-PL" dirty="0"/>
              <a:t>kryterium przepołowienia z wykroczeniem </a:t>
            </a:r>
            <a:r>
              <a:rPr lang="pl-PL" dirty="0" smtClean="0"/>
              <a:t>skarbowym mamy </a:t>
            </a:r>
            <a:r>
              <a:rPr lang="pl-PL" dirty="0"/>
              <a:t>do czynienia wówczas, gdy zachodzi tzw. wypadek </a:t>
            </a:r>
            <a:r>
              <a:rPr lang="pl-PL" dirty="0" smtClean="0"/>
              <a:t>mniejszej wagi</a:t>
            </a:r>
            <a:r>
              <a:rPr lang="pl-PL" dirty="0"/>
              <a:t>. </a:t>
            </a:r>
            <a:r>
              <a:rPr lang="pl-PL" dirty="0" smtClean="0"/>
              <a:t>Pojęcie to zdefiniowano </a:t>
            </a:r>
            <a:r>
              <a:rPr lang="pl-PL" dirty="0"/>
              <a:t>w art. 53 § 8 KKS jako zachowanie również </a:t>
            </a:r>
            <a:r>
              <a:rPr lang="pl-PL" dirty="0" smtClean="0"/>
              <a:t>odpowiadające </a:t>
            </a:r>
            <a:r>
              <a:rPr lang="pl-PL" dirty="0"/>
              <a:t>swymi znamionami tej części czynu, która stanowi </a:t>
            </a:r>
            <a:r>
              <a:rPr lang="pl-PL" dirty="0" smtClean="0"/>
              <a:t>przestępstwo </a:t>
            </a:r>
            <a:r>
              <a:rPr lang="pl-PL" dirty="0"/>
              <a:t>skarbowe, ale różniące się od niego stopniem społecznej </a:t>
            </a:r>
            <a:r>
              <a:rPr lang="pl-PL" dirty="0" smtClean="0"/>
              <a:t>szkodliwości</a:t>
            </a:r>
            <a:r>
              <a:rPr lang="pl-PL" dirty="0"/>
              <a:t>, określonym jako stopień „niski". W świetle </a:t>
            </a:r>
            <a:r>
              <a:rPr lang="pl-PL" dirty="0" smtClean="0"/>
              <a:t>tego ostatniego przepisu wypadek </a:t>
            </a:r>
            <a:r>
              <a:rPr lang="pl-PL" dirty="0"/>
              <a:t>mniejszej wagi, stanowiący wykroczenie skarbowe, to czyn, który w konkretnej sprawie ze względu na jej szczególne </a:t>
            </a:r>
            <a:r>
              <a:rPr lang="pl-PL" dirty="0" smtClean="0"/>
              <a:t>okoliczności zarówno przedmiotowe, </a:t>
            </a:r>
            <a:r>
              <a:rPr lang="pl-PL" dirty="0"/>
              <a:t>jak i </a:t>
            </a:r>
            <a:r>
              <a:rPr lang="pl-PL" dirty="0" smtClean="0"/>
              <a:t>podmiotowe zawiera </a:t>
            </a:r>
            <a:r>
              <a:rPr lang="pl-PL" dirty="0"/>
              <a:t>niski stopień społecznej </a:t>
            </a:r>
            <a:r>
              <a:rPr lang="pl-PL" dirty="0" smtClean="0"/>
              <a:t>szkodliwości</a:t>
            </a:r>
            <a:r>
              <a:rPr lang="pl-PL" dirty="0"/>
              <a:t>, w szczególności gdy uszczuplona lub narażona na </a:t>
            </a:r>
            <a:r>
              <a:rPr lang="pl-PL" dirty="0" smtClean="0"/>
              <a:t>uszczuplenie należność </a:t>
            </a:r>
            <a:r>
              <a:rPr lang="pl-PL" dirty="0"/>
              <a:t>publicznoprawna nie przekracza ustawowego progu, a sposób i</a:t>
            </a:r>
            <a:r>
              <a:rPr lang="pl-PL" dirty="0" smtClean="0"/>
              <a:t> okoliczności </a:t>
            </a:r>
            <a:r>
              <a:rPr lang="pl-PL" dirty="0"/>
              <a:t>popełnienia czynu zabronionego nie </a:t>
            </a:r>
            <a:r>
              <a:rPr lang="pl-PL" dirty="0" smtClean="0"/>
              <a:t>wskazują na </a:t>
            </a:r>
            <a:r>
              <a:rPr lang="pl-PL" dirty="0"/>
              <a:t>rażące </a:t>
            </a:r>
            <a:r>
              <a:rPr lang="pl-PL" dirty="0" smtClean="0"/>
              <a:t>lekceważenie </a:t>
            </a:r>
            <a:r>
              <a:rPr lang="pl-PL" dirty="0"/>
              <a:t>przez sprawcę porządku </a:t>
            </a:r>
            <a:r>
              <a:rPr lang="pl-PL" dirty="0" err="1"/>
              <a:t>finansowoprawnego</a:t>
            </a:r>
            <a:r>
              <a:rPr lang="pl-PL" dirty="0"/>
              <a:t> lub reguł </a:t>
            </a:r>
            <a:r>
              <a:rPr lang="pl-PL" dirty="0" smtClean="0"/>
              <a:t>ostrożności </a:t>
            </a:r>
            <a:r>
              <a:rPr lang="pl-PL" dirty="0"/>
              <a:t>wymaganych w danych okolicznościach albo sprawca </a:t>
            </a:r>
            <a:r>
              <a:rPr lang="pl-PL" dirty="0" smtClean="0"/>
              <a:t>dopuszczający </a:t>
            </a:r>
            <a:r>
              <a:rPr lang="pl-PL" dirty="0"/>
              <a:t>się </a:t>
            </a:r>
            <a:r>
              <a:rPr lang="pl-PL" dirty="0" smtClean="0"/>
              <a:t> czynu </a:t>
            </a:r>
            <a:r>
              <a:rPr lang="pl-PL" dirty="0"/>
              <a:t>zabronionego, którego przedmiot nie przekracza kwoty małej </a:t>
            </a:r>
            <a:r>
              <a:rPr lang="pl-PL" dirty="0" smtClean="0"/>
              <a:t>wartości, </a:t>
            </a:r>
            <a:r>
              <a:rPr lang="pl-PL" dirty="0"/>
              <a:t>czyni to z pobudek zasługujących na uwzględnienie. Za małą </a:t>
            </a:r>
            <a:r>
              <a:rPr lang="pl-PL" dirty="0" smtClean="0"/>
              <a:t>wartość KKS </a:t>
            </a:r>
            <a:r>
              <a:rPr lang="pl-PL" dirty="0"/>
              <a:t>uznaje wartość, która w czasie popełnienia czynu </a:t>
            </a:r>
            <a:r>
              <a:rPr lang="pl-PL" dirty="0" smtClean="0"/>
              <a:t>zabronionego </a:t>
            </a:r>
            <a:r>
              <a:rPr lang="pl-PL" dirty="0"/>
              <a:t>nie przekracza dwustukrotnej wysokości minimalnego </a:t>
            </a:r>
            <a:r>
              <a:rPr lang="pl-PL" dirty="0" smtClean="0"/>
              <a:t>wynagrodzenia </a:t>
            </a:r>
            <a:r>
              <a:rPr lang="pl-PL" dirty="0"/>
              <a:t>(art. 53 § 14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1378294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Przywołana konstrukcja </a:t>
            </a:r>
            <a:r>
              <a:rPr lang="pl-PL" dirty="0"/>
              <a:t>wypadku mniejszej wagi </a:t>
            </a:r>
            <a:r>
              <a:rPr lang="pl-PL" dirty="0" smtClean="0"/>
              <a:t>nawiązuje do tej znanej prawu karnemu powszechnemu, które jednak nie definiuje do. W efekcie wywołuje ona kontrowersje </a:t>
            </a:r>
            <a:r>
              <a:rPr lang="pl-PL" dirty="0"/>
              <a:t>co do znaczenia poszczególnych elementów oceny </a:t>
            </a:r>
            <a:r>
              <a:rPr lang="pl-PL" dirty="0" smtClean="0"/>
              <a:t>czynu </a:t>
            </a:r>
            <a:r>
              <a:rPr lang="pl-PL" dirty="0"/>
              <a:t>jako wypadku mniejszej wagi. Karnoskarbowa definicja wypadku niniejszej wagi zawarta w art. 53 § 8 KKS oparta jest na </a:t>
            </a:r>
            <a:r>
              <a:rPr lang="pl-PL" dirty="0" smtClean="0"/>
              <a:t>poglądzie, który traktuje </a:t>
            </a:r>
            <a:r>
              <a:rPr lang="pl-PL" dirty="0"/>
              <a:t>wypadek mniejszej wagi jako kompleks związanych z czynem </a:t>
            </a:r>
            <a:r>
              <a:rPr lang="pl-PL" dirty="0" smtClean="0"/>
              <a:t>elementów </a:t>
            </a:r>
            <a:r>
              <a:rPr lang="pl-PL" dirty="0"/>
              <a:t>łagodzących o charakterze przedmiotowo-podmiotowym.</a:t>
            </a:r>
          </a:p>
          <a:p>
            <a:pPr marL="0" indent="0">
              <a:buNone/>
            </a:pPr>
            <a:r>
              <a:rPr lang="pl-PL" dirty="0" smtClean="0"/>
              <a:t>W odróżnieniu od ustawowego progu, </a:t>
            </a:r>
            <a:r>
              <a:rPr lang="pl-PL" dirty="0"/>
              <a:t>który ma charakter zobiektywizowany (</a:t>
            </a:r>
            <a:r>
              <a:rPr lang="pl-PL" dirty="0" smtClean="0"/>
              <a:t>jego </a:t>
            </a:r>
            <a:r>
              <a:rPr lang="pl-PL" dirty="0"/>
              <a:t>ustalenie wymaga jedynie matematycznej operacji mnożenia), kategoria wypadku mniejszej wagi ma charakter </a:t>
            </a:r>
            <a:r>
              <a:rPr lang="pl-PL" dirty="0" err="1"/>
              <a:t>ocenny</a:t>
            </a:r>
            <a:r>
              <a:rPr lang="pl-PL" dirty="0"/>
              <a:t>. </a:t>
            </a:r>
            <a:r>
              <a:rPr lang="pl-PL" dirty="0" smtClean="0"/>
              <a:t>Chodzi tu zwłaszcza o takie pojęcia jak: „rażące </a:t>
            </a:r>
            <a:r>
              <a:rPr lang="pl-PL" dirty="0"/>
              <a:t>lekceważenie przez sprawcę porządku finansowoprawnego lub reguł ostrożności" </a:t>
            </a:r>
            <a:r>
              <a:rPr lang="pl-PL" dirty="0" smtClean="0"/>
              <a:t>czy </a:t>
            </a:r>
            <a:r>
              <a:rPr lang="pl-PL" dirty="0"/>
              <a:t>„</a:t>
            </a:r>
            <a:r>
              <a:rPr lang="pl-PL" dirty="0" smtClean="0"/>
              <a:t>pobudki zasługujące </a:t>
            </a:r>
            <a:r>
              <a:rPr lang="pl-PL" dirty="0"/>
              <a:t>na uwzględnienie". Są to </a:t>
            </a:r>
            <a:r>
              <a:rPr lang="pl-PL" dirty="0" smtClean="0"/>
              <a:t>bowiem terminy niedookreślone i zwiększające ryzyko dowolności w ich ocenie. Uzupełnienie ich kryteriami kwotowymi różnymi co do wielkości: </a:t>
            </a:r>
            <a:r>
              <a:rPr lang="pl-PL" dirty="0"/>
              <a:t>raz pięciokrotną, a raz </a:t>
            </a:r>
            <a:r>
              <a:rPr lang="pl-PL" dirty="0" smtClean="0"/>
              <a:t>dwustukrotną </a:t>
            </a:r>
            <a:r>
              <a:rPr lang="pl-PL" dirty="0"/>
              <a:t>wysokością minimalnego wynagrodzenia, </a:t>
            </a:r>
            <a:r>
              <a:rPr lang="pl-PL" dirty="0" smtClean="0"/>
              <a:t>pogłębia tylko wątpliwości interpretacyjne. </a:t>
            </a:r>
            <a:r>
              <a:rPr lang="pl-PL" dirty="0"/>
              <a:t>C</a:t>
            </a:r>
            <a:r>
              <a:rPr lang="pl-PL" dirty="0" smtClean="0"/>
              <a:t>zyni bowiem definicję </a:t>
            </a:r>
            <a:r>
              <a:rPr lang="pl-PL" dirty="0"/>
              <a:t>wypadku niniejszej </a:t>
            </a:r>
            <a:r>
              <a:rPr lang="pl-PL" dirty="0" smtClean="0"/>
              <a:t>wagi zawiłą i mało czytelną, przez co naraża ją na liczne zarzuty ze strony doktryny.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720500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Nic bardziej mylnego. Przede wszystkim dlatego, że zasady odpowiedzialności </a:t>
            </a:r>
            <a:r>
              <a:rPr lang="pl-PL" dirty="0"/>
              <a:t>określone w Rozdziale l KKS są wspólne dla </a:t>
            </a:r>
            <a:r>
              <a:rPr lang="pl-PL" dirty="0" smtClean="0"/>
              <a:t>obu deliktów karno-skarbowych. Prawie </a:t>
            </a:r>
            <a:r>
              <a:rPr lang="pl-PL" dirty="0"/>
              <a:t>zawsze w tym Rozdziale </a:t>
            </a:r>
            <a:r>
              <a:rPr lang="pl-PL" dirty="0" smtClean="0"/>
              <a:t>wymieniane są one łącznie. </a:t>
            </a:r>
            <a:r>
              <a:rPr lang="pl-PL" dirty="0"/>
              <a:t>Ponadto przyjęta w Kodeksie karnym skarbowym </a:t>
            </a:r>
            <a:r>
              <a:rPr lang="pl-PL" dirty="0" smtClean="0"/>
              <a:t>podstawowa </a:t>
            </a:r>
            <a:r>
              <a:rPr lang="pl-PL" dirty="0"/>
              <a:t>metoda tzw. </a:t>
            </a:r>
            <a:r>
              <a:rPr lang="pl-PL" dirty="0" err="1"/>
              <a:t>kontrawencjonalizacji</a:t>
            </a:r>
            <a:r>
              <a:rPr lang="pl-PL" dirty="0"/>
              <a:t>, czyli rozróżniania </a:t>
            </a:r>
            <a:r>
              <a:rPr lang="pl-PL" dirty="0" smtClean="0"/>
              <a:t>przestępstw </a:t>
            </a:r>
            <a:r>
              <a:rPr lang="pl-PL" dirty="0"/>
              <a:t>od wykroczeń skarbowych, </a:t>
            </a:r>
            <a:r>
              <a:rPr lang="pl-PL" dirty="0" smtClean="0"/>
              <a:t>która polega </a:t>
            </a:r>
            <a:r>
              <a:rPr lang="pl-PL" dirty="0"/>
              <a:t>na „przepołowieniu" </a:t>
            </a:r>
            <a:r>
              <a:rPr lang="pl-PL" dirty="0" smtClean="0"/>
              <a:t>czynów </a:t>
            </a:r>
            <a:r>
              <a:rPr lang="pl-PL" dirty="0"/>
              <a:t>zabronionych na przestępstwa skarbowe i odpowiadające im </a:t>
            </a:r>
            <a:r>
              <a:rPr lang="pl-PL" dirty="0" smtClean="0"/>
              <a:t>wykroczenia </a:t>
            </a:r>
            <a:r>
              <a:rPr lang="pl-PL" dirty="0"/>
              <a:t>skarbowe według kryteriów tzw. ustawowego progu (art. 53 § 3 i 6 KKS) oraz wypadku mniejszej wagi (art. 53 § 8 KKS) </a:t>
            </a:r>
            <a:r>
              <a:rPr lang="pl-PL" dirty="0" smtClean="0"/>
              <a:t>wskazuje </a:t>
            </a:r>
            <a:r>
              <a:rPr lang="pl-PL" dirty="0"/>
              <a:t>na to, że charakter odpowiedzialności zarówno za przestępstwa skarbowe, jak i za wykroczenia skarbowe jest </a:t>
            </a:r>
            <a:r>
              <a:rPr lang="pl-PL" dirty="0" smtClean="0"/>
              <a:t>w gruncie rzeczy tożsamy. </a:t>
            </a:r>
            <a:r>
              <a:rPr lang="pl-PL" dirty="0"/>
              <a:t>A</a:t>
            </a:r>
            <a:r>
              <a:rPr lang="pl-PL" dirty="0" smtClean="0"/>
              <a:t> występujące różnice </a:t>
            </a:r>
            <a:r>
              <a:rPr lang="pl-PL" dirty="0"/>
              <a:t>np. w zakresie katalogu środków penalnych czy przedawnienia, wynikają </a:t>
            </a:r>
            <a:r>
              <a:rPr lang="pl-PL" dirty="0" smtClean="0"/>
              <a:t>z </a:t>
            </a:r>
            <a:r>
              <a:rPr lang="pl-PL" dirty="0"/>
              <a:t>mniejszej wagi wykroczeń skarbowych i w zestawieniu z </a:t>
            </a:r>
            <a:r>
              <a:rPr lang="pl-PL" dirty="0" smtClean="0"/>
              <a:t>jednolitymi </a:t>
            </a:r>
            <a:r>
              <a:rPr lang="pl-PL" dirty="0"/>
              <a:t>dla obu kategorii deliktów skarbowych podstawowymi zasadami odpowiedzialności mają one charakter drugorzędny</a:t>
            </a:r>
            <a:r>
              <a:rPr lang="pl-PL" dirty="0" smtClean="0"/>
              <a:t>. 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Poza tym, również w prawie karnym powszechnym panuje na ogół zgoda co do tego, że odpowiedzialność za wykroczenia powszechne ma charakter odpowiedzialności karnej, choć o zredukowanym charakterze. A to dlatego, że wykroczenia te charakteryzują się in genere mniejszym stopniem społecznej szkodliwości aniżeli </a:t>
            </a:r>
            <a:r>
              <a:rPr lang="pl-PL" dirty="0"/>
              <a:t>przestępstwa.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 tych powodów należy odrzucić tezę o odmiennym </a:t>
            </a:r>
            <a:r>
              <a:rPr lang="pl-PL" dirty="0"/>
              <a:t>charakterze odpowiedzialności w przypadku przestępstw i wykroczeń skarbowych.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533267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posiłkowa oraz za zwrot korzyści majątkowej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Odpowiedzialność karna skarbowa za przestępstwa skarbowe oraz za wykroczenia skarbowe jest podstawowym rodzajem </a:t>
            </a:r>
            <a:r>
              <a:rPr lang="pl-PL" dirty="0" smtClean="0"/>
              <a:t>odpowiedzialności </a:t>
            </a:r>
            <a:r>
              <a:rPr lang="pl-PL" dirty="0"/>
              <a:t>w prawie karnym skarbowym, </a:t>
            </a:r>
            <a:r>
              <a:rPr lang="pl-PL" dirty="0" smtClean="0"/>
              <a:t>choć nie </a:t>
            </a:r>
            <a:r>
              <a:rPr lang="pl-PL" dirty="0"/>
              <a:t>jedynym. Przewiduje ono </a:t>
            </a:r>
            <a:r>
              <a:rPr lang="pl-PL" dirty="0" smtClean="0"/>
              <a:t>również </a:t>
            </a:r>
            <a:r>
              <a:rPr lang="pl-PL" dirty="0"/>
              <a:t>tzw. odpowiedzialność posiłkową oraz odpowiedzialność za zwrot korzyści majątkowej. Te </a:t>
            </a:r>
            <a:r>
              <a:rPr lang="pl-PL" dirty="0" smtClean="0"/>
              <a:t>dwie kategorie </a:t>
            </a:r>
            <a:r>
              <a:rPr lang="pl-PL" dirty="0"/>
              <a:t>odpowiedzialności prawnej, pomimo że uregulowane w Kodeksie karnym skarbowym, nie mają </a:t>
            </a:r>
            <a:r>
              <a:rPr lang="pl-PL" dirty="0" smtClean="0"/>
              <a:t>jednak charakteru </a:t>
            </a:r>
            <a:r>
              <a:rPr lang="pl-PL" dirty="0"/>
              <a:t>odpowiedzialności </a:t>
            </a:r>
            <a:r>
              <a:rPr lang="pl-PL" dirty="0" smtClean="0"/>
              <a:t>karnej, albowiem wzorowane są na konstrukcjach cywilistycznych. Z tego punktu widzenia stanowią one istotne </a:t>
            </a:r>
            <a:r>
              <a:rPr lang="pl-PL" dirty="0"/>
              <a:t>uzupełnienie podstawowej </a:t>
            </a:r>
            <a:r>
              <a:rPr lang="pl-PL" dirty="0" smtClean="0"/>
              <a:t>kategorii </a:t>
            </a:r>
            <a:r>
              <a:rPr lang="pl-PL" dirty="0"/>
              <a:t>odpowiedzialności karnej skarbowej. </a:t>
            </a:r>
          </a:p>
        </p:txBody>
      </p:sp>
    </p:spTree>
    <p:extLst>
      <p:ext uri="{BB962C8B-B14F-4D97-AF65-F5344CB8AC3E}">
        <p14:creationId xmlns:p14="http://schemas.microsoft.com/office/powerpoint/2010/main" val="82516251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dirty="0" smtClean="0"/>
              <a:t>Odpowiedzialność posiłkowa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O</a:t>
            </a:r>
            <a:r>
              <a:rPr lang="pl-PL" dirty="0" smtClean="0"/>
              <a:t>dpowiedzialność </a:t>
            </a:r>
            <a:r>
              <a:rPr lang="pl-PL" dirty="0"/>
              <a:t>posiłkowa należy do tradycyjnych </a:t>
            </a:r>
            <a:r>
              <a:rPr lang="pl-PL" dirty="0" smtClean="0"/>
              <a:t>instytucji prawa </a:t>
            </a:r>
            <a:r>
              <a:rPr lang="pl-PL" dirty="0"/>
              <a:t>karnego </a:t>
            </a:r>
            <a:r>
              <a:rPr lang="pl-PL" dirty="0" smtClean="0"/>
              <a:t>skarbowego (art.24 </a:t>
            </a:r>
            <a:r>
              <a:rPr lang="pl-PL" dirty="0"/>
              <a:t>i 25 </a:t>
            </a:r>
            <a:r>
              <a:rPr lang="pl-PL" dirty="0" smtClean="0"/>
              <a:t>KKS). </a:t>
            </a:r>
            <a:r>
              <a:rPr lang="pl-PL" dirty="0"/>
              <a:t>Jej </a:t>
            </a:r>
            <a:r>
              <a:rPr lang="pl-PL" dirty="0" smtClean="0"/>
              <a:t>istnienie uzasadniają </a:t>
            </a:r>
            <a:r>
              <a:rPr lang="pl-PL" dirty="0"/>
              <a:t>następujące okoliczności:</a:t>
            </a:r>
          </a:p>
          <a:p>
            <a:pPr marL="0" indent="0">
              <a:buNone/>
            </a:pPr>
            <a:r>
              <a:rPr lang="pl-PL" dirty="0"/>
              <a:t>1)	szerszy niż w powszechnym prawie karnym zakres, w jakim </a:t>
            </a:r>
            <a:r>
              <a:rPr lang="pl-PL" dirty="0" smtClean="0"/>
              <a:t>sprawcy czynów </a:t>
            </a:r>
            <a:r>
              <a:rPr lang="pl-PL" dirty="0"/>
              <a:t>skarbowych działają za kogoś innego (czy w interesie </a:t>
            </a:r>
            <a:r>
              <a:rPr lang="pl-PL" dirty="0" smtClean="0"/>
              <a:t>kogoś innego</a:t>
            </a:r>
            <a:r>
              <a:rPr lang="pl-PL" dirty="0"/>
              <a:t>),</a:t>
            </a:r>
          </a:p>
          <a:p>
            <a:pPr marL="0" indent="0">
              <a:buNone/>
            </a:pPr>
            <a:r>
              <a:rPr lang="pl-PL" dirty="0"/>
              <a:t>2)	naturalny  </a:t>
            </a:r>
            <a:r>
              <a:rPr lang="pl-PL" dirty="0" smtClean="0"/>
              <a:t>dla prawa karnego skarbowego </a:t>
            </a:r>
            <a:r>
              <a:rPr lang="pl-PL" dirty="0"/>
              <a:t>priorytet środków </a:t>
            </a:r>
            <a:r>
              <a:rPr lang="pl-PL" dirty="0" smtClean="0"/>
              <a:t>represji ekonomicznej </a:t>
            </a:r>
            <a:r>
              <a:rPr lang="pl-PL" dirty="0"/>
              <a:t>(majątkowej),</a:t>
            </a:r>
          </a:p>
          <a:p>
            <a:pPr marL="0" indent="0">
              <a:buNone/>
            </a:pPr>
            <a:r>
              <a:rPr lang="pl-PL" dirty="0"/>
              <a:t>3)	większe niż w powszechnym prawie karnym niebezpieczeństwo </a:t>
            </a:r>
            <a:r>
              <a:rPr lang="pl-PL" dirty="0" smtClean="0"/>
              <a:t>nie wyegzekwowania </a:t>
            </a:r>
            <a:r>
              <a:rPr lang="pl-PL" dirty="0"/>
              <a:t>tych środków, zwłaszcza grzywien.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Funkcją </a:t>
            </a:r>
            <a:r>
              <a:rPr lang="pl-PL" dirty="0"/>
              <a:t>instytucji odpowiedzialności posiłkowej jest </a:t>
            </a:r>
            <a:r>
              <a:rPr lang="pl-PL" dirty="0" smtClean="0"/>
              <a:t>zabezpieczenie  </a:t>
            </a:r>
            <a:r>
              <a:rPr lang="pl-PL" dirty="0"/>
              <a:t>wykonania zwłaszcza grzywny, </a:t>
            </a:r>
            <a:r>
              <a:rPr lang="pl-PL" dirty="0" smtClean="0"/>
              <a:t>a więc zabezpieczenie finansowego </a:t>
            </a:r>
            <a:r>
              <a:rPr lang="pl-PL" dirty="0"/>
              <a:t>interesu państwa. Natomiast istota tej instytucji sprowadza </a:t>
            </a:r>
            <a:r>
              <a:rPr lang="pl-PL" dirty="0" smtClean="0"/>
              <a:t>się do </a:t>
            </a:r>
            <a:r>
              <a:rPr lang="pl-PL" dirty="0"/>
              <a:t>„przerzucenia" odpowiedzialności za wykonanie kary majątkowej </a:t>
            </a:r>
            <a:r>
              <a:rPr lang="pl-PL" dirty="0" smtClean="0"/>
              <a:t>ze sprawcy </a:t>
            </a:r>
            <a:r>
              <a:rPr lang="pl-PL" dirty="0"/>
              <a:t>czynu na inny podmiot</a:t>
            </a:r>
            <a:r>
              <a:rPr lang="pl-PL" dirty="0" smtClean="0"/>
              <a:t>, który pozostaje ze </a:t>
            </a:r>
            <a:r>
              <a:rPr lang="pl-PL" dirty="0"/>
              <a:t>sprawcą w </a:t>
            </a:r>
            <a:r>
              <a:rPr lang="pl-PL" dirty="0" smtClean="0"/>
              <a:t>określonych relacjach. Instytucja dotyczy przy tym wyłącznie </a:t>
            </a:r>
            <a:r>
              <a:rPr lang="pl-PL" dirty="0"/>
              <a:t>przestępstw skarbowych, nie odnosi się natomiast do wykroczeń skarbowych.</a:t>
            </a:r>
          </a:p>
        </p:txBody>
      </p:sp>
    </p:spTree>
    <p:extLst>
      <p:ext uri="{BB962C8B-B14F-4D97-AF65-F5344CB8AC3E}">
        <p14:creationId xmlns:p14="http://schemas.microsoft.com/office/powerpoint/2010/main" val="356188937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przeciwieństwie do odpowiedzialności karnej skarbowej, </a:t>
            </a:r>
            <a:r>
              <a:rPr lang="pl-PL" dirty="0" smtClean="0"/>
              <a:t>którą zgodnie z KKS mogą </a:t>
            </a:r>
            <a:r>
              <a:rPr lang="pl-PL" dirty="0"/>
              <a:t>ponosić wyłącznie </a:t>
            </a:r>
            <a:r>
              <a:rPr lang="pl-PL" dirty="0" smtClean="0"/>
              <a:t>osoby fizyczne</a:t>
            </a:r>
            <a:r>
              <a:rPr lang="pl-PL" dirty="0"/>
              <a:t>, odpowiedzialność posiłkowa może zostać nałożona </a:t>
            </a:r>
            <a:r>
              <a:rPr lang="pl-PL" dirty="0" smtClean="0"/>
              <a:t>poza osobami fizycznymi także </a:t>
            </a:r>
            <a:r>
              <a:rPr lang="pl-PL" dirty="0"/>
              <a:t>na osoby prawne i </a:t>
            </a:r>
            <a:r>
              <a:rPr lang="pl-PL" dirty="0" smtClean="0"/>
              <a:t>jednostki </a:t>
            </a:r>
            <a:r>
              <a:rPr lang="pl-PL" dirty="0"/>
              <a:t>organizacyjne niemające osobowości prawnej, którym odrębne </a:t>
            </a:r>
            <a:r>
              <a:rPr lang="pl-PL" dirty="0" smtClean="0"/>
              <a:t>przepisy przyznają  jednak zdolność </a:t>
            </a:r>
            <a:r>
              <a:rPr lang="pl-PL" dirty="0"/>
              <a:t>prawną. Odpowiedzialności posiłkowej nie stosuje się wobec państwowych jednostek budżetowych, o których mowa w ustawie o finansach publicznych.</a:t>
            </a:r>
          </a:p>
          <a:p>
            <a:pPr marL="0" indent="0">
              <a:buNone/>
            </a:pPr>
            <a:r>
              <a:rPr lang="pl-PL" dirty="0" smtClean="0"/>
              <a:t>Przesłanki </a:t>
            </a:r>
            <a:r>
              <a:rPr lang="pl-PL" dirty="0"/>
              <a:t>nałożenia odpowiedzialności posiłkowej są następujące:</a:t>
            </a:r>
          </a:p>
          <a:p>
            <a:pPr marL="0" indent="0">
              <a:buNone/>
            </a:pPr>
            <a:r>
              <a:rPr lang="pl-PL" dirty="0"/>
              <a:t>1)	korzyść majątkowa, którą podmiot odpowiedzialny posiłkowe odniósł</a:t>
            </a:r>
          </a:p>
          <a:p>
            <a:pPr marL="0" indent="0">
              <a:buNone/>
            </a:pPr>
            <a:r>
              <a:rPr lang="pl-PL" dirty="0"/>
              <a:t>lub mógł odnieść z przestępstwa skarbowego,</a:t>
            </a:r>
          </a:p>
          <a:p>
            <a:pPr marL="0" indent="0">
              <a:buNone/>
            </a:pPr>
            <a:r>
              <a:rPr lang="pl-PL" dirty="0"/>
              <a:t>2)	działanie sprawcy tego przestępstwa w zastępstwie podmiotu </a:t>
            </a:r>
            <a:r>
              <a:rPr lang="pl-PL" dirty="0" smtClean="0"/>
              <a:t>odpowiedzialnego </a:t>
            </a:r>
            <a:r>
              <a:rPr lang="pl-PL" dirty="0"/>
              <a:t>posiłkowo przy prowadzeniu jego spraw (sprawca </a:t>
            </a:r>
            <a:r>
              <a:rPr lang="pl-PL" dirty="0" smtClean="0"/>
              <a:t>działa </a:t>
            </a:r>
            <a:r>
              <a:rPr lang="pl-PL" dirty="0"/>
              <a:t>jako pełnomocnik, zarządca, pracownik lub w jakimkolwiek innym</a:t>
            </a:r>
          </a:p>
          <a:p>
            <a:pPr marL="0" indent="0">
              <a:buNone/>
            </a:pPr>
            <a:r>
              <a:rPr lang="pl-PL" dirty="0"/>
              <a:t>charakterze).</a:t>
            </a:r>
          </a:p>
          <a:p>
            <a:pPr marL="0" indent="0">
              <a:buNone/>
            </a:pPr>
            <a:r>
              <a:rPr lang="pl-PL" dirty="0" smtClean="0"/>
              <a:t>Dopiero po ich spełnieniu za </a:t>
            </a:r>
            <a:r>
              <a:rPr lang="pl-PL" dirty="0"/>
              <a:t>karę grzywny wymierzoną sprawcy przestępstwa skarbowego czyni się w całości lub w części </a:t>
            </a:r>
            <a:r>
              <a:rPr lang="pl-PL" dirty="0" smtClean="0"/>
              <a:t>odpowiedzialnym </a:t>
            </a:r>
            <a:r>
              <a:rPr lang="pl-PL" dirty="0"/>
              <a:t>posiłkowo podmiot pozostający w określonych </a:t>
            </a:r>
            <a:r>
              <a:rPr lang="pl-PL" dirty="0" smtClean="0"/>
              <a:t>powyżej </a:t>
            </a:r>
            <a:r>
              <a:rPr lang="pl-PL" dirty="0"/>
              <a:t>relacjach ze sprawcą przestępstwa </a:t>
            </a:r>
            <a:r>
              <a:rPr lang="pl-PL" dirty="0" smtClean="0"/>
              <a:t>skarbowego. Oparta </a:t>
            </a:r>
            <a:r>
              <a:rPr lang="pl-PL" dirty="0"/>
              <a:t>jest w istocie na przejętej z prawa cywilnego zasadzie ryzyka. Nie jest konieczne wykazywanie po stronie podmiotu odpowiedzialnego posiłkowo jakiejkolwiek winy, nawet tzw. winy w nadzorze (culpa in </a:t>
            </a:r>
            <a:r>
              <a:rPr lang="pl-PL" dirty="0" err="1"/>
              <a:t>custodiendo</a:t>
            </a:r>
            <a:r>
              <a:rPr lang="pl-PL" dirty="0"/>
              <a:t>) czy w wyborze (culpa in </a:t>
            </a:r>
            <a:r>
              <a:rPr lang="pl-PL" dirty="0" err="1"/>
              <a:t>eligendo</a:t>
            </a:r>
            <a:r>
              <a:rPr lang="pl-PL" dirty="0"/>
              <a:t>). Wystarczy po stronie podmiotu odpowiedzialnego posiłkowo świadomość faktu, te jest zastępowany i jego sprawy prowadzi osoba, która zostaje skazana za przestępstwo skarbowe przynoszące lub mogące przynieść odpowiedzialnemu posiłkowo korzyść majątkową. </a:t>
            </a:r>
          </a:p>
          <a:p>
            <a:pPr marL="0" indent="0">
              <a:buNone/>
            </a:pPr>
            <a:r>
              <a:rPr lang="pl-PL" dirty="0" smtClean="0"/>
              <a:t>Odpowiedzialność </a:t>
            </a:r>
            <a:r>
              <a:rPr lang="pl-PL" dirty="0"/>
              <a:t>posiłkowa ma </a:t>
            </a:r>
            <a:r>
              <a:rPr lang="pl-PL" dirty="0" smtClean="0"/>
              <a:t>charakter obligatoryjny, co oznacza że jest to  </a:t>
            </a:r>
            <a:r>
              <a:rPr lang="pl-PL" dirty="0"/>
              <a:t>w istocie majątkowa odpowiedzialność za grzywnę </a:t>
            </a:r>
            <a:r>
              <a:rPr lang="pl-PL" dirty="0" smtClean="0"/>
              <a:t>wymierzoną sprawcy </a:t>
            </a:r>
            <a:r>
              <a:rPr lang="pl-PL" dirty="0"/>
              <a:t>przestępstwa skarbowego, co odpowiednio stosuje się także do ściągnięcia równowartości pieniężnej przepadku przedmiotów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858263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-20528"/>
            <a:ext cx="8229600" cy="65973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Odpowiedzialność posiłkowa nie jest odpowiedzialnością z tytułu </a:t>
            </a:r>
            <a:r>
              <a:rPr lang="pl-PL" dirty="0" smtClean="0"/>
              <a:t> </a:t>
            </a:r>
            <a:r>
              <a:rPr lang="pl-PL" dirty="0"/>
              <a:t>sprawstwa czynu,  </a:t>
            </a:r>
            <a:r>
              <a:rPr lang="pl-PL" dirty="0" smtClean="0"/>
              <a:t>jest ona odpowiedzialnością </a:t>
            </a:r>
            <a:r>
              <a:rPr lang="pl-PL" dirty="0"/>
              <a:t>z powodu czynu innej osoby (</a:t>
            </a:r>
            <a:r>
              <a:rPr lang="pl-PL" dirty="0" smtClean="0"/>
              <a:t>sprawcy). Tym samym odpowiedzialna </a:t>
            </a:r>
            <a:r>
              <a:rPr lang="pl-PL" dirty="0"/>
              <a:t>posiłkowo nie może być osoba, która sama ponosi odpowiedzialność karną skarbową za przestępstwo skarbowe.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Nałożenie </a:t>
            </a:r>
            <a:r>
              <a:rPr lang="pl-PL" dirty="0"/>
              <a:t>odpowiedzialności posiłkowej pozwala </a:t>
            </a:r>
            <a:r>
              <a:rPr lang="pl-PL" dirty="0" smtClean="0"/>
              <a:t> </a:t>
            </a:r>
            <a:r>
              <a:rPr lang="pl-PL" dirty="0"/>
              <a:t>podnieść wysokość stawki grzywny, ponieważ uwzględnia się wówczas sytuację majątkową nie tylko samego sprawcy, ale i odpowiedzialnego posiłkowo. Nie </a:t>
            </a:r>
            <a:r>
              <a:rPr lang="pl-PL" dirty="0" smtClean="0"/>
              <a:t>ma ona natomiast wpływu na </a:t>
            </a:r>
            <a:r>
              <a:rPr lang="pl-PL" dirty="0"/>
              <a:t>liczbę orzeczonych stawek dziennych grzywny,  </a:t>
            </a:r>
            <a:r>
              <a:rPr lang="pl-PL" dirty="0" smtClean="0"/>
              <a:t>tutaj podstawą </a:t>
            </a:r>
            <a:r>
              <a:rPr lang="pl-PL" dirty="0"/>
              <a:t>jest </a:t>
            </a:r>
            <a:r>
              <a:rPr lang="pl-PL" dirty="0" smtClean="0"/>
              <a:t>ocena </a:t>
            </a:r>
            <a:r>
              <a:rPr lang="pl-PL" dirty="0"/>
              <a:t>dokonywana wobec czynu </a:t>
            </a:r>
            <a:r>
              <a:rPr lang="pl-PL" dirty="0" smtClean="0"/>
              <a:t>sprawcy, </a:t>
            </a:r>
            <a:r>
              <a:rPr lang="pl-PL" dirty="0"/>
              <a:t>a nie fakt, że ktoś trzeci będzie za  </a:t>
            </a:r>
            <a:r>
              <a:rPr lang="pl-PL" dirty="0" smtClean="0"/>
              <a:t>wykonanie </a:t>
            </a:r>
            <a:r>
              <a:rPr lang="pl-PL" dirty="0"/>
              <a:t>grzywny </a:t>
            </a:r>
            <a:r>
              <a:rPr lang="pl-PL" dirty="0" smtClean="0"/>
              <a:t>odpowiadał </a:t>
            </a:r>
            <a:r>
              <a:rPr lang="pl-PL" dirty="0"/>
              <a:t>posiłkowo.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Realizacja </a:t>
            </a:r>
            <a:r>
              <a:rPr lang="pl-PL" dirty="0"/>
              <a:t>odpowiedzialności posiłkowej następuje </a:t>
            </a:r>
            <a:r>
              <a:rPr lang="pl-PL" dirty="0" smtClean="0"/>
              <a:t>wówczas</a:t>
            </a:r>
            <a:r>
              <a:rPr lang="pl-PL" dirty="0"/>
              <a:t>,  </a:t>
            </a:r>
            <a:r>
              <a:rPr lang="pl-PL" dirty="0" smtClean="0"/>
              <a:t>gdy </a:t>
            </a:r>
            <a:r>
              <a:rPr lang="pl-PL" dirty="0"/>
              <a:t>w toku postępowania wykonawczego sprawca nie zapłaci grzywny </a:t>
            </a:r>
            <a:r>
              <a:rPr lang="pl-PL" dirty="0" smtClean="0"/>
              <a:t>w </a:t>
            </a:r>
            <a:r>
              <a:rPr lang="pl-PL" dirty="0"/>
              <a:t>terminie i w toku egzekucji zostanie stwierdzone, że nie można od niego ściągnąć orzeczonej grzywny lub równowartości przepadku przedmiotów.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Odpowiedzialność </a:t>
            </a:r>
            <a:r>
              <a:rPr lang="pl-PL" dirty="0"/>
              <a:t>posiłkowa ma </a:t>
            </a:r>
            <a:r>
              <a:rPr lang="pl-PL" dirty="0" smtClean="0"/>
              <a:t>osobisty </a:t>
            </a:r>
            <a:r>
              <a:rPr lang="pl-PL" dirty="0"/>
              <a:t>charakter </a:t>
            </a:r>
            <a:r>
              <a:rPr lang="pl-PL" dirty="0" smtClean="0"/>
              <a:t>(tj. </a:t>
            </a:r>
            <a:r>
              <a:rPr lang="pl-PL" dirty="0"/>
              <a:t>osobistej odpowiedzialności </a:t>
            </a:r>
            <a:r>
              <a:rPr lang="pl-PL" dirty="0" smtClean="0"/>
              <a:t>majątkowej). W tym znaczeniu przypomina klasyczna odpowiedzialność karno-skarbową. </a:t>
            </a:r>
            <a:r>
              <a:rPr lang="pl-PL" dirty="0"/>
              <a:t>N</a:t>
            </a:r>
            <a:r>
              <a:rPr lang="pl-PL" dirty="0" smtClean="0"/>
              <a:t>ie </a:t>
            </a:r>
            <a:r>
              <a:rPr lang="pl-PL" dirty="0"/>
              <a:t>obciąża ona spadku po odpowiedzialnym </a:t>
            </a:r>
            <a:r>
              <a:rPr lang="pl-PL" dirty="0" smtClean="0"/>
              <a:t>posiłkowo</a:t>
            </a:r>
            <a:r>
              <a:rPr lang="pl-PL" dirty="0"/>
              <a:t>,  </a:t>
            </a:r>
            <a:r>
              <a:rPr lang="pl-PL" dirty="0" smtClean="0"/>
              <a:t>wygasa zatem ze </a:t>
            </a:r>
            <a:r>
              <a:rPr lang="pl-PL" dirty="0"/>
              <a:t>śmiercią odpowiedzialnego posiłkowo (jeśli był on osobą fizyczną), natomiast nie wygasa w razie śmierci sprawcy skazanego po uprawomocnieniu się orzeczenia oraz jeżeli kary grzywny lub środka karnego ściągnięcia równowartości pieniężnej przepadku przedmiotów 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Może ją ponosić </a:t>
            </a:r>
            <a:r>
              <a:rPr lang="pl-PL" dirty="0"/>
              <a:t>kilka podmiotów, wówczas  </a:t>
            </a:r>
            <a:r>
              <a:rPr lang="pl-PL" dirty="0" smtClean="0"/>
              <a:t>odpowiadają </a:t>
            </a:r>
            <a:r>
              <a:rPr lang="pl-PL" dirty="0"/>
              <a:t>oni solidarnie, chyba że ze względu na </a:t>
            </a:r>
            <a:r>
              <a:rPr lang="pl-PL" dirty="0" smtClean="0"/>
              <a:t>okoliczno</a:t>
            </a:r>
            <a:r>
              <a:rPr lang="pl-PL" dirty="0"/>
              <a:t>ś</a:t>
            </a:r>
            <a:r>
              <a:rPr lang="pl-PL" dirty="0" smtClean="0"/>
              <a:t>ci </a:t>
            </a:r>
            <a:r>
              <a:rPr lang="pl-PL" dirty="0"/>
              <a:t>sprawy sąd określi zakres odpowiedzialności każdego z nich stosownie  </a:t>
            </a:r>
            <a:r>
              <a:rPr lang="pl-PL" dirty="0" smtClean="0"/>
              <a:t>do osiągniętej </a:t>
            </a:r>
            <a:r>
              <a:rPr lang="pl-PL" dirty="0"/>
              <a:t>korzyści majątkowej.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18377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pl-PL" sz="3600" dirty="0" smtClean="0"/>
              <a:t>Odpowiedzialność za zwrot korzyści majątkowej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Ten rodzaj odpowiedzialności przewiduje </a:t>
            </a:r>
            <a:r>
              <a:rPr lang="pl-PL" dirty="0"/>
              <a:t>art. 24 § 5 </a:t>
            </a:r>
            <a:r>
              <a:rPr lang="pl-PL" dirty="0" smtClean="0"/>
              <a:t>KKS.  Stanowi on o tym, że niezależnie </a:t>
            </a:r>
            <a:r>
              <a:rPr lang="pl-PL" dirty="0"/>
              <a:t>od nałożenia odpowiedzialności </a:t>
            </a:r>
            <a:r>
              <a:rPr lang="pl-PL" dirty="0" smtClean="0"/>
              <a:t>posiłkowej </a:t>
            </a:r>
            <a:r>
              <a:rPr lang="pl-PL" dirty="0"/>
              <a:t>sąd zobowiązuje podmiot, który uzyskał korzyść majątkową, </a:t>
            </a:r>
            <a:r>
              <a:rPr lang="pl-PL" dirty="0" smtClean="0"/>
              <a:t>do jej </a:t>
            </a:r>
            <a:r>
              <a:rPr lang="pl-PL" dirty="0"/>
              <a:t>zwrotu w całości lub w części na rzecz Skarbu Państwa lub </a:t>
            </a:r>
            <a:r>
              <a:rPr lang="pl-PL" dirty="0" smtClean="0"/>
              <a:t>jednostki samorządu </a:t>
            </a:r>
            <a:r>
              <a:rPr lang="pl-PL" dirty="0"/>
              <a:t>terytorialnego, nie dotyczy to jednak korzyści majątkowej </a:t>
            </a:r>
            <a:r>
              <a:rPr lang="pl-PL" dirty="0" smtClean="0"/>
              <a:t>podlegającej </a:t>
            </a:r>
            <a:r>
              <a:rPr lang="pl-PL" dirty="0"/>
              <a:t>zwrotowi na rzecz innego uprawnionego podmiotu</a:t>
            </a:r>
            <a:r>
              <a:rPr lang="pl-PL" dirty="0" smtClean="0"/>
              <a:t>.  Zwrot dotyczy </a:t>
            </a:r>
            <a:r>
              <a:rPr lang="pl-PL" dirty="0"/>
              <a:t>korzyści </a:t>
            </a:r>
            <a:r>
              <a:rPr lang="pl-PL" dirty="0" smtClean="0"/>
              <a:t>pochodzących oczywiście  tylko z </a:t>
            </a:r>
            <a:r>
              <a:rPr lang="pl-PL" dirty="0"/>
              <a:t>przestępstw </a:t>
            </a:r>
            <a:r>
              <a:rPr lang="pl-PL" dirty="0" smtClean="0"/>
              <a:t>skarbowych.</a:t>
            </a:r>
          </a:p>
          <a:p>
            <a:pPr marL="0" indent="0">
              <a:buNone/>
            </a:pPr>
            <a:r>
              <a:rPr lang="pl-PL" dirty="0" smtClean="0"/>
              <a:t>Jest to odpowiedzialność związana  </a:t>
            </a:r>
            <a:r>
              <a:rPr lang="pl-PL" dirty="0"/>
              <a:t>z „cudzym czynem" i ma </a:t>
            </a:r>
            <a:r>
              <a:rPr lang="pl-PL" dirty="0" smtClean="0"/>
              <a:t>charakter </a:t>
            </a:r>
            <a:r>
              <a:rPr lang="pl-PL" dirty="0"/>
              <a:t>majątkowy. </a:t>
            </a:r>
            <a:r>
              <a:rPr lang="pl-PL" dirty="0" smtClean="0"/>
              <a:t> Co więcej jest ona „zależna„ w tym sensie, że do jej uruchomienia potrzebne jest skazanie </a:t>
            </a:r>
            <a:r>
              <a:rPr lang="pl-PL" dirty="0"/>
              <a:t>sprawcy </a:t>
            </a:r>
            <a:r>
              <a:rPr lang="pl-PL" dirty="0" smtClean="0"/>
              <a:t>czynu. Warunkiem koniecznym jest tutaj istnienie więzi  ze sprawcą. Sprawca musi być zastępcą </a:t>
            </a:r>
            <a:r>
              <a:rPr lang="pl-PL" dirty="0"/>
              <a:t>danego podmiotu prowadzącym </a:t>
            </a:r>
            <a:r>
              <a:rPr lang="pl-PL" dirty="0" smtClean="0"/>
              <a:t>jego sprawy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N</a:t>
            </a:r>
            <a:r>
              <a:rPr lang="pl-PL" dirty="0" smtClean="0"/>
              <a:t>ałożenie </a:t>
            </a:r>
            <a:r>
              <a:rPr lang="pl-PL" dirty="0"/>
              <a:t>na dany podmiot </a:t>
            </a:r>
            <a:r>
              <a:rPr lang="pl-PL" dirty="0" smtClean="0"/>
              <a:t>na podstawie </a:t>
            </a:r>
            <a:r>
              <a:rPr lang="pl-PL" dirty="0"/>
              <a:t>art. 24 § 5 KKS obowiązku zwrotu korzyści majątkowej </a:t>
            </a:r>
            <a:r>
              <a:rPr lang="pl-PL" dirty="0" smtClean="0"/>
              <a:t>jest niezależne od </a:t>
            </a:r>
            <a:r>
              <a:rPr lang="pl-PL" dirty="0"/>
              <a:t>świadomości tegoż podmiotu, iż uzyskana przezeń </a:t>
            </a:r>
            <a:r>
              <a:rPr lang="pl-PL" dirty="0" smtClean="0"/>
              <a:t>korzyść pochodzi akurat z </a:t>
            </a:r>
            <a:r>
              <a:rPr lang="pl-PL" dirty="0"/>
              <a:t>przestępstwa skarbowego popełnionego przez osobę </a:t>
            </a:r>
            <a:r>
              <a:rPr lang="pl-PL" dirty="0" smtClean="0"/>
              <a:t>reprezentującą ów </a:t>
            </a:r>
            <a:r>
              <a:rPr lang="pl-PL" dirty="0"/>
              <a:t>podmiot. </a:t>
            </a:r>
            <a:r>
              <a:rPr lang="pl-PL" dirty="0" smtClean="0"/>
              <a:t>Nie jest również wymagane wyrządzenie rzeczywistej szkody majątkowej Skarbowi Państwa czy jednostce </a:t>
            </a:r>
            <a:r>
              <a:rPr lang="pl-PL" dirty="0"/>
              <a:t>samorządu </a:t>
            </a:r>
            <a:r>
              <a:rPr lang="pl-PL" dirty="0" smtClean="0"/>
              <a:t>terytorialnemu </a:t>
            </a:r>
            <a:r>
              <a:rPr lang="pl-PL" dirty="0"/>
              <a:t>lub innemu </a:t>
            </a:r>
            <a:r>
              <a:rPr lang="pl-PL" dirty="0" smtClean="0"/>
              <a:t>podmiotowi. Chodzi bowiem o faktyczne uzyskanie korzyści majątkowej.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52464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Podmioty odpowiedzialne z </a:t>
            </a:r>
            <a:r>
              <a:rPr lang="pl-PL" dirty="0"/>
              <a:t>art. 24 § 5 </a:t>
            </a:r>
            <a:r>
              <a:rPr lang="pl-PL" dirty="0" smtClean="0"/>
              <a:t>KKS to </a:t>
            </a:r>
            <a:r>
              <a:rPr lang="pl-PL" dirty="0"/>
              <a:t>osoby </a:t>
            </a:r>
            <a:r>
              <a:rPr lang="pl-PL" dirty="0" smtClean="0"/>
              <a:t>fizyczne, </a:t>
            </a:r>
            <a:r>
              <a:rPr lang="pl-PL" dirty="0"/>
              <a:t>osoby prawne, a także jednostki organizacyjne niemające </a:t>
            </a:r>
            <a:r>
              <a:rPr lang="pl-PL" dirty="0" smtClean="0"/>
              <a:t>osobowości prawnej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smtClean="0"/>
              <a:t>Odpowiedzialność za zwrot korzyści majątkowej nie jest subsydiarna</a:t>
            </a:r>
            <a:r>
              <a:rPr lang="pl-PL" dirty="0"/>
              <a:t>, tzn. nie </a:t>
            </a:r>
            <a:r>
              <a:rPr lang="pl-PL" dirty="0" smtClean="0"/>
              <a:t>aktualizuje </a:t>
            </a:r>
            <a:r>
              <a:rPr lang="pl-PL" dirty="0"/>
              <a:t>się gdy ktoś inny, zobowiązany jako pierwszy, nie wykona swego </a:t>
            </a:r>
            <a:r>
              <a:rPr lang="pl-PL" dirty="0" smtClean="0"/>
              <a:t>zobowiązania</a:t>
            </a:r>
            <a:r>
              <a:rPr lang="pl-PL" dirty="0"/>
              <a:t>. </a:t>
            </a:r>
            <a:r>
              <a:rPr lang="pl-PL" dirty="0" smtClean="0"/>
              <a:t>Zależy wyłącznie </a:t>
            </a:r>
            <a:r>
              <a:rPr lang="pl-PL" dirty="0"/>
              <a:t>od samego faktu skazania </a:t>
            </a:r>
            <a:r>
              <a:rPr lang="pl-PL" dirty="0" smtClean="0"/>
              <a:t>sprawcy i nie ma na nią wpływu dalsze jego zachowanie się. Powstaje w momencie </a:t>
            </a:r>
            <a:r>
              <a:rPr lang="pl-PL" dirty="0"/>
              <a:t>jej </a:t>
            </a:r>
            <a:r>
              <a:rPr lang="pl-PL" dirty="0" smtClean="0"/>
              <a:t>nałożenia. W tym sensie różni się ona od odpowiedzialności posiłkowej, która może nie dojść do skutku, jeżeli </a:t>
            </a:r>
            <a:r>
              <a:rPr lang="pl-PL" dirty="0"/>
              <a:t>sprawca czynu sam uiści grzywnę. Odpowiedzialność osoby trzeciej za zwrot korzyści </a:t>
            </a:r>
            <a:r>
              <a:rPr lang="pl-PL" dirty="0" smtClean="0"/>
              <a:t>majątkowej </a:t>
            </a:r>
            <a:r>
              <a:rPr lang="pl-PL" dirty="0"/>
              <a:t>nie </a:t>
            </a:r>
            <a:r>
              <a:rPr lang="pl-PL" dirty="0" smtClean="0"/>
              <a:t>jest więc odpowiedzialnością </a:t>
            </a:r>
            <a:r>
              <a:rPr lang="pl-PL" dirty="0"/>
              <a:t>„zamiast" sprawcy przestępstwa </a:t>
            </a:r>
            <a:r>
              <a:rPr lang="pl-PL" dirty="0" smtClean="0"/>
              <a:t>skarbowego, ale „obok</a:t>
            </a:r>
            <a:r>
              <a:rPr lang="pl-PL" dirty="0"/>
              <a:t>" </a:t>
            </a:r>
            <a:r>
              <a:rPr lang="pl-PL" dirty="0" smtClean="0"/>
              <a:t>niego. </a:t>
            </a:r>
            <a:r>
              <a:rPr lang="pl-PL" dirty="0"/>
              <a:t>T</a:t>
            </a:r>
            <a:r>
              <a:rPr lang="pl-PL" dirty="0" smtClean="0"/>
              <a:t>rudno bowiem w jej wypadku mówić </a:t>
            </a:r>
            <a:r>
              <a:rPr lang="pl-PL" dirty="0"/>
              <a:t>o „przerzuceniu odpowiedzialności" na tę osobę ze </a:t>
            </a:r>
            <a:r>
              <a:rPr lang="pl-PL" dirty="0" smtClean="0"/>
              <a:t>sprawcy czynu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instytucji tej wyraża się zasadnicza myśl prawa karnego skarbowego, którą jest odebranie </a:t>
            </a:r>
            <a:r>
              <a:rPr lang="pl-PL" dirty="0"/>
              <a:t>korzyści z przestępstwa i uczynienia go nieopłacalnym.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90185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5814</TotalTime>
  <Words>2829</Words>
  <Application>Microsoft Office PowerPoint</Application>
  <PresentationFormat>Pokaz na ekranie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Prezentacja programu PowerPoint</vt:lpstr>
      <vt:lpstr>Pojęcie odpowiedzialności karnej skarbowej</vt:lpstr>
      <vt:lpstr>Prezentacja programu PowerPoint</vt:lpstr>
      <vt:lpstr>Odpowiedzialność posiłkowa oraz za zwrot korzyści majątkowej</vt:lpstr>
      <vt:lpstr>Odpowiedzialność posiłkowa</vt:lpstr>
      <vt:lpstr>Prezentacja programu PowerPoint</vt:lpstr>
      <vt:lpstr>Prezentacja programu PowerPoint</vt:lpstr>
      <vt:lpstr>Odpowiedzialność za zwrot korzyści majątkowej</vt:lpstr>
      <vt:lpstr>Prezentacja programu PowerPoint</vt:lpstr>
      <vt:lpstr>Odpowiedzialność podmiotów zbiorowych</vt:lpstr>
      <vt:lpstr>Prezentacja programu PowerPoint</vt:lpstr>
      <vt:lpstr>Prezentacja programu PowerPoint</vt:lpstr>
      <vt:lpstr>Prezentacja programu PowerPoint</vt:lpstr>
      <vt:lpstr>Sankcje orzekane wobec podmiotu zbiorowego </vt:lpstr>
      <vt:lpstr>Prezentacja programu PowerPoint</vt:lpstr>
      <vt:lpstr>Dwupodział czynów zabronionych na przestępstwa  skarbowe i wykroczenia skarbowe</vt:lpstr>
      <vt:lpstr> Definicja przestępstwa skarbowego </vt:lpstr>
      <vt:lpstr>Prezentacja programu PowerPoint</vt:lpstr>
      <vt:lpstr>Definicja wykroczenia</vt:lpstr>
      <vt:lpstr>Prezentacja programu PowerPoint</vt:lpstr>
      <vt:lpstr>Prezentacja programu PowerPoint</vt:lpstr>
      <vt:lpstr>Kryteria kontrawencjonalizacji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obrotu gospodarczego Wykład</dc:title>
  <dc:creator>Anna Płońska</dc:creator>
  <cp:lastModifiedBy>xp</cp:lastModifiedBy>
  <cp:revision>308</cp:revision>
  <dcterms:created xsi:type="dcterms:W3CDTF">2012-01-31T20:13:54Z</dcterms:created>
  <dcterms:modified xsi:type="dcterms:W3CDTF">2016-03-23T21:26:01Z</dcterms:modified>
</cp:coreProperties>
</file>