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2016-05-07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Ćwiczenia IX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                        dr Katarzyna </a:t>
            </a:r>
            <a:r>
              <a:rPr lang="pl-PL" dirty="0" err="1"/>
              <a:t>Ł</a:t>
            </a:r>
            <a:r>
              <a:rPr lang="pl-PL" dirty="0" err="1" smtClean="0"/>
              <a:t>ucarz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4083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Ściągnięcie równowartości pieniężnej przepadku przedmiotów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411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Ściągnięcie równowartości pieniężnej przepadku przedmiotów jest </a:t>
            </a:r>
            <a:r>
              <a:rPr lang="pl-PL" dirty="0" smtClean="0"/>
              <a:t>środkiem karnym </a:t>
            </a:r>
            <a:r>
              <a:rPr lang="pl-PL" dirty="0"/>
              <a:t>zastępującym przepadek przedmiotów </a:t>
            </a:r>
            <a:r>
              <a:rPr lang="pl-PL" dirty="0" smtClean="0"/>
              <a:t> (jest wtórny, zastępczy wobec tego pierwszego) i </a:t>
            </a:r>
            <a:r>
              <a:rPr lang="pl-PL" dirty="0"/>
              <a:t>służy zabezpieczeniu interesu </a:t>
            </a:r>
            <a:r>
              <a:rPr lang="pl-PL" dirty="0" smtClean="0"/>
              <a:t>finansowego państwa. Środek </a:t>
            </a:r>
            <a:r>
              <a:rPr lang="pl-PL" dirty="0"/>
              <a:t>ten ma charakter represyjno-kompensacyjny i ma na celu </a:t>
            </a:r>
            <a:r>
              <a:rPr lang="pl-PL" dirty="0" smtClean="0"/>
              <a:t>uniemożliwienie </a:t>
            </a:r>
            <a:r>
              <a:rPr lang="pl-PL" dirty="0"/>
              <a:t>sprawcy przestępstwa skarbowego uniknięcia poniesienia </a:t>
            </a:r>
            <a:r>
              <a:rPr lang="pl-PL" dirty="0" smtClean="0"/>
              <a:t>określonych </a:t>
            </a:r>
            <a:r>
              <a:rPr lang="pl-PL" dirty="0"/>
              <a:t>konsekwencji prawnych z powodu niemożności orzeczenia przepadku </a:t>
            </a:r>
            <a:r>
              <a:rPr lang="pl-PL" dirty="0" smtClean="0"/>
              <a:t>przedmiotów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Przesłanki pozytywne</a:t>
            </a:r>
            <a:endParaRPr lang="pl-PL" b="1" dirty="0"/>
          </a:p>
          <a:p>
            <a:pPr marL="0" indent="0">
              <a:buNone/>
            </a:pPr>
            <a:r>
              <a:rPr lang="pl-PL" dirty="0" smtClean="0"/>
              <a:t>Sąd orzeka go w </a:t>
            </a:r>
            <a:r>
              <a:rPr lang="pl-PL" dirty="0"/>
              <a:t>razie niemożności orzeczenia w całości </a:t>
            </a:r>
            <a:r>
              <a:rPr lang="pl-PL" dirty="0" smtClean="0"/>
              <a:t>albo w </a:t>
            </a:r>
            <a:r>
              <a:rPr lang="pl-PL" dirty="0"/>
              <a:t>części przepadku, </a:t>
            </a:r>
            <a:r>
              <a:rPr lang="pl-PL" dirty="0" smtClean="0"/>
              <a:t>gdy </a:t>
            </a:r>
            <a:r>
              <a:rPr lang="pl-PL" dirty="0"/>
              <a:t>przedmiot </a:t>
            </a:r>
            <a:r>
              <a:rPr lang="pl-PL" dirty="0" smtClean="0"/>
              <a:t>nie może być objęty w posiadanie:</a:t>
            </a:r>
          </a:p>
          <a:p>
            <a:pPr marL="514350" indent="-514350">
              <a:buAutoNum type="alphaLcParenR"/>
            </a:pPr>
            <a:r>
              <a:rPr lang="pl-PL" dirty="0" smtClean="0"/>
              <a:t>z przyczyn faktycznych , gdy  został zniszczony, zgubiony</a:t>
            </a:r>
            <a:r>
              <a:rPr lang="pl-PL" dirty="0"/>
              <a:t>, ukryty </a:t>
            </a:r>
            <a:r>
              <a:rPr lang="pl-PL" dirty="0" smtClean="0"/>
              <a:t>, sprzedaż </a:t>
            </a:r>
            <a:r>
              <a:rPr lang="pl-PL" dirty="0"/>
              <a:t>nieznanemu podmiotowi czy </a:t>
            </a:r>
            <a:r>
              <a:rPr lang="pl-PL" dirty="0" smtClean="0"/>
              <a:t>porzucenie lub</a:t>
            </a:r>
          </a:p>
          <a:p>
            <a:pPr marL="514350" indent="-514350">
              <a:buAutoNum type="alphaLcParenR"/>
            </a:pPr>
            <a:r>
              <a:rPr lang="pl-PL" dirty="0" smtClean="0"/>
              <a:t>z przyczyn prawnych (np. zgłoszono prawnie skuteczną interwencję).</a:t>
            </a:r>
          </a:p>
          <a:p>
            <a:pPr marL="0" indent="0">
              <a:buNone/>
            </a:pPr>
            <a:r>
              <a:rPr lang="pl-PL" b="1" dirty="0" smtClean="0"/>
              <a:t>Przesłanki negatywne</a:t>
            </a:r>
          </a:p>
          <a:p>
            <a:pPr marL="0" indent="0">
              <a:buNone/>
            </a:pPr>
            <a:r>
              <a:rPr lang="pl-PL" dirty="0" smtClean="0"/>
              <a:t>Nie ma możliwości orzeczenia ściągnięcia równowartości pieniężnej przepadku przedmiotów „zakazanych” , których wytwarzanie, posiadanie, obrót, przechowywanie, przewóz, przenoszenie lub przesyłanie jest zabronione. Te przedmioty zawsze są objęte przepadkiem przedmiotów, nawet jeśli ich egzekucja może się okazać niemożliwa.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096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Ściągnięcie równowartości pieniężnej przepadku przedmiotów obejmuje kwotę pieniężną wartości przedmiotów określonego rodzaju przepadku, w zastępstwie którego orzeczono ten środek karny. Wysokość </a:t>
            </a:r>
            <a:r>
              <a:rPr lang="pl-PL" dirty="0"/>
              <a:t>równowartości przedmiotu przepadku powinna być ustalana według istniejących cen rynkowych, z uwzględnieniem zużycia przedmiotu z momentu popełnienia czynu. Jeżeli równowartości pieniężnej przepadku przedmiotów nie można określić dokładnie, oznacza </a:t>
            </a:r>
            <a:r>
              <a:rPr lang="pl-PL" dirty="0" smtClean="0"/>
              <a:t>się ją </a:t>
            </a:r>
            <a:r>
              <a:rPr lang="pl-PL" dirty="0"/>
              <a:t>w przybliżeniu. Organ </a:t>
            </a:r>
            <a:r>
              <a:rPr lang="pl-PL" dirty="0" smtClean="0"/>
              <a:t>orzekający </a:t>
            </a:r>
            <a:r>
              <a:rPr lang="pl-PL" dirty="0"/>
              <a:t>powinien wówczas podać w uzasadnieniu orzeczenia kryteria, jakie przyjął, określając równowartość przedmiotu przepadku.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Jeżeli </a:t>
            </a:r>
            <a:r>
              <a:rPr lang="pl-PL" dirty="0"/>
              <a:t>w popełnieniu przestępstwa skarbowego brało udział kilka osób, odpowiadają one solidarnie za uiszczenie równowartości pieniężnej przepadku przedmiotów. Oznacza to, że Skarb Państwa może domagać się należnej kwoty od każdego ze skazanych z osobna, jak i łącznie, a zapłata należnej równowartości przez któregokolwiek z nich zwalnia pozostałych. Ściągnięta równowartość pieniężna przepadku przedmiotów przechodzi na własność Skarbu Państwa z chwilą </a:t>
            </a:r>
            <a:r>
              <a:rPr lang="pl-PL" dirty="0" smtClean="0"/>
              <a:t>uprawomocnienia się </a:t>
            </a:r>
            <a:r>
              <a:rPr lang="pl-PL" dirty="0"/>
              <a:t>orzeczenia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Uwaga: jeżeli sprawca przestępstwa skarbowego osiągnął korzyść majątkową z przedmiotów objętych przepadkiem, zanim powstały okoliczności wyłączające możliwość orzeczenia przepadku tych przedmiotów, sąd powinien orzec dwa środki karne- ściągnięcie równowartości pieniężnej przepadku przedmiotów oraz przepadek korzyści majątkowej (art. 33 § 1k.k.s.). 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64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/>
              <a:t/>
            </a:r>
            <a:br>
              <a:rPr lang="pl-PL" sz="2700" dirty="0"/>
            </a:br>
            <a:r>
              <a:rPr lang="pl-PL" sz="2700" dirty="0" smtClean="0"/>
              <a:t>Przepadek </a:t>
            </a:r>
            <a:r>
              <a:rPr lang="pl-PL" sz="2700" dirty="0"/>
              <a:t>korzyści </a:t>
            </a:r>
            <a:r>
              <a:rPr lang="pl-PL" sz="2700" dirty="0" smtClean="0"/>
              <a:t>majątkowej oraz ściągnięcie równowartości pieniężnej przepadku korzyści majątkowej (art. 33 </a:t>
            </a:r>
            <a:r>
              <a:rPr lang="pl-PL" sz="2700" dirty="0" err="1" smtClean="0"/>
              <a:t>k.k.s</a:t>
            </a:r>
            <a:r>
              <a:rPr lang="pl-PL" sz="2700" dirty="0" smtClean="0"/>
              <a:t>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 smtClean="0"/>
              <a:t>Przepadek </a:t>
            </a:r>
            <a:r>
              <a:rPr lang="pl-PL" dirty="0"/>
              <a:t>korzyści </a:t>
            </a:r>
            <a:r>
              <a:rPr lang="pl-PL" dirty="0" smtClean="0"/>
              <a:t>majątkowej </a:t>
            </a:r>
            <a:r>
              <a:rPr lang="pl-PL" dirty="0"/>
              <a:t>to środek </a:t>
            </a:r>
            <a:r>
              <a:rPr lang="pl-PL" dirty="0" smtClean="0"/>
              <a:t>karny </a:t>
            </a:r>
            <a:r>
              <a:rPr lang="pl-PL" dirty="0"/>
              <a:t>orzekany za przestępstwo skarbowe, jeżeli sprawca osiągnął z </a:t>
            </a:r>
            <a:r>
              <a:rPr lang="pl-PL" dirty="0" smtClean="0"/>
              <a:t>popełnienia tego </a:t>
            </a:r>
            <a:r>
              <a:rPr lang="pl-PL" dirty="0"/>
              <a:t>przestępstwa korzyść majątkową niepodlegającą przepadkowi przedmiotów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W razie współwłasności orzeka się przepadek udziału należącego do sprawcy lub przepadek równowartości pieniężnej tego udziału.</a:t>
            </a:r>
          </a:p>
          <a:p>
            <a:pPr marL="0" indent="0">
              <a:buNone/>
            </a:pPr>
            <a:r>
              <a:rPr lang="pl-PL" dirty="0"/>
              <a:t>Środka karnego przepadku korzyści majątkowej nie orzeka się, jeżeli korzyść majątkowa podlega zwrotowi innemu uprawnionemu podmiotowi.</a:t>
            </a:r>
          </a:p>
          <a:p>
            <a:pPr marL="0" indent="0">
              <a:buNone/>
            </a:pPr>
            <a:r>
              <a:rPr lang="pl-PL" dirty="0" smtClean="0"/>
              <a:t>Do przepadku korzyści majątkowej mają zastosowanie tzw. </a:t>
            </a:r>
            <a:r>
              <a:rPr lang="pl-PL" dirty="0"/>
              <a:t>d</a:t>
            </a:r>
            <a:r>
              <a:rPr lang="pl-PL" dirty="0" smtClean="0"/>
              <a:t>omniemania winy (odwrócony ciężar dowodu)</a:t>
            </a:r>
          </a:p>
          <a:p>
            <a:pPr marL="514350" indent="-514350">
              <a:buAutoNum type="arabicParenR"/>
            </a:pPr>
            <a:r>
              <a:rPr lang="pl-PL" dirty="0" smtClean="0"/>
              <a:t>w razie skazania za przestępstwo skarbowe, z którego  popełnienia sprawca osiągnął , chociażby pośrednio korzyść majątkową znacznej wartości  uważa się, że mienie</a:t>
            </a:r>
            <a:r>
              <a:rPr lang="pl-PL" dirty="0"/>
              <a:t>, które sprawca objął we władanie lub do którego uzyskał jakikolwiek tytuł w czasie popełnienia przestępstwa skarbowego lub po jego popełnieniu, do chwili wydania chociażby nieprawomocnego wyroku - stanowi </a:t>
            </a:r>
            <a:r>
              <a:rPr lang="pl-PL" dirty="0" smtClean="0"/>
              <a:t>korzyść </a:t>
            </a:r>
            <a:r>
              <a:rPr lang="pl-PL" dirty="0"/>
              <a:t>majątkową uzyskaną z popełnienia przestępstwa skarbowego, chyba że sprawca lub inna zainteresowana osoba przedstawi dowód </a:t>
            </a:r>
            <a:r>
              <a:rPr lang="pl-PL" dirty="0" smtClean="0"/>
              <a:t>przeciwny;</a:t>
            </a:r>
          </a:p>
          <a:p>
            <a:pPr marL="514350" indent="-514350">
              <a:buAutoNum type="arabicParenR"/>
            </a:pPr>
            <a:r>
              <a:rPr lang="pl-PL" dirty="0" smtClean="0"/>
              <a:t>jeżeli </a:t>
            </a:r>
            <a:r>
              <a:rPr lang="pl-PL" dirty="0"/>
              <a:t>okoliczności sprawy pozwalają przypuszczać, że taki sprawca </a:t>
            </a:r>
            <a:r>
              <a:rPr lang="pl-PL" dirty="0" smtClean="0"/>
              <a:t>przeniósł </a:t>
            </a:r>
            <a:r>
              <a:rPr lang="pl-PL" dirty="0"/>
              <a:t>na osobę fizyczną, osobę prawną lub jednostkę organizacyjną niemającą </a:t>
            </a:r>
            <a:r>
              <a:rPr lang="pl-PL" dirty="0" smtClean="0"/>
              <a:t>osobowości </a:t>
            </a:r>
            <a:r>
              <a:rPr lang="pl-PL" dirty="0"/>
              <a:t>prawnej mienie stanowiące korzyść majątkową uzyskaną z popełnienia przestępstwa skarbowego, uważa się, że rzeczy będące w samoistnym </a:t>
            </a:r>
            <a:r>
              <a:rPr lang="pl-PL" dirty="0" smtClean="0"/>
              <a:t>posiadaniu </a:t>
            </a:r>
            <a:r>
              <a:rPr lang="pl-PL" dirty="0"/>
              <a:t>tej osoby lub jednostki oraz przysługujące jej prawa majątkowe należą do sprawcy, chyba że zainteresowana osoba lub jednostka organizacyjna </a:t>
            </a:r>
            <a:r>
              <a:rPr lang="pl-PL" dirty="0" smtClean="0"/>
              <a:t>przedstawi </a:t>
            </a:r>
            <a:r>
              <a:rPr lang="pl-PL" dirty="0"/>
              <a:t>dowód ich uzyskania zgodnego z prawem.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odniesieniu do obu </a:t>
            </a:r>
            <a:r>
              <a:rPr lang="pl-PL" dirty="0" smtClean="0"/>
              <a:t>domniemań </a:t>
            </a:r>
            <a:r>
              <a:rPr lang="pl-PL" dirty="0"/>
              <a:t>prawnych ciężar dowodu w zakresie obowiązku dowodowego wykazania </a:t>
            </a:r>
            <a:r>
              <a:rPr lang="pl-PL" dirty="0" smtClean="0"/>
              <a:t>pochodzenia </a:t>
            </a:r>
            <a:r>
              <a:rPr lang="pl-PL" dirty="0"/>
              <a:t>określonych składników majątkowych przerzucono na sprawcę lub inny zainteresowany podmiot.</a:t>
            </a:r>
          </a:p>
          <a:p>
            <a:pPr marL="0" indent="0">
              <a:buNone/>
            </a:pPr>
            <a:r>
              <a:rPr lang="pl-PL" dirty="0" smtClean="0"/>
              <a:t>Osoba lub jednostka, której dotyczy domniemanie ustanowione w art. 33 § 3 </a:t>
            </a:r>
            <a:r>
              <a:rPr lang="pl-PL" dirty="0" err="1" smtClean="0"/>
              <a:t>k.k.s</a:t>
            </a:r>
            <a:r>
              <a:rPr lang="pl-PL" dirty="0" smtClean="0"/>
              <a:t>., może wystąpić z powództwem  przeciwko Skarbowi Państwa o obalenie tego domniemania; do czasu prawomocnego rozstrzygnięcia sprawy postępowanie egzekucyjne ulega zawieszeniu (art. 33 § 4 </a:t>
            </a:r>
            <a:r>
              <a:rPr lang="pl-PL" dirty="0" err="1" smtClean="0"/>
              <a:t>k.k.s</a:t>
            </a:r>
            <a:r>
              <a:rPr lang="pl-PL" dirty="0" smtClean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57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Przepadkowi </a:t>
            </a:r>
            <a:r>
              <a:rPr lang="pl-PL" dirty="0"/>
              <a:t>podlegają korzyści majątkowe pochodzące z przestępstwa </a:t>
            </a:r>
            <a:r>
              <a:rPr lang="pl-PL" dirty="0" smtClean="0"/>
              <a:t>skarbowego </a:t>
            </a:r>
            <a:r>
              <a:rPr lang="pl-PL" dirty="0"/>
              <a:t>bezpośrednio oraz pośrednio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Orzeczenie </a:t>
            </a:r>
            <a:r>
              <a:rPr lang="pl-PL" dirty="0"/>
              <a:t>tego środka ma charakter obligatoryjny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Korzyścią </a:t>
            </a:r>
            <a:r>
              <a:rPr lang="pl-PL" dirty="0"/>
              <a:t>majątkową lub osobistą jest korzyść zarówno dla siebie, jak i dla innej osoby (art. 53 § 13). </a:t>
            </a:r>
            <a:r>
              <a:rPr lang="pl-PL" dirty="0" smtClean="0"/>
              <a:t>Mogą ją </a:t>
            </a:r>
            <a:r>
              <a:rPr lang="pl-PL" dirty="0"/>
              <a:t>stanowić rzeczy </a:t>
            </a:r>
            <a:r>
              <a:rPr lang="pl-PL" dirty="0" smtClean="0"/>
              <a:t>ruchome </a:t>
            </a:r>
            <a:r>
              <a:rPr lang="pl-PL" dirty="0"/>
              <a:t>i nieruchomości, pieniądze, papiery wartościowe, prawa majątkowe, </a:t>
            </a:r>
            <a:r>
              <a:rPr lang="pl-PL" dirty="0" smtClean="0"/>
              <a:t>wierzytelności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Kodeks </a:t>
            </a:r>
            <a:r>
              <a:rPr lang="pl-PL" dirty="0"/>
              <a:t>karny skarbowy przyjmuje zasadę, że korzyści objęte przepadkiem przechodzą na własność Skarbu Państwa z chwilą uprawomocnienia się orzeczenia, a wyjątkowo - z chwilą uprawomocnienia się wyroku oddalającego powództwo przeciwko Skarbowi Państwa (jeżeli osoba lub jednostka, której dotyczy </a:t>
            </a:r>
            <a:r>
              <a:rPr lang="pl-PL" dirty="0" smtClean="0"/>
              <a:t>domniemanie </a:t>
            </a:r>
            <a:r>
              <a:rPr lang="pl-PL" dirty="0"/>
              <a:t>z art. 33 § 3 co do przeniesienia przez sprawcę na jej rzecz mienia stanowiącego korzyść majątkową uzyskaną z popełnienia przestępstwa skarbowego, wystąpiła z powództwem przeciwko Skarbowi Państwa o obalenie tego domniemania).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536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Ściągnięcie równowartości pieniężnej przepadku korzyści majątkowej jest </a:t>
            </a:r>
            <a:r>
              <a:rPr lang="pl-PL" dirty="0" smtClean="0"/>
              <a:t>środkiem </a:t>
            </a:r>
            <a:r>
              <a:rPr lang="pl-PL" dirty="0"/>
              <a:t>karnym wymienionym w art. 22 § 2 pkt 4a, który wszedł w życie 17 </a:t>
            </a:r>
            <a:r>
              <a:rPr lang="pl-PL" dirty="0" smtClean="0"/>
              <a:t>grudnia </a:t>
            </a:r>
            <a:r>
              <a:rPr lang="pl-PL" dirty="0"/>
              <a:t>2005 </a:t>
            </a:r>
            <a:r>
              <a:rPr lang="pl-PL" dirty="0" smtClean="0"/>
              <a:t>r. Ma charakter </a:t>
            </a:r>
            <a:r>
              <a:rPr lang="pl-PL" dirty="0"/>
              <a:t>represyjno-kompensacyjnym. Jest to </a:t>
            </a:r>
            <a:r>
              <a:rPr lang="pl-PL" dirty="0" smtClean="0"/>
              <a:t>środek </a:t>
            </a:r>
            <a:r>
              <a:rPr lang="pl-PL" dirty="0"/>
              <a:t>karny zastępujący przepadek korzyści majątkowej i służy zabezpieczeniu interesu </a:t>
            </a:r>
            <a:r>
              <a:rPr lang="pl-PL" dirty="0" smtClean="0"/>
              <a:t>finansowego </a:t>
            </a:r>
            <a:r>
              <a:rPr lang="pl-PL" dirty="0"/>
              <a:t>państwa.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W</a:t>
            </a:r>
            <a:r>
              <a:rPr lang="pl-PL" dirty="0" smtClean="0"/>
              <a:t> </a:t>
            </a:r>
            <a:r>
              <a:rPr lang="pl-PL" dirty="0"/>
              <a:t>razie niemożności </a:t>
            </a:r>
            <a:r>
              <a:rPr lang="pl-PL" dirty="0" smtClean="0"/>
              <a:t>orzeczenia </a:t>
            </a:r>
            <a:r>
              <a:rPr lang="pl-PL" dirty="0"/>
              <a:t>środka karnego przepadku korzyści majątkowej orzeka się środek karny </a:t>
            </a:r>
            <a:r>
              <a:rPr lang="pl-PL" dirty="0" smtClean="0"/>
              <a:t>ściągnięcia </a:t>
            </a:r>
            <a:r>
              <a:rPr lang="pl-PL" dirty="0"/>
              <a:t>jej równowartości pieniężnej, jeżeli sprawca osiągnął z popełnienia </a:t>
            </a:r>
            <a:r>
              <a:rPr lang="pl-PL" dirty="0" smtClean="0"/>
              <a:t>przestępstwa </a:t>
            </a:r>
            <a:r>
              <a:rPr lang="pl-PL" dirty="0"/>
              <a:t>skarbowego korzyść majątkową niepodlegającą przepadkowi </a:t>
            </a:r>
            <a:r>
              <a:rPr lang="pl-PL" dirty="0" smtClean="0"/>
              <a:t>przedmiotów </a:t>
            </a:r>
            <a:r>
              <a:rPr lang="pl-PL" dirty="0"/>
              <a:t>określonych w art. 29 pkt </a:t>
            </a:r>
            <a:r>
              <a:rPr lang="pl-PL" dirty="0" smtClean="0"/>
              <a:t>1 </a:t>
            </a:r>
            <a:r>
              <a:rPr lang="pl-PL" dirty="0"/>
              <a:t>lub 4.</a:t>
            </a:r>
          </a:p>
          <a:p>
            <a:pPr marL="0" indent="0">
              <a:buNone/>
            </a:pPr>
            <a:r>
              <a:rPr lang="pl-PL" dirty="0"/>
              <a:t>Ściągnięta równowartość pieniężna przepadku korzyści majątkowej przechodzi na własność Skarbu Państwa. Środka karnego ściągnięcia równowartości pieniężnej przepadku korzyści majątkowej nie orzeka się, jeżeli korzyść majątkowa podlega zwrotowi innemu uprawnionemu podmiotowi.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356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Zakaz </a:t>
            </a:r>
            <a:r>
              <a:rPr lang="pl-PL" sz="2200" dirty="0"/>
              <a:t>prowadzenia określonej działalności</a:t>
            </a:r>
            <a:br>
              <a:rPr lang="pl-PL" sz="2200" dirty="0"/>
            </a:br>
            <a:r>
              <a:rPr lang="pl-PL" sz="2200" dirty="0"/>
              <a:t>gospodarczej, wykonywania określonego zawodu lub zajmowania określonego stanowiska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 smtClean="0"/>
              <a:t>Zakaz </a:t>
            </a:r>
            <a:r>
              <a:rPr lang="pl-PL" dirty="0"/>
              <a:t>prowadzenia określonej działalności gospodarczej, wykonywania </a:t>
            </a:r>
            <a:r>
              <a:rPr lang="pl-PL" dirty="0" smtClean="0"/>
              <a:t>określonego </a:t>
            </a:r>
            <a:r>
              <a:rPr lang="pl-PL" dirty="0"/>
              <a:t>zawodu lub zajmowania określonego stanowiska to </a:t>
            </a:r>
            <a:r>
              <a:rPr lang="pl-PL" dirty="0" smtClean="0"/>
              <a:t>trzy środki karne </a:t>
            </a:r>
            <a:r>
              <a:rPr lang="pl-PL" dirty="0"/>
              <a:t>wymienione razem w art. 22 § 2 pkt 5. Ich wspólnym celem jest ochrona </a:t>
            </a:r>
            <a:r>
              <a:rPr lang="pl-PL" dirty="0" smtClean="0"/>
              <a:t>interesu </a:t>
            </a:r>
            <a:r>
              <a:rPr lang="pl-PL" dirty="0"/>
              <a:t>finansowego państwa, samorządów terytorialnych czy Unii Europejskiej </a:t>
            </a:r>
            <a:r>
              <a:rPr lang="pl-PL" dirty="0" smtClean="0"/>
              <a:t>przed dalszym </a:t>
            </a:r>
            <a:r>
              <a:rPr lang="pl-PL" dirty="0"/>
              <a:t>szkodliwym działaniem sprawcy przestępstwa </a:t>
            </a:r>
            <a:r>
              <a:rPr lang="pl-PL" dirty="0" smtClean="0"/>
              <a:t>skarbowego.</a:t>
            </a:r>
          </a:p>
          <a:p>
            <a:pPr marL="0" indent="0">
              <a:buNone/>
            </a:pPr>
            <a:r>
              <a:rPr lang="pl-PL" dirty="0" smtClean="0"/>
              <a:t>Środki </a:t>
            </a:r>
            <a:r>
              <a:rPr lang="pl-PL" dirty="0"/>
              <a:t>te orzeka się w latach, na okres od roku do lat 5 (art. 34 § 4 </a:t>
            </a:r>
            <a:r>
              <a:rPr lang="pl-PL" dirty="0" err="1"/>
              <a:t>k.k.s</a:t>
            </a:r>
            <a:r>
              <a:rPr lang="pl-PL" dirty="0" smtClean="0"/>
              <a:t>.). Obowiązują one od uprawomocnienia się orzeczenia. Zgodnie </a:t>
            </a:r>
            <a:r>
              <a:rPr lang="pl-PL" dirty="0"/>
              <a:t>z art. 191 </a:t>
            </a:r>
            <a:r>
              <a:rPr lang="pl-PL" dirty="0" err="1"/>
              <a:t>k.k.s</a:t>
            </a:r>
            <a:r>
              <a:rPr lang="pl-PL" dirty="0"/>
              <a:t>., sąd może uznać je za wykonane po </a:t>
            </a:r>
            <a:r>
              <a:rPr lang="pl-PL" dirty="0" smtClean="0"/>
              <a:t>upływie </a:t>
            </a:r>
            <a:r>
              <a:rPr lang="pl-PL" dirty="0"/>
              <a:t>połowy okresu, na który zostały orzeczone, nie wcześniej jednak niż po </a:t>
            </a:r>
            <a:r>
              <a:rPr lang="pl-PL" dirty="0" smtClean="0"/>
              <a:t>roku. Warunkiem </a:t>
            </a:r>
            <a:r>
              <a:rPr lang="pl-PL" dirty="0"/>
              <a:t>zastosowania tego przepisu jest przestrzeganie przez skazanego </a:t>
            </a:r>
            <a:r>
              <a:rPr lang="pl-PL" dirty="0" smtClean="0"/>
              <a:t>porządku </a:t>
            </a:r>
            <a:r>
              <a:rPr lang="pl-PL" dirty="0"/>
              <a:t>prawnego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1) według </a:t>
            </a:r>
            <a:r>
              <a:rPr lang="pl-PL" dirty="0"/>
              <a:t>recypowanego art. 41 § l k.k. (zgodnie z art. 20 § 2 </a:t>
            </a:r>
            <a:r>
              <a:rPr lang="pl-PL" dirty="0" err="1"/>
              <a:t>k.k.s</a:t>
            </a:r>
            <a:r>
              <a:rPr lang="pl-PL" dirty="0"/>
              <a:t>.) sąd może </a:t>
            </a:r>
            <a:r>
              <a:rPr lang="pl-PL" dirty="0" smtClean="0"/>
              <a:t>orzec zakaz </a:t>
            </a:r>
            <a:r>
              <a:rPr lang="pl-PL" dirty="0"/>
              <a:t>zajmowania określonego stanowiska albo wykonywania </a:t>
            </a:r>
            <a:r>
              <a:rPr lang="pl-PL" dirty="0" smtClean="0"/>
              <a:t>określonego zawodu:</a:t>
            </a:r>
          </a:p>
          <a:p>
            <a:pPr>
              <a:buFontTx/>
              <a:buChar char="-"/>
            </a:pPr>
            <a:r>
              <a:rPr lang="pl-PL" dirty="0" smtClean="0"/>
              <a:t>jeżeli </a:t>
            </a:r>
            <a:r>
              <a:rPr lang="pl-PL" dirty="0"/>
              <a:t>sprawca nadużył przy popełnieniu przestępstwa stanowiska </a:t>
            </a:r>
            <a:r>
              <a:rPr lang="pl-PL" dirty="0" smtClean="0"/>
              <a:t>lub wykonywanego </a:t>
            </a:r>
            <a:r>
              <a:rPr lang="pl-PL" dirty="0"/>
              <a:t>zawodu </a:t>
            </a:r>
            <a:r>
              <a:rPr lang="pl-PL" dirty="0" smtClean="0"/>
              <a:t>albo </a:t>
            </a: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okazał</a:t>
            </a:r>
            <a:r>
              <a:rPr lang="pl-PL" dirty="0"/>
              <a:t>, że dalsze zajmowanie stanowiska lub </a:t>
            </a:r>
            <a:r>
              <a:rPr lang="pl-PL" dirty="0" smtClean="0"/>
              <a:t>wykonywanie </a:t>
            </a:r>
            <a:r>
              <a:rPr lang="pl-PL" dirty="0"/>
              <a:t>zawodu zagraża istotnym dobrom chronionym prawem. </a:t>
            </a:r>
            <a:r>
              <a:rPr lang="pl-PL" dirty="0" smtClean="0"/>
              <a:t>Wymóg nadużycia </a:t>
            </a:r>
            <a:r>
              <a:rPr lang="pl-PL" dirty="0"/>
              <a:t>oznacza umyślność działania sprawcy wykorzystującego swój zawód </a:t>
            </a:r>
            <a:r>
              <a:rPr lang="pl-PL" dirty="0" smtClean="0"/>
              <a:t>lub stanowisko</a:t>
            </a:r>
            <a:r>
              <a:rPr lang="pl-PL" dirty="0"/>
              <a:t>. Okazanie natomiast, że dalsze ich zajmowanie (wykonywanie) </a:t>
            </a:r>
            <a:r>
              <a:rPr lang="pl-PL" dirty="0" smtClean="0"/>
              <a:t>zagraża dobrom </a:t>
            </a:r>
            <a:r>
              <a:rPr lang="pl-PL" dirty="0"/>
              <a:t>chronionym, może wynikać z </a:t>
            </a:r>
            <a:r>
              <a:rPr lang="pl-PL" dirty="0" err="1"/>
              <a:t>zachowań</a:t>
            </a:r>
            <a:r>
              <a:rPr lang="pl-PL" dirty="0"/>
              <a:t> nieumyślnych wskazujących </a:t>
            </a:r>
            <a:r>
              <a:rPr lang="pl-PL" dirty="0" smtClean="0"/>
              <a:t>na  brak </a:t>
            </a:r>
            <a:r>
              <a:rPr lang="pl-PL" dirty="0"/>
              <a:t>należytej staranności po stronie sprawcy. </a:t>
            </a:r>
            <a:r>
              <a:rPr lang="pl-PL" dirty="0" smtClean="0"/>
              <a:t>Orzeczenie tego środka karnego dotyczy w zasadzie każdego rodzaju </a:t>
            </a:r>
            <a:r>
              <a:rPr lang="pl-PL" dirty="0"/>
              <a:t>przestępstwa skarbowego spenalizowanego w </a:t>
            </a:r>
            <a:r>
              <a:rPr lang="pl-PL" dirty="0" err="1" smtClean="0"/>
              <a:t>k.k.s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2) jak </a:t>
            </a:r>
            <a:r>
              <a:rPr lang="pl-PL" dirty="0"/>
              <a:t>wynika z § 2 art. 41 k.k., sąd może orzec zakaz </a:t>
            </a:r>
            <a:r>
              <a:rPr lang="pl-PL" dirty="0" smtClean="0"/>
              <a:t>prowadzenia określonej </a:t>
            </a:r>
            <a:r>
              <a:rPr lang="pl-PL" dirty="0"/>
              <a:t>działalności gospodarczej w razie </a:t>
            </a:r>
            <a:r>
              <a:rPr lang="pl-PL" dirty="0" smtClean="0"/>
              <a:t>skazania:</a:t>
            </a:r>
          </a:p>
          <a:p>
            <a:pPr>
              <a:buFontTx/>
              <a:buChar char="-"/>
            </a:pPr>
            <a:r>
              <a:rPr lang="pl-PL" dirty="0" smtClean="0"/>
              <a:t>za przestępstwo popełnione </a:t>
            </a:r>
            <a:r>
              <a:rPr lang="pl-PL" dirty="0"/>
              <a:t>w związku z prowadzeniem takiej działalności,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jeżeli </a:t>
            </a:r>
            <a:r>
              <a:rPr lang="pl-PL" dirty="0"/>
              <a:t>dalsze jej prowadzenie zagraża istotnym dobrom chronionym </a:t>
            </a:r>
            <a:r>
              <a:rPr lang="pl-PL" dirty="0" smtClean="0"/>
              <a:t>prawem</a:t>
            </a:r>
            <a:r>
              <a:rPr lang="pl-PL" dirty="0"/>
              <a:t> </a:t>
            </a:r>
            <a:r>
              <a:rPr lang="pl-PL" dirty="0" smtClean="0"/>
              <a:t>i</a:t>
            </a:r>
          </a:p>
          <a:p>
            <a:pPr>
              <a:buFontTx/>
              <a:buChar char="-"/>
            </a:pPr>
            <a:r>
              <a:rPr lang="pl-PL" dirty="0" smtClean="0"/>
              <a:t>Tylko wtedy gdy </a:t>
            </a:r>
            <a:r>
              <a:rPr lang="pl-PL" dirty="0" err="1" smtClean="0"/>
              <a:t>k.k.s</a:t>
            </a:r>
            <a:r>
              <a:rPr lang="pl-PL" dirty="0" smtClean="0"/>
              <a:t>. tak stanowi.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Zakaz ten można orzec </a:t>
            </a:r>
            <a:r>
              <a:rPr lang="pl-PL" dirty="0"/>
              <a:t>za każde przestępstwo skarbowe, gdy do skazania dochodzi w warunkach nadzwyczajnego obostrzenia kary, o których mowa w art. 38 § </a:t>
            </a:r>
            <a:r>
              <a:rPr lang="pl-PL" dirty="0" smtClean="0"/>
              <a:t>1 </a:t>
            </a:r>
            <a:r>
              <a:rPr lang="pl-PL" dirty="0"/>
              <a:t>i 2, oraz przy </a:t>
            </a:r>
            <a:r>
              <a:rPr lang="pl-PL" dirty="0" smtClean="0"/>
              <a:t>skazaniu </a:t>
            </a:r>
            <a:r>
              <a:rPr lang="pl-PL" dirty="0"/>
              <a:t>bez nadzwyczajnego obostrzenia kary, ale tylko za przestępstwa skarbowe wskazane w § 2 art. 34.</a:t>
            </a:r>
          </a:p>
        </p:txBody>
      </p:sp>
    </p:spTree>
    <p:extLst>
      <p:ext uri="{BB962C8B-B14F-4D97-AF65-F5344CB8AC3E}">
        <p14:creationId xmlns:p14="http://schemas.microsoft.com/office/powerpoint/2010/main" val="806162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Sąd może orzec ten środek karny przy każdym </a:t>
            </a:r>
            <a:r>
              <a:rPr lang="pl-PL" dirty="0"/>
              <a:t>przestępstwie </a:t>
            </a:r>
            <a:r>
              <a:rPr lang="pl-PL" dirty="0" smtClean="0"/>
              <a:t>skarbowym</a:t>
            </a:r>
            <a:r>
              <a:rPr lang="pl-PL" dirty="0"/>
              <a:t>, jeżeli tylko </a:t>
            </a:r>
            <a:r>
              <a:rPr lang="pl-PL" dirty="0" smtClean="0"/>
              <a:t>uzna </a:t>
            </a:r>
            <a:r>
              <a:rPr lang="pl-PL" dirty="0"/>
              <a:t>to za uzasadniony wypadek. Jedyną przesłanką </a:t>
            </a:r>
            <a:r>
              <a:rPr lang="pl-PL" dirty="0" smtClean="0"/>
              <a:t>orzekania </a:t>
            </a:r>
            <a:r>
              <a:rPr lang="pl-PL" dirty="0"/>
              <a:t>tego środka jest więc, zgodnie z art. 12 § 2, wzgląd na prewencję ogólną, </a:t>
            </a:r>
            <a:r>
              <a:rPr lang="pl-PL" dirty="0" smtClean="0"/>
              <a:t>prewencję </a:t>
            </a:r>
            <a:r>
              <a:rPr lang="pl-PL" dirty="0"/>
              <a:t>szczególną oraz racjonalizację </a:t>
            </a:r>
            <a:r>
              <a:rPr lang="pl-PL" dirty="0" smtClean="0"/>
              <a:t>sprawiedliwościową (uzasadnione wypadki).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Sąd ma obowiązek dokładnie określić, w jaki sposób wyrok ma zostać podany do publicznej wiadomości, a więc czas i konkretny sposób przekazania informacji o wy-roku. Jeżeli nie doprecyzowano tego w samym wyroku, może to nastąpić także </a:t>
            </a:r>
            <a:r>
              <a:rPr lang="pl-PL" dirty="0" smtClean="0"/>
              <a:t>postanowieniem </a:t>
            </a:r>
            <a:r>
              <a:rPr lang="pl-PL" dirty="0"/>
              <a:t>wydanym w postępowaniu wykonawczym w trybie </a:t>
            </a:r>
            <a:r>
              <a:rPr lang="pl-PL" dirty="0" err="1"/>
              <a:t>k.k.w</a:t>
            </a:r>
            <a:r>
              <a:rPr lang="pl-PL" dirty="0"/>
              <a:t>. (art. 197-199 </a:t>
            </a:r>
            <a:r>
              <a:rPr lang="pl-PL" dirty="0" err="1"/>
              <a:t>k.k.w</a:t>
            </a:r>
            <a:r>
              <a:rPr lang="pl-PL" dirty="0"/>
              <a:t>. w zw. z art. 178 § l </a:t>
            </a:r>
            <a:r>
              <a:rPr lang="pl-PL" dirty="0" err="1"/>
              <a:t>k.k.s</a:t>
            </a:r>
            <a:r>
              <a:rPr lang="pl-PL" dirty="0"/>
              <a:t>.).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Podanie wyroku skazującego do publicznej wiadomości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436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Pozbawienie praw publicznych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Kodeks karny skarbowy w art. 34 § 3 określa podstawy fakultatywnego </a:t>
            </a:r>
            <a:r>
              <a:rPr lang="pl-PL" dirty="0" smtClean="0"/>
              <a:t>orzeczenia tego środka karnego. </a:t>
            </a:r>
            <a:r>
              <a:rPr lang="pl-PL" dirty="0"/>
              <a:t>J</a:t>
            </a:r>
            <a:r>
              <a:rPr lang="pl-PL" dirty="0" smtClean="0"/>
              <a:t>est </a:t>
            </a:r>
            <a:r>
              <a:rPr lang="pl-PL" dirty="0"/>
              <a:t>to możliwe </a:t>
            </a:r>
            <a:r>
              <a:rPr lang="pl-PL" dirty="0" smtClean="0"/>
              <a:t>jedynie:</a:t>
            </a:r>
          </a:p>
          <a:p>
            <a:pPr>
              <a:buFontTx/>
              <a:buChar char="-"/>
            </a:pPr>
            <a:r>
              <a:rPr lang="pl-PL" dirty="0" smtClean="0"/>
              <a:t>przy </a:t>
            </a:r>
            <a:r>
              <a:rPr lang="pl-PL" dirty="0"/>
              <a:t>skazaniu za przestępstwo skarbowe w warunkach nadzwyczajnego </a:t>
            </a:r>
            <a:r>
              <a:rPr lang="pl-PL" dirty="0" smtClean="0"/>
              <a:t>obostrzenia </a:t>
            </a:r>
            <a:r>
              <a:rPr lang="pl-PL" dirty="0"/>
              <a:t>kary (w warunkach określonych w art. 38 § </a:t>
            </a:r>
            <a:r>
              <a:rPr lang="pl-PL" dirty="0" smtClean="0"/>
              <a:t>1 </a:t>
            </a:r>
            <a:r>
              <a:rPr lang="pl-PL" dirty="0"/>
              <a:t>i 2) </a:t>
            </a:r>
            <a:r>
              <a:rPr lang="pl-PL" dirty="0" smtClean="0"/>
              <a:t>i</a:t>
            </a:r>
          </a:p>
          <a:p>
            <a:pPr>
              <a:buFontTx/>
              <a:buChar char="-"/>
            </a:pPr>
            <a:r>
              <a:rPr lang="pl-PL" dirty="0" smtClean="0"/>
              <a:t>w </a:t>
            </a:r>
            <a:r>
              <a:rPr lang="pl-PL" dirty="0"/>
              <a:t>razie skazania na karę </a:t>
            </a:r>
            <a:r>
              <a:rPr lang="pl-PL" dirty="0" smtClean="0"/>
              <a:t>pozbawienia </a:t>
            </a:r>
            <a:r>
              <a:rPr lang="pl-PL" dirty="0"/>
              <a:t>wolności na czas nie krótszy od lat </a:t>
            </a:r>
            <a:r>
              <a:rPr lang="pl-PL" dirty="0" smtClean="0"/>
              <a:t>3.</a:t>
            </a:r>
          </a:p>
          <a:p>
            <a:pPr marL="0" indent="0">
              <a:buNone/>
            </a:pPr>
            <a:r>
              <a:rPr lang="pl-PL" dirty="0" smtClean="0"/>
              <a:t>Wymóg </a:t>
            </a:r>
            <a:r>
              <a:rPr lang="pl-PL" dirty="0"/>
              <a:t>łącznego wystąpienia obu </a:t>
            </a:r>
            <a:r>
              <a:rPr lang="pl-PL" dirty="0" smtClean="0"/>
              <a:t>warunków </a:t>
            </a:r>
            <a:r>
              <a:rPr lang="pl-PL" dirty="0"/>
              <a:t>oznacza, że środek ten jest przewidziany za najpoważniejsze </a:t>
            </a:r>
            <a:r>
              <a:rPr lang="pl-PL" dirty="0" smtClean="0"/>
              <a:t>przestępstwa skarbowe.</a:t>
            </a:r>
            <a:r>
              <a:rPr lang="pl-PL" dirty="0"/>
              <a:t> </a:t>
            </a:r>
            <a:r>
              <a:rPr lang="pl-PL" dirty="0" smtClean="0"/>
              <a:t>Oczywiście orzeczenie pozbawienia praw publicznych może mieć miejsce tylko wtedy</a:t>
            </a:r>
            <a:r>
              <a:rPr lang="pl-PL" dirty="0"/>
              <a:t>, gdy </a:t>
            </a:r>
            <a:r>
              <a:rPr lang="pl-PL" dirty="0" err="1"/>
              <a:t>k.k.s</a:t>
            </a:r>
            <a:r>
              <a:rPr lang="pl-PL" dirty="0"/>
              <a:t>. tak stanowi.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Zgodnie </a:t>
            </a:r>
            <a:r>
              <a:rPr lang="pl-PL" dirty="0"/>
              <a:t>z recypowanym art. 40 § </a:t>
            </a:r>
            <a:r>
              <a:rPr lang="pl-PL" dirty="0" smtClean="0"/>
              <a:t>1 k.k</a:t>
            </a:r>
            <a:r>
              <a:rPr lang="pl-PL" dirty="0"/>
              <a:t>. (w zw. </a:t>
            </a:r>
            <a:r>
              <a:rPr lang="pl-PL" dirty="0" smtClean="0"/>
              <a:t>Z art</a:t>
            </a:r>
            <a:r>
              <a:rPr lang="pl-PL" dirty="0"/>
              <a:t>. 20 § 2 </a:t>
            </a:r>
            <a:r>
              <a:rPr lang="pl-PL" dirty="0" err="1"/>
              <a:t>k.k.s</a:t>
            </a:r>
            <a:r>
              <a:rPr lang="pl-PL" dirty="0" smtClean="0"/>
              <a:t>.) pozbawienie praw publicznych obejmuje:</a:t>
            </a:r>
          </a:p>
          <a:p>
            <a:pPr>
              <a:buFontTx/>
              <a:buChar char="-"/>
            </a:pPr>
            <a:r>
              <a:rPr lang="pl-PL" dirty="0" smtClean="0"/>
              <a:t>utratę </a:t>
            </a:r>
            <a:r>
              <a:rPr lang="pl-PL" dirty="0"/>
              <a:t>czynnego i biernego prawa </a:t>
            </a:r>
            <a:r>
              <a:rPr lang="pl-PL" dirty="0" smtClean="0"/>
              <a:t>wyborczego </a:t>
            </a:r>
            <a:r>
              <a:rPr lang="pl-PL" dirty="0"/>
              <a:t>do organu władzy publicznej, organu samorządu zawodowego lub </a:t>
            </a:r>
            <a:r>
              <a:rPr lang="pl-PL" dirty="0" smtClean="0"/>
              <a:t>gospodarczego</a:t>
            </a:r>
            <a:r>
              <a:rPr lang="pl-PL" dirty="0"/>
              <a:t>,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utratę </a:t>
            </a:r>
            <a:r>
              <a:rPr lang="pl-PL" dirty="0"/>
              <a:t>prawa do udziału w sprawowaniu wymiaru sprawiedliwości oraz do pełnienia funkcji w organach i instytucjach państwowych i samorządu </a:t>
            </a:r>
            <a:r>
              <a:rPr lang="pl-PL" dirty="0" smtClean="0"/>
              <a:t>terytorialnego </a:t>
            </a:r>
            <a:r>
              <a:rPr lang="pl-PL" dirty="0"/>
              <a:t>lub zawodowego, jak również utratę posiadanego stopnia wojskowego i </a:t>
            </a:r>
            <a:r>
              <a:rPr lang="pl-PL" dirty="0" smtClean="0"/>
              <a:t>powrót </a:t>
            </a:r>
            <a:r>
              <a:rPr lang="pl-PL" dirty="0"/>
              <a:t>do stopnia </a:t>
            </a:r>
            <a:r>
              <a:rPr lang="pl-PL" dirty="0" smtClean="0"/>
              <a:t>szeregowego,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ratę </a:t>
            </a:r>
            <a:r>
              <a:rPr lang="pl-PL" dirty="0"/>
              <a:t>orderów, odznaczeń i tytułów honorowych oraz utratę zdolności do ich </a:t>
            </a:r>
            <a:r>
              <a:rPr lang="pl-PL" dirty="0" smtClean="0"/>
              <a:t>uzyskania </a:t>
            </a:r>
            <a:r>
              <a:rPr lang="pl-PL" dirty="0"/>
              <a:t>w okresie trwania pozbawienia praw.</a:t>
            </a:r>
          </a:p>
          <a:p>
            <a:pPr marL="0" indent="0">
              <a:buNone/>
            </a:pPr>
            <a:r>
              <a:rPr lang="pl-PL" dirty="0"/>
              <a:t>Środek ten orzeka się w latach, na okres od roku do lat 5 (art. 34 § 4). </a:t>
            </a:r>
            <a:r>
              <a:rPr lang="pl-PL" dirty="0" smtClean="0"/>
              <a:t>Obowiązuje od uprawomocnienia się orzeczenia. </a:t>
            </a:r>
            <a:r>
              <a:rPr lang="pl-PL" dirty="0"/>
              <a:t>Z</a:t>
            </a:r>
            <a:r>
              <a:rPr lang="pl-PL" dirty="0" smtClean="0"/>
              <a:t>godnie </a:t>
            </a:r>
            <a:r>
              <a:rPr lang="pl-PL" dirty="0"/>
              <a:t>z art. 191, sąd może uznać go za wykonany po upływie </a:t>
            </a:r>
            <a:r>
              <a:rPr lang="pl-PL" dirty="0" smtClean="0"/>
              <a:t>połowy okresu</a:t>
            </a:r>
            <a:r>
              <a:rPr lang="pl-PL" dirty="0"/>
              <a:t>, na który został on orzeczony, nie wcześniej jednak niż po roku. </a:t>
            </a:r>
            <a:r>
              <a:rPr lang="pl-PL" dirty="0" smtClean="0"/>
              <a:t>Warunkiem </a:t>
            </a:r>
            <a:r>
              <a:rPr lang="pl-PL" dirty="0"/>
              <a:t>zastosowania tego przepisu jest przestrzeganie przez skazanego porządku prawnego.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346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Środki </a:t>
            </a:r>
            <a:r>
              <a:rPr lang="pl-PL" dirty="0" smtClean="0"/>
              <a:t>karne za przestępstwa skarbowe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500" b="1" dirty="0" smtClean="0"/>
              <a:t>Środki karne za przestępstwa  skarbowe dzielą się na </a:t>
            </a:r>
            <a:r>
              <a:rPr lang="pl-PL" sz="1500" b="1" dirty="0"/>
              <a:t>ś</a:t>
            </a:r>
            <a:r>
              <a:rPr lang="pl-PL" sz="1500" b="1" dirty="0" smtClean="0"/>
              <a:t>rodki : </a:t>
            </a:r>
          </a:p>
          <a:p>
            <a:pPr>
              <a:buAutoNum type="arabicPeriod"/>
            </a:pPr>
            <a:r>
              <a:rPr lang="pl-PL" sz="1500" b="1" dirty="0" smtClean="0"/>
              <a:t>Sensu stricto </a:t>
            </a:r>
          </a:p>
          <a:p>
            <a:pPr>
              <a:buAutoNum type="alphaLcPeriod"/>
            </a:pPr>
            <a:r>
              <a:rPr lang="pl-PL" sz="1500" dirty="0" smtClean="0"/>
              <a:t>Przepadek przedmiotów </a:t>
            </a:r>
          </a:p>
          <a:p>
            <a:pPr>
              <a:buAutoNum type="alphaLcPeriod"/>
            </a:pPr>
            <a:r>
              <a:rPr lang="pl-PL" sz="1500" dirty="0" smtClean="0"/>
              <a:t>Ściągnięcie równowartości pieniężnej przepadku przedmiotów. </a:t>
            </a:r>
          </a:p>
          <a:p>
            <a:pPr>
              <a:buAutoNum type="alphaLcPeriod"/>
            </a:pPr>
            <a:r>
              <a:rPr lang="pl-PL" sz="1500" dirty="0" smtClean="0"/>
              <a:t>Przepadek korzyści majątkowej </a:t>
            </a:r>
          </a:p>
          <a:p>
            <a:pPr>
              <a:buAutoNum type="alphaLcPeriod"/>
            </a:pPr>
            <a:r>
              <a:rPr lang="pl-PL" sz="1500" dirty="0" smtClean="0"/>
              <a:t>Ściągnięcie równowartości pieniężnej przepadku korzyści majątkowej </a:t>
            </a:r>
          </a:p>
          <a:p>
            <a:pPr>
              <a:buAutoNum type="alphaLcPeriod"/>
            </a:pPr>
            <a:r>
              <a:rPr lang="pl-PL" sz="1500" dirty="0" smtClean="0"/>
              <a:t>Zakaz prowadzenia określonej działalności gospodarczej , wykonywania określonego zawodu lub zajmowania określonego stanowiska </a:t>
            </a:r>
          </a:p>
          <a:p>
            <a:pPr>
              <a:buAutoNum type="alphaLcPeriod"/>
            </a:pPr>
            <a:r>
              <a:rPr lang="pl-PL" sz="1500" dirty="0" smtClean="0"/>
              <a:t>Podanie wyroku do publicznej wiadomości </a:t>
            </a:r>
          </a:p>
          <a:p>
            <a:pPr>
              <a:buAutoNum type="alphaLcPeriod"/>
            </a:pPr>
            <a:r>
              <a:rPr lang="pl-PL" sz="1500" dirty="0" smtClean="0"/>
              <a:t>Pozbawienie praw publicznych </a:t>
            </a:r>
          </a:p>
          <a:p>
            <a:pPr marL="0" indent="0">
              <a:buNone/>
            </a:pPr>
            <a:r>
              <a:rPr lang="pl-PL" sz="1500" b="1" dirty="0" smtClean="0"/>
              <a:t>2. Sensu Largo </a:t>
            </a:r>
          </a:p>
          <a:p>
            <a:pPr>
              <a:buAutoNum type="alphaLcPeriod"/>
            </a:pPr>
            <a:r>
              <a:rPr lang="pl-PL" sz="1500" dirty="0" smtClean="0"/>
              <a:t>Dobrowolne poddanie się odpowiedzialności. </a:t>
            </a:r>
          </a:p>
          <a:p>
            <a:pPr>
              <a:buAutoNum type="alphaLcPeriod"/>
            </a:pPr>
            <a:r>
              <a:rPr lang="pl-PL" sz="1500" dirty="0" smtClean="0"/>
              <a:t>Środki związane z poddaniem się sprawcy próbie</a:t>
            </a:r>
          </a:p>
          <a:p>
            <a:pPr>
              <a:buFontTx/>
              <a:buChar char="-"/>
            </a:pPr>
            <a:r>
              <a:rPr lang="pl-PL" sz="1500" dirty="0"/>
              <a:t>w</a:t>
            </a:r>
            <a:r>
              <a:rPr lang="pl-PL" sz="1500" dirty="0" smtClean="0"/>
              <a:t>arunkowe </a:t>
            </a:r>
            <a:r>
              <a:rPr lang="pl-PL" sz="1500" dirty="0" smtClean="0"/>
              <a:t>umorzenie postępowania karnego </a:t>
            </a:r>
          </a:p>
          <a:p>
            <a:pPr>
              <a:buFontTx/>
              <a:buChar char="-"/>
            </a:pPr>
            <a:r>
              <a:rPr lang="pl-PL" sz="1500" dirty="0"/>
              <a:t>w</a:t>
            </a:r>
            <a:r>
              <a:rPr lang="pl-PL" sz="1500" dirty="0" smtClean="0"/>
              <a:t>arunkowe </a:t>
            </a:r>
            <a:r>
              <a:rPr lang="pl-PL" sz="1500" dirty="0" smtClean="0"/>
              <a:t>zawieszenie wykonania kary </a:t>
            </a:r>
          </a:p>
          <a:p>
            <a:pPr>
              <a:buFontTx/>
              <a:buChar char="-"/>
            </a:pPr>
            <a:r>
              <a:rPr lang="pl-PL" sz="1500" dirty="0"/>
              <a:t>w</a:t>
            </a:r>
            <a:r>
              <a:rPr lang="pl-PL" sz="1500" dirty="0" smtClean="0"/>
              <a:t>arunkowe </a:t>
            </a:r>
            <a:r>
              <a:rPr lang="pl-PL" sz="1500" dirty="0" smtClean="0"/>
              <a:t>przedterminowe zwolnienie</a:t>
            </a:r>
          </a:p>
          <a:p>
            <a:pPr>
              <a:buFontTx/>
              <a:buChar char="-"/>
            </a:pPr>
            <a:endParaRPr lang="pl-PL" sz="1600" dirty="0" smtClean="0"/>
          </a:p>
          <a:p>
            <a:pPr>
              <a:buFontTx/>
              <a:buChar char="-"/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358214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Środki </a:t>
            </a:r>
            <a:r>
              <a:rPr lang="pl-PL" dirty="0" smtClean="0"/>
              <a:t>karne za wykroczenia skarbowe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 smtClean="0"/>
              <a:t>Środki karne za wykroczenia skarbowe dzielą się na </a:t>
            </a:r>
            <a:r>
              <a:rPr lang="pl-PL" sz="1800" dirty="0"/>
              <a:t>ś</a:t>
            </a:r>
            <a:r>
              <a:rPr lang="pl-PL" sz="1800" dirty="0" smtClean="0"/>
              <a:t>rodki : </a:t>
            </a:r>
          </a:p>
          <a:p>
            <a:pPr>
              <a:buAutoNum type="arabicPeriod"/>
            </a:pPr>
            <a:r>
              <a:rPr lang="pl-PL" sz="1800" b="1" dirty="0" smtClean="0"/>
              <a:t>Sensu stricto </a:t>
            </a:r>
          </a:p>
          <a:p>
            <a:pPr>
              <a:buAutoNum type="alphaLcPeriod"/>
            </a:pPr>
            <a:r>
              <a:rPr lang="pl-PL" sz="1800" dirty="0" smtClean="0"/>
              <a:t>Przepadek przedmiotów </a:t>
            </a:r>
          </a:p>
          <a:p>
            <a:pPr>
              <a:buAutoNum type="alphaLcPeriod"/>
            </a:pPr>
            <a:r>
              <a:rPr lang="pl-PL" sz="1800" dirty="0" smtClean="0"/>
              <a:t>Ściągnięcie równowartości pieniężnej przepadku przedmiotów. </a:t>
            </a:r>
          </a:p>
          <a:p>
            <a:pPr marL="0" indent="0">
              <a:buNone/>
            </a:pPr>
            <a:r>
              <a:rPr lang="pl-PL" sz="1800" b="1" dirty="0" smtClean="0"/>
              <a:t>2. Sensu Largo </a:t>
            </a:r>
          </a:p>
          <a:p>
            <a:pPr>
              <a:buAutoNum type="alphaLcPeriod"/>
            </a:pPr>
            <a:r>
              <a:rPr lang="pl-PL" sz="1800" dirty="0" smtClean="0"/>
              <a:t>Dobrowolne poddanie się odpowiedzialności. </a:t>
            </a:r>
          </a:p>
          <a:p>
            <a:pPr marL="0" indent="0">
              <a:buNone/>
            </a:pPr>
            <a:endParaRPr lang="pl-PL" sz="1600" dirty="0" smtClean="0"/>
          </a:p>
          <a:p>
            <a:pPr>
              <a:buFontTx/>
              <a:buChar char="-"/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50135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dirty="0" smtClean="0"/>
              <a:t>Przepadek przedmiotów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Przesłanki pozytywne </a:t>
            </a:r>
            <a:r>
              <a:rPr lang="pl-PL" b="1" dirty="0" smtClean="0"/>
              <a:t>przepadku </a:t>
            </a:r>
            <a:r>
              <a:rPr lang="pl-PL" b="1" dirty="0"/>
              <a:t>przedmiotów </a:t>
            </a:r>
          </a:p>
          <a:p>
            <a:pPr marL="0" indent="0">
              <a:buNone/>
            </a:pPr>
            <a:r>
              <a:rPr lang="pl-PL" dirty="0"/>
              <a:t>1) Sąd może orzec przepadek przedmiotów za przestępstwo lub wykroczenie skarbowe  tylko w wypadkach określonych w kodeksie a orzeka jeżeli kodeks tak </a:t>
            </a:r>
            <a:r>
              <a:rPr lang="pl-PL" dirty="0" smtClean="0"/>
              <a:t>stanowi </a:t>
            </a:r>
            <a:r>
              <a:rPr lang="pl-PL" dirty="0"/>
              <a:t>( art. 30 § 1 </a:t>
            </a:r>
            <a:r>
              <a:rPr lang="pl-PL" dirty="0" err="1"/>
              <a:t>k.k.s</a:t>
            </a:r>
            <a:r>
              <a:rPr lang="pl-PL" dirty="0"/>
              <a:t> oraz 49 § 1 w zw. z art. 30 § 1 </a:t>
            </a:r>
            <a:r>
              <a:rPr lang="pl-PL" dirty="0" err="1"/>
              <a:t>k.k.s</a:t>
            </a:r>
            <a:r>
              <a:rPr lang="pl-PL" dirty="0"/>
              <a:t>.; zob. art. 30 § 2-6 oraz art. 49 § 2-4 </a:t>
            </a:r>
            <a:r>
              <a:rPr lang="pl-PL" dirty="0" err="1"/>
              <a:t>k.k.s</a:t>
            </a:r>
            <a:r>
              <a:rPr lang="pl-PL" dirty="0"/>
              <a:t>); </a:t>
            </a:r>
          </a:p>
          <a:p>
            <a:pPr marL="0" indent="0">
              <a:buNone/>
            </a:pPr>
            <a:r>
              <a:rPr lang="pl-PL" dirty="0"/>
              <a:t>2) Sąd </a:t>
            </a:r>
            <a:r>
              <a:rPr lang="pl-PL" dirty="0" smtClean="0"/>
              <a:t>może </a:t>
            </a:r>
            <a:r>
              <a:rPr lang="pl-PL" dirty="0"/>
              <a:t>orzec albo orzeka za przestępstwo skarbowe lub wykroczenie skarbowe przepadek „owoców</a:t>
            </a:r>
            <a:r>
              <a:rPr lang="pl-PL" dirty="0" smtClean="0"/>
              <a:t>”, </a:t>
            </a:r>
            <a:r>
              <a:rPr lang="pl-PL" dirty="0"/>
              <a:t>„opakowań” oraz przedmiotów „zakazanych” w wypadkach przewidzianych w kodeksie także </a:t>
            </a:r>
            <a:r>
              <a:rPr lang="pl-PL" dirty="0" smtClean="0"/>
              <a:t>wówczas, </a:t>
            </a:r>
            <a:r>
              <a:rPr lang="pl-PL" dirty="0"/>
              <a:t>gdy przedmioty te nie są własnością sprawcy  </a:t>
            </a:r>
            <a:r>
              <a:rPr lang="pl-PL" dirty="0" smtClean="0"/>
              <a:t>(art</a:t>
            </a:r>
            <a:r>
              <a:rPr lang="pl-PL" dirty="0"/>
              <a:t>. 31 § 1 </a:t>
            </a:r>
            <a:r>
              <a:rPr lang="pl-PL" dirty="0" err="1"/>
              <a:t>k.k.s</a:t>
            </a:r>
            <a:r>
              <a:rPr lang="pl-PL" dirty="0"/>
              <a:t> oraz 49 § 1 w zw. z art. 31 § 1 </a:t>
            </a:r>
            <a:r>
              <a:rPr lang="pl-PL" dirty="0" err="1"/>
              <a:t>k.k.s</a:t>
            </a:r>
            <a:r>
              <a:rPr lang="pl-PL" dirty="0" smtClean="0"/>
              <a:t>.); 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3) Sąd może orzec przepadek narzędzi </a:t>
            </a:r>
            <a:r>
              <a:rPr lang="pl-PL" dirty="0" smtClean="0"/>
              <a:t>czynu, </a:t>
            </a:r>
            <a:r>
              <a:rPr lang="pl-PL" dirty="0"/>
              <a:t>niebędących własnością sprawcy, jeżeli ich właściciel </a:t>
            </a:r>
            <a:r>
              <a:rPr lang="pl-PL" dirty="0" smtClean="0"/>
              <a:t>lub </a:t>
            </a:r>
            <a:r>
              <a:rPr lang="pl-PL" dirty="0"/>
              <a:t>inna osoba uprawniona na skutek niezachowania ostrożności wymaganej w danych w danych okolicznościach przewidywała lub mogła przewidzieć przewidywała albo mogła przewidzieć , że mogą one posłużyć lub być przeznaczone do popełnienia przestępstwa skarbowego (art. 31 §1a </a:t>
            </a:r>
            <a:r>
              <a:rPr lang="pl-PL" dirty="0" err="1"/>
              <a:t>k.k.s</a:t>
            </a:r>
            <a:r>
              <a:rPr lang="pl-PL" dirty="0"/>
              <a:t>.). Ratio legis takiego rozwiązania należy upatrywać w charakterze czynów skarbowych, jako godzących w interes fiskalny państwa, w sytuacji gdy za osobą sprawcy ukrywają się osoby trzecie (np. członkowie rodziny), którym nie można przypisać odpowiedzialności karnej z racji zjawiskowych form czynu.</a:t>
            </a:r>
          </a:p>
          <a:p>
            <a:pPr marL="0" indent="0">
              <a:buNone/>
            </a:pPr>
            <a:r>
              <a:rPr lang="pl-PL" dirty="0" smtClean="0"/>
              <a:t>Dodajmy jednak, że ochrona </a:t>
            </a:r>
            <a:r>
              <a:rPr lang="pl-PL" dirty="0"/>
              <a:t>osób trzecich jest zapewniona dzięki instytucji interwencji (art. 119 § 1). Interwenient może też dochodzić swoich roszczeń do przedmiotów czynu zabronionego podlegających przepadkowi w drodze powództwa przeciwko Skarbowi Państwa z tytułu bezpodstawnego wzbogacenia, jeżeli interwencja nie została zgłoszona we właściwym czasie z przyczyn od niego niezależnych, a przepadek przedmiotu przestępstwa został prawomocnie orzeczony (art. 119 § 2 i 3).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144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Przesłanki negatywne przepadku przedmiotów</a:t>
            </a:r>
          </a:p>
          <a:p>
            <a:pPr marL="0" indent="0">
              <a:buNone/>
            </a:pPr>
            <a:r>
              <a:rPr lang="pl-PL" dirty="0" smtClean="0"/>
              <a:t>Przepadku przedmiotów nie orzeka się jeżeli:</a:t>
            </a:r>
          </a:p>
          <a:p>
            <a:pPr marL="514350" indent="-514350">
              <a:buAutoNum type="arabicParenR"/>
            </a:pPr>
            <a:r>
              <a:rPr lang="pl-PL" dirty="0" smtClean="0"/>
              <a:t>przedmioty zagrożone  przepadkiem są </a:t>
            </a:r>
            <a:r>
              <a:rPr lang="pl-PL" dirty="0"/>
              <a:t>własnością osoby trzeciej, a sprawca uzyskał je w drodze czynu zabronionego jako przestępstwo lub wykroczenie (np. kradzieży czy przywłaszczenia</a:t>
            </a:r>
            <a:r>
              <a:rPr lang="pl-PL" dirty="0" smtClean="0"/>
              <a:t>);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pl-PL" dirty="0"/>
              <a:t>orzeczenie jego byłoby niewspółmierne do wagi popełnionego przestępstwa </a:t>
            </a:r>
            <a:r>
              <a:rPr lang="pl-PL" dirty="0" smtClean="0"/>
              <a:t>skarbowego,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pl-PL" dirty="0" smtClean="0"/>
              <a:t>uiszczono </a:t>
            </a:r>
            <a:r>
              <a:rPr lang="pl-PL" dirty="0"/>
              <a:t>należność publicznoprawną dotyczącą przedmiotów zagrożonych przepadkiem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Uwaga: ten zakaz nie ma zastosowania, gdy:</a:t>
            </a:r>
          </a:p>
          <a:p>
            <a:pPr marL="0" indent="0">
              <a:buNone/>
            </a:pPr>
            <a:r>
              <a:rPr lang="pl-PL" dirty="0" smtClean="0"/>
              <a:t>a) jeżeli </a:t>
            </a:r>
            <a:r>
              <a:rPr lang="pl-PL" dirty="0"/>
              <a:t>uregulowana należność jest niewspółmiernie niska w porównaniu do kwoty równowartości pieniężnej przedmiotu przepadku (np. przedmiot przemytu celnego był obłożony niskim cłem w porównaniu z wartością przedmiotu, a mimo to doszło do przemytu, cło zaś uiszczono przed orzekaniem w tej sprawie);</a:t>
            </a:r>
          </a:p>
          <a:p>
            <a:pPr marL="0" indent="0">
              <a:buNone/>
            </a:pPr>
            <a:r>
              <a:rPr lang="pl-PL" dirty="0" smtClean="0"/>
              <a:t>b) przepadek </a:t>
            </a:r>
            <a:r>
              <a:rPr lang="pl-PL" dirty="0"/>
              <a:t>dotyczy przedmiotów określonych w art. 29 pkt </a:t>
            </a:r>
            <a:r>
              <a:rPr lang="pl-PL" dirty="0" smtClean="0"/>
              <a:t>4, czyli zakazanych </a:t>
            </a:r>
            <a:r>
              <a:rPr lang="pl-PL" dirty="0"/>
              <a:t>(np. narkotyki, broń, materiały wybuchowe, fałszywe pieniądze);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c) przepadek </a:t>
            </a:r>
            <a:r>
              <a:rPr lang="pl-PL" dirty="0"/>
              <a:t>odnosi się do przedmiotów, które zostały specjalnie przysposobione do popełnienia czynu zabronionego (np. samochodu, łodzi, samolotu ze specjalnymi skrytkami, w których ukryto przedmiot przemytu celnego i uregulowano już cło od towaru przemycanego). Przy specjalnym przysposobieniu pojazdu przepadek może być jednak wyłączony, ale jedynie z powodu niewspółmierności do wagi czynu</a:t>
            </a:r>
            <a:r>
              <a:rPr lang="pl-PL" dirty="0" smtClean="0"/>
              <a:t>, </a:t>
            </a:r>
            <a:r>
              <a:rPr lang="pl-PL" dirty="0"/>
              <a:t>nigdy zaś z powodu samego uregulowania </a:t>
            </a:r>
            <a:r>
              <a:rPr lang="pl-PL" dirty="0" smtClean="0"/>
              <a:t>należności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403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Zgodnie z art. 29 </a:t>
            </a:r>
            <a:r>
              <a:rPr lang="pl-PL" dirty="0" err="1"/>
              <a:t>k.k.s</a:t>
            </a:r>
            <a:r>
              <a:rPr lang="pl-PL" dirty="0"/>
              <a:t>. przepadek przedmiotów </a:t>
            </a:r>
            <a:r>
              <a:rPr lang="pl-PL" dirty="0" smtClean="0"/>
              <a:t>obejmuje:</a:t>
            </a:r>
          </a:p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) przedmiot pochodzący bezpośrednio z przestępstwa skarbowego, czyli owoce czynu (np. przedmiot przemytu celnego, wywożone bez zezwolenia </a:t>
            </a:r>
            <a:r>
              <a:rPr lang="pl-PL" dirty="0" smtClean="0"/>
              <a:t>dewizy</a:t>
            </a:r>
            <a:r>
              <a:rPr lang="pl-PL" dirty="0"/>
              <a:t>, dochód z nielegalnych gier),</a:t>
            </a:r>
          </a:p>
          <a:p>
            <a:pPr marL="0" indent="0">
              <a:buNone/>
            </a:pPr>
            <a:r>
              <a:rPr lang="pl-PL" dirty="0" smtClean="0"/>
              <a:t>2)narzędzie </a:t>
            </a:r>
            <a:r>
              <a:rPr lang="pl-PL" dirty="0"/>
              <a:t>lub inny przedmiot stanowiący mienie ruchome, które </a:t>
            </a:r>
            <a:r>
              <a:rPr lang="pl-PL" dirty="0" smtClean="0"/>
              <a:t>służyło lub </a:t>
            </a:r>
            <a:r>
              <a:rPr lang="pl-PL" dirty="0"/>
              <a:t>było przeznaczone do popełnienia przestępstwa skarbowego, czyli </a:t>
            </a:r>
            <a:r>
              <a:rPr lang="pl-PL" dirty="0" smtClean="0"/>
              <a:t>narzędzia </a:t>
            </a:r>
            <a:r>
              <a:rPr lang="pl-PL" dirty="0"/>
              <a:t>czynu (np. walizka z ukrytymi schowkami, niezalegalizowane </a:t>
            </a:r>
            <a:r>
              <a:rPr lang="pl-PL" dirty="0" smtClean="0"/>
              <a:t>automaty do </a:t>
            </a:r>
            <a:r>
              <a:rPr lang="pl-PL" dirty="0"/>
              <a:t>gier losowych, środki przewozowe, takie jak: samochód, przyczepa, łódź, </a:t>
            </a:r>
            <a:r>
              <a:rPr lang="pl-PL" dirty="0" smtClean="0"/>
              <a:t>samolot</a:t>
            </a:r>
            <a:r>
              <a:rPr lang="pl-PL" dirty="0"/>
              <a:t>, w których przewożono przedmiot czynu celnego),</a:t>
            </a:r>
          </a:p>
          <a:p>
            <a:pPr marL="0" indent="0">
              <a:buNone/>
            </a:pPr>
            <a:r>
              <a:rPr lang="pl-PL" dirty="0" smtClean="0"/>
              <a:t>3)opakowanie </a:t>
            </a:r>
            <a:r>
              <a:rPr lang="pl-PL" dirty="0"/>
              <a:t>(np. walizka, paleta, kontener, zapasowa opona samochodu, w </a:t>
            </a:r>
            <a:r>
              <a:rPr lang="pl-PL" dirty="0" smtClean="0"/>
              <a:t>której </a:t>
            </a:r>
            <a:r>
              <a:rPr lang="pl-PL" dirty="0"/>
              <a:t>ukryto przedmiot czynu) oraz przedmiot połączony z przedmiotem </a:t>
            </a:r>
            <a:r>
              <a:rPr lang="pl-PL" dirty="0" smtClean="0"/>
              <a:t>przestępstwa </a:t>
            </a:r>
            <a:r>
              <a:rPr lang="pl-PL" dirty="0"/>
              <a:t>skarbowego w taki sposób, że nie można dokonać ich rozłączenia </a:t>
            </a:r>
            <a:r>
              <a:rPr lang="pl-PL" dirty="0" smtClean="0"/>
              <a:t>bez uszkodzenia </a:t>
            </a:r>
            <a:r>
              <a:rPr lang="pl-PL" dirty="0"/>
              <a:t>któregokolwiek z tych przedmiotów (np. z </a:t>
            </a:r>
            <a:r>
              <a:rPr lang="pl-PL" dirty="0" smtClean="0"/>
              <a:t>powodu specjalnego przysposobienia </a:t>
            </a:r>
            <a:r>
              <a:rPr lang="pl-PL" dirty="0"/>
              <a:t>pojazdu służącego do przewożenia w nim w ukryciu przedmiotu czynu),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9917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5527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4</a:t>
            </a:r>
            <a:r>
              <a:rPr lang="pl-PL" dirty="0"/>
              <a:t>) przedmiot, którego wytwarzanie, posiadanie, obrót, przechowywanie, </a:t>
            </a:r>
            <a:r>
              <a:rPr lang="pl-PL" dirty="0" smtClean="0"/>
              <a:t>przewóz</a:t>
            </a:r>
            <a:r>
              <a:rPr lang="pl-PL" dirty="0"/>
              <a:t>, przenoszenie lub przesyłanie jest zabronione (np. narkotyki, broń, </a:t>
            </a:r>
            <a:r>
              <a:rPr lang="pl-PL" dirty="0" smtClean="0"/>
              <a:t>materiały </a:t>
            </a:r>
            <a:r>
              <a:rPr lang="pl-PL" dirty="0"/>
              <a:t>wybuchowe, fałszywe pieniądze, dzieła sztuki i dobra kultury mające </a:t>
            </a:r>
            <a:r>
              <a:rPr lang="pl-PL" dirty="0" smtClean="0"/>
              <a:t>status zabytku).</a:t>
            </a:r>
          </a:p>
          <a:p>
            <a:pPr marL="0" indent="0">
              <a:buNone/>
            </a:pPr>
            <a:r>
              <a:rPr lang="pl-PL" dirty="0" smtClean="0"/>
              <a:t>Uwaga: na mocy art. 49§ 1 </a:t>
            </a:r>
            <a:r>
              <a:rPr lang="pl-PL" dirty="0" err="1" smtClean="0"/>
              <a:t>k.k.s</a:t>
            </a:r>
            <a:r>
              <a:rPr lang="pl-PL" dirty="0" smtClean="0"/>
              <a:t>. analogiczny zakres ma przepadek przedmiotów za wykroczenia skarbowe (przepis nakazuje odpowiednie stosowanie art. 29 </a:t>
            </a:r>
            <a:r>
              <a:rPr lang="pl-PL" dirty="0" err="1" smtClean="0"/>
              <a:t>k.k.s</a:t>
            </a:r>
            <a:r>
              <a:rPr lang="pl-PL" dirty="0" smtClean="0"/>
              <a:t>.). </a:t>
            </a:r>
          </a:p>
          <a:p>
            <a:pPr marL="0" indent="0">
              <a:buNone/>
            </a:pPr>
            <a:r>
              <a:rPr lang="pl-PL" dirty="0" smtClean="0"/>
              <a:t>Przepadek „narzędzi” nie obejmuje </a:t>
            </a:r>
            <a:r>
              <a:rPr lang="pl-PL" dirty="0"/>
              <a:t>ś</a:t>
            </a:r>
            <a:r>
              <a:rPr lang="pl-PL" dirty="0" smtClean="0"/>
              <a:t>rodka przewozowego (zasada), chyba że został on specjalnie przysposobiony do popełnienia czynu zabronionego jako przestępstwo skarbowe, wykroczenie skarbowe lub przestępstwo/wykroczenie powszechne (wyjątek). Te same zasady odnoszą się do przepadku „narzędzi” wykroczenia skarbowego (art. 49 §1 </a:t>
            </a:r>
            <a:r>
              <a:rPr lang="pl-PL" dirty="0" err="1" smtClean="0"/>
              <a:t>k.k.s</a:t>
            </a:r>
            <a:r>
              <a:rPr lang="pl-PL" dirty="0" smtClean="0"/>
              <a:t>. w zw. z art. 31 </a:t>
            </a:r>
            <a:r>
              <a:rPr lang="pl-PL" dirty="0" err="1" smtClean="0"/>
              <a:t>k.k.s</a:t>
            </a:r>
            <a:r>
              <a:rPr lang="pl-PL" dirty="0" smtClean="0"/>
              <a:t>.).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764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2005 r. do art. 31 </a:t>
            </a:r>
            <a:r>
              <a:rPr lang="pl-PL" dirty="0" err="1"/>
              <a:t>k.k.s</a:t>
            </a:r>
            <a:r>
              <a:rPr lang="pl-PL" dirty="0"/>
              <a:t>. dodano § 5-7, które stanowią, iż w razie orzeczenia </a:t>
            </a:r>
            <a:r>
              <a:rPr lang="pl-PL" dirty="0" smtClean="0"/>
              <a:t>przepadku </a:t>
            </a:r>
            <a:r>
              <a:rPr lang="pl-PL" dirty="0"/>
              <a:t>przedmiotów, w szczególności napojów alkoholowych, kosmetyków lub </a:t>
            </a:r>
            <a:r>
              <a:rPr lang="pl-PL" dirty="0" smtClean="0"/>
              <a:t>produktów </a:t>
            </a:r>
            <a:r>
              <a:rPr lang="pl-PL" dirty="0"/>
              <a:t>leczniczych, sąd może zarządzić ich zniszczenie w całości albo w części, jeżeli sprzedaż tych przedmiotów jest niemożliwa, znacznie utrudniona lub </a:t>
            </a:r>
            <a:r>
              <a:rPr lang="pl-PL" dirty="0" smtClean="0"/>
              <a:t>nieuzasadniona </a:t>
            </a:r>
            <a:r>
              <a:rPr lang="pl-PL" dirty="0"/>
              <a:t>lub gdy przedmioty te nie odpowiadają warunkom dopuszczenia do obrotu w kraju. W przypadku zaś wyrobów tytoniowych zarządzenie ich </a:t>
            </a:r>
            <a:r>
              <a:rPr lang="pl-PL" dirty="0" smtClean="0"/>
              <a:t>zniszczenia </a:t>
            </a:r>
            <a:r>
              <a:rPr lang="pl-PL" dirty="0"/>
              <a:t>jest obligatoryjne. Koszty zniszczenia tych przedmiotów ponosi sprawca.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Natomiast z </a:t>
            </a:r>
            <a:r>
              <a:rPr lang="pl-PL" dirty="0"/>
              <a:t>dniem </a:t>
            </a:r>
            <a:r>
              <a:rPr lang="pl-PL" dirty="0" smtClean="0"/>
              <a:t>1 </a:t>
            </a:r>
            <a:r>
              <a:rPr lang="pl-PL" dirty="0"/>
              <a:t>stycznia 2010 r. wszedł w życie przepis art. 30 § 5a, zgodnie z którym sprzedaż urządzeń lub automatów do gier, w stosunku do których sąd nie zarządził zniszczenia, jest dopuszczalna wyłącznie na rzecz podmiotów, które uzyskały </a:t>
            </a:r>
            <a:r>
              <a:rPr lang="pl-PL" dirty="0" smtClean="0"/>
              <a:t>koncesje </a:t>
            </a:r>
            <a:r>
              <a:rPr lang="pl-PL" dirty="0"/>
              <a:t>albo zezwolenie na urządzanie gier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Przedmioty objęte przepadkiem przechodzą na własność Skarbu Państwa z chwilą uprawomocnienia się orzeczenia.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127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Kodeks przewiduje trzy przypadki orzekania wyłącznie środka karnego przepadku przedmiotów, a mianowicie:</a:t>
            </a:r>
          </a:p>
          <a:p>
            <a:pPr marL="0" indent="0">
              <a:buNone/>
            </a:pPr>
            <a:r>
              <a:rPr lang="pl-PL" dirty="0"/>
              <a:t>1)	w razie odstąpienia od wymierzenia kary za przestępstwo skarbowe, jeżeli zachodzą warunki orzeczenia przepadku przedmiotów i zostaną przez to spełnione cele kary (art. 19 § 1),</a:t>
            </a:r>
          </a:p>
          <a:p>
            <a:pPr marL="0" indent="0">
              <a:buNone/>
            </a:pPr>
            <a:r>
              <a:rPr lang="pl-PL" dirty="0"/>
              <a:t>2)	w postępowaniu w stosunku do nieobecnych - oskarżonego stale przebywającego za granicą (art. 19 § 4),</a:t>
            </a:r>
          </a:p>
          <a:p>
            <a:pPr marL="0" indent="0">
              <a:buNone/>
            </a:pPr>
            <a:r>
              <a:rPr lang="pl-PL" dirty="0"/>
              <a:t>3)	w razie zastosowania nadzwyczajnego złagodzenia kary za przestępstwo skarbowe (art. 36 § l pkt 2).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801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2717</Words>
  <Application>Microsoft Office PowerPoint</Application>
  <PresentationFormat>Pokaz na ekranie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Ćwiczenia IX</vt:lpstr>
      <vt:lpstr>Środki karne za przestępstwa skarbowe  </vt:lpstr>
      <vt:lpstr>Środki karne za wykroczenia skarbowe </vt:lpstr>
      <vt:lpstr>Przepadek przedmiotów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Ściągnięcie równowartości pieniężnej przepadku przedmiotów</vt:lpstr>
      <vt:lpstr>Prezentacja programu PowerPoint</vt:lpstr>
      <vt:lpstr>  Przepadek korzyści majątkowej oraz ściągnięcie równowartości pieniężnej przepadku korzyści majątkowej (art. 33 k.k.s.) </vt:lpstr>
      <vt:lpstr>Prezentacja programu PowerPoint</vt:lpstr>
      <vt:lpstr>Prezentacja programu PowerPoint</vt:lpstr>
      <vt:lpstr>  Zakaz prowadzenia określonej działalności gospodarczej, wykonywania określonego zawodu lub zajmowania określonego stanowiska </vt:lpstr>
      <vt:lpstr>Podanie wyroku skazującego do publicznej wiadomości</vt:lpstr>
      <vt:lpstr>Pozbawienie praw publicznych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Ćwiczenia VII</dc:title>
  <dc:creator>Ewelina</dc:creator>
  <cp:lastModifiedBy>Ewelina</cp:lastModifiedBy>
  <cp:revision>34</cp:revision>
  <dcterms:created xsi:type="dcterms:W3CDTF">2016-05-04T12:53:59Z</dcterms:created>
  <dcterms:modified xsi:type="dcterms:W3CDTF">2016-05-07T14:42:29Z</dcterms:modified>
</cp:coreProperties>
</file>