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2016-05-04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Ćwiczenia VII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                        dr Katarzyna </a:t>
            </a:r>
            <a:r>
              <a:rPr lang="pl-PL" dirty="0" err="1"/>
              <a:t>Ł</a:t>
            </a:r>
            <a:r>
              <a:rPr lang="pl-PL" dirty="0" err="1" smtClean="0"/>
              <a:t>ucarz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408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 smtClean="0"/>
              <a:t>Przesłanki negatywne  wykluczające zgodę sądu na dobrowolne poddanie się odpowiedzialności to:</a:t>
            </a:r>
          </a:p>
          <a:p>
            <a:pPr marL="514350" indent="-514350">
              <a:buAutoNum type="arabicParenR"/>
            </a:pPr>
            <a:r>
              <a:rPr lang="pl-PL" dirty="0" smtClean="0"/>
              <a:t>przestępstwo skarbowe zagrożone jest karą ograniczenia wolności  lub karą pozbawienia wolności </a:t>
            </a:r>
          </a:p>
          <a:p>
            <a:pPr marL="514350" indent="-514350">
              <a:buAutoNum type="arabicParenR"/>
            </a:pPr>
            <a:r>
              <a:rPr lang="pl-PL" dirty="0"/>
              <a:t>p</a:t>
            </a:r>
            <a:r>
              <a:rPr lang="pl-PL" dirty="0" smtClean="0"/>
              <a:t>rzestępstwo  skarbowe zagrożone tylko karą grzywny  popełnione zostało w warunkach  nadzwyczajnego obostrzenia kary, określonych w art. 37§1 lub art. 38 §2 </a:t>
            </a:r>
            <a:r>
              <a:rPr lang="pl-PL" dirty="0" err="1" smtClean="0"/>
              <a:t>k.k.s</a:t>
            </a:r>
            <a:r>
              <a:rPr lang="pl-PL" dirty="0" smtClean="0"/>
              <a:t>.</a:t>
            </a:r>
          </a:p>
          <a:p>
            <a:pPr marL="514350" indent="-514350">
              <a:buAutoNum type="arabicParenR"/>
            </a:pPr>
            <a:r>
              <a:rPr lang="pl-PL" dirty="0"/>
              <a:t>z</a:t>
            </a:r>
            <a:r>
              <a:rPr lang="pl-PL" dirty="0" smtClean="0"/>
              <a:t>głoszono interwencję co do przedmiotu podlegającego przepadkowi, chyba że zostanie ona cofnięta przez interwenienta do czasu wniesienia aktu oskarżenia do sądu.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Tło procesowe instytucji dobrowolnego poddania się odpowiedzialności:</a:t>
            </a:r>
          </a:p>
          <a:p>
            <a:pPr marL="0" indent="0">
              <a:buNone/>
            </a:pPr>
            <a:r>
              <a:rPr lang="pl-PL" dirty="0" smtClean="0"/>
              <a:t>A. Faza negocjacyjna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Rozpoczyna ją wniesienie wniosku przez sprawcę o </a:t>
            </a:r>
            <a:r>
              <a:rPr lang="pl-PL" dirty="0"/>
              <a:t>zezwolenie na dobrowolne poddanie się </a:t>
            </a:r>
            <a:r>
              <a:rPr lang="pl-PL" dirty="0" smtClean="0"/>
              <a:t>odpowiedzialności. Wniosek może być wniesiony do finansowego organu postępowania przygotowawczego</a:t>
            </a:r>
            <a:r>
              <a:rPr lang="pl-PL" dirty="0"/>
              <a:t> </a:t>
            </a:r>
            <a:r>
              <a:rPr lang="pl-PL" dirty="0" smtClean="0"/>
              <a:t>i tylko do czasu wniesienia przez ten ostatni  aktu </a:t>
            </a:r>
            <a:r>
              <a:rPr lang="pl-PL" dirty="0"/>
              <a:t>oskarżenia do sądu. </a:t>
            </a:r>
            <a:r>
              <a:rPr lang="pl-PL" dirty="0" smtClean="0"/>
              <a:t>Wnioskodawcą może być sprawca przestępstwa/wykroczenia skarbowego lub jego przedstawiciel ustawowy, jeśli  ukończył on 17 lat  i nie ukończył lat 18. Negocjacje </a:t>
            </a:r>
            <a:r>
              <a:rPr lang="pl-PL" dirty="0"/>
              <a:t>ze sprawcą prowadzi </a:t>
            </a:r>
            <a:r>
              <a:rPr lang="pl-PL" dirty="0" smtClean="0"/>
              <a:t>finansowy </a:t>
            </a:r>
            <a:r>
              <a:rPr lang="pl-PL" dirty="0"/>
              <a:t>organ postępowania przygotowawczego, a dotyczą one zakresu </a:t>
            </a:r>
            <a:r>
              <a:rPr lang="pl-PL" dirty="0" smtClean="0"/>
              <a:t>zobowiązań sprawcy </a:t>
            </a:r>
            <a:r>
              <a:rPr lang="pl-PL" dirty="0"/>
              <a:t>w ramach dobrowolnego poddania się odpowiedzialności. D</a:t>
            </a:r>
            <a:r>
              <a:rPr lang="pl-PL" dirty="0" smtClean="0"/>
              <a:t>ecyzję </a:t>
            </a:r>
            <a:r>
              <a:rPr lang="pl-PL" dirty="0"/>
              <a:t>o skierowaniu do sądu wniosku o zezwolenie </a:t>
            </a:r>
            <a:r>
              <a:rPr lang="pl-PL" dirty="0" smtClean="0"/>
              <a:t>na dobrowolne </a:t>
            </a:r>
            <a:r>
              <a:rPr lang="pl-PL" dirty="0"/>
              <a:t>poddanie się odpowiedzialności </a:t>
            </a:r>
            <a:r>
              <a:rPr lang="pl-PL" dirty="0" smtClean="0"/>
              <a:t> podejmuje ostatecznie finansowy organ postępowania przygotowawczego</a:t>
            </a:r>
            <a:r>
              <a:rPr lang="pl-PL" dirty="0"/>
              <a:t>, tj. </a:t>
            </a:r>
            <a:r>
              <a:rPr lang="pl-PL" dirty="0" smtClean="0"/>
              <a:t>urząd skarbowy, inspektor </a:t>
            </a:r>
            <a:r>
              <a:rPr lang="pl-PL" dirty="0"/>
              <a:t>kontroli </a:t>
            </a:r>
            <a:r>
              <a:rPr lang="pl-PL" dirty="0" smtClean="0"/>
              <a:t>skarbowej, urząd celny. Do wniosku należy dołączyć załączniki potwierdzające wykonanie uzgodnionych obowiązków, warunkujących złożenie wniosku o udzielenie zezwolenia na dobrowolne poddanie się odpowiedzialności przez finansowy organ postępowania przygotowawczego. Należy odróżnić dwa rodzaje wniosków przy tej okazji.</a:t>
            </a:r>
            <a:r>
              <a:rPr lang="pl-PL" dirty="0"/>
              <a:t> Wniosek sprawcy do finansowego organu postępowania przygotowawczego określony w art. 142 § l to „wniosek o zezwolenie na dobrowolne poddanie się odpowiedzialności", a wniosek finansowego organu postępowania przygotowawczego kierowany do sądu nazwany jest w art. 145 § l „wnioskiem o udzielenie takiego zezwolenia".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 </a:t>
            </a:r>
            <a:r>
              <a:rPr lang="pl-PL" dirty="0"/>
              <a:t>postanowienie odmawiające wniesienia </a:t>
            </a:r>
            <a:r>
              <a:rPr lang="pl-PL" dirty="0" smtClean="0"/>
              <a:t>wniosku </a:t>
            </a:r>
            <a:r>
              <a:rPr lang="pl-PL" dirty="0"/>
              <a:t>przysługuje zażalenie, ale nie do sądu, lecz do organu nadrzędnego nad </a:t>
            </a:r>
            <a:r>
              <a:rPr lang="pl-PL" dirty="0" smtClean="0"/>
              <a:t>finansowym </a:t>
            </a:r>
            <a:r>
              <a:rPr lang="pl-PL" dirty="0"/>
              <a:t>organem postępowania przygotowawczego (odpowiednio do miejscowo </a:t>
            </a:r>
            <a:r>
              <a:rPr lang="pl-PL" dirty="0" smtClean="0"/>
              <a:t>właściwej </a:t>
            </a:r>
            <a:r>
              <a:rPr lang="pl-PL" dirty="0"/>
              <a:t>izby skarbowej, izby celnej lub Generalnego Inspektora Kontroli </a:t>
            </a:r>
            <a:r>
              <a:rPr lang="pl-PL" dirty="0" smtClean="0"/>
              <a:t>Skarbowej).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791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Oprócz warunków „bazowych” finansowy </a:t>
            </a:r>
            <a:r>
              <a:rPr lang="pl-PL" dirty="0"/>
              <a:t>organ postępowania przygotowawczego może w toku </a:t>
            </a:r>
            <a:r>
              <a:rPr lang="pl-PL" dirty="0" smtClean="0"/>
              <a:t>negocjacji uzależnić </a:t>
            </a:r>
            <a:r>
              <a:rPr lang="pl-PL" dirty="0"/>
              <a:t>wniesienie wniosku do sądu, na zasadzie swobodnego uznania, </a:t>
            </a:r>
            <a:r>
              <a:rPr lang="pl-PL" dirty="0" smtClean="0"/>
              <a:t>dodatkowo od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1)	uiszczenia tytułem kary grzywny dodatkowej kwoty, nieprzekraczającej </a:t>
            </a:r>
            <a:r>
              <a:rPr lang="pl-PL" dirty="0" smtClean="0"/>
              <a:t>jednak łącznie </a:t>
            </a:r>
            <a:r>
              <a:rPr lang="pl-PL" dirty="0"/>
              <a:t>z kwotą już wpłaconą wysokości połowy sumy odpowiadającej górnej</a:t>
            </a:r>
          </a:p>
          <a:p>
            <a:pPr marL="0" indent="0">
              <a:buNone/>
            </a:pPr>
            <a:r>
              <a:rPr lang="pl-PL" dirty="0"/>
              <a:t>granicy ustawowego zagrożenia za dany czyn zabroniony,</a:t>
            </a:r>
          </a:p>
          <a:p>
            <a:pPr marL="0" indent="0">
              <a:buNone/>
            </a:pPr>
            <a:r>
              <a:rPr lang="pl-PL" dirty="0"/>
              <a:t>2)	wyrażenia zgody na przepadek przedmiotów nieobjętych wnioskiem </a:t>
            </a:r>
            <a:r>
              <a:rPr lang="pl-PL" dirty="0" smtClean="0"/>
              <a:t>sprawcy, a </a:t>
            </a:r>
            <a:r>
              <a:rPr lang="pl-PL" dirty="0"/>
              <a:t>w razie niemożności ich złożenia — od uiszczenia równowartości pieniężnej</a:t>
            </a:r>
          </a:p>
          <a:p>
            <a:pPr marL="0" indent="0">
              <a:buNone/>
            </a:pPr>
            <a:r>
              <a:rPr lang="pl-PL" dirty="0"/>
              <a:t>tych przedmiotów, chyba że są to </a:t>
            </a:r>
            <a:r>
              <a:rPr lang="pl-PL" dirty="0" smtClean="0"/>
              <a:t>przedmioty</a:t>
            </a:r>
            <a:r>
              <a:rPr lang="pl-PL" dirty="0"/>
              <a:t> </a:t>
            </a:r>
            <a:r>
              <a:rPr lang="pl-PL" dirty="0" smtClean="0"/>
              <a:t>objęte zakazem ich dysponowania,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3)	uiszczenia pozostałych kosztów postępowania.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B. Faza decyzyjna</a:t>
            </a:r>
          </a:p>
          <a:p>
            <a:pPr marL="0" indent="0">
              <a:buNone/>
            </a:pPr>
            <a:r>
              <a:rPr lang="pl-PL" dirty="0" smtClean="0"/>
              <a:t>Rozpoczyna ją wniosek </a:t>
            </a:r>
            <a:r>
              <a:rPr lang="pl-PL" dirty="0"/>
              <a:t>finansowego organu postępowania przygotowawczego do </a:t>
            </a:r>
            <a:r>
              <a:rPr lang="pl-PL" dirty="0" smtClean="0"/>
              <a:t>sądu. </a:t>
            </a:r>
            <a:r>
              <a:rPr lang="pl-PL" dirty="0"/>
              <a:t>R</a:t>
            </a:r>
            <a:r>
              <a:rPr lang="pl-PL" dirty="0" smtClean="0"/>
              <a:t>ola </a:t>
            </a:r>
            <a:r>
              <a:rPr lang="pl-PL" dirty="0"/>
              <a:t>sądu ograniczona jest do udzielenia </a:t>
            </a:r>
            <a:r>
              <a:rPr lang="pl-PL" dirty="0" smtClean="0"/>
              <a:t>zezwolenia </a:t>
            </a:r>
            <a:r>
              <a:rPr lang="pl-PL" dirty="0"/>
              <a:t>bądź jego odmowy. P</a:t>
            </a:r>
            <a:r>
              <a:rPr lang="pl-PL" dirty="0" smtClean="0"/>
              <a:t>rzy spełnieniu </a:t>
            </a:r>
            <a:r>
              <a:rPr lang="pl-PL" dirty="0"/>
              <a:t>warunków udzielenia zezwolenia na dobrowolne poddanie się </a:t>
            </a:r>
            <a:r>
              <a:rPr lang="pl-PL" dirty="0" smtClean="0"/>
              <a:t>odpowiedzialności </a:t>
            </a:r>
            <a:r>
              <a:rPr lang="pl-PL" dirty="0"/>
              <a:t>i braku przeszkód sąd może </a:t>
            </a:r>
            <a:r>
              <a:rPr lang="pl-PL" dirty="0" smtClean="0"/>
              <a:t>(ale </a:t>
            </a:r>
            <a:r>
              <a:rPr lang="pl-PL" dirty="0"/>
              <a:t>nie musi) udzielić zezwolenia. </a:t>
            </a:r>
          </a:p>
        </p:txBody>
      </p:sp>
    </p:spTree>
    <p:extLst>
      <p:ext uri="{BB962C8B-B14F-4D97-AF65-F5344CB8AC3E}">
        <p14:creationId xmlns:p14="http://schemas.microsoft.com/office/powerpoint/2010/main" val="3151390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Sąd orzeka jednoosobowo na posiedzeniu. W posiedzeniu ma prawo wziąć udział sprawca i jego obrońca, a także przedstawiciel ustawowy, ich nieusprawiedliwione niestawiennictwo przy prawidłowym zawiadomieniu o terminie nie jest przeszkodą do przeprowadzenia posiedzenia. Stawiennictwo na posiedzenie finansowego organu postępowania przygotowawczego lub jego przedstawiciela, w szczególności tego, który złożył wniosek, jest obowiązkowe, jeżeli prezes sądu lub sam sąd tak zarządzi.</a:t>
            </a:r>
          </a:p>
          <a:p>
            <a:pPr marL="0" indent="0">
              <a:buNone/>
            </a:pPr>
            <a:r>
              <a:rPr lang="pl-PL" dirty="0" smtClean="0"/>
              <a:t>Sąd w razie negatywnej weryfikacji wniosku wydaje postanowienie o zwrocie sprawy do finansowego organu postępowania przygotowawczego. </a:t>
            </a:r>
            <a:r>
              <a:rPr lang="pl-PL" dirty="0"/>
              <a:t>J</a:t>
            </a:r>
            <a:r>
              <a:rPr lang="pl-PL" dirty="0" smtClean="0"/>
              <a:t>eśli zaś uwzględni wniosek wydaje  wówczas wyrok zezwalający na dobrowolne poddanie się odpowiedzialności, w którym zawiera orzeczenie:</a:t>
            </a:r>
          </a:p>
          <a:p>
            <a:pPr>
              <a:buFontTx/>
              <a:buChar char="-"/>
            </a:pPr>
            <a:r>
              <a:rPr lang="pl-PL" dirty="0" smtClean="0"/>
              <a:t>tytułem kary grzywny kwotę uiszczoną przez sprawcę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rzepadek przedmiotów tylko w takich granicach, w jakich sprawca wyraził na to zgodę, a w razie niemożności ich złożenia – uiścił ich równowartość pieniężną. </a:t>
            </a:r>
          </a:p>
          <a:p>
            <a:pPr marL="0" indent="0">
              <a:buNone/>
            </a:pPr>
            <a:r>
              <a:rPr lang="pl-PL" dirty="0" smtClean="0"/>
              <a:t>Gdyby sąd I instancji postąpił inaczej, czyli tytułem kary grzywny orzekł kwotę inną niż uiszczona przez sprawcę, albo też przepadek przedmiotów lub uiszczenie ich równowartości pieniężnej w zakresie nie objętym zgodą sprawcy  - jest to powód do złożenia apelacji do sądu II instancji. </a:t>
            </a:r>
          </a:p>
          <a:p>
            <a:pPr marL="0" indent="0">
              <a:buNone/>
            </a:pPr>
            <a:r>
              <a:rPr lang="pl-PL" dirty="0" smtClean="0"/>
              <a:t>Prawomocny </a:t>
            </a:r>
            <a:r>
              <a:rPr lang="pl-PL" dirty="0"/>
              <a:t>wyrok </a:t>
            </a:r>
            <a:r>
              <a:rPr lang="pl-PL" dirty="0" smtClean="0"/>
              <a:t> o </a:t>
            </a:r>
            <a:r>
              <a:rPr lang="pl-PL" dirty="0"/>
              <a:t>zezwoleniu na dobrowolne poddanie się </a:t>
            </a:r>
            <a:r>
              <a:rPr lang="pl-PL" dirty="0" smtClean="0"/>
              <a:t>odpowiedzialności </a:t>
            </a:r>
            <a:r>
              <a:rPr lang="pl-PL" dirty="0"/>
              <a:t>powoduje takie same skutki prawne jak prawomocne </a:t>
            </a:r>
            <a:r>
              <a:rPr lang="pl-PL" dirty="0" smtClean="0"/>
              <a:t>orzeczenie  </a:t>
            </a:r>
            <a:r>
              <a:rPr lang="pl-PL" dirty="0"/>
              <a:t>kończące postępowanie w sprawie. Jednakże w porównaniu z nim </a:t>
            </a:r>
            <a:r>
              <a:rPr lang="pl-PL" dirty="0" smtClean="0"/>
              <a:t>istnieją tutaj dwa </a:t>
            </a:r>
            <a:r>
              <a:rPr lang="pl-PL" dirty="0"/>
              <a:t>zasadnicze wyjątki:</a:t>
            </a:r>
          </a:p>
          <a:p>
            <a:pPr marL="0" indent="0">
              <a:buNone/>
            </a:pPr>
            <a:r>
              <a:rPr lang="pl-PL" dirty="0"/>
              <a:t>1)	wyrok o zezwoleniu na dobrowolne poddanie się odpowiedzialności nie </a:t>
            </a:r>
            <a:r>
              <a:rPr lang="pl-PL" dirty="0" smtClean="0"/>
              <a:t>podlega wpisowi </a:t>
            </a:r>
            <a:r>
              <a:rPr lang="pl-PL" dirty="0"/>
              <a:t>do Krajowego Rejestru </a:t>
            </a:r>
            <a:r>
              <a:rPr lang="pl-PL" dirty="0" err="1" smtClean="0"/>
              <a:t>Karnego.Osoba</a:t>
            </a:r>
            <a:r>
              <a:rPr lang="pl-PL" dirty="0"/>
              <a:t>, która korzysta z tej instytucji, może zatem otrzymać zaświadczenie stwierdzające niekaralność.</a:t>
            </a:r>
          </a:p>
          <a:p>
            <a:pPr marL="0" indent="0">
              <a:buNone/>
            </a:pPr>
            <a:r>
              <a:rPr lang="pl-PL" dirty="0"/>
              <a:t>2)	uiszczenie określonej kwoty tytułem kary grzywny za przestępstwo </a:t>
            </a:r>
            <a:r>
              <a:rPr lang="pl-PL" dirty="0" smtClean="0"/>
              <a:t>skarbowe w </a:t>
            </a:r>
            <a:r>
              <a:rPr lang="pl-PL" dirty="0"/>
              <a:t>drodze dobrowolnego poddania się odpowiedzialności nie stanowi </a:t>
            </a:r>
            <a:r>
              <a:rPr lang="pl-PL" dirty="0" smtClean="0"/>
              <a:t>przesłanek </a:t>
            </a:r>
            <a:r>
              <a:rPr lang="pl-PL" dirty="0"/>
              <a:t>recydywy skarbowej określonej w art. 37 § l pkt 4.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361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Przepisy procesowe </a:t>
            </a:r>
            <a:r>
              <a:rPr lang="pl-PL" dirty="0" err="1" smtClean="0"/>
              <a:t>k.k.s</a:t>
            </a:r>
            <a:r>
              <a:rPr lang="pl-PL" dirty="0" smtClean="0"/>
              <a:t>. </a:t>
            </a:r>
            <a:r>
              <a:rPr lang="pl-PL" dirty="0"/>
              <a:t>ograniczają prawo sprawcy do cofnięcia wniosku i </a:t>
            </a:r>
            <a:r>
              <a:rPr lang="pl-PL" dirty="0" smtClean="0"/>
              <a:t>jego </a:t>
            </a:r>
            <a:r>
              <a:rPr lang="pl-PL" dirty="0"/>
              <a:t>ponownego wniesienia.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1) cofnięcie </a:t>
            </a:r>
            <a:r>
              <a:rPr lang="pl-PL" dirty="0"/>
              <a:t>nie </a:t>
            </a:r>
            <a:r>
              <a:rPr lang="pl-PL" dirty="0" smtClean="0"/>
              <a:t>jest możliwe </a:t>
            </a:r>
            <a:r>
              <a:rPr lang="pl-PL" dirty="0"/>
              <a:t>przed upływem </a:t>
            </a:r>
            <a:r>
              <a:rPr lang="pl-PL" dirty="0" smtClean="0"/>
              <a:t>1 miesiąca od </a:t>
            </a:r>
            <a:r>
              <a:rPr lang="pl-PL" dirty="0"/>
              <a:t>złożenia </a:t>
            </a:r>
            <a:r>
              <a:rPr lang="pl-PL" dirty="0" smtClean="0"/>
              <a:t>wniosku oraz po wniesieniu do sądu przez finansowy organ postępowania przygotowawczego wniosku o udzielenie zezwolenia na dobrowolne poddanie się odpowiedzialności (zakaz cofnięcia),</a:t>
            </a:r>
          </a:p>
          <a:p>
            <a:pPr marL="0" indent="0">
              <a:buNone/>
            </a:pPr>
            <a:r>
              <a:rPr lang="pl-PL" dirty="0" smtClean="0"/>
              <a:t> 2) możliwość cofnięcia zachodzi dopiero po upływie 1 miesiąca od wniesienia wniosku, ale przed wniesieniem do sądu przez finansowy organ postępowania </a:t>
            </a:r>
            <a:r>
              <a:rPr lang="pl-PL" dirty="0"/>
              <a:t>przygotowawczego </a:t>
            </a:r>
            <a:r>
              <a:rPr lang="pl-PL" dirty="0" smtClean="0"/>
              <a:t>wniosku o </a:t>
            </a:r>
            <a:r>
              <a:rPr lang="pl-PL" dirty="0"/>
              <a:t>udzielenie zezwolenia na dobrowolne poddanie się </a:t>
            </a:r>
            <a:r>
              <a:rPr lang="pl-PL" dirty="0" smtClean="0"/>
              <a:t>odpowiedzialności,  </a:t>
            </a:r>
          </a:p>
          <a:p>
            <a:pPr marL="0" indent="0">
              <a:buNone/>
            </a:pPr>
            <a:r>
              <a:rPr lang="pl-PL" dirty="0" smtClean="0"/>
              <a:t>Konsekwencją skutecznego cofnięcia wniosku jest niemożność ponownego jego złożenia, a ponadto uiszczone </a:t>
            </a:r>
            <a:r>
              <a:rPr lang="pl-PL" dirty="0"/>
              <a:t>przez sprawcę kwoty zatrzymuje się do zakończenia postępowania jako </a:t>
            </a:r>
            <a:r>
              <a:rPr lang="pl-PL" dirty="0" smtClean="0"/>
              <a:t>zabezpieczenie </a:t>
            </a:r>
            <a:r>
              <a:rPr lang="pl-PL" dirty="0"/>
              <a:t>grożących mu kar, środków karnych lub innych środków oraz kosztów </a:t>
            </a:r>
            <a:r>
              <a:rPr lang="pl-PL" dirty="0" smtClean="0"/>
              <a:t>postępowania.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8914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Odstąpienie od wymierzenia kary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9600" dirty="0" smtClean="0"/>
              <a:t>Odstąpienie od wymierzenia kary jest możliwe:</a:t>
            </a:r>
          </a:p>
          <a:p>
            <a:pPr marL="0" indent="0">
              <a:buNone/>
            </a:pPr>
            <a:r>
              <a:rPr lang="pl-PL" sz="9600" dirty="0" smtClean="0"/>
              <a:t>1) w wypadkach przewidzianych w </a:t>
            </a:r>
            <a:r>
              <a:rPr lang="pl-PL" sz="9600" dirty="0" err="1" smtClean="0"/>
              <a:t>k.k.s</a:t>
            </a:r>
            <a:r>
              <a:rPr lang="pl-PL" sz="9600" dirty="0" smtClean="0"/>
              <a:t>., w tym również na podstawie przepisów k.k. recypowanych do </a:t>
            </a:r>
            <a:r>
              <a:rPr lang="pl-PL" sz="9600" dirty="0" err="1" smtClean="0"/>
              <a:t>k.k.s</a:t>
            </a:r>
            <a:r>
              <a:rPr lang="pl-PL" sz="9600" dirty="0" smtClean="0"/>
              <a:t>. na podstawie art. 20 § 3 </a:t>
            </a:r>
            <a:r>
              <a:rPr lang="pl-PL" sz="9600" dirty="0" err="1" smtClean="0"/>
              <a:t>k.k.s</a:t>
            </a:r>
            <a:r>
              <a:rPr lang="pl-PL" sz="9600" dirty="0" smtClean="0"/>
              <a:t>.</a:t>
            </a:r>
          </a:p>
          <a:p>
            <a:pPr marL="0" indent="0">
              <a:buNone/>
            </a:pPr>
            <a:r>
              <a:rPr lang="pl-PL" sz="9600" dirty="0" smtClean="0"/>
              <a:t>2) za przestępstwa skarbowe zagrożone </a:t>
            </a:r>
            <a:r>
              <a:rPr lang="pl-PL" sz="9600" dirty="0"/>
              <a:t>karą pozbawienia wolności </a:t>
            </a:r>
            <a:r>
              <a:rPr lang="pl-PL" sz="9600" dirty="0" smtClean="0"/>
              <a:t>nieprzekraczającą 3 </a:t>
            </a:r>
            <a:r>
              <a:rPr lang="pl-PL" sz="9600" dirty="0"/>
              <a:t>lat lub karą łagodniejszą, gdy stopień społecznej szkodliwości popełnionego </a:t>
            </a:r>
            <a:r>
              <a:rPr lang="pl-PL" sz="9600" dirty="0" smtClean="0"/>
              <a:t>czynu nie </a:t>
            </a:r>
            <a:r>
              <a:rPr lang="pl-PL" sz="9600" dirty="0"/>
              <a:t>jest znaczny. Musi on być jednak większy niż znikomy, inaczej bowiem </a:t>
            </a:r>
            <a:r>
              <a:rPr lang="pl-PL" sz="9600" dirty="0" smtClean="0"/>
              <a:t>miałby zastosowanie </a:t>
            </a:r>
            <a:r>
              <a:rPr lang="pl-PL" sz="9600" dirty="0"/>
              <a:t>art. l § 2, tzn. należałoby uznać, że sprawca nie popełnia </a:t>
            </a:r>
            <a:r>
              <a:rPr lang="pl-PL" sz="9600" dirty="0" smtClean="0"/>
              <a:t>przestępstwa </a:t>
            </a:r>
            <a:r>
              <a:rPr lang="pl-PL" sz="9600" dirty="0"/>
              <a:t>skarbowego. Nie może to być również sytuacja, w której czyn zabroniony </a:t>
            </a:r>
            <a:r>
              <a:rPr lang="pl-PL" sz="9600" dirty="0" smtClean="0"/>
              <a:t>stanowi </a:t>
            </a:r>
            <a:r>
              <a:rPr lang="pl-PL" sz="9600" dirty="0"/>
              <a:t>wypadek mniejszej wagi, wtedy bowiem sprawca będzie odpowiadał za </a:t>
            </a:r>
            <a:r>
              <a:rPr lang="pl-PL" sz="9600" dirty="0" smtClean="0"/>
              <a:t>wykroczenie </a:t>
            </a:r>
            <a:r>
              <a:rPr lang="pl-PL" sz="9600" dirty="0"/>
              <a:t>skarbowe (art. 53 § 8).</a:t>
            </a:r>
          </a:p>
          <a:p>
            <a:pPr marL="0" indent="0">
              <a:buNone/>
            </a:pPr>
            <a:r>
              <a:rPr lang="pl-PL" sz="9600" dirty="0" smtClean="0"/>
              <a:t>3) za wykroczenia skarbowe w wypadkach zasługujących na szczególne uwzględnienie ze względu na charakter i okoliczności popełnienia wykroczenia skarbowego oraz właściwości </a:t>
            </a:r>
            <a:r>
              <a:rPr lang="pl-PL" sz="9600" dirty="0"/>
              <a:t>i </a:t>
            </a:r>
            <a:r>
              <a:rPr lang="pl-PL" sz="9600" dirty="0" smtClean="0"/>
              <a:t>warunki osobiste </a:t>
            </a:r>
            <a:r>
              <a:rPr lang="pl-PL" sz="9600" dirty="0"/>
              <a:t>sprawcy i</a:t>
            </a:r>
            <a:r>
              <a:rPr lang="pl-PL" sz="9600" dirty="0" smtClean="0"/>
              <a:t> </a:t>
            </a:r>
            <a:r>
              <a:rPr lang="pl-PL" sz="9600" dirty="0"/>
              <a:t>jego </a:t>
            </a:r>
            <a:r>
              <a:rPr lang="pl-PL" sz="9600" dirty="0" smtClean="0"/>
              <a:t>zachowanie </a:t>
            </a:r>
            <a:r>
              <a:rPr lang="pl-PL" sz="9600" dirty="0"/>
              <a:t>się po popełnieniu tego </a:t>
            </a:r>
            <a:r>
              <a:rPr lang="pl-PL" sz="9600" dirty="0" smtClean="0"/>
              <a:t>wykroczenia. Również </a:t>
            </a:r>
            <a:r>
              <a:rPr lang="pl-PL" sz="9600" dirty="0"/>
              <a:t>w tym wypadku stopień społecznej szkodliwości czynu musi być </a:t>
            </a:r>
            <a:r>
              <a:rPr lang="pl-PL" sz="9600" dirty="0" smtClean="0"/>
              <a:t>większy niż </a:t>
            </a:r>
            <a:r>
              <a:rPr lang="pl-PL" sz="9600" dirty="0"/>
              <a:t>znikomy.</a:t>
            </a:r>
          </a:p>
          <a:p>
            <a:pPr marL="0" indent="0">
              <a:buNone/>
            </a:pPr>
            <a:r>
              <a:rPr lang="pl-PL" sz="8000" dirty="0" smtClean="0"/>
              <a:t> </a:t>
            </a:r>
            <a:endParaRPr lang="pl-PL" sz="8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9240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Dodatkowym warunkiem jest uiszczenie w całości wymagalnej </a:t>
            </a:r>
            <a:r>
              <a:rPr lang="pl-PL" dirty="0"/>
              <a:t>należność </a:t>
            </a:r>
            <a:r>
              <a:rPr lang="pl-PL" dirty="0" smtClean="0"/>
              <a:t>publicznoprawnej przed </a:t>
            </a:r>
            <a:r>
              <a:rPr lang="pl-PL" dirty="0"/>
              <a:t>wydaniem </a:t>
            </a:r>
            <a:r>
              <a:rPr lang="pl-PL" dirty="0" smtClean="0"/>
              <a:t>wyroku, o ile w </a:t>
            </a:r>
            <a:r>
              <a:rPr lang="pl-PL" dirty="0"/>
              <a:t>związku z przestępstwem skarbowym lub wykroczeniem skarbowym </a:t>
            </a:r>
            <a:r>
              <a:rPr lang="pl-PL" dirty="0" smtClean="0"/>
              <a:t>nastąpiło jej uszczuplenie. Sąd </a:t>
            </a:r>
            <a:r>
              <a:rPr lang="pl-PL" dirty="0"/>
              <a:t>powinien zatem dysponować dokumentem wpłaty tej należności, aby zastosować instytucję odstąpienia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Kodeksie karnym skarbowym odstąpienie od wymierzenia kary </a:t>
            </a:r>
            <a:r>
              <a:rPr lang="pl-PL" dirty="0" smtClean="0"/>
              <a:t>występuje </a:t>
            </a:r>
            <a:r>
              <a:rPr lang="pl-PL" dirty="0"/>
              <a:t>w dwóch wariantach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>1)	polegającym na odstąpieniu od wymierzenia kary z jednoczesnym </a:t>
            </a:r>
            <a:r>
              <a:rPr lang="pl-PL" dirty="0" smtClean="0"/>
              <a:t>orzeczeniem wobec </a:t>
            </a:r>
            <a:r>
              <a:rPr lang="pl-PL" dirty="0"/>
              <a:t>sprawcy środka karnego odgrywającego rolę samodzielnej sankcji za</a:t>
            </a:r>
          </a:p>
          <a:p>
            <a:pPr marL="0" indent="0">
              <a:buNone/>
            </a:pPr>
            <a:r>
              <a:rPr lang="pl-PL" dirty="0"/>
              <a:t>zabroniony (odstąpienie od wymierzenia kary niezupełne),</a:t>
            </a:r>
          </a:p>
          <a:p>
            <a:pPr marL="0" indent="0">
              <a:buNone/>
            </a:pPr>
            <a:r>
              <a:rPr lang="pl-PL" dirty="0"/>
              <a:t>2)	polegającym na nieorzekaniu wobec sprawcy zarówno kary, jak </a:t>
            </a:r>
            <a:r>
              <a:rPr lang="pl-PL" dirty="0" smtClean="0"/>
              <a:t>i środków karnych </a:t>
            </a:r>
            <a:r>
              <a:rPr lang="pl-PL" dirty="0"/>
              <a:t>(odstąpienie od wymierzenia kary zupełne).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0085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Nie jest </a:t>
            </a:r>
            <a:r>
              <a:rPr lang="pl-PL" b="1" dirty="0" smtClean="0"/>
              <a:t>możliwe </a:t>
            </a:r>
            <a:r>
              <a:rPr lang="pl-PL" b="1" dirty="0"/>
              <a:t>wymierzenie sprawcy kary i równoczesne </a:t>
            </a:r>
            <a:r>
              <a:rPr lang="pl-PL" b="1" dirty="0" smtClean="0"/>
              <a:t>odstąpienie </a:t>
            </a:r>
            <a:r>
              <a:rPr lang="pl-PL" b="1" dirty="0"/>
              <a:t>przez sąd od wymierzenia środka karnego, którego orzeczenie było </a:t>
            </a:r>
            <a:r>
              <a:rPr lang="pl-PL" b="1" dirty="0" smtClean="0"/>
              <a:t>obowiązkowe. </a:t>
            </a:r>
          </a:p>
          <a:p>
            <a:pPr marL="0" indent="0">
              <a:buNone/>
            </a:pPr>
            <a:r>
              <a:rPr lang="pl-PL" dirty="0" smtClean="0"/>
              <a:t>Odstąpienie </a:t>
            </a:r>
            <a:r>
              <a:rPr lang="pl-PL" dirty="0"/>
              <a:t>od wymierzenia kary nie stoi na przeszkodzie orzeczeniu środka </a:t>
            </a:r>
            <a:r>
              <a:rPr lang="pl-PL" dirty="0" smtClean="0"/>
              <a:t>karnego w </a:t>
            </a:r>
            <a:r>
              <a:rPr lang="pl-PL" dirty="0"/>
              <a:t>postaci przepadku przedmiotów lub ściągnięcia ich równowartości (przy kategoriach czynów skarbowych), a także podania wyroku do publicznej </a:t>
            </a:r>
            <a:r>
              <a:rPr lang="pl-PL" dirty="0" smtClean="0"/>
              <a:t>wiadomości </a:t>
            </a:r>
            <a:r>
              <a:rPr lang="pl-PL" dirty="0"/>
              <a:t>oraz orzeczenia zakazu prowadzenia określonej działalności gospodarczej, </a:t>
            </a:r>
            <a:r>
              <a:rPr lang="pl-PL" dirty="0" smtClean="0"/>
              <a:t>wykonywania </a:t>
            </a:r>
            <a:r>
              <a:rPr lang="pl-PL" dirty="0"/>
              <a:t>określonego zawodu lub piastowania określonego stanowiska ( przestępstwach skarbowych). Zastosowanie środka karnego przy </a:t>
            </a:r>
            <a:r>
              <a:rPr lang="pl-PL" dirty="0" smtClean="0"/>
              <a:t>odstąpieniu od </a:t>
            </a:r>
            <a:r>
              <a:rPr lang="pl-PL" dirty="0"/>
              <a:t>wymierzenia kary </a:t>
            </a:r>
            <a:r>
              <a:rPr lang="pl-PL" dirty="0" err="1" smtClean="0"/>
              <a:t>k.k.s</a:t>
            </a:r>
            <a:r>
              <a:rPr lang="pl-PL" dirty="0" smtClean="0"/>
              <a:t>. </a:t>
            </a:r>
            <a:r>
              <a:rPr lang="pl-PL" dirty="0"/>
              <a:t>uznaje za wskazane, jeżeli cele kary zostaną </a:t>
            </a:r>
            <a:r>
              <a:rPr lang="pl-PL" dirty="0" smtClean="0"/>
              <a:t>osiągnięte </a:t>
            </a:r>
            <a:r>
              <a:rPr lang="pl-PL" dirty="0"/>
              <a:t>przez ten środek. Orzeczenie środka karnego wchodzi tu jednak w rachubę </a:t>
            </a:r>
            <a:r>
              <a:rPr lang="pl-PL" dirty="0" smtClean="0"/>
              <a:t>tylko wówczas, gdy środek </a:t>
            </a:r>
            <a:r>
              <a:rPr lang="pl-PL" dirty="0"/>
              <a:t>ten przy danym przestępstwie lub wykroczeniu </a:t>
            </a:r>
            <a:r>
              <a:rPr lang="pl-PL" dirty="0" smtClean="0"/>
              <a:t>Kodeks dopuszcza. Niemniej jednak zachodzi również możliwość jednoczesnego odstąpienia zarówno </a:t>
            </a:r>
            <a:r>
              <a:rPr lang="pl-PL" dirty="0"/>
              <a:t>od kary, jak i od środka karnego, chociażby ten ostatni był </a:t>
            </a:r>
            <a:r>
              <a:rPr lang="pl-PL" dirty="0" smtClean="0"/>
              <a:t>obligatoryjny</a:t>
            </a:r>
            <a:r>
              <a:rPr lang="pl-PL" dirty="0"/>
              <a:t>, z wyłączeniem jednak przepadku przedmiotów, którymi dysponowanie zakazane (z art. 29 pkt 4 w zw. z art. 19 § 3).</a:t>
            </a:r>
          </a:p>
          <a:p>
            <a:pPr marL="0" indent="0">
              <a:buNone/>
            </a:pPr>
            <a:r>
              <a:rPr lang="pl-PL" dirty="0"/>
              <a:t>W razie odstąpienia od wymierzenia kary zatarcie skazania za przestępstwo </a:t>
            </a:r>
            <a:r>
              <a:rPr lang="pl-PL" dirty="0" smtClean="0"/>
              <a:t> </a:t>
            </a:r>
            <a:r>
              <a:rPr lang="pl-PL" dirty="0"/>
              <a:t>lub wykroczenie skarbowe następuje z mocy prawa z upływem roku od </a:t>
            </a:r>
            <a:r>
              <a:rPr lang="pl-PL" dirty="0" smtClean="0"/>
              <a:t>dnia </a:t>
            </a:r>
            <a:r>
              <a:rPr lang="pl-PL" dirty="0"/>
              <a:t>prawomocnego orzeczenia, z tym że jeżeli za przestępstwo skarbowe </a:t>
            </a:r>
            <a:r>
              <a:rPr lang="pl-PL" dirty="0" smtClean="0"/>
              <a:t>orzeczono </a:t>
            </a:r>
            <a:r>
              <a:rPr lang="pl-PL" dirty="0"/>
              <a:t>środek karny w postaci określonego zakazu, zatarcie skazania nie </a:t>
            </a:r>
            <a:r>
              <a:rPr lang="pl-PL" dirty="0" smtClean="0"/>
              <a:t>może </a:t>
            </a:r>
            <a:r>
              <a:rPr lang="pl-PL" dirty="0"/>
              <a:t>nastąpić przed jego wykonaniem, darowaniem albo przedawnieniem </a:t>
            </a:r>
            <a:r>
              <a:rPr lang="pl-PL" dirty="0" smtClean="0"/>
              <a:t>wykonania.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260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Zaniechanie ukarania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Kodeks </a:t>
            </a:r>
            <a:r>
              <a:rPr lang="pl-PL" dirty="0"/>
              <a:t>karny skarbowy ujął w rozdziale 2 tytułu l - dotyczącym </a:t>
            </a:r>
            <a:r>
              <a:rPr lang="pl-PL" dirty="0" smtClean="0"/>
              <a:t>przestępstw skarbowych</a:t>
            </a:r>
            <a:r>
              <a:rPr lang="pl-PL" dirty="0"/>
              <a:t> </a:t>
            </a:r>
            <a:r>
              <a:rPr lang="pl-PL" dirty="0" smtClean="0"/>
              <a:t>oraz </a:t>
            </a:r>
            <a:r>
              <a:rPr lang="pl-PL" dirty="0"/>
              <a:t>wykroczeń skarbowych - trzy instytucje </a:t>
            </a:r>
            <a:r>
              <a:rPr lang="pl-PL" dirty="0" smtClean="0"/>
              <a:t>zaniechania </a:t>
            </a:r>
            <a:r>
              <a:rPr lang="pl-PL" dirty="0"/>
              <a:t>ukarania sprawcy czynu zabronionego:</a:t>
            </a:r>
          </a:p>
          <a:p>
            <a:pPr marL="0" indent="0">
              <a:buNone/>
            </a:pPr>
            <a:r>
              <a:rPr lang="pl-PL" dirty="0"/>
              <a:t>1)	czynny żal (art. 16 i 16a),</a:t>
            </a:r>
          </a:p>
          <a:p>
            <a:pPr marL="0" indent="0">
              <a:buNone/>
            </a:pPr>
            <a:r>
              <a:rPr lang="pl-PL" dirty="0"/>
              <a:t>2)	dobrowolne poddanie się odpowiedzialności (art 17 i 18),</a:t>
            </a:r>
          </a:p>
          <a:p>
            <a:pPr marL="0" indent="0">
              <a:buNone/>
            </a:pPr>
            <a:r>
              <a:rPr lang="pl-PL" dirty="0"/>
              <a:t>3)	odstąpienie od wymierzenia kary (</a:t>
            </a:r>
            <a:r>
              <a:rPr lang="pl-PL" dirty="0" smtClean="0"/>
              <a:t>art. 19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Stosowanie tych instytucji służy </a:t>
            </a:r>
            <a:r>
              <a:rPr lang="pl-PL" dirty="0" smtClean="0"/>
              <a:t>realizacji </a:t>
            </a:r>
            <a:r>
              <a:rPr lang="pl-PL" dirty="0"/>
              <a:t>zasady </a:t>
            </a:r>
            <a:r>
              <a:rPr lang="pl-PL" dirty="0" smtClean="0"/>
              <a:t>ekonomii </a:t>
            </a:r>
            <a:r>
              <a:rPr lang="pl-PL" dirty="0"/>
              <a:t>procesowej, </a:t>
            </a:r>
            <a:r>
              <a:rPr lang="pl-PL" dirty="0" smtClean="0"/>
              <a:t>w </a:t>
            </a:r>
            <a:r>
              <a:rPr lang="pl-PL" dirty="0"/>
              <a:t>praktyce </a:t>
            </a:r>
            <a:r>
              <a:rPr lang="pl-PL" dirty="0" smtClean="0"/>
              <a:t>bowiem eliminuje się całkowicie </a:t>
            </a:r>
            <a:r>
              <a:rPr lang="pl-PL" dirty="0"/>
              <a:t>prowadzenie postępowania </a:t>
            </a:r>
            <a:r>
              <a:rPr lang="pl-PL" dirty="0" smtClean="0"/>
              <a:t>wykonawczego. W </a:t>
            </a:r>
            <a:r>
              <a:rPr lang="pl-PL" dirty="0"/>
              <a:t>razie czynnego żalu lub dobrowolnego poddania się </a:t>
            </a:r>
            <a:r>
              <a:rPr lang="pl-PL" dirty="0" smtClean="0"/>
              <a:t>odpowiedzialności </a:t>
            </a:r>
            <a:r>
              <a:rPr lang="pl-PL" dirty="0"/>
              <a:t>nie dochodzi nawet do formalnego skazania, w przypadku natomiast odstąpienia </a:t>
            </a:r>
            <a:r>
              <a:rPr lang="pl-PL" dirty="0" smtClean="0"/>
              <a:t>od </a:t>
            </a:r>
            <a:r>
              <a:rPr lang="pl-PL" dirty="0"/>
              <a:t>wymierzenia kary, mimo formalnego skazania, nie dochodzi do formalnego </a:t>
            </a:r>
            <a:r>
              <a:rPr lang="pl-PL" dirty="0" smtClean="0"/>
              <a:t>orzeczenia </a:t>
            </a:r>
            <a:r>
              <a:rPr lang="pl-PL" dirty="0"/>
              <a:t>kary. </a:t>
            </a:r>
          </a:p>
        </p:txBody>
      </p:sp>
    </p:spTree>
    <p:extLst>
      <p:ext uri="{BB962C8B-B14F-4D97-AF65-F5344CB8AC3E}">
        <p14:creationId xmlns:p14="http://schemas.microsoft.com/office/powerpoint/2010/main" val="358214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dirty="0" smtClean="0"/>
              <a:t>Czynny żal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 smtClean="0"/>
              <a:t>Przesłanki pozytywne czynnego żalu karnoskarbowego: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1)zawiadomienie (pisemnie lub ustnie do protokołu, może być  anonimowe) dowolnego organu ścigania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2)ujawnienie </a:t>
            </a:r>
            <a:r>
              <a:rPr lang="pl-PL" dirty="0"/>
              <a:t>istotnych okoliczności czynu, a w szczególności osób </a:t>
            </a:r>
            <a:r>
              <a:rPr lang="pl-PL" dirty="0" smtClean="0"/>
              <a:t>współdziałających </a:t>
            </a:r>
            <a:r>
              <a:rPr lang="pl-PL" dirty="0"/>
              <a:t>w jego </a:t>
            </a:r>
            <a:r>
              <a:rPr lang="pl-PL" dirty="0" smtClean="0"/>
              <a:t>popełnieniu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3)uiszczenie </a:t>
            </a:r>
            <a:r>
              <a:rPr lang="pl-PL" dirty="0"/>
              <a:t>w całości, w terminie wyznaczonym przez uprawniony organ, </a:t>
            </a:r>
            <a:r>
              <a:rPr lang="pl-PL" dirty="0" smtClean="0"/>
              <a:t>wymagalnej </a:t>
            </a:r>
            <a:r>
              <a:rPr lang="pl-PL" dirty="0"/>
              <a:t>należności publicznoprawnej uszczuplonej popełnionym czynem </a:t>
            </a:r>
            <a:r>
              <a:rPr lang="pl-PL" dirty="0" smtClean="0"/>
              <a:t>zabronionym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4)  w </a:t>
            </a:r>
            <a:r>
              <a:rPr lang="pl-PL" dirty="0"/>
              <a:t>wypadku gdy czyn nie polega na uszczupleniu należności, a orzeczenie </a:t>
            </a:r>
            <a:r>
              <a:rPr lang="pl-PL" dirty="0" smtClean="0"/>
              <a:t>przepadku </a:t>
            </a:r>
            <a:r>
              <a:rPr lang="pl-PL" dirty="0"/>
              <a:t>jest </a:t>
            </a:r>
            <a:r>
              <a:rPr lang="pl-PL" dirty="0" smtClean="0"/>
              <a:t>obowiązkowe </a:t>
            </a:r>
            <a:r>
              <a:rPr lang="pl-PL" dirty="0"/>
              <a:t>- sprawca powinien złożyć te przedmioty, a dopiero w </a:t>
            </a:r>
            <a:r>
              <a:rPr lang="pl-PL" dirty="0" smtClean="0"/>
              <a:t>razie </a:t>
            </a:r>
            <a:r>
              <a:rPr lang="pl-PL" dirty="0"/>
              <a:t>niemożności ich złożenia uiścić ich równowartość pieniężną.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U </a:t>
            </a:r>
            <a:r>
              <a:rPr lang="pl-PL" dirty="0"/>
              <a:t>podstaw stosowania tej instytucji leży przede wszystkim wzgląd na ochronę interesów finansowych Skarbu Państwa. </a:t>
            </a:r>
            <a:r>
              <a:rPr lang="pl-PL" dirty="0" smtClean="0"/>
              <a:t>Państwo rezygnuje </a:t>
            </a:r>
            <a:r>
              <a:rPr lang="pl-PL" dirty="0"/>
              <a:t>z ukarania sprawcy, gdy ma pewność, że uszczuplona należność finansowa zostanie wyrównana. Jeśli Skarb Państwa nie ponosi żadnego uszczerbku finansowego, to nie ma </a:t>
            </a:r>
            <a:r>
              <a:rPr lang="pl-PL" dirty="0" smtClean="0"/>
              <a:t>też faktycznej </a:t>
            </a:r>
            <a:r>
              <a:rPr lang="pl-PL" dirty="0"/>
              <a:t>potrzeby stosowania represji karnej. </a:t>
            </a:r>
            <a:r>
              <a:rPr lang="pl-PL" dirty="0" smtClean="0"/>
              <a:t>Dlatego za pomocą czynnego żalu zachęca sprawców czynów karnoskarbowych do zejścia z drogi przestępczej. O zniesieniu </a:t>
            </a:r>
            <a:r>
              <a:rPr lang="pl-PL" dirty="0"/>
              <a:t>karalności decyduje tutaj fakt cofnięcia się sprawcy z drogi przestępczej już po dokonaniu czynu. Ta ogólna klauzula bezkarności jest swego rodzaju „nagrodą" za czynny żal sprawcy.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Zapewnienie </a:t>
            </a:r>
            <a:r>
              <a:rPr lang="pl-PL" dirty="0"/>
              <a:t>przez ustawę bezkarności sprawcy nie anuluje samego faktu </a:t>
            </a:r>
            <a:r>
              <a:rPr lang="pl-PL" dirty="0" smtClean="0"/>
              <a:t>popełnienia </a:t>
            </a:r>
            <a:r>
              <a:rPr lang="pl-PL" dirty="0"/>
              <a:t>czynu zabronionego. Nie jest to więc ani okoliczność wyłączająca </a:t>
            </a:r>
            <a:r>
              <a:rPr lang="pl-PL" dirty="0" smtClean="0"/>
              <a:t>bezprawność czynu </a:t>
            </a:r>
            <a:r>
              <a:rPr lang="pl-PL" dirty="0"/>
              <a:t>(kontratyp), ani też okoliczność wyłączająca winę. Uchylenie karalności </a:t>
            </a:r>
            <a:r>
              <a:rPr lang="pl-PL" dirty="0" smtClean="0"/>
              <a:t>następuje </a:t>
            </a:r>
            <a:r>
              <a:rPr lang="pl-PL" dirty="0"/>
              <a:t>z mocy samego prawa. Jest ono obligatoryjne i niezależne od </a:t>
            </a:r>
            <a:r>
              <a:rPr lang="pl-PL" dirty="0" smtClean="0"/>
              <a:t>zgody </a:t>
            </a:r>
            <a:r>
              <a:rPr lang="pl-PL" dirty="0"/>
              <a:t>właściwego organu </a:t>
            </a:r>
            <a:r>
              <a:rPr lang="pl-PL" dirty="0" smtClean="0"/>
              <a:t>procesowego. Czynny </a:t>
            </a:r>
            <a:r>
              <a:rPr lang="pl-PL" dirty="0"/>
              <a:t>żal, unormowany w art. 16, zakłada więc niekaralność sprawcy („nie </a:t>
            </a:r>
            <a:r>
              <a:rPr lang="pl-PL" dirty="0" smtClean="0"/>
              <a:t>podlega </a:t>
            </a:r>
            <a:r>
              <a:rPr lang="pl-PL" dirty="0"/>
              <a:t>karze") — zatem postępowania się nie wszczyna (art. 17 § l </a:t>
            </a:r>
            <a:r>
              <a:rPr lang="pl-PL" dirty="0" smtClean="0"/>
              <a:t>k.p.k. w zw. z </a:t>
            </a:r>
            <a:r>
              <a:rPr lang="pl-PL" dirty="0"/>
              <a:t>art 113 § l </a:t>
            </a:r>
            <a:r>
              <a:rPr lang="pl-PL" dirty="0" err="1"/>
              <a:t>k.k.s</a:t>
            </a:r>
            <a:r>
              <a:rPr lang="pl-PL" dirty="0"/>
              <a:t>,). </a:t>
            </a:r>
            <a:r>
              <a:rPr lang="pl-PL" dirty="0" smtClean="0"/>
              <a:t> A gdyby je wszczęto należy je umorzyć.</a:t>
            </a:r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2144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Zawiadomienie może </a:t>
            </a:r>
            <a:r>
              <a:rPr lang="pl-PL" dirty="0"/>
              <a:t>być anonimowe, istotna jest bowiem treść </a:t>
            </a:r>
            <a:r>
              <a:rPr lang="pl-PL" dirty="0" smtClean="0"/>
              <a:t>zawiadomienia, a </a:t>
            </a:r>
            <a:r>
              <a:rPr lang="pl-PL" dirty="0"/>
              <a:t>zwłaszcza podanie imienia, nazwiska oraz adresu sprawcy. Z </a:t>
            </a:r>
            <a:r>
              <a:rPr lang="pl-PL" dirty="0" smtClean="0"/>
              <a:t>zawiadomienia </a:t>
            </a:r>
            <a:r>
              <a:rPr lang="pl-PL" dirty="0"/>
              <a:t>musi jednoznacznie wynikać, iż zawiadamiający dopuścił </a:t>
            </a:r>
            <a:r>
              <a:rPr lang="pl-PL" dirty="0" smtClean="0"/>
              <a:t>się przestępstwa/wykroczenia </a:t>
            </a:r>
            <a:r>
              <a:rPr lang="pl-PL" dirty="0"/>
              <a:t>skarbowego.</a:t>
            </a:r>
          </a:p>
          <a:p>
            <a:pPr marL="0" indent="0">
              <a:buNone/>
            </a:pPr>
            <a:r>
              <a:rPr lang="pl-PL" dirty="0"/>
              <a:t>Sprawca musi ujawnić wszystkich współdziałających z nim w popełnieniu </a:t>
            </a:r>
            <a:r>
              <a:rPr lang="pl-PL" dirty="0" smtClean="0"/>
              <a:t>przestępstwa </a:t>
            </a:r>
            <a:r>
              <a:rPr lang="pl-PL" dirty="0"/>
              <a:t>skarbowego lub wykroczenia skarbowego. Należą do nich </a:t>
            </a:r>
            <a:r>
              <a:rPr lang="pl-PL" dirty="0" smtClean="0"/>
              <a:t>nie </a:t>
            </a:r>
            <a:r>
              <a:rPr lang="pl-PL" dirty="0"/>
              <a:t>tylko współsprawcy, ale również podżegacze i </a:t>
            </a:r>
            <a:r>
              <a:rPr lang="pl-PL" dirty="0" smtClean="0"/>
              <a:t>pomocnicy </a:t>
            </a:r>
            <a:r>
              <a:rPr lang="pl-PL" dirty="0"/>
              <a:t>(w wypadku wykroczeń skarbowych podżeganie i pomocnictwo nie jest </a:t>
            </a:r>
            <a:r>
              <a:rPr lang="pl-PL" dirty="0" smtClean="0"/>
              <a:t>karalne). </a:t>
            </a:r>
            <a:r>
              <a:rPr lang="pl-PL" dirty="0"/>
              <a:t>Niepowiadomienie choćby o jednym współdziałającym, o którym sprawca </a:t>
            </a:r>
            <a:r>
              <a:rPr lang="pl-PL" dirty="0" smtClean="0"/>
              <a:t>wyklucza </a:t>
            </a:r>
            <a:r>
              <a:rPr lang="pl-PL" dirty="0"/>
              <a:t>korzystanie z instytucji czynnego żalu, a ewentualną nieświadomość w </a:t>
            </a:r>
            <a:r>
              <a:rPr lang="pl-PL" dirty="0" smtClean="0"/>
              <a:t>tym zakresie </a:t>
            </a:r>
            <a:r>
              <a:rPr lang="pl-PL" dirty="0"/>
              <a:t>(aby skorzystać jednak z czynnego żalu) powinien wykazać </a:t>
            </a:r>
            <a:r>
              <a:rPr lang="pl-PL" dirty="0" smtClean="0"/>
              <a:t>zawiadamiający.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403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Negatywne przesłanki uniemożliwiające skorzystanie z czynnego żalu:</a:t>
            </a:r>
          </a:p>
          <a:p>
            <a:pPr marL="514350" indent="-514350">
              <a:buAutoNum type="arabicParenR"/>
            </a:pPr>
            <a:r>
              <a:rPr lang="pl-PL" dirty="0" smtClean="0"/>
              <a:t>zawiadomienie </a:t>
            </a:r>
            <a:r>
              <a:rPr lang="pl-PL" dirty="0"/>
              <a:t>jest bezskuteczne, jeżeli zostało </a:t>
            </a:r>
            <a:r>
              <a:rPr lang="pl-PL" dirty="0" smtClean="0"/>
              <a:t>złożone w </a:t>
            </a:r>
            <a:r>
              <a:rPr lang="pl-PL" dirty="0"/>
              <a:t>czasie, kiedy organ ścigania miał już wyraźnie udokumentowaną </a:t>
            </a:r>
            <a:r>
              <a:rPr lang="pl-PL" dirty="0" smtClean="0"/>
              <a:t>wiadomość </a:t>
            </a:r>
            <a:r>
              <a:rPr lang="pl-PL" dirty="0"/>
              <a:t>o popełnieniu przestępstwa skarbowego lub wykroczenia skarbowej </a:t>
            </a:r>
            <a:endParaRPr lang="pl-PL" dirty="0" smtClean="0"/>
          </a:p>
          <a:p>
            <a:pPr marL="514350" indent="-514350">
              <a:buAutoNum type="arabicParenR"/>
            </a:pPr>
            <a:r>
              <a:rPr lang="pl-PL" dirty="0" smtClean="0"/>
              <a:t>po </a:t>
            </a:r>
            <a:r>
              <a:rPr lang="pl-PL" dirty="0"/>
              <a:t>rozpoczęciu przez organ ścigania czynności służbowej, w szczególności </a:t>
            </a:r>
            <a:r>
              <a:rPr lang="pl-PL" dirty="0" smtClean="0"/>
              <a:t>przeszukania</a:t>
            </a:r>
            <a:r>
              <a:rPr lang="pl-PL" dirty="0"/>
              <a:t>, czynności kontrolnej lub sprawdzającej (sytuacja ta z reguły </a:t>
            </a:r>
            <a:r>
              <a:rPr lang="pl-PL" dirty="0" smtClean="0"/>
              <a:t>odnosi się </a:t>
            </a:r>
            <a:r>
              <a:rPr lang="pl-PL" dirty="0"/>
              <a:t>do działania inspektorów kontroli skarbowej i funkcjonariuszy urzędów </a:t>
            </a:r>
            <a:r>
              <a:rPr lang="pl-PL" dirty="0" smtClean="0"/>
              <a:t>skarbowych), chyba że nie dostarczyła ona podstaw do wszczęcia postępowania o ten czyn zabroniony.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156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Wyłączenia podmiotowe – z czynnego żalu nie może skorzystać: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1)	</a:t>
            </a:r>
            <a:r>
              <a:rPr lang="pl-PL" dirty="0" smtClean="0"/>
              <a:t>sprawca kierowniczy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2)	</a:t>
            </a:r>
            <a:r>
              <a:rPr lang="pl-PL" dirty="0" smtClean="0"/>
              <a:t>sprawca polecający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3)	</a:t>
            </a:r>
            <a:r>
              <a:rPr lang="pl-PL" dirty="0" smtClean="0"/>
              <a:t>organizator </a:t>
            </a:r>
            <a:r>
              <a:rPr lang="pl-PL" dirty="0"/>
              <a:t>lub </a:t>
            </a:r>
            <a:r>
              <a:rPr lang="pl-PL" dirty="0" smtClean="0"/>
              <a:t>kierujący </a:t>
            </a:r>
            <a:r>
              <a:rPr lang="pl-PL" dirty="0"/>
              <a:t>grupą albo związkiem przestępczym mającym </a:t>
            </a:r>
            <a:r>
              <a:rPr lang="pl-PL" dirty="0" smtClean="0"/>
              <a:t>na celu </a:t>
            </a:r>
            <a:r>
              <a:rPr lang="pl-PL" dirty="0"/>
              <a:t>popełnienie przestępstwa skarbowego,</a:t>
            </a:r>
          </a:p>
          <a:p>
            <a:pPr marL="514350" indent="-514350">
              <a:buAutoNum type="arabicParenR" startAt="4"/>
            </a:pPr>
            <a:r>
              <a:rPr lang="pl-PL" dirty="0" smtClean="0"/>
              <a:t>prowokator.  </a:t>
            </a:r>
          </a:p>
          <a:p>
            <a:pPr marL="0" indent="0">
              <a:buNone/>
            </a:pPr>
            <a:r>
              <a:rPr lang="pl-PL" dirty="0" smtClean="0"/>
              <a:t>To oznacza, że z tej instytucji mogą skorzystać osoba odpowiadająca jak sprawca na podstawie art. 9 § 3 </a:t>
            </a:r>
            <a:r>
              <a:rPr lang="pl-PL" dirty="0" err="1" smtClean="0"/>
              <a:t>k.k.s</a:t>
            </a:r>
            <a:r>
              <a:rPr lang="pl-PL" dirty="0" smtClean="0"/>
              <a:t>. oraz podżegacz i pomocnik.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31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Zorganizowana </a:t>
            </a:r>
            <a:r>
              <a:rPr lang="pl-PL" dirty="0"/>
              <a:t>grupa przestępcza </a:t>
            </a:r>
            <a:r>
              <a:rPr lang="pl-PL" dirty="0" smtClean="0"/>
              <a:t>powinna </a:t>
            </a:r>
            <a:r>
              <a:rPr lang="pl-PL" dirty="0"/>
              <a:t>składać się co </a:t>
            </a:r>
            <a:r>
              <a:rPr lang="pl-PL" dirty="0" smtClean="0"/>
              <a:t>najmniej z </a:t>
            </a:r>
            <a:r>
              <a:rPr lang="pl-PL" dirty="0"/>
              <a:t>trzech osób połączonych wspólnym celem, jakim zgodnie </a:t>
            </a:r>
            <a:r>
              <a:rPr lang="pl-PL" dirty="0" smtClean="0"/>
              <a:t>z art. 16 § </a:t>
            </a:r>
            <a:r>
              <a:rPr lang="pl-PL" dirty="0"/>
              <a:t>6 pkt 3 </a:t>
            </a:r>
            <a:r>
              <a:rPr lang="pl-PL" dirty="0" smtClean="0"/>
              <a:t>ma </a:t>
            </a:r>
            <a:r>
              <a:rPr lang="pl-PL" dirty="0"/>
              <a:t>być </a:t>
            </a:r>
            <a:r>
              <a:rPr lang="pl-PL" dirty="0" smtClean="0"/>
              <a:t>popełnienie </a:t>
            </a:r>
            <a:r>
              <a:rPr lang="pl-PL" dirty="0"/>
              <a:t>co najmniej jednego przestępstwa skarbowego (nie chodzi tu więc o </a:t>
            </a:r>
            <a:r>
              <a:rPr lang="pl-PL" dirty="0" smtClean="0"/>
              <a:t>wykroczenie </a:t>
            </a:r>
            <a:r>
              <a:rPr lang="pl-PL" dirty="0"/>
              <a:t>skarbowe). Wprowadzając tę przesłankę negatywną, kierowano się </a:t>
            </a:r>
            <a:r>
              <a:rPr lang="pl-PL" dirty="0" smtClean="0"/>
              <a:t>uzasadnionymi </a:t>
            </a:r>
            <a:r>
              <a:rPr lang="pl-PL" dirty="0"/>
              <a:t>względami etycznymi, trudno bowiem zaakceptować możliwą </a:t>
            </a:r>
            <a:r>
              <a:rPr lang="pl-PL" dirty="0" smtClean="0"/>
              <a:t>sytuację, w </a:t>
            </a:r>
            <a:r>
              <a:rPr lang="pl-PL" dirty="0"/>
              <a:t>której organizator działalności przestępczej korzysta po dokonaniu </a:t>
            </a:r>
            <a:r>
              <a:rPr lang="pl-PL" dirty="0" smtClean="0"/>
              <a:t>przestępstwa skarbowego </a:t>
            </a:r>
            <a:r>
              <a:rPr lang="pl-PL" dirty="0"/>
              <a:t>z przywileju bezkarności, na podobnych zasadach jak szeregowy </a:t>
            </a:r>
            <a:r>
              <a:rPr lang="pl-PL" dirty="0" smtClean="0"/>
              <a:t>członek </a:t>
            </a:r>
            <a:r>
              <a:rPr lang="pl-PL" dirty="0"/>
              <a:t>zorganizowanej grupy lub związku. </a:t>
            </a:r>
            <a:r>
              <a:rPr lang="pl-PL" dirty="0" smtClean="0"/>
              <a:t>Chyba że </a:t>
            </a:r>
            <a:r>
              <a:rPr lang="pl-PL" dirty="0"/>
              <a:t>organizator lub kierujący </a:t>
            </a:r>
            <a:r>
              <a:rPr lang="pl-PL" dirty="0" smtClean="0"/>
              <a:t>grupą dokona </a:t>
            </a:r>
            <a:r>
              <a:rPr lang="pl-PL" dirty="0"/>
              <a:t>zawiadomienia z wszystkimi </a:t>
            </a:r>
            <a:r>
              <a:rPr lang="pl-PL" dirty="0" smtClean="0"/>
              <a:t>członkami </a:t>
            </a:r>
            <a:r>
              <a:rPr lang="pl-PL" dirty="0"/>
              <a:t>grupy lub </a:t>
            </a:r>
            <a:r>
              <a:rPr lang="pl-PL" dirty="0" smtClean="0"/>
              <a:t>związku, wówczas będzie </a:t>
            </a:r>
            <a:r>
              <a:rPr lang="pl-PL" dirty="0"/>
              <a:t>mógł </a:t>
            </a:r>
            <a:r>
              <a:rPr lang="pl-PL" dirty="0" smtClean="0"/>
              <a:t>skorzystać z instytucji czynnego żalu. W tym kontekście nie jest jasne dlaczego </a:t>
            </a:r>
            <a:r>
              <a:rPr lang="pl-PL" dirty="0"/>
              <a:t>wyłączenie </a:t>
            </a:r>
            <a:r>
              <a:rPr lang="pl-PL" dirty="0" smtClean="0"/>
              <a:t>odpowiedzialności nie </a:t>
            </a:r>
            <a:r>
              <a:rPr lang="pl-PL" dirty="0"/>
              <a:t>odnosi się do sprawcy kierowniczego, który kieruje </a:t>
            </a:r>
            <a:r>
              <a:rPr lang="pl-PL" dirty="0" smtClean="0"/>
              <a:t>tylko jedną osobą, </a:t>
            </a:r>
            <a:r>
              <a:rPr lang="pl-PL" dirty="0"/>
              <a:t>nawet wtedy, gdy zawiadomienia dokonał razem z tą osobą.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442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Korekta deklaracji podatkowej – art. 16 a </a:t>
            </a:r>
            <a:br>
              <a:rPr lang="pl-PL" sz="3200" dirty="0" smtClean="0"/>
            </a:br>
            <a:r>
              <a:rPr lang="pl-PL" sz="3200" dirty="0" smtClean="0"/>
              <a:t>(szczególny postać czynnego żalu karnoskarbowego)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Przesłanki pozytywne:</a:t>
            </a:r>
          </a:p>
          <a:p>
            <a:pPr marL="514350" indent="-514350">
              <a:buAutoNum type="arabicParenR"/>
            </a:pPr>
            <a:r>
              <a:rPr lang="pl-PL" dirty="0" smtClean="0"/>
              <a:t>złożenie </a:t>
            </a:r>
            <a:r>
              <a:rPr lang="pl-PL" dirty="0"/>
              <a:t>prawnie </a:t>
            </a:r>
            <a:r>
              <a:rPr lang="pl-PL" dirty="0" smtClean="0"/>
              <a:t>skutecznej, </a:t>
            </a:r>
            <a:r>
              <a:rPr lang="pl-PL" dirty="0"/>
              <a:t>w rozumieniu </a:t>
            </a:r>
            <a:r>
              <a:rPr lang="pl-PL" dirty="0" smtClean="0"/>
              <a:t>przepisów </a:t>
            </a:r>
            <a:r>
              <a:rPr lang="pl-PL" dirty="0"/>
              <a:t>ustawy — Ordynacja podatkowa lub ustawy o kontroli skarbowej, </a:t>
            </a:r>
            <a:r>
              <a:rPr lang="pl-PL" dirty="0" smtClean="0"/>
              <a:t>korekty deklaracji </a:t>
            </a:r>
            <a:r>
              <a:rPr lang="pl-PL" dirty="0"/>
              <a:t>podatkowej wraz z uzasadnieniem przyczyny korekty </a:t>
            </a:r>
          </a:p>
          <a:p>
            <a:pPr marL="514350" indent="-514350">
              <a:buAutoNum type="arabicParenR"/>
            </a:pPr>
            <a:r>
              <a:rPr lang="pl-PL" dirty="0"/>
              <a:t>u</a:t>
            </a:r>
            <a:r>
              <a:rPr lang="pl-PL" dirty="0" smtClean="0"/>
              <a:t>iszczenie w </a:t>
            </a:r>
            <a:r>
              <a:rPr lang="pl-PL" dirty="0"/>
              <a:t>całości </a:t>
            </a:r>
            <a:r>
              <a:rPr lang="pl-PL" dirty="0" smtClean="0"/>
              <a:t>niezwłocznie </a:t>
            </a:r>
            <a:r>
              <a:rPr lang="pl-PL" dirty="0"/>
              <a:t>lub w terminie wyznaczonym przez uprawniony organ, </a:t>
            </a:r>
            <a:r>
              <a:rPr lang="pl-PL" dirty="0" smtClean="0"/>
              <a:t>należności publicznoprawnej uszczuplonej </a:t>
            </a:r>
            <a:r>
              <a:rPr lang="pl-PL" dirty="0"/>
              <a:t>lub </a:t>
            </a:r>
            <a:r>
              <a:rPr lang="pl-PL" dirty="0" smtClean="0"/>
              <a:t>narażonej </a:t>
            </a:r>
            <a:r>
              <a:rPr lang="pl-PL" dirty="0"/>
              <a:t>na uszczuplenie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Wówczas sprawca nie podlega karze (ujemna przesłanka procesowa- art. 113§1 </a:t>
            </a:r>
            <a:r>
              <a:rPr lang="pl-PL" dirty="0" err="1" smtClean="0"/>
              <a:t>k.k.s</a:t>
            </a:r>
            <a:r>
              <a:rPr lang="pl-PL" dirty="0" smtClean="0"/>
              <a:t>. w zw. z art. 17§1 pkt 4 k.p.k.).</a:t>
            </a:r>
          </a:p>
          <a:p>
            <a:pPr marL="0" indent="0">
              <a:buNone/>
            </a:pPr>
            <a:r>
              <a:rPr lang="pl-PL" dirty="0" smtClean="0"/>
              <a:t>Powyższy </a:t>
            </a:r>
            <a:r>
              <a:rPr lang="pl-PL" dirty="0"/>
              <a:t>przepis </a:t>
            </a:r>
            <a:r>
              <a:rPr lang="pl-PL" dirty="0" smtClean="0"/>
              <a:t>ma zagwarantować bezkarność podmiotów</a:t>
            </a:r>
            <a:r>
              <a:rPr lang="pl-PL" dirty="0"/>
              <a:t>, które złożą korektę deklaracji </a:t>
            </a:r>
            <a:r>
              <a:rPr lang="pl-PL" dirty="0" smtClean="0"/>
              <a:t>podatkowej i wyrównają powstały uszczerbek finansowo-prawny. Chodzi tu o rzeczywistych </a:t>
            </a:r>
            <a:r>
              <a:rPr lang="pl-PL" dirty="0"/>
              <a:t>oszustów </a:t>
            </a:r>
            <a:r>
              <a:rPr lang="pl-PL" dirty="0" smtClean="0"/>
              <a:t>podatkowych, którzy nie mylą się przy wypełnianiu deklaracji podatkowej, </a:t>
            </a:r>
            <a:r>
              <a:rPr lang="pl-PL" dirty="0"/>
              <a:t>lecz działają </a:t>
            </a:r>
            <a:r>
              <a:rPr lang="pl-PL" dirty="0" smtClean="0"/>
              <a:t>umyślnie. Wydaje się, że dla </a:t>
            </a:r>
            <a:r>
              <a:rPr lang="pl-PL" dirty="0"/>
              <a:t>nich </a:t>
            </a:r>
            <a:r>
              <a:rPr lang="pl-PL" dirty="0" smtClean="0"/>
              <a:t>istnieje jednak </a:t>
            </a:r>
            <a:r>
              <a:rPr lang="pl-PL" dirty="0"/>
              <a:t>przepis art. </a:t>
            </a:r>
            <a:r>
              <a:rPr lang="pl-PL" dirty="0" smtClean="0"/>
              <a:t>16 </a:t>
            </a:r>
            <a:r>
              <a:rPr lang="pl-PL" dirty="0" err="1" smtClean="0"/>
              <a:t>k.k.s</a:t>
            </a:r>
            <a:r>
              <a:rPr lang="pl-PL" dirty="0" smtClean="0"/>
              <a:t>. W każdym razie nie chodzi tutaj o podatnika, który myli się przy wypełnianiu deklaracji podatkowej. Jego bowiem uwalnia od odpowiedzialności </a:t>
            </a:r>
            <a:r>
              <a:rPr lang="pl-PL" dirty="0"/>
              <a:t>karnej skarbowej przepis art. 10 § l </a:t>
            </a:r>
            <a:r>
              <a:rPr lang="pl-PL" dirty="0" smtClean="0"/>
              <a:t>dotyczący błędu </a:t>
            </a:r>
            <a:r>
              <a:rPr lang="pl-PL" dirty="0"/>
              <a:t>co do </a:t>
            </a:r>
            <a:r>
              <a:rPr lang="pl-PL" dirty="0" smtClean="0"/>
              <a:t>okoliczności </a:t>
            </a:r>
            <a:r>
              <a:rPr lang="pl-PL" dirty="0"/>
              <a:t>stanowiącej znamię czynu zabronionego, </a:t>
            </a:r>
            <a:r>
              <a:rPr lang="pl-PL" dirty="0" smtClean="0"/>
              <a:t>który wyłącza umyślność działania. Ten ostatni przepis wyłącza w </a:t>
            </a:r>
            <a:r>
              <a:rPr lang="pl-PL" dirty="0"/>
              <a:t>ogóle </a:t>
            </a:r>
            <a:r>
              <a:rPr lang="pl-PL" dirty="0" smtClean="0"/>
              <a:t> </a:t>
            </a:r>
            <a:r>
              <a:rPr lang="pl-PL" dirty="0"/>
              <a:t>odpowiedzialność karną </a:t>
            </a:r>
            <a:r>
              <a:rPr lang="pl-PL" dirty="0" smtClean="0"/>
              <a:t>skarbową, skoro przestępstwa </a:t>
            </a:r>
            <a:r>
              <a:rPr lang="pl-PL" dirty="0"/>
              <a:t>i wykroczenia podatkowe zakładają jedynie umyślną </a:t>
            </a:r>
            <a:r>
              <a:rPr lang="pl-PL" dirty="0" smtClean="0"/>
              <a:t>stronę.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377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17769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Dobrowolne poddanie się odpowiedzialności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instytucji tej ustawodawca wyraźnie połączył funkcje zarówno prawa materialnego, jak i prawa procesowego, co znajduje swoje praktyczne odzwierciedlenie w usytuowaniu przepisów dotyczących dobrowolnego poddania się odpowiedzialności w części materialnej (art. 17 i 18) oraz procesowej Kodeksu (art. 142-149). Takie rozwiązanie nadaje tej instytucji charakter mieszany, materialno-procesowy.</a:t>
            </a:r>
          </a:p>
          <a:p>
            <a:pPr marL="0" indent="0">
              <a:buNone/>
            </a:pPr>
            <a:r>
              <a:rPr lang="pl-PL" dirty="0" smtClean="0"/>
              <a:t>Udzielenie </a:t>
            </a:r>
            <a:r>
              <a:rPr lang="pl-PL" dirty="0"/>
              <a:t>zezwolenia na dobrowolne poddanie się </a:t>
            </a:r>
            <a:r>
              <a:rPr lang="pl-PL" dirty="0" smtClean="0"/>
              <a:t>odpowiedzialności zależne jest  od spełnienia następujących przesłanek:</a:t>
            </a:r>
          </a:p>
          <a:p>
            <a:pPr marL="0" indent="0">
              <a:buNone/>
            </a:pPr>
            <a:r>
              <a:rPr lang="pl-PL" dirty="0" smtClean="0"/>
              <a:t>1) zgłoszenia przez sprawcę wniosku o zezwolenie na dobrowolne poddanie się odpowiedzialności</a:t>
            </a:r>
          </a:p>
          <a:p>
            <a:pPr marL="0" indent="0">
              <a:buNone/>
            </a:pPr>
            <a:r>
              <a:rPr lang="pl-PL" dirty="0" smtClean="0"/>
              <a:t>2) wina </a:t>
            </a:r>
            <a:r>
              <a:rPr lang="pl-PL" dirty="0"/>
              <a:t>sprawcy i okoliczności popełnienia </a:t>
            </a:r>
            <a:r>
              <a:rPr lang="pl-PL" dirty="0" smtClean="0"/>
              <a:t>przestępstwa </a:t>
            </a:r>
            <a:r>
              <a:rPr lang="pl-PL" dirty="0"/>
              <a:t>skarbowego lub wykroczenia skarbowego nie budzą </a:t>
            </a:r>
            <a:r>
              <a:rPr lang="pl-PL" dirty="0" smtClean="0"/>
              <a:t>wątpliwości </a:t>
            </a:r>
          </a:p>
          <a:p>
            <a:pPr marL="0" indent="0">
              <a:buNone/>
            </a:pPr>
            <a:r>
              <a:rPr lang="pl-PL" dirty="0" smtClean="0"/>
              <a:t>3) uiszczenie </a:t>
            </a:r>
            <a:r>
              <a:rPr lang="pl-PL" dirty="0"/>
              <a:t>w całości wymagalnej należności </a:t>
            </a:r>
            <a:r>
              <a:rPr lang="pl-PL" dirty="0" smtClean="0"/>
              <a:t>publicznoprawnej (niekoniecznie przez samego sprawcę), </a:t>
            </a:r>
            <a:r>
              <a:rPr lang="pl-PL" dirty="0"/>
              <a:t>jeżeli w </a:t>
            </a:r>
            <a:r>
              <a:rPr lang="pl-PL" dirty="0" smtClean="0"/>
              <a:t>związku z </a:t>
            </a:r>
            <a:r>
              <a:rPr lang="pl-PL" dirty="0"/>
              <a:t>czynem zabronionym nastąpiło uszczuplenie tej </a:t>
            </a:r>
            <a:r>
              <a:rPr lang="pl-PL" dirty="0" smtClean="0"/>
              <a:t>należności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4)uiszczenie </a:t>
            </a:r>
            <a:r>
              <a:rPr lang="pl-PL" dirty="0"/>
              <a:t>kwoty odpowiadającej co najmniej najniższej karze grzywny </a:t>
            </a:r>
            <a:r>
              <a:rPr lang="pl-PL" dirty="0" smtClean="0"/>
              <a:t>grożącej za </a:t>
            </a:r>
            <a:r>
              <a:rPr lang="pl-PL" dirty="0"/>
              <a:t>dany czyn </a:t>
            </a:r>
            <a:r>
              <a:rPr lang="pl-PL" dirty="0" smtClean="0"/>
              <a:t>zabroniony (przy przestępstwie skarbowym – 1/3 minimalnego wynagrodzenia, przy wykroczeniu skarbowym – 1/10 minimalnego wynagrodzenia)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5) wyrażenie </a:t>
            </a:r>
            <a:r>
              <a:rPr lang="pl-PL" dirty="0"/>
              <a:t>zgody na przepadek przedmiotów co najmniej w takim </a:t>
            </a:r>
            <a:r>
              <a:rPr lang="pl-PL" dirty="0" smtClean="0"/>
              <a:t>zakresie, w jakim </a:t>
            </a:r>
            <a:r>
              <a:rPr lang="pl-PL" dirty="0"/>
              <a:t>ten przepadek jest obowiązkowy, a w razie niemożności ich złożenia </a:t>
            </a:r>
            <a:r>
              <a:rPr lang="pl-PL" dirty="0" smtClean="0"/>
              <a:t>-  uiszczenie </a:t>
            </a:r>
            <a:r>
              <a:rPr lang="pl-PL" dirty="0"/>
              <a:t>ich równowartości </a:t>
            </a:r>
            <a:r>
              <a:rPr lang="pl-PL" dirty="0" smtClean="0"/>
              <a:t>pieniężnej</a:t>
            </a:r>
          </a:p>
          <a:p>
            <a:pPr marL="0" indent="0">
              <a:buNone/>
            </a:pPr>
            <a:r>
              <a:rPr lang="pl-PL" dirty="0" smtClean="0"/>
              <a:t>6) uiszczenie co najmniej zryczałtowanej równowartości kosztów postępowania.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47384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2203</Words>
  <Application>Microsoft Office PowerPoint</Application>
  <PresentationFormat>Pokaz na ekranie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Ćwiczenia VII</vt:lpstr>
      <vt:lpstr>Zaniechanie ukarania</vt:lpstr>
      <vt:lpstr>Czynny żal </vt:lpstr>
      <vt:lpstr>Prezentacja programu PowerPoint</vt:lpstr>
      <vt:lpstr>Prezentacja programu PowerPoint</vt:lpstr>
      <vt:lpstr>Prezentacja programu PowerPoint</vt:lpstr>
      <vt:lpstr>Prezentacja programu PowerPoint</vt:lpstr>
      <vt:lpstr>Korekta deklaracji podatkowej – art. 16 a  (szczególny postać czynnego żalu karnoskarbowego)</vt:lpstr>
      <vt:lpstr>Dobrowolne poddanie się odpowiedzialności</vt:lpstr>
      <vt:lpstr>Prezentacja programu PowerPoint</vt:lpstr>
      <vt:lpstr>Prezentacja programu PowerPoint</vt:lpstr>
      <vt:lpstr>Prezentacja programu PowerPoint</vt:lpstr>
      <vt:lpstr>Prezentacja programu PowerPoint</vt:lpstr>
      <vt:lpstr>Odstąpienie od wymierzenia kary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VII</dc:title>
  <dc:creator>Ewelina</dc:creator>
  <cp:lastModifiedBy>Ewelina</cp:lastModifiedBy>
  <cp:revision>17</cp:revision>
  <dcterms:created xsi:type="dcterms:W3CDTF">2016-05-04T12:53:59Z</dcterms:created>
  <dcterms:modified xsi:type="dcterms:W3CDTF">2016-05-04T20:11:38Z</dcterms:modified>
</cp:coreProperties>
</file>