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88" r:id="rId6"/>
    <p:sldId id="273" r:id="rId7"/>
    <p:sldId id="278" r:id="rId8"/>
    <p:sldId id="279" r:id="rId9"/>
    <p:sldId id="281" r:id="rId10"/>
    <p:sldId id="280" r:id="rId11"/>
    <p:sldId id="260" r:id="rId12"/>
    <p:sldId id="267" r:id="rId13"/>
    <p:sldId id="265" r:id="rId14"/>
    <p:sldId id="266" r:id="rId15"/>
    <p:sldId id="269" r:id="rId16"/>
    <p:sldId id="268" r:id="rId17"/>
    <p:sldId id="270" r:id="rId18"/>
    <p:sldId id="271" r:id="rId19"/>
    <p:sldId id="272" r:id="rId20"/>
    <p:sldId id="289" r:id="rId21"/>
    <p:sldId id="283" r:id="rId22"/>
    <p:sldId id="287" r:id="rId23"/>
    <p:sldId id="284" r:id="rId24"/>
    <p:sldId id="274" r:id="rId25"/>
    <p:sldId id="285" r:id="rId26"/>
    <p:sldId id="275" r:id="rId27"/>
    <p:sldId id="276" r:id="rId28"/>
    <p:sldId id="286" r:id="rId29"/>
    <p:sldId id="277" r:id="rId3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2016-05-09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2016-05-09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2016-05-09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2016-05-09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2016-05-09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Ćwiczenia X</a:t>
            </a:r>
            <a:endParaRPr lang="pl-PL" dirty="0"/>
          </a:p>
        </p:txBody>
      </p:sp>
      <p:sp>
        <p:nvSpPr>
          <p:cNvPr id="3" name="Podtytuł 2"/>
          <p:cNvSpPr>
            <a:spLocks noGrp="1"/>
          </p:cNvSpPr>
          <p:nvPr>
            <p:ph type="subTitle" idx="1"/>
          </p:nvPr>
        </p:nvSpPr>
        <p:spPr/>
        <p:txBody>
          <a:bodyPr/>
          <a:lstStyle/>
          <a:p>
            <a:r>
              <a:rPr lang="pl-PL" dirty="0" smtClean="0"/>
              <a:t>                     dr Katarzyna </a:t>
            </a:r>
            <a:r>
              <a:rPr lang="pl-PL" dirty="0" err="1" smtClean="0"/>
              <a:t>Łucarz</a:t>
            </a:r>
            <a:endParaRPr lang="pl-PL" dirty="0"/>
          </a:p>
        </p:txBody>
      </p:sp>
    </p:spTree>
    <p:extLst>
      <p:ext uri="{BB962C8B-B14F-4D97-AF65-F5344CB8AC3E}">
        <p14:creationId xmlns:p14="http://schemas.microsoft.com/office/powerpoint/2010/main" val="144783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669360"/>
          </a:xfrm>
        </p:spPr>
        <p:txBody>
          <a:bodyPr>
            <a:normAutofit fontScale="47500" lnSpcReduction="20000"/>
          </a:bodyPr>
          <a:lstStyle/>
          <a:p>
            <a:pPr marL="0" indent="0">
              <a:buNone/>
            </a:pPr>
            <a:r>
              <a:rPr lang="pl-PL" dirty="0" smtClean="0"/>
              <a:t> </a:t>
            </a:r>
            <a:r>
              <a:rPr lang="pl-PL" dirty="0"/>
              <a:t>5) </a:t>
            </a:r>
            <a:r>
              <a:rPr lang="pl-PL" sz="3400" dirty="0"/>
              <a:t>Cechą </a:t>
            </a:r>
            <a:r>
              <a:rPr lang="pl-PL" sz="3400" dirty="0" smtClean="0"/>
              <a:t>odróżniającą tryb </a:t>
            </a:r>
            <a:r>
              <a:rPr lang="pl-PL" sz="3400" dirty="0"/>
              <a:t>zwyczajny od trybów szczególnych jest to, </a:t>
            </a:r>
            <a:r>
              <a:rPr lang="pl-PL" sz="3400" dirty="0" smtClean="0"/>
              <a:t>że rozstrzygnięcie </a:t>
            </a:r>
            <a:r>
              <a:rPr lang="pl-PL" sz="3400" dirty="0"/>
              <a:t>kwestii odpowiedzialności sprawcy</a:t>
            </a:r>
            <a:r>
              <a:rPr lang="pl-PL" sz="3400" dirty="0" smtClean="0"/>
              <a:t>, (zasadniczy cel postępowania) zostaje </a:t>
            </a:r>
            <a:r>
              <a:rPr lang="pl-PL" sz="3400" dirty="0"/>
              <a:t>osiągnięty przy użyciu innych </a:t>
            </a:r>
            <a:r>
              <a:rPr lang="pl-PL" sz="3400" dirty="0" smtClean="0"/>
              <a:t>środków. W przypadku trybów szczególnych chodzi bowiem o maksymalne uproszczenie </a:t>
            </a:r>
            <a:r>
              <a:rPr lang="pl-PL" sz="3400" dirty="0"/>
              <a:t>postępowania</a:t>
            </a:r>
            <a:r>
              <a:rPr lang="pl-PL" sz="3400" dirty="0" smtClean="0"/>
              <a:t>, tymczasem </a:t>
            </a:r>
            <a:r>
              <a:rPr lang="pl-PL" sz="3400" dirty="0"/>
              <a:t>postępowanie </a:t>
            </a:r>
            <a:r>
              <a:rPr lang="pl-PL" sz="3400" dirty="0" smtClean="0"/>
              <a:t>zwyczajne powinno być </a:t>
            </a:r>
            <a:r>
              <a:rPr lang="pl-PL" sz="3400" dirty="0"/>
              <a:t>prowadzone z zachowaniem najwyższych </a:t>
            </a:r>
            <a:r>
              <a:rPr lang="pl-PL" sz="3400" dirty="0" smtClean="0"/>
              <a:t>standardów gwarancji </a:t>
            </a:r>
            <a:r>
              <a:rPr lang="pl-PL" sz="3400" dirty="0"/>
              <a:t>procesowych.</a:t>
            </a:r>
          </a:p>
          <a:p>
            <a:pPr marL="0" indent="0">
              <a:buNone/>
            </a:pPr>
            <a:r>
              <a:rPr lang="pl-PL" sz="3400" dirty="0"/>
              <a:t>Treść przepisu art. 117 § 2, przewidującego, że rozpoznanie sprawy o </a:t>
            </a:r>
            <a:r>
              <a:rPr lang="pl-PL" sz="3400" dirty="0" smtClean="0"/>
              <a:t>przestępstwo </a:t>
            </a:r>
            <a:r>
              <a:rPr lang="pl-PL" sz="3400" dirty="0"/>
              <a:t>skarbowe „następuje także w postępowaniu zwyczajnym", pozwala </a:t>
            </a:r>
            <a:r>
              <a:rPr lang="pl-PL" sz="3400" dirty="0" smtClean="0"/>
              <a:t>jednak uznać</a:t>
            </a:r>
            <a:r>
              <a:rPr lang="pl-PL" sz="3400" dirty="0"/>
              <a:t>, iż w postępowaniu karnym skarbowym regułą pozostaje orzekanie </a:t>
            </a:r>
            <a:r>
              <a:rPr lang="pl-PL" sz="3400" dirty="0" smtClean="0"/>
              <a:t>w tych sprawach w </a:t>
            </a:r>
            <a:r>
              <a:rPr lang="pl-PL" sz="3400" dirty="0"/>
              <a:t>jednym z postępowań szczególnych, wymienionych w art. 117 § 1. </a:t>
            </a:r>
            <a:r>
              <a:rPr lang="pl-PL" sz="3400" dirty="0" smtClean="0"/>
              <a:t>Ustawodawca </a:t>
            </a:r>
            <a:r>
              <a:rPr lang="pl-PL" sz="3400" dirty="0"/>
              <a:t>przyjął, że o zastosowaniu postępowania zwyczajnego </a:t>
            </a:r>
            <a:r>
              <a:rPr lang="pl-PL" sz="3400" dirty="0" smtClean="0"/>
              <a:t>decyduje więc  to, że </a:t>
            </a:r>
            <a:r>
              <a:rPr lang="pl-PL" sz="3400" dirty="0"/>
              <a:t>postępowanie przygotowawcze było prowadzone w formie śledztwa (a </a:t>
            </a:r>
            <a:r>
              <a:rPr lang="pl-PL" sz="3400" dirty="0" smtClean="0"/>
              <a:t>nie dochodzenia</a:t>
            </a:r>
            <a:r>
              <a:rPr lang="pl-PL" sz="3400" dirty="0"/>
              <a:t>).</a:t>
            </a:r>
          </a:p>
          <a:p>
            <a:pPr marL="0" indent="0">
              <a:buNone/>
            </a:pPr>
            <a:endParaRPr lang="pl-PL" sz="3400" dirty="0" smtClean="0"/>
          </a:p>
          <a:p>
            <a:pPr marL="0" indent="0">
              <a:buNone/>
            </a:pPr>
            <a:r>
              <a:rPr lang="pl-PL" sz="3400" dirty="0" smtClean="0"/>
              <a:t>Zgodnie </a:t>
            </a:r>
            <a:r>
              <a:rPr lang="pl-PL" sz="3400" dirty="0"/>
              <a:t>z art. </a:t>
            </a:r>
            <a:r>
              <a:rPr lang="pl-PL" sz="3400" dirty="0" smtClean="0"/>
              <a:t>151a </a:t>
            </a:r>
            <a:r>
              <a:rPr lang="pl-PL" sz="3400" dirty="0"/>
              <a:t>§ </a:t>
            </a:r>
            <a:r>
              <a:rPr lang="pl-PL" sz="3400" dirty="0" smtClean="0"/>
              <a:t>1 </a:t>
            </a:r>
            <a:r>
              <a:rPr lang="pl-PL" sz="3400" dirty="0"/>
              <a:t>obligatoryjnie śledztwo prowadzi się w sprawach o </a:t>
            </a:r>
            <a:r>
              <a:rPr lang="pl-PL" sz="3400" dirty="0" smtClean="0"/>
              <a:t>przestępstwa </a:t>
            </a:r>
            <a:r>
              <a:rPr lang="pl-PL" sz="3400" dirty="0"/>
              <a:t>skarbowe:</a:t>
            </a:r>
          </a:p>
          <a:p>
            <a:pPr>
              <a:buFontTx/>
              <a:buChar char="-"/>
            </a:pPr>
            <a:r>
              <a:rPr lang="pl-PL" sz="3400" dirty="0" smtClean="0"/>
              <a:t>popełnione </a:t>
            </a:r>
            <a:r>
              <a:rPr lang="pl-PL" sz="3400" dirty="0"/>
              <a:t>w warunkach skutkujących nadzwyczajnym obostrzeniem kary na podstawie art. 37 § </a:t>
            </a:r>
            <a:r>
              <a:rPr lang="pl-PL" sz="3400" dirty="0" smtClean="0"/>
              <a:t>1 </a:t>
            </a:r>
            <a:r>
              <a:rPr lang="pl-PL" sz="3400" dirty="0"/>
              <a:t>lub art. 38 § </a:t>
            </a:r>
            <a:r>
              <a:rPr lang="pl-PL" sz="3400" dirty="0" smtClean="0"/>
              <a:t>2</a:t>
            </a:r>
          </a:p>
          <a:p>
            <a:pPr>
              <a:buFontTx/>
              <a:buChar char="-"/>
            </a:pPr>
            <a:r>
              <a:rPr lang="pl-PL" sz="3400" dirty="0" smtClean="0"/>
              <a:t> </a:t>
            </a:r>
            <a:r>
              <a:rPr lang="pl-PL" sz="3400" dirty="0"/>
              <a:t>jeżeli osobą podejrzaną jest sędzia lub </a:t>
            </a:r>
            <a:r>
              <a:rPr lang="pl-PL" sz="3400" dirty="0" smtClean="0"/>
              <a:t>prokurator, funkcjonariusz </a:t>
            </a:r>
            <a:r>
              <a:rPr lang="pl-PL" sz="3400" dirty="0"/>
              <a:t>Policji, ABW, Agencji Wywiadu, CBA</a:t>
            </a:r>
            <a:endParaRPr lang="pl-PL" sz="3400" dirty="0" smtClean="0"/>
          </a:p>
          <a:p>
            <a:pPr>
              <a:buFontTx/>
              <a:buChar char="-"/>
            </a:pPr>
            <a:r>
              <a:rPr lang="pl-PL" sz="3400" dirty="0" smtClean="0"/>
              <a:t>jeżeli </a:t>
            </a:r>
            <a:r>
              <a:rPr lang="pl-PL" sz="3400" dirty="0"/>
              <a:t>osobą podejrzaną </a:t>
            </a:r>
            <a:r>
              <a:rPr lang="pl-PL" sz="3400" dirty="0" smtClean="0"/>
              <a:t>jest funkcjonariusz Straży </a:t>
            </a:r>
            <a:r>
              <a:rPr lang="pl-PL" sz="3400" dirty="0"/>
              <a:t>Granicznej, Żandarmerii Wojskowej, finansowego organu postępowania przygotowawczego lub organu nadrzędnego nad nim</a:t>
            </a:r>
            <a:r>
              <a:rPr lang="pl-PL" sz="3400" dirty="0" smtClean="0"/>
              <a:t>,</a:t>
            </a:r>
          </a:p>
          <a:p>
            <a:pPr>
              <a:buFontTx/>
              <a:buChar char="-"/>
            </a:pPr>
            <a:r>
              <a:rPr lang="pl-PL" sz="3400" dirty="0" smtClean="0"/>
              <a:t> </a:t>
            </a:r>
            <a:r>
              <a:rPr lang="pl-PL" sz="3400" dirty="0"/>
              <a:t>jeżeli oskarżony lub osoba podejrzana jest pozbawiona wolności, </a:t>
            </a:r>
            <a:endParaRPr lang="pl-PL" sz="3400" dirty="0" smtClean="0"/>
          </a:p>
          <a:p>
            <a:pPr>
              <a:buFontTx/>
              <a:buChar char="-"/>
            </a:pPr>
            <a:r>
              <a:rPr lang="pl-PL" sz="3400" dirty="0" smtClean="0"/>
              <a:t>jeżeli </a:t>
            </a:r>
            <a:r>
              <a:rPr lang="pl-PL" sz="3400" dirty="0"/>
              <a:t>zachodzą okoliczności dla obligatoryjnej obrony.</a:t>
            </a:r>
          </a:p>
          <a:p>
            <a:pPr marL="0" indent="0">
              <a:buNone/>
            </a:pPr>
            <a:endParaRPr lang="pl-PL" sz="3400" dirty="0" smtClean="0"/>
          </a:p>
          <a:p>
            <a:pPr marL="0" indent="0">
              <a:buNone/>
            </a:pPr>
            <a:r>
              <a:rPr lang="pl-PL" sz="3400" dirty="0" smtClean="0"/>
              <a:t>Fakultatywnie </a:t>
            </a:r>
            <a:r>
              <a:rPr lang="pl-PL" sz="3400" dirty="0"/>
              <a:t>śledztwo prowadzi się natomiast, jeśli zarządzi tak finansowy </a:t>
            </a:r>
            <a:r>
              <a:rPr lang="pl-PL" sz="3400" dirty="0" smtClean="0"/>
              <a:t>organ postępowania </a:t>
            </a:r>
            <a:r>
              <a:rPr lang="pl-PL" sz="3400" dirty="0"/>
              <a:t>przygotowawczego  ze względu na wagę  lub  zawiłość </a:t>
            </a:r>
            <a:r>
              <a:rPr lang="pl-PL" sz="3400" dirty="0" smtClean="0"/>
              <a:t>sprawy (art</a:t>
            </a:r>
            <a:r>
              <a:rPr lang="pl-PL" sz="3400" dirty="0"/>
              <a:t>. 15la § 2) albo gdy taką decyzję podejmie prokurator, uznając, że </a:t>
            </a:r>
            <a:r>
              <a:rPr lang="pl-PL" sz="3400" dirty="0" smtClean="0"/>
              <a:t>wymagają tego </a:t>
            </a:r>
            <a:r>
              <a:rPr lang="pl-PL" sz="3400" dirty="0"/>
              <a:t>okoliczności sprawy (art. 151b § 1).</a:t>
            </a:r>
          </a:p>
          <a:p>
            <a:pPr marL="0" indent="0">
              <a:buNone/>
            </a:pPr>
            <a:r>
              <a:rPr lang="pl-PL" dirty="0"/>
              <a:t> </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35514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0"/>
            <a:ext cx="8229600" cy="1143000"/>
          </a:xfrm>
        </p:spPr>
        <p:txBody>
          <a:bodyPr/>
          <a:lstStyle/>
          <a:p>
            <a:r>
              <a:rPr lang="pl-PL" dirty="0" smtClean="0"/>
              <a:t>Postępowanie mandatowe</a:t>
            </a:r>
            <a:endParaRPr lang="pl-PL" dirty="0"/>
          </a:p>
        </p:txBody>
      </p:sp>
      <p:sp>
        <p:nvSpPr>
          <p:cNvPr id="3" name="Symbol zastępczy zawartości 2"/>
          <p:cNvSpPr>
            <a:spLocks noGrp="1"/>
          </p:cNvSpPr>
          <p:nvPr>
            <p:ph idx="1"/>
          </p:nvPr>
        </p:nvSpPr>
        <p:spPr>
          <a:xfrm>
            <a:off x="457200" y="908720"/>
            <a:ext cx="8229600" cy="5688632"/>
          </a:xfrm>
        </p:spPr>
        <p:txBody>
          <a:bodyPr>
            <a:normAutofit fontScale="77500" lnSpcReduction="20000"/>
          </a:bodyPr>
          <a:lstStyle/>
          <a:p>
            <a:pPr marL="0" indent="0">
              <a:buNone/>
            </a:pPr>
            <a:r>
              <a:rPr lang="pl-PL" dirty="0"/>
              <a:t>Postępowanie </a:t>
            </a:r>
            <a:r>
              <a:rPr lang="pl-PL" dirty="0" smtClean="0"/>
              <a:t>mandatowe zostało wprowadzone do </a:t>
            </a:r>
            <a:r>
              <a:rPr lang="pl-PL" dirty="0" err="1" smtClean="0"/>
              <a:t>k.k.s</a:t>
            </a:r>
            <a:r>
              <a:rPr lang="pl-PL" dirty="0" smtClean="0"/>
              <a:t>. dopiero w </a:t>
            </a:r>
            <a:r>
              <a:rPr lang="pl-PL" dirty="0"/>
              <a:t>1999 r. </a:t>
            </a:r>
            <a:r>
              <a:rPr lang="pl-PL" dirty="0" smtClean="0"/>
              <a:t>(art</a:t>
            </a:r>
            <a:r>
              <a:rPr lang="pl-PL" dirty="0"/>
              <a:t>. </a:t>
            </a:r>
            <a:r>
              <a:rPr lang="pl-PL" dirty="0" smtClean="0"/>
              <a:t>136-141), wcześniej nie było mu znane</a:t>
            </a:r>
            <a:r>
              <a:rPr lang="pl-PL" dirty="0"/>
              <a:t>. Wprowadzenie postępowania mandatowego do Kodeksu karnego skarbowego stało się </a:t>
            </a:r>
            <a:r>
              <a:rPr lang="pl-PL" dirty="0" smtClean="0"/>
              <a:t>zasadne w związku z pozbawieniem </a:t>
            </a:r>
            <a:r>
              <a:rPr lang="pl-PL" dirty="0"/>
              <a:t>organów finansowych ich </a:t>
            </a:r>
            <a:r>
              <a:rPr lang="pl-PL" dirty="0" smtClean="0"/>
              <a:t>dotychczasowych </a:t>
            </a:r>
            <a:r>
              <a:rPr lang="pl-PL" dirty="0"/>
              <a:t>uprawnień orzeczniczych z dniem wejścia Kodeksu w życie, tj. 17 </a:t>
            </a:r>
            <a:r>
              <a:rPr lang="pl-PL" dirty="0" smtClean="0"/>
              <a:t>października </a:t>
            </a:r>
            <a:r>
              <a:rPr lang="pl-PL" dirty="0"/>
              <a:t>1999 r. Przekazanie orzecznictwa w sprawach o przestępstwa skarbowe i </a:t>
            </a:r>
            <a:r>
              <a:rPr lang="pl-PL" dirty="0" smtClean="0"/>
              <a:t>wykroczenia </a:t>
            </a:r>
            <a:r>
              <a:rPr lang="pl-PL" dirty="0"/>
              <a:t>skarbowe do sądów (wcześniej kompetencje w tych kwestiach </a:t>
            </a:r>
            <a:r>
              <a:rPr lang="pl-PL" dirty="0" smtClean="0"/>
              <a:t>miały właśnie finansowe </a:t>
            </a:r>
            <a:r>
              <a:rPr lang="pl-PL" dirty="0"/>
              <a:t>organy orzekające) zwiększyło w sposób istotny ich obciążenie. W tej sytuacji celowe stało się stworzenie odpowiednich mechanizmów procesowych </a:t>
            </a:r>
            <a:r>
              <a:rPr lang="pl-PL" dirty="0" smtClean="0"/>
              <a:t>odciążających </a:t>
            </a:r>
            <a:r>
              <a:rPr lang="pl-PL" dirty="0"/>
              <a:t>sądy w zakresie drobniejszych czynów, przy jednoczesnym poszanowaniu </a:t>
            </a:r>
            <a:r>
              <a:rPr lang="pl-PL" dirty="0" smtClean="0"/>
              <a:t>zasady </a:t>
            </a:r>
            <a:r>
              <a:rPr lang="pl-PL" dirty="0"/>
              <a:t>prawa do sądu. </a:t>
            </a:r>
            <a:endParaRPr lang="pl-PL" dirty="0" smtClean="0"/>
          </a:p>
          <a:p>
            <a:pPr marL="0" indent="0">
              <a:buNone/>
            </a:pPr>
            <a:r>
              <a:rPr lang="pl-PL" dirty="0" smtClean="0"/>
              <a:t>Postępowanie </a:t>
            </a:r>
            <a:r>
              <a:rPr lang="pl-PL" dirty="0"/>
              <a:t>mandatowe </a:t>
            </a:r>
            <a:r>
              <a:rPr lang="pl-PL" dirty="0" smtClean="0"/>
              <a:t>zostało przejęte z postępowania w sprawach o wykroczenia z odpowiednimi modyfikacjami. </a:t>
            </a:r>
            <a:r>
              <a:rPr lang="pl-PL" dirty="0"/>
              <a:t>C</a:t>
            </a:r>
            <a:r>
              <a:rPr lang="pl-PL" dirty="0" smtClean="0"/>
              <a:t>echuje je maksymalne </a:t>
            </a:r>
            <a:r>
              <a:rPr lang="pl-PL" dirty="0"/>
              <a:t>jego skrócenie i </a:t>
            </a:r>
            <a:r>
              <a:rPr lang="pl-PL" dirty="0" smtClean="0"/>
              <a:t>odformalizowanie w drobnych sprawach, jakimi są wykroczenia. </a:t>
            </a:r>
            <a:endParaRPr lang="pl-PL" dirty="0"/>
          </a:p>
        </p:txBody>
      </p:sp>
    </p:spTree>
    <p:extLst>
      <p:ext uri="{BB962C8B-B14F-4D97-AF65-F5344CB8AC3E}">
        <p14:creationId xmlns:p14="http://schemas.microsoft.com/office/powerpoint/2010/main" val="1684400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0648"/>
            <a:ext cx="8229600" cy="6597352"/>
          </a:xfrm>
        </p:spPr>
        <p:txBody>
          <a:bodyPr>
            <a:normAutofit fontScale="92500" lnSpcReduction="20000"/>
          </a:bodyPr>
          <a:lstStyle/>
          <a:p>
            <a:pPr marL="0" indent="0">
              <a:buNone/>
            </a:pPr>
            <a:r>
              <a:rPr lang="pl-PL" b="1" dirty="0" smtClean="0"/>
              <a:t>Organy uprawnione do prowadzenia postępowania mandatowego:</a:t>
            </a:r>
          </a:p>
          <a:p>
            <a:pPr marL="514350" indent="-514350">
              <a:buAutoNum type="arabicParenR"/>
            </a:pPr>
            <a:r>
              <a:rPr lang="pl-PL" dirty="0" smtClean="0"/>
              <a:t>finansowy </a:t>
            </a:r>
            <a:r>
              <a:rPr lang="pl-PL" dirty="0"/>
              <a:t>organ postępowania przygotowawczego (urząd skarbowy, inspektor kontroli skarbowej, urząd celny) </a:t>
            </a:r>
            <a:r>
              <a:rPr lang="pl-PL" dirty="0" smtClean="0"/>
              <a:t>lub</a:t>
            </a:r>
          </a:p>
          <a:p>
            <a:pPr marL="514350" indent="-514350">
              <a:buAutoNum type="arabicParenR"/>
            </a:pPr>
            <a:r>
              <a:rPr lang="pl-PL" dirty="0" smtClean="0"/>
              <a:t> </a:t>
            </a:r>
            <a:r>
              <a:rPr lang="pl-PL" dirty="0"/>
              <a:t>jego upoważniony przedstawiciel albo upoważniony przez urząd celny funkcjonariusz celny pełniący służbę w izbie </a:t>
            </a:r>
            <a:r>
              <a:rPr lang="pl-PL" dirty="0" smtClean="0"/>
              <a:t>celnej; </a:t>
            </a:r>
          </a:p>
          <a:p>
            <a:pPr marL="514350" indent="-514350">
              <a:buAutoNum type="arabicParenR"/>
            </a:pPr>
            <a:r>
              <a:rPr lang="pl-PL" dirty="0" smtClean="0"/>
              <a:t> </a:t>
            </a:r>
            <a:r>
              <a:rPr lang="pl-PL" dirty="0"/>
              <a:t>niefinansowe organy postępowania przygotowawczego, gdy przepis szczególny tak </a:t>
            </a:r>
            <a:r>
              <a:rPr lang="pl-PL" dirty="0" smtClean="0"/>
              <a:t>stanowi. Nie wydaje się, aby dotyczyło </a:t>
            </a:r>
            <a:r>
              <a:rPr lang="pl-PL" dirty="0"/>
              <a:t>to Agencji Bezpieczeństwa Wewnętrznego i Centralnego Biura Antykorupcyjnego, które - zgodnie z art. 118 § 2 - są organami postępowania przygotowawczego w sprawach o przestępstwa skarbowe.</a:t>
            </a:r>
          </a:p>
          <a:p>
            <a:endParaRPr lang="pl-PL" dirty="0"/>
          </a:p>
        </p:txBody>
      </p:sp>
    </p:spTree>
    <p:extLst>
      <p:ext uri="{BB962C8B-B14F-4D97-AF65-F5344CB8AC3E}">
        <p14:creationId xmlns:p14="http://schemas.microsoft.com/office/powerpoint/2010/main" val="117935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16632"/>
            <a:ext cx="8229600" cy="6408712"/>
          </a:xfrm>
        </p:spPr>
        <p:txBody>
          <a:bodyPr>
            <a:normAutofit fontScale="92500" lnSpcReduction="20000"/>
          </a:bodyPr>
          <a:lstStyle/>
          <a:p>
            <a:pPr marL="0" indent="0">
              <a:buNone/>
            </a:pPr>
            <a:r>
              <a:rPr lang="pl-PL" b="1" dirty="0" smtClean="0"/>
              <a:t>Przesłanki postępowania mandatowego to:</a:t>
            </a:r>
            <a:endParaRPr lang="pl-PL" b="1" dirty="0"/>
          </a:p>
          <a:p>
            <a:pPr marL="514350" indent="-514350">
              <a:buAutoNum type="arabicParenR"/>
            </a:pPr>
            <a:r>
              <a:rPr lang="pl-PL" b="1" dirty="0" smtClean="0"/>
              <a:t>do szczególnych pozytywnych przesłanek </a:t>
            </a:r>
            <a:r>
              <a:rPr lang="pl-PL" b="1" dirty="0"/>
              <a:t>postępowania mandatowego </a:t>
            </a:r>
            <a:r>
              <a:rPr lang="pl-PL" b="1" dirty="0" smtClean="0"/>
              <a:t>(</a:t>
            </a:r>
            <a:r>
              <a:rPr lang="pl-PL" dirty="0" smtClean="0"/>
              <a:t>warunkują </a:t>
            </a:r>
            <a:r>
              <a:rPr lang="pl-PL" dirty="0"/>
              <a:t>możliwość załatwienia sprawy w tym </a:t>
            </a:r>
            <a:r>
              <a:rPr lang="pl-PL" dirty="0" smtClean="0"/>
              <a:t>trybie) </a:t>
            </a:r>
            <a:r>
              <a:rPr lang="pl-PL" b="1" dirty="0"/>
              <a:t>zaliczamy </a:t>
            </a:r>
            <a:r>
              <a:rPr lang="pl-PL" b="1" dirty="0" smtClean="0"/>
              <a:t>:</a:t>
            </a:r>
          </a:p>
          <a:p>
            <a:pPr marL="0" indent="0">
              <a:buNone/>
            </a:pPr>
            <a:r>
              <a:rPr lang="pl-PL" dirty="0" smtClean="0"/>
              <a:t>- </a:t>
            </a:r>
            <a:r>
              <a:rPr lang="pl-PL" dirty="0"/>
              <a:t>c</a:t>
            </a:r>
            <a:r>
              <a:rPr lang="pl-PL" dirty="0" smtClean="0"/>
              <a:t>zyn stanowi wykroczenie skarbowe</a:t>
            </a:r>
            <a:endParaRPr lang="pl-PL" dirty="0"/>
          </a:p>
          <a:p>
            <a:pPr marL="0" indent="0">
              <a:buNone/>
            </a:pPr>
            <a:r>
              <a:rPr lang="pl-PL" dirty="0" smtClean="0"/>
              <a:t>- brak </a:t>
            </a:r>
            <a:r>
              <a:rPr lang="pl-PL" dirty="0"/>
              <a:t>wątpliwości co do osoby sprawcy i okoliczności popełnienia </a:t>
            </a:r>
            <a:r>
              <a:rPr lang="pl-PL" dirty="0" smtClean="0"/>
              <a:t>wykroczenia skarbowego</a:t>
            </a:r>
            <a:r>
              <a:rPr lang="pl-PL" dirty="0"/>
              <a:t>,</a:t>
            </a:r>
          </a:p>
          <a:p>
            <a:pPr marL="0" indent="0">
              <a:buNone/>
            </a:pPr>
            <a:r>
              <a:rPr lang="pl-PL" dirty="0" smtClean="0"/>
              <a:t>- przekonanie </a:t>
            </a:r>
            <a:r>
              <a:rPr lang="pl-PL" dirty="0"/>
              <a:t>organu, że wystarczającą reakcją na wykroczenie skarbowe </a:t>
            </a:r>
            <a:r>
              <a:rPr lang="pl-PL" dirty="0" smtClean="0"/>
              <a:t>będzie grzywna </a:t>
            </a:r>
            <a:r>
              <a:rPr lang="pl-PL" dirty="0"/>
              <a:t>w granicach od jednej dziesiątej do podwójnej wysokości </a:t>
            </a:r>
            <a:r>
              <a:rPr lang="pl-PL" dirty="0" smtClean="0"/>
              <a:t>minimalnego wynagrodzenia,</a:t>
            </a:r>
            <a:endParaRPr lang="pl-PL" dirty="0"/>
          </a:p>
          <a:p>
            <a:pPr marL="0" indent="0">
              <a:buNone/>
            </a:pPr>
            <a:r>
              <a:rPr lang="pl-PL" dirty="0" smtClean="0"/>
              <a:t>- zgoda </a:t>
            </a:r>
            <a:r>
              <a:rPr lang="pl-PL" dirty="0"/>
              <a:t>sprawcy wykroczenia skarbowego na przyjęcie mandatu (zgodę tę </a:t>
            </a:r>
            <a:r>
              <a:rPr lang="pl-PL" dirty="0" smtClean="0"/>
              <a:t>odnotowuje </a:t>
            </a:r>
            <a:r>
              <a:rPr lang="pl-PL" dirty="0"/>
              <a:t>się na dokumencie mandatu</a:t>
            </a:r>
            <a:r>
              <a:rPr lang="pl-PL" dirty="0" smtClean="0"/>
              <a:t>).</a:t>
            </a:r>
          </a:p>
          <a:p>
            <a:pPr marL="0" indent="0">
              <a:buNone/>
            </a:pPr>
            <a:endParaRPr lang="pl-PL" dirty="0"/>
          </a:p>
        </p:txBody>
      </p:sp>
    </p:spTree>
    <p:extLst>
      <p:ext uri="{BB962C8B-B14F-4D97-AF65-F5344CB8AC3E}">
        <p14:creationId xmlns:p14="http://schemas.microsoft.com/office/powerpoint/2010/main" val="2379559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6408712"/>
          </a:xfrm>
        </p:spPr>
        <p:txBody>
          <a:bodyPr>
            <a:normAutofit fontScale="92500" lnSpcReduction="20000"/>
          </a:bodyPr>
          <a:lstStyle/>
          <a:p>
            <a:pPr marL="0" indent="0">
              <a:buNone/>
            </a:pPr>
            <a:r>
              <a:rPr lang="pl-PL" b="1" dirty="0" smtClean="0"/>
              <a:t>2) szczególne przesłanki ujemne to z kolei (uniemożliwiają załatwienie sprawy w tym trybie):</a:t>
            </a:r>
            <a:endParaRPr lang="pl-PL" dirty="0"/>
          </a:p>
          <a:p>
            <a:pPr marL="0" indent="0">
              <a:buNone/>
            </a:pPr>
            <a:r>
              <a:rPr lang="pl-PL" dirty="0" smtClean="0"/>
              <a:t>- w </a:t>
            </a:r>
            <a:r>
              <a:rPr lang="pl-PL" dirty="0"/>
              <a:t>związku z wykroczeniem skarbowym nastąpiło uszczuplenie </a:t>
            </a:r>
            <a:r>
              <a:rPr lang="pl-PL" dirty="0" smtClean="0"/>
              <a:t>należności publicznoprawnej</a:t>
            </a:r>
            <a:r>
              <a:rPr lang="pl-PL" dirty="0"/>
              <a:t>, chyba że do chwili przyjęcia mandatu karnego wymagalna </a:t>
            </a:r>
            <a:r>
              <a:rPr lang="pl-PL" dirty="0" smtClean="0"/>
              <a:t>należność </a:t>
            </a:r>
            <a:r>
              <a:rPr lang="pl-PL" dirty="0"/>
              <a:t>została w całości </a:t>
            </a:r>
            <a:r>
              <a:rPr lang="pl-PL" dirty="0" smtClean="0"/>
              <a:t>uiszczona –mamy tutaj przeszkodę względną, która przestaje istnieć w razie uregulowania należności wraz z odsetkami,</a:t>
            </a:r>
            <a:endParaRPr lang="pl-PL" dirty="0"/>
          </a:p>
          <a:p>
            <a:pPr marL="0" indent="0">
              <a:buNone/>
            </a:pPr>
            <a:r>
              <a:rPr lang="pl-PL" dirty="0" smtClean="0"/>
              <a:t>- zachodzi </a:t>
            </a:r>
            <a:r>
              <a:rPr lang="pl-PL" dirty="0"/>
              <a:t>kumulatywny zbieg </a:t>
            </a:r>
            <a:r>
              <a:rPr lang="pl-PL" dirty="0" smtClean="0"/>
              <a:t>przepisów określony </a:t>
            </a:r>
            <a:r>
              <a:rPr lang="pl-PL" dirty="0"/>
              <a:t>w art. 7 § </a:t>
            </a:r>
            <a:r>
              <a:rPr lang="pl-PL" dirty="0" smtClean="0"/>
              <a:t>1, </a:t>
            </a:r>
            <a:r>
              <a:rPr lang="pl-PL" dirty="0"/>
              <a:t>a ten sam </a:t>
            </a:r>
            <a:r>
              <a:rPr lang="pl-PL" dirty="0" smtClean="0"/>
              <a:t>czyn sprawcy </a:t>
            </a:r>
            <a:r>
              <a:rPr lang="pl-PL" dirty="0"/>
              <a:t>wykroczenia skarbowego wyczerpuje zarazem znamiona </a:t>
            </a:r>
            <a:r>
              <a:rPr lang="pl-PL" dirty="0" smtClean="0"/>
              <a:t>przestępstwa skarbowego</a:t>
            </a:r>
            <a:r>
              <a:rPr lang="pl-PL" dirty="0"/>
              <a:t>,</a:t>
            </a:r>
          </a:p>
          <a:p>
            <a:pPr marL="0" indent="0">
              <a:buNone/>
            </a:pPr>
            <a:r>
              <a:rPr lang="pl-PL" dirty="0" smtClean="0"/>
              <a:t>- należałoby </a:t>
            </a:r>
            <a:r>
              <a:rPr lang="pl-PL" dirty="0"/>
              <a:t>orzec przepadek </a:t>
            </a:r>
            <a:r>
              <a:rPr lang="pl-PL" dirty="0" smtClean="0"/>
              <a:t>przedmiotów (wszystkie obligatoryjne przypadki, fakultatywne, jeżeli organ uważa, że taki przepadek winien być orzeczony).</a:t>
            </a:r>
            <a:endParaRPr lang="pl-PL" dirty="0"/>
          </a:p>
          <a:p>
            <a:endParaRPr lang="pl-PL" dirty="0"/>
          </a:p>
        </p:txBody>
      </p:sp>
    </p:spTree>
    <p:extLst>
      <p:ext uri="{BB962C8B-B14F-4D97-AF65-F5344CB8AC3E}">
        <p14:creationId xmlns:p14="http://schemas.microsoft.com/office/powerpoint/2010/main" val="323965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5937523"/>
          </a:xfrm>
        </p:spPr>
        <p:txBody>
          <a:bodyPr>
            <a:normAutofit fontScale="77500" lnSpcReduction="20000"/>
          </a:bodyPr>
          <a:lstStyle/>
          <a:p>
            <a:pPr marL="0" indent="0">
              <a:buNone/>
            </a:pPr>
            <a:r>
              <a:rPr lang="pl-PL" dirty="0"/>
              <a:t>Aby postępowanie mandatowe było dopuszczalne, muszą być spełnione </a:t>
            </a:r>
            <a:r>
              <a:rPr lang="pl-PL" dirty="0" smtClean="0"/>
              <a:t>także ogólne </a:t>
            </a:r>
            <a:r>
              <a:rPr lang="pl-PL" dirty="0"/>
              <a:t>przesłanki dodatnie oraz nie mogą wystąpić ogólne przesłanki ujemne </a:t>
            </a:r>
            <a:r>
              <a:rPr lang="pl-PL" dirty="0" smtClean="0"/>
              <a:t>warunkujące </a:t>
            </a:r>
            <a:r>
              <a:rPr lang="pl-PL" dirty="0"/>
              <a:t>każde postępowanie, także o wykroczenie skarbowe. Nie można </a:t>
            </a:r>
            <a:r>
              <a:rPr lang="pl-PL" dirty="0" smtClean="0"/>
              <a:t>zatem sięgać </a:t>
            </a:r>
            <a:r>
              <a:rPr lang="pl-PL" dirty="0"/>
              <a:t>po mandat, gdy sprawcą np. drobnego przemytu celnego okazuje się </a:t>
            </a:r>
            <a:r>
              <a:rPr lang="pl-PL" dirty="0" smtClean="0"/>
              <a:t>nieletnim albo </a:t>
            </a:r>
            <a:r>
              <a:rPr lang="pl-PL" dirty="0"/>
              <a:t>jeżeli ze względu na znikomą szkodliwość czyn ten nie jest wykroczeniem.</a:t>
            </a:r>
          </a:p>
          <a:p>
            <a:pPr marL="0" indent="0">
              <a:buNone/>
            </a:pPr>
            <a:endParaRPr lang="pl-PL" dirty="0"/>
          </a:p>
          <a:p>
            <a:pPr marL="0" indent="0">
              <a:buNone/>
            </a:pPr>
            <a:r>
              <a:rPr lang="pl-PL" dirty="0" smtClean="0"/>
              <a:t>Upoważniony </a:t>
            </a:r>
            <a:r>
              <a:rPr lang="pl-PL" dirty="0"/>
              <a:t>organ, wymierzając karę grzywny w drodze mandatu </a:t>
            </a:r>
            <a:r>
              <a:rPr lang="pl-PL" dirty="0" smtClean="0"/>
              <a:t>karnego jest </a:t>
            </a:r>
            <a:r>
              <a:rPr lang="pl-PL" dirty="0"/>
              <a:t>obowiązany określić wykroczenie skarbowe zarzucane sprawcy oraz </a:t>
            </a:r>
            <a:r>
              <a:rPr lang="pl-PL" dirty="0" smtClean="0"/>
              <a:t>pouczyć </a:t>
            </a:r>
            <a:r>
              <a:rPr lang="pl-PL" dirty="0"/>
              <a:t>go o warunkach dopuszczalności postępowania mandatowego, </a:t>
            </a:r>
            <a:r>
              <a:rPr lang="pl-PL" dirty="0" smtClean="0"/>
              <a:t>szczególnie zaś o </a:t>
            </a:r>
            <a:r>
              <a:rPr lang="pl-PL" dirty="0"/>
              <a:t>skutkach prawnych braku zgody na przyjęcie mandatu. W tym ostatnim przypadku sprawa podlega rozpoznaniu na zasadach ogólnych przed sądem</a:t>
            </a:r>
            <a:r>
              <a:rPr lang="pl-PL" dirty="0" smtClean="0"/>
              <a:t>. Dochodzi do wszczęcia dochodzenia na zasadach ogólnych.</a:t>
            </a:r>
            <a:r>
              <a:rPr lang="pl-PL" dirty="0"/>
              <a:t>	</a:t>
            </a:r>
          </a:p>
        </p:txBody>
      </p:sp>
    </p:spTree>
    <p:extLst>
      <p:ext uri="{BB962C8B-B14F-4D97-AF65-F5344CB8AC3E}">
        <p14:creationId xmlns:p14="http://schemas.microsoft.com/office/powerpoint/2010/main" val="1393017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normAutofit fontScale="62500" lnSpcReduction="20000"/>
          </a:bodyPr>
          <a:lstStyle/>
          <a:p>
            <a:pPr marL="0" indent="0">
              <a:buNone/>
            </a:pPr>
            <a:r>
              <a:rPr lang="pl-PL" dirty="0"/>
              <a:t>Kodeks karny skarbowy </a:t>
            </a:r>
            <a:r>
              <a:rPr lang="pl-PL" dirty="0" smtClean="0"/>
              <a:t>określa </a:t>
            </a:r>
            <a:r>
              <a:rPr lang="pl-PL" dirty="0"/>
              <a:t>następujące rodzaje mandatów:</a:t>
            </a:r>
          </a:p>
          <a:p>
            <a:pPr marL="0" indent="0">
              <a:buNone/>
            </a:pPr>
            <a:r>
              <a:rPr lang="pl-PL" dirty="0" smtClean="0"/>
              <a:t>1</a:t>
            </a:r>
            <a:r>
              <a:rPr lang="pl-PL" dirty="0"/>
              <a:t>) </a:t>
            </a:r>
            <a:r>
              <a:rPr lang="pl-PL" b="1" dirty="0"/>
              <a:t>gotówkowy</a:t>
            </a:r>
            <a:r>
              <a:rPr lang="pl-PL" dirty="0"/>
              <a:t>, wydawany ukaranemu po uiszczeniu kary grzywny </a:t>
            </a:r>
            <a:r>
              <a:rPr lang="pl-PL" dirty="0" smtClean="0"/>
              <a:t>bezpośrednio </a:t>
            </a:r>
            <a:r>
              <a:rPr lang="pl-PL" dirty="0"/>
              <a:t>upoważnionemu podmiotowi, który ją nałożył, </a:t>
            </a:r>
            <a:endParaRPr lang="pl-PL" dirty="0" smtClean="0"/>
          </a:p>
          <a:p>
            <a:pPr marL="0" indent="0">
              <a:buNone/>
            </a:pPr>
            <a:r>
              <a:rPr lang="pl-PL" dirty="0" smtClean="0"/>
              <a:t>2</a:t>
            </a:r>
            <a:r>
              <a:rPr lang="pl-PL" dirty="0"/>
              <a:t>) </a:t>
            </a:r>
            <a:r>
              <a:rPr lang="pl-PL" b="1" dirty="0"/>
              <a:t>kredytowany</a:t>
            </a:r>
            <a:r>
              <a:rPr lang="pl-PL" dirty="0"/>
              <a:t>, wydawany ukaranemu za potwierdzeniem odbioru.</a:t>
            </a:r>
          </a:p>
          <a:p>
            <a:pPr marL="0" indent="0">
              <a:buNone/>
            </a:pPr>
            <a:endParaRPr lang="pl-PL" dirty="0"/>
          </a:p>
          <a:p>
            <a:pPr marL="0" indent="0">
              <a:buNone/>
            </a:pPr>
            <a:r>
              <a:rPr lang="pl-PL" b="1" dirty="0" smtClean="0"/>
              <a:t>Mandat </a:t>
            </a:r>
            <a:r>
              <a:rPr lang="pl-PL" b="1" dirty="0"/>
              <a:t>karny gotówkowy </a:t>
            </a:r>
            <a:r>
              <a:rPr lang="pl-PL" dirty="0"/>
              <a:t>można nałożyć na osobę czasowo tylko </a:t>
            </a:r>
            <a:r>
              <a:rPr lang="pl-PL" dirty="0" smtClean="0"/>
              <a:t>przebywającą na </a:t>
            </a:r>
            <a:r>
              <a:rPr lang="pl-PL" dirty="0"/>
              <a:t>terytorium Rzeczypospolitej Polskiej lub niemającą stałego miejsca </a:t>
            </a:r>
            <a:r>
              <a:rPr lang="pl-PL" dirty="0" smtClean="0"/>
              <a:t>zamieszkania lub </a:t>
            </a:r>
            <a:r>
              <a:rPr lang="pl-PL" dirty="0"/>
              <a:t>stałego miejsca pobytu, jak również na osobę stale przebywającą na </a:t>
            </a:r>
            <a:r>
              <a:rPr lang="pl-PL" dirty="0" smtClean="0"/>
              <a:t>terytorium Rzeczypospolitej </a:t>
            </a:r>
            <a:r>
              <a:rPr lang="pl-PL" dirty="0"/>
              <a:t>Polskiej, która czasowo opuszcza to terytorium. Mandat </a:t>
            </a:r>
            <a:r>
              <a:rPr lang="pl-PL" dirty="0" smtClean="0"/>
              <a:t>gotówkowy </a:t>
            </a:r>
            <a:r>
              <a:rPr lang="pl-PL" dirty="0"/>
              <a:t>staje się prawomocny z chwilą uiszczenia kary grzywny upoważnionemu </a:t>
            </a:r>
            <a:r>
              <a:rPr lang="pl-PL" dirty="0" smtClean="0"/>
              <a:t>podmiotowi</a:t>
            </a:r>
            <a:r>
              <a:rPr lang="pl-PL" dirty="0"/>
              <a:t>, który ją nałożył.</a:t>
            </a:r>
          </a:p>
          <a:p>
            <a:pPr marL="0" indent="0">
              <a:buNone/>
            </a:pPr>
            <a:r>
              <a:rPr lang="pl-PL" b="1" dirty="0" smtClean="0"/>
              <a:t>Mandat </a:t>
            </a:r>
            <a:r>
              <a:rPr lang="pl-PL" b="1" dirty="0"/>
              <a:t>kredytowany</a:t>
            </a:r>
            <a:r>
              <a:rPr lang="pl-PL" dirty="0"/>
              <a:t> można nałożyć na osobę stale przebywającą na </a:t>
            </a:r>
            <a:r>
              <a:rPr lang="pl-PL" dirty="0" smtClean="0"/>
              <a:t>terytorium Rzeczypospolitej </a:t>
            </a:r>
            <a:r>
              <a:rPr lang="pl-PL" dirty="0"/>
              <a:t>Polskiej, która ma stałe miejsce zamieszkania lub stałe miejsce pobytu. Mandat ten staje się prawomocny z chwilą pokwitowania jego </a:t>
            </a:r>
            <a:r>
              <a:rPr lang="pl-PL" dirty="0" smtClean="0"/>
              <a:t>odbioru przez </a:t>
            </a:r>
            <a:r>
              <a:rPr lang="pl-PL" dirty="0"/>
              <a:t>ukaranego. Mandat kredytowany powinien zawierać pouczenie o obowiązku uiszczenia nałożonej kary grzywny w terminie 7 dni od daty przyjęcia mandatu oraz o skutkach jej nieuiszczenia w tym terminie. Ponieważ będzie to już mandat </a:t>
            </a:r>
            <a:r>
              <a:rPr lang="pl-PL" dirty="0" smtClean="0"/>
              <a:t>prawomocny</a:t>
            </a:r>
            <a:r>
              <a:rPr lang="pl-PL" dirty="0"/>
              <a:t>, wywoła skutek w postaci ściągnięcia grzywny przez urząd skarbowy w </a:t>
            </a:r>
            <a:r>
              <a:rPr lang="pl-PL" dirty="0" smtClean="0"/>
              <a:t>trybie </a:t>
            </a:r>
            <a:r>
              <a:rPr lang="pl-PL" dirty="0"/>
              <a:t>przepisów o postępowaniu egzekucyjnym w administracji.</a:t>
            </a:r>
          </a:p>
          <a:p>
            <a:pPr marL="0" indent="0">
              <a:buNone/>
            </a:pPr>
            <a:endParaRPr lang="pl-PL" dirty="0"/>
          </a:p>
          <a:p>
            <a:pPr marL="0" indent="0">
              <a:buNone/>
            </a:pPr>
            <a:endParaRPr lang="pl-PL" dirty="0" smtClean="0"/>
          </a:p>
          <a:p>
            <a:pPr marL="0" indent="0">
              <a:buNone/>
            </a:pP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3979975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597352"/>
          </a:xfrm>
        </p:spPr>
        <p:txBody>
          <a:bodyPr>
            <a:normAutofit fontScale="47500" lnSpcReduction="20000"/>
          </a:bodyPr>
          <a:lstStyle/>
          <a:p>
            <a:pPr marL="0" indent="0">
              <a:buNone/>
            </a:pPr>
            <a:r>
              <a:rPr lang="pl-PL" b="1" dirty="0" smtClean="0"/>
              <a:t>Prawomocne uchylenie mandatu karnego</a:t>
            </a:r>
          </a:p>
          <a:p>
            <a:pPr marL="0" indent="0">
              <a:buNone/>
            </a:pPr>
            <a:r>
              <a:rPr lang="pl-PL" dirty="0" smtClean="0"/>
              <a:t>Podstawy do niezwłocznego uchylenia to:</a:t>
            </a:r>
          </a:p>
          <a:p>
            <a:pPr marL="0" indent="0">
              <a:buNone/>
            </a:pPr>
            <a:r>
              <a:rPr lang="pl-PL" dirty="0" smtClean="0"/>
              <a:t>1) karę grzywny </a:t>
            </a:r>
            <a:r>
              <a:rPr lang="pl-PL" dirty="0"/>
              <a:t>nałożono za czyn niebędący czynem zabronionym jako wykroczenie </a:t>
            </a:r>
            <a:r>
              <a:rPr lang="pl-PL" dirty="0" smtClean="0"/>
              <a:t>skarbowe (np. w </a:t>
            </a:r>
            <a:r>
              <a:rPr lang="pl-PL" dirty="0"/>
              <a:t>ogóle nie ma on znamion żadnego czynu zabronionego z </a:t>
            </a:r>
            <a:r>
              <a:rPr lang="pl-PL" dirty="0" err="1"/>
              <a:t>k.k.s</a:t>
            </a:r>
            <a:r>
              <a:rPr lang="pl-PL" dirty="0"/>
              <a:t>., albo też może </a:t>
            </a:r>
            <a:r>
              <a:rPr lang="pl-PL" dirty="0" smtClean="0"/>
              <a:t>okazać się, że realizuje on znamion </a:t>
            </a:r>
            <a:r>
              <a:rPr lang="pl-PL" dirty="0"/>
              <a:t>przestępstwa </a:t>
            </a:r>
            <a:r>
              <a:rPr lang="pl-PL" dirty="0" smtClean="0"/>
              <a:t>skarbowego). </a:t>
            </a:r>
            <a:r>
              <a:rPr lang="pl-PL" dirty="0"/>
              <a:t>Nie ma natomiast podstaw do </a:t>
            </a:r>
            <a:r>
              <a:rPr lang="pl-PL" dirty="0" smtClean="0"/>
              <a:t>uchylenia </a:t>
            </a:r>
            <a:r>
              <a:rPr lang="pl-PL" dirty="0"/>
              <a:t>mandatu, którym wymierzono karę za czyn będący wykroczeniem skarbowym, ale ze złą kwalifikacją prawną (np. wskazano inne wykroczenie skarbowe</a:t>
            </a:r>
            <a:r>
              <a:rPr lang="pl-PL" dirty="0" smtClean="0"/>
              <a:t>),</a:t>
            </a:r>
          </a:p>
          <a:p>
            <a:pPr marL="0" indent="0">
              <a:buNone/>
            </a:pPr>
            <a:r>
              <a:rPr lang="pl-PL" dirty="0" smtClean="0"/>
              <a:t>2) mandat nałożono  na osobę, która nie podpisała mandatu karnego,</a:t>
            </a:r>
          </a:p>
          <a:p>
            <a:pPr marL="0" indent="0">
              <a:buNone/>
            </a:pPr>
            <a:r>
              <a:rPr lang="pl-PL" dirty="0" smtClean="0"/>
              <a:t>3) mandat nałożono na osobę, która nie ponosi odpowiedzialności za wykrocznie skarbowe,</a:t>
            </a:r>
          </a:p>
          <a:p>
            <a:pPr marL="0" indent="0">
              <a:buNone/>
            </a:pPr>
            <a:r>
              <a:rPr lang="pl-PL" dirty="0" smtClean="0"/>
              <a:t>4) karę grzywny nałożono w wysokości wyższej niż podwójna wysokość minimalnego wynagrodzenia, z tym że w takim wypadku uchylenie mandatu następuje w części przekraczającej dopuszczalną jej wysokość,</a:t>
            </a:r>
          </a:p>
          <a:p>
            <a:pPr marL="0" indent="0">
              <a:buNone/>
            </a:pPr>
            <a:r>
              <a:rPr lang="pl-PL" dirty="0" smtClean="0"/>
              <a:t>5) </a:t>
            </a:r>
            <a:r>
              <a:rPr lang="pl-PL" dirty="0"/>
              <a:t>k</a:t>
            </a:r>
            <a:r>
              <a:rPr lang="pl-PL" dirty="0" smtClean="0"/>
              <a:t>arę grzywny  nałożono wbrew zakazom określonym w art.137 § 2 pkt 2 i 4 </a:t>
            </a:r>
            <a:r>
              <a:rPr lang="pl-PL" dirty="0" err="1" smtClean="0"/>
              <a:t>k.k.s</a:t>
            </a:r>
            <a:r>
              <a:rPr lang="pl-PL" dirty="0" smtClean="0"/>
              <a:t>. </a:t>
            </a:r>
            <a:endParaRPr lang="pl-PL" dirty="0"/>
          </a:p>
          <a:p>
            <a:pPr marL="0" indent="0">
              <a:buNone/>
            </a:pPr>
            <a:endParaRPr lang="pl-PL" dirty="0" smtClean="0"/>
          </a:p>
          <a:p>
            <a:pPr marL="0" indent="0">
              <a:buNone/>
            </a:pPr>
            <a:r>
              <a:rPr lang="pl-PL" dirty="0" smtClean="0"/>
              <a:t>Uchylenie </a:t>
            </a:r>
            <a:r>
              <a:rPr lang="pl-PL" dirty="0"/>
              <a:t>mandatu następuje na wniosek ukaranego złożony w terminie </a:t>
            </a:r>
            <a:r>
              <a:rPr lang="pl-PL" dirty="0" smtClean="0"/>
              <a:t>zawitym </a:t>
            </a:r>
            <a:r>
              <a:rPr lang="pl-PL" dirty="0"/>
              <a:t>7 dni od daty przyjęcia mandatu lub z urzędu w każdym czasie. Uprawniony do uchylenia prawomocnego mandatu karnego jest sąd właściwy do rozpoznania </a:t>
            </a:r>
            <a:r>
              <a:rPr lang="pl-PL" dirty="0" smtClean="0"/>
              <a:t>sprawy</a:t>
            </a:r>
            <a:r>
              <a:rPr lang="pl-PL" dirty="0"/>
              <a:t>, na którego obszarze działania została nałożona kara grzywny. W przedmiocie uchylenia mandatu karnego sąd orzeka na posiedzeniu. W posiedzeniu ma prawo uczestniczyć ukarany, organ, który nałożył grzywnę lub jego funkcjonariusz albo przedstawiciel tego organu oraz uprawniony interwenient. Przed wydaniem </a:t>
            </a:r>
            <a:r>
              <a:rPr lang="pl-PL" dirty="0" smtClean="0"/>
              <a:t>postanowienia </a:t>
            </a:r>
            <a:r>
              <a:rPr lang="pl-PL" dirty="0"/>
              <a:t>sąd może zarządzić stosowne czynności w celu sprawdzenia podstaw do uchylenia mandatu karnego. Uchylając mandat, nakazuje się podmiotowi, na </a:t>
            </a:r>
            <a:r>
              <a:rPr lang="pl-PL" dirty="0" smtClean="0"/>
              <a:t>którego </a:t>
            </a:r>
            <a:r>
              <a:rPr lang="pl-PL" dirty="0"/>
              <a:t>rachunek pobrano grzywnę, niezwłoczny zwrot uiszczonej kwoty, chyba że czyn zarzucany sprawcy wyczerpuje znamiona przestępstwa skarbowego, przestępstwa lub wykroczenia powszechnego. W takim wypadku uiszczoną kwotę zatrzymuje się do zakończenia postępowania jako zabezpieczenie majątkowe grożących mu kar, środków karnych oraz kosztów postępowania.</a:t>
            </a:r>
          </a:p>
          <a:p>
            <a:pPr marL="0" indent="0">
              <a:buNone/>
            </a:pPr>
            <a:endParaRPr lang="pl-PL" dirty="0" smtClean="0"/>
          </a:p>
          <a:p>
            <a:pPr marL="0" indent="0">
              <a:buNone/>
            </a:pPr>
            <a:r>
              <a:rPr lang="pl-PL" dirty="0" smtClean="0"/>
              <a:t>Nadzór </a:t>
            </a:r>
            <a:r>
              <a:rPr lang="pl-PL" dirty="0"/>
              <a:t>administracyjny nad postępowaniem mandatowym finansowych </a:t>
            </a:r>
            <a:r>
              <a:rPr lang="pl-PL" dirty="0" smtClean="0"/>
              <a:t>organów </a:t>
            </a:r>
            <a:r>
              <a:rPr lang="pl-PL" dirty="0"/>
              <a:t>postępowania przygotowawczego sprawuje Minister Finansów, a </a:t>
            </a:r>
            <a:r>
              <a:rPr lang="pl-PL" dirty="0" smtClean="0"/>
              <a:t>niefinansowych </a:t>
            </a:r>
            <a:r>
              <a:rPr lang="pl-PL" dirty="0"/>
              <a:t>odpowiednio Minister Spraw Wewnętrznych i Administracji (Policja i Straż Graniczna) i Minister Obrony Narodowej (Żandarmeria Wojskowa).</a:t>
            </a:r>
          </a:p>
          <a:p>
            <a:pPr marL="0" indent="0">
              <a:buNone/>
            </a:pPr>
            <a:r>
              <a:rPr lang="pl-PL" dirty="0"/>
              <a:t> </a:t>
            </a:r>
          </a:p>
          <a:p>
            <a:pPr marL="0" indent="0">
              <a:buNone/>
            </a:pPr>
            <a:endParaRPr lang="pl-PL" dirty="0"/>
          </a:p>
        </p:txBody>
      </p:sp>
    </p:spTree>
    <p:extLst>
      <p:ext uri="{BB962C8B-B14F-4D97-AF65-F5344CB8AC3E}">
        <p14:creationId xmlns:p14="http://schemas.microsoft.com/office/powerpoint/2010/main" val="319186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Interwencja (art</a:t>
            </a:r>
            <a:r>
              <a:rPr lang="pl-PL" sz="3200" b="1" dirty="0"/>
              <a:t>. 119 oraz art. </a:t>
            </a:r>
            <a:r>
              <a:rPr lang="pl-PL" sz="3200" b="1" dirty="0" smtClean="0"/>
              <a:t>126-128) </a:t>
            </a:r>
            <a:endParaRPr lang="pl-PL" sz="3200" b="1" dirty="0"/>
          </a:p>
        </p:txBody>
      </p:sp>
      <p:sp>
        <p:nvSpPr>
          <p:cNvPr id="3" name="Symbol zastępczy zawartości 2"/>
          <p:cNvSpPr>
            <a:spLocks noGrp="1"/>
          </p:cNvSpPr>
          <p:nvPr>
            <p:ph idx="1"/>
          </p:nvPr>
        </p:nvSpPr>
        <p:spPr>
          <a:xfrm>
            <a:off x="457200" y="1124744"/>
            <a:ext cx="8229600" cy="5400600"/>
          </a:xfrm>
        </p:spPr>
        <p:txBody>
          <a:bodyPr>
            <a:normAutofit fontScale="77500" lnSpcReduction="20000"/>
          </a:bodyPr>
          <a:lstStyle/>
          <a:p>
            <a:pPr marL="0" indent="0">
              <a:buNone/>
            </a:pPr>
            <a:r>
              <a:rPr lang="pl-PL" dirty="0" smtClean="0"/>
              <a:t>Instytucja ta służy zabezpieczeniu roszczenia </a:t>
            </a:r>
            <a:r>
              <a:rPr lang="pl-PL" dirty="0"/>
              <a:t>osób trzecich do przedmiotów zagrożonych </a:t>
            </a:r>
            <a:r>
              <a:rPr lang="pl-PL" dirty="0" smtClean="0"/>
              <a:t>przepadkiem. Interwenient </a:t>
            </a:r>
            <a:r>
              <a:rPr lang="pl-PL" dirty="0"/>
              <a:t>roszczący sobie prawo do przedmiotów podlegających przepadkowi może </a:t>
            </a:r>
            <a:r>
              <a:rPr lang="pl-PL" dirty="0" smtClean="0"/>
              <a:t>dochodzić </a:t>
            </a:r>
            <a:r>
              <a:rPr lang="pl-PL" dirty="0"/>
              <a:t>swych roszczeń w postępowaniu w sprawie o przestępstwo skarbowe lub wykroczenie skarbowe. </a:t>
            </a:r>
          </a:p>
          <a:p>
            <a:pPr marL="0" indent="0">
              <a:buNone/>
            </a:pPr>
            <a:r>
              <a:rPr lang="pl-PL" dirty="0" smtClean="0"/>
              <a:t>Interwenient </a:t>
            </a:r>
            <a:r>
              <a:rPr lang="pl-PL" dirty="0"/>
              <a:t>to podmiot, który - nie będąc podejrzanym lub </a:t>
            </a:r>
            <a:r>
              <a:rPr lang="pl-PL" dirty="0" smtClean="0"/>
              <a:t>oskarżonym w </a:t>
            </a:r>
            <a:r>
              <a:rPr lang="pl-PL" dirty="0"/>
              <a:t>postępowaniu w sprawie o przestępstwo lub wykroczenie </a:t>
            </a:r>
            <a:r>
              <a:rPr lang="pl-PL" dirty="0" smtClean="0"/>
              <a:t>skarbowe zgłosił </a:t>
            </a:r>
            <a:r>
              <a:rPr lang="pl-PL" dirty="0"/>
              <a:t>w tym postępowaniu roszczenie do przedmiotów podlegających </a:t>
            </a:r>
            <a:r>
              <a:rPr lang="pl-PL" dirty="0" smtClean="0"/>
              <a:t> przepadkowi </a:t>
            </a:r>
            <a:r>
              <a:rPr lang="pl-PL" dirty="0"/>
              <a:t>(art. 53 § 41). </a:t>
            </a:r>
            <a:r>
              <a:rPr lang="pl-PL" dirty="0" smtClean="0"/>
              <a:t>Z tą chwilą staje się on stroną w postępowaniu </a:t>
            </a:r>
            <a:r>
              <a:rPr lang="pl-PL" dirty="0"/>
              <a:t>w </a:t>
            </a:r>
            <a:r>
              <a:rPr lang="pl-PL" dirty="0" smtClean="0"/>
              <a:t>sprawie o przestępstwo/wykroczenie skarbowe </a:t>
            </a:r>
            <a:r>
              <a:rPr lang="pl-PL" dirty="0"/>
              <a:t>(obok </a:t>
            </a:r>
            <a:r>
              <a:rPr lang="pl-PL" dirty="0" smtClean="0"/>
              <a:t>oskarżyciela </a:t>
            </a:r>
            <a:r>
              <a:rPr lang="pl-PL" dirty="0"/>
              <a:t>publicznego i oskarżonego, a w odniesieniu do samych przestępstw </a:t>
            </a:r>
            <a:r>
              <a:rPr lang="pl-PL" dirty="0" smtClean="0"/>
              <a:t>skarbowych </a:t>
            </a:r>
            <a:r>
              <a:rPr lang="pl-PL" dirty="0"/>
              <a:t>- także obok podmiotu pociągniętego do odpowiedzialności posiłkowej).</a:t>
            </a:r>
          </a:p>
        </p:txBody>
      </p:sp>
    </p:spTree>
    <p:extLst>
      <p:ext uri="{BB962C8B-B14F-4D97-AF65-F5344CB8AC3E}">
        <p14:creationId xmlns:p14="http://schemas.microsoft.com/office/powerpoint/2010/main" val="3084653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6480720"/>
          </a:xfrm>
        </p:spPr>
        <p:txBody>
          <a:bodyPr>
            <a:normAutofit fontScale="55000" lnSpcReduction="20000"/>
          </a:bodyPr>
          <a:lstStyle/>
          <a:p>
            <a:pPr marL="0" indent="0">
              <a:buNone/>
            </a:pPr>
            <a:r>
              <a:rPr lang="pl-PL" dirty="0" smtClean="0"/>
              <a:t>W </a:t>
            </a:r>
            <a:r>
              <a:rPr lang="pl-PL" dirty="0"/>
              <a:t>toku całego postępowania przysługują mu uprawnienia w granicach </a:t>
            </a:r>
            <a:r>
              <a:rPr lang="pl-PL" dirty="0" smtClean="0"/>
              <a:t>interwencji (dochodzonych przez niego  roszczeń). Może korzystać z pomocy pełnomocnika </a:t>
            </a:r>
            <a:r>
              <a:rPr lang="pl-PL" dirty="0"/>
              <a:t>w osobie </a:t>
            </a:r>
            <a:r>
              <a:rPr lang="pl-PL" dirty="0" smtClean="0"/>
              <a:t>adwokata </a:t>
            </a:r>
            <a:r>
              <a:rPr lang="pl-PL" dirty="0"/>
              <a:t>lub radcy prawnego. W sprawach o wykroczenia skarbowe interwenient może </a:t>
            </a:r>
            <a:r>
              <a:rPr lang="pl-PL" dirty="0" smtClean="0"/>
              <a:t>mieć tylko </a:t>
            </a:r>
            <a:r>
              <a:rPr lang="pl-PL" dirty="0"/>
              <a:t>jednego pełnomocnika. </a:t>
            </a:r>
            <a:r>
              <a:rPr lang="pl-PL" dirty="0" smtClean="0"/>
              <a:t>Za </a:t>
            </a:r>
            <a:r>
              <a:rPr lang="pl-PL" dirty="0"/>
              <a:t>interwenienta, który nie jest osobą fizyczna, </a:t>
            </a:r>
            <a:r>
              <a:rPr lang="pl-PL" dirty="0" smtClean="0"/>
              <a:t>czynności </a:t>
            </a:r>
            <a:r>
              <a:rPr lang="pl-PL" dirty="0"/>
              <a:t>procesowych może dokonać także organ uprawniony do działania w jego </a:t>
            </a:r>
            <a:r>
              <a:rPr lang="pl-PL" dirty="0" smtClean="0"/>
              <a:t>imieniu. </a:t>
            </a:r>
          </a:p>
          <a:p>
            <a:pPr marL="0" indent="0">
              <a:buNone/>
            </a:pPr>
            <a:endParaRPr lang="pl-PL" dirty="0"/>
          </a:p>
          <a:p>
            <a:pPr marL="0" indent="0">
              <a:buNone/>
            </a:pPr>
            <a:r>
              <a:rPr lang="pl-PL" dirty="0" smtClean="0"/>
              <a:t>Interwencja </a:t>
            </a:r>
            <a:r>
              <a:rPr lang="pl-PL" dirty="0"/>
              <a:t>może być zgłoszona do chwili rozpoczęcia przewodu </a:t>
            </a:r>
            <a:r>
              <a:rPr lang="pl-PL" dirty="0" smtClean="0"/>
              <a:t>sądowego </a:t>
            </a:r>
            <a:r>
              <a:rPr lang="pl-PL" dirty="0"/>
              <a:t>w pierwszej instancji. Jeżeli interwenient w zgłoszeniu nie podał </a:t>
            </a:r>
            <a:r>
              <a:rPr lang="pl-PL" dirty="0" smtClean="0"/>
              <a:t>miejsca swego </a:t>
            </a:r>
            <a:r>
              <a:rPr lang="pl-PL" dirty="0"/>
              <a:t>zamieszkania, pobytu lub siedziby lub podał co do tego </a:t>
            </a:r>
            <a:r>
              <a:rPr lang="pl-PL" dirty="0" smtClean="0"/>
              <a:t>nieprawdziwe dane</a:t>
            </a:r>
            <a:r>
              <a:rPr lang="pl-PL" dirty="0"/>
              <a:t>, zgłoszenie jest bezskuteczne. Interwencję zgłasza się pisemnie albo </a:t>
            </a:r>
            <a:r>
              <a:rPr lang="pl-PL" dirty="0" smtClean="0"/>
              <a:t>ustnie do protokołu</a:t>
            </a:r>
            <a:r>
              <a:rPr lang="pl-PL" dirty="0"/>
              <a:t>. Interwenient może być przesłuchany w charakterze świadka. </a:t>
            </a:r>
            <a:r>
              <a:rPr lang="pl-PL" dirty="0" smtClean="0"/>
              <a:t>Nieusprawiedliwione niestawiennictwo </a:t>
            </a:r>
            <a:r>
              <a:rPr lang="pl-PL" dirty="0"/>
              <a:t>na rozprawie prawidłowo zawiadomionego o </a:t>
            </a:r>
            <a:r>
              <a:rPr lang="pl-PL" dirty="0" smtClean="0"/>
              <a:t>terminie  interwenienta </a:t>
            </a:r>
            <a:r>
              <a:rPr lang="pl-PL" dirty="0"/>
              <a:t>lub jego pełnomocnika nie jest przeszkodą do jej </a:t>
            </a:r>
            <a:r>
              <a:rPr lang="pl-PL" dirty="0" smtClean="0"/>
              <a:t>przeprowadzenia </a:t>
            </a:r>
            <a:r>
              <a:rPr lang="pl-PL" dirty="0"/>
              <a:t>i wydania orzeczenia. W razie nieuwzględnienia interwencji koszty </a:t>
            </a:r>
            <a:r>
              <a:rPr lang="pl-PL" dirty="0" smtClean="0"/>
              <a:t>wynikające z jej zgłoszenia </a:t>
            </a:r>
            <a:r>
              <a:rPr lang="pl-PL" dirty="0"/>
              <a:t>ponosi interwenient.</a:t>
            </a:r>
          </a:p>
          <a:p>
            <a:pPr marL="0" indent="0">
              <a:buNone/>
            </a:pPr>
            <a:endParaRPr lang="pl-PL" dirty="0"/>
          </a:p>
          <a:p>
            <a:pPr marL="0" indent="0">
              <a:buNone/>
            </a:pPr>
            <a:r>
              <a:rPr lang="pl-PL" dirty="0" smtClean="0"/>
              <a:t>W </a:t>
            </a:r>
            <a:r>
              <a:rPr lang="pl-PL" dirty="0"/>
              <a:t>razie prawomocnego orzeczenia przepadku przedmiotów, co do których </a:t>
            </a:r>
            <a:r>
              <a:rPr lang="pl-PL" dirty="0" smtClean="0"/>
              <a:t>uprawniony </a:t>
            </a:r>
            <a:r>
              <a:rPr lang="pl-PL" dirty="0"/>
              <a:t>podmiot nie zgłosił interwencji we właściwym czasie z przyczyn od siebie  </a:t>
            </a:r>
            <a:r>
              <a:rPr lang="pl-PL" dirty="0" smtClean="0"/>
              <a:t>niezależnych</a:t>
            </a:r>
            <a:r>
              <a:rPr lang="pl-PL" dirty="0"/>
              <a:t>, odpowiedzialność Skarbu Państwa ocenia się według przepisów o </a:t>
            </a:r>
            <a:r>
              <a:rPr lang="pl-PL" dirty="0" smtClean="0"/>
              <a:t>bezpodstawnym </a:t>
            </a:r>
            <a:r>
              <a:rPr lang="pl-PL" dirty="0"/>
              <a:t>wzbogaceniu (art. 405-414 Kodeksu cywilnego). Roszczenie z </a:t>
            </a:r>
            <a:r>
              <a:rPr lang="pl-PL" dirty="0" smtClean="0"/>
              <a:t>tytułu bezpodstawnego </a:t>
            </a:r>
            <a:r>
              <a:rPr lang="pl-PL" dirty="0"/>
              <a:t>wzbogacenia wygasa, jeżeli powództwa nie wytoczono w </a:t>
            </a:r>
            <a:r>
              <a:rPr lang="pl-PL" dirty="0" smtClean="0"/>
              <a:t>terminie 3 </a:t>
            </a:r>
            <a:r>
              <a:rPr lang="pl-PL" dirty="0"/>
              <a:t>miesięcy, licząc od dnia, w którym powód dowiedział się o </a:t>
            </a:r>
            <a:r>
              <a:rPr lang="pl-PL" dirty="0" smtClean="0"/>
              <a:t>prawomocnym orzeczeniu </a:t>
            </a:r>
            <a:r>
              <a:rPr lang="pl-PL" dirty="0"/>
              <a:t>przepadku przedmiotów, nie później jednak niż przed upływem </a:t>
            </a:r>
            <a:r>
              <a:rPr lang="pl-PL" dirty="0" smtClean="0"/>
              <a:t>daty </a:t>
            </a:r>
            <a:r>
              <a:rPr lang="pl-PL" dirty="0"/>
              <a:t>uprawomocnienia się tego orzeczenia.</a:t>
            </a:r>
          </a:p>
          <a:p>
            <a:pPr marL="0" indent="0">
              <a:buNone/>
            </a:pPr>
            <a:endParaRPr lang="pl-PL" dirty="0"/>
          </a:p>
        </p:txBody>
      </p:sp>
    </p:spTree>
    <p:extLst>
      <p:ext uri="{BB962C8B-B14F-4D97-AF65-F5344CB8AC3E}">
        <p14:creationId xmlns:p14="http://schemas.microsoft.com/office/powerpoint/2010/main" val="119301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0"/>
            <a:ext cx="8229600" cy="836712"/>
          </a:xfrm>
        </p:spPr>
        <p:txBody>
          <a:bodyPr>
            <a:noAutofit/>
          </a:bodyPr>
          <a:lstStyle/>
          <a:p>
            <a:r>
              <a:rPr lang="pl-PL" sz="3200" dirty="0" smtClean="0"/>
              <a:t>Organy postępowania przygotowawczego</a:t>
            </a:r>
            <a:br>
              <a:rPr lang="pl-PL" sz="3200" dirty="0" smtClean="0"/>
            </a:br>
            <a:endParaRPr lang="pl-PL" sz="3200" dirty="0"/>
          </a:p>
        </p:txBody>
      </p:sp>
      <p:sp>
        <p:nvSpPr>
          <p:cNvPr id="3" name="Symbol zastępczy zawartości 2"/>
          <p:cNvSpPr>
            <a:spLocks noGrp="1"/>
          </p:cNvSpPr>
          <p:nvPr>
            <p:ph idx="1"/>
          </p:nvPr>
        </p:nvSpPr>
        <p:spPr>
          <a:xfrm>
            <a:off x="457200" y="476672"/>
            <a:ext cx="8229600" cy="6192688"/>
          </a:xfrm>
        </p:spPr>
        <p:txBody>
          <a:bodyPr>
            <a:normAutofit fontScale="47500" lnSpcReduction="20000"/>
          </a:bodyPr>
          <a:lstStyle/>
          <a:p>
            <a:pPr marL="0" indent="0">
              <a:buNone/>
            </a:pPr>
            <a:r>
              <a:rPr lang="pl-PL" dirty="0" smtClean="0"/>
              <a:t>Kodeks </a:t>
            </a:r>
            <a:r>
              <a:rPr lang="pl-PL" dirty="0"/>
              <a:t>karny skarbowy rozróżnia finansowe i niefinansowe organy </a:t>
            </a:r>
            <a:r>
              <a:rPr lang="pl-PL" dirty="0" smtClean="0"/>
              <a:t>postępowania </a:t>
            </a:r>
            <a:r>
              <a:rPr lang="pl-PL" dirty="0"/>
              <a:t>przygotowawczego. </a:t>
            </a:r>
            <a:endParaRPr lang="pl-PL" dirty="0" smtClean="0"/>
          </a:p>
          <a:p>
            <a:pPr marL="0" indent="0">
              <a:buNone/>
            </a:pPr>
            <a:r>
              <a:rPr lang="pl-PL" b="1" dirty="0" smtClean="0"/>
              <a:t>Według </a:t>
            </a:r>
            <a:r>
              <a:rPr lang="pl-PL" b="1" dirty="0"/>
              <a:t>art. 53 § 37 finansowe organy </a:t>
            </a:r>
            <a:r>
              <a:rPr lang="pl-PL" b="1" dirty="0" smtClean="0"/>
              <a:t>postępowania </a:t>
            </a:r>
            <a:r>
              <a:rPr lang="pl-PL" b="1" dirty="0"/>
              <a:t>przygotowawczego to:</a:t>
            </a:r>
          </a:p>
          <a:p>
            <a:pPr marL="0" indent="0">
              <a:buNone/>
            </a:pPr>
            <a:r>
              <a:rPr lang="pl-PL" dirty="0"/>
              <a:t>1)	urząd skarbowy,</a:t>
            </a:r>
          </a:p>
          <a:p>
            <a:pPr marL="0" indent="0">
              <a:buNone/>
            </a:pPr>
            <a:r>
              <a:rPr lang="pl-PL" dirty="0"/>
              <a:t>2)	inspektor kontroli skarbowej,</a:t>
            </a:r>
          </a:p>
          <a:p>
            <a:pPr marL="0" indent="0">
              <a:buNone/>
            </a:pPr>
            <a:r>
              <a:rPr lang="pl-PL" dirty="0"/>
              <a:t>3)	urząd celny.</a:t>
            </a:r>
          </a:p>
          <a:p>
            <a:pPr marL="0" indent="0">
              <a:buNone/>
            </a:pPr>
            <a:r>
              <a:rPr lang="pl-PL" dirty="0" smtClean="0"/>
              <a:t>Organem </a:t>
            </a:r>
            <a:r>
              <a:rPr lang="pl-PL" dirty="0"/>
              <a:t>nadrzędnym nad finansowym organem postępowania </a:t>
            </a:r>
            <a:r>
              <a:rPr lang="pl-PL" dirty="0" smtClean="0"/>
              <a:t>przygotowawczego jest</a:t>
            </a:r>
            <a:r>
              <a:rPr lang="pl-PL" dirty="0"/>
              <a:t>:</a:t>
            </a:r>
          </a:p>
          <a:p>
            <a:pPr marL="0" indent="0">
              <a:buNone/>
            </a:pPr>
            <a:r>
              <a:rPr lang="pl-PL" dirty="0"/>
              <a:t>1)	miejscowo właściwa izba celna - w sprawach należących do właściwości </a:t>
            </a:r>
            <a:r>
              <a:rPr lang="pl-PL" dirty="0" smtClean="0"/>
              <a:t>urzędu celnego</a:t>
            </a:r>
            <a:r>
              <a:rPr lang="pl-PL" dirty="0"/>
              <a:t>,</a:t>
            </a:r>
          </a:p>
          <a:p>
            <a:pPr marL="0" indent="0">
              <a:buNone/>
            </a:pPr>
            <a:r>
              <a:rPr lang="pl-PL" dirty="0"/>
              <a:t>2)	miejscowo właściwa izba skarbowa - w sprawach należących do </a:t>
            </a:r>
            <a:r>
              <a:rPr lang="pl-PL" dirty="0" smtClean="0"/>
              <a:t>właściwości urzędu </a:t>
            </a:r>
            <a:r>
              <a:rPr lang="pl-PL" dirty="0"/>
              <a:t>skarbowego,</a:t>
            </a:r>
          </a:p>
          <a:p>
            <a:pPr marL="0" indent="0">
              <a:buNone/>
            </a:pPr>
            <a:r>
              <a:rPr lang="pl-PL" dirty="0"/>
              <a:t>3)	Generalny Inspektor Kontroli Skarbowej -jeżeli postępowanie </a:t>
            </a:r>
            <a:r>
              <a:rPr lang="pl-PL" dirty="0" smtClean="0"/>
              <a:t>przygotowawcze </a:t>
            </a:r>
            <a:r>
              <a:rPr lang="pl-PL" dirty="0"/>
              <a:t>prowadzi inspektor kontroli skarbowej,</a:t>
            </a:r>
          </a:p>
          <a:p>
            <a:pPr marL="0" indent="0">
              <a:buNone/>
            </a:pPr>
            <a:r>
              <a:rPr lang="pl-PL" dirty="0"/>
              <a:t>4)	Minister Finansów -jeżeli postanowienie lub zarządzenie wydał finansowy </a:t>
            </a:r>
            <a:r>
              <a:rPr lang="pl-PL" dirty="0" smtClean="0"/>
              <a:t>organ </a:t>
            </a:r>
            <a:r>
              <a:rPr lang="pl-PL" dirty="0"/>
              <a:t>nadrzędny, wymieniony wyżej.</a:t>
            </a:r>
          </a:p>
          <a:p>
            <a:pPr marL="0" indent="0">
              <a:buNone/>
            </a:pPr>
            <a:endParaRPr lang="pl-PL" b="1" dirty="0" smtClean="0"/>
          </a:p>
          <a:p>
            <a:pPr marL="0" indent="0">
              <a:buNone/>
            </a:pPr>
            <a:r>
              <a:rPr lang="pl-PL" b="1" dirty="0" smtClean="0"/>
              <a:t>Niefinansowe </a:t>
            </a:r>
            <a:r>
              <a:rPr lang="pl-PL" b="1" dirty="0"/>
              <a:t>organy postępowania przygotowawczego wymienia art. </a:t>
            </a:r>
            <a:r>
              <a:rPr lang="pl-PL" b="1" dirty="0" smtClean="0"/>
              <a:t>5 §38 </a:t>
            </a:r>
            <a:r>
              <a:rPr lang="pl-PL" b="1" dirty="0"/>
              <a:t>i są to:</a:t>
            </a:r>
          </a:p>
          <a:p>
            <a:pPr marL="0" indent="0">
              <a:buNone/>
            </a:pPr>
            <a:r>
              <a:rPr lang="pl-PL" dirty="0"/>
              <a:t>1)	Straż Graniczna,</a:t>
            </a:r>
          </a:p>
          <a:p>
            <a:pPr marL="0" indent="0">
              <a:buNone/>
            </a:pPr>
            <a:r>
              <a:rPr lang="pl-PL" dirty="0"/>
              <a:t>2)	Policja,</a:t>
            </a:r>
          </a:p>
          <a:p>
            <a:pPr marL="0" indent="0">
              <a:buNone/>
            </a:pPr>
            <a:r>
              <a:rPr lang="pl-PL" dirty="0"/>
              <a:t>3)	Agencja Bezpieczeństwa Wewnętrznego,</a:t>
            </a:r>
          </a:p>
          <a:p>
            <a:pPr marL="0" indent="0">
              <a:buNone/>
            </a:pPr>
            <a:r>
              <a:rPr lang="pl-PL" dirty="0"/>
              <a:t>4)	Żandarmeria Wojskowa,</a:t>
            </a:r>
          </a:p>
          <a:p>
            <a:pPr marL="0" indent="0">
              <a:buNone/>
            </a:pPr>
            <a:r>
              <a:rPr lang="pl-PL" dirty="0"/>
              <a:t>5)	Centralne Biuro Antykorupcyjne.</a:t>
            </a:r>
          </a:p>
          <a:p>
            <a:pPr marL="0" indent="0">
              <a:buNone/>
            </a:pPr>
            <a:endParaRPr lang="pl-PL" dirty="0" smtClean="0"/>
          </a:p>
          <a:p>
            <a:pPr marL="0" indent="0">
              <a:buNone/>
            </a:pPr>
            <a:r>
              <a:rPr lang="pl-PL" dirty="0" smtClean="0"/>
              <a:t>Organem </a:t>
            </a:r>
            <a:r>
              <a:rPr lang="pl-PL" dirty="0"/>
              <a:t>nadrzędnym nad Strażą Graniczną, Policją i ABW jest prokurator. </a:t>
            </a:r>
            <a:r>
              <a:rPr lang="pl-PL" dirty="0" smtClean="0"/>
              <a:t>Organem </a:t>
            </a:r>
            <a:r>
              <a:rPr lang="pl-PL" dirty="0"/>
              <a:t>nadrzędnym nad Żandarmerią Wojskową jest prokurator wojskowy. W </a:t>
            </a:r>
            <a:r>
              <a:rPr lang="pl-PL" dirty="0" smtClean="0"/>
              <a:t>kwestii </a:t>
            </a:r>
            <a:r>
              <a:rPr lang="pl-PL" dirty="0"/>
              <a:t>organu nadrzędnego nad CBA w Kodeksie mamy do czynienia z luką w prawie. Zastosowanie analogia legis (do ABW) wskazywałoby na prokuratora</a:t>
            </a:r>
            <a:r>
              <a:rPr lang="pl-PL" dirty="0" smtClean="0"/>
              <a:t>.</a:t>
            </a:r>
            <a:endParaRPr lang="pl-PL" dirty="0"/>
          </a:p>
        </p:txBody>
      </p:sp>
    </p:spTree>
    <p:extLst>
      <p:ext uri="{BB962C8B-B14F-4D97-AF65-F5344CB8AC3E}">
        <p14:creationId xmlns:p14="http://schemas.microsoft.com/office/powerpoint/2010/main" val="1077322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zaskarżenia</a:t>
            </a:r>
            <a:endParaRPr lang="pl-PL" dirty="0"/>
          </a:p>
        </p:txBody>
      </p:sp>
      <p:sp>
        <p:nvSpPr>
          <p:cNvPr id="3" name="Symbol zastępczy zawartości 2"/>
          <p:cNvSpPr>
            <a:spLocks noGrp="1"/>
          </p:cNvSpPr>
          <p:nvPr>
            <p:ph idx="1"/>
          </p:nvPr>
        </p:nvSpPr>
        <p:spPr/>
        <p:txBody>
          <a:bodyPr/>
          <a:lstStyle/>
          <a:p>
            <a:pPr marL="0" indent="0">
              <a:buNone/>
            </a:pPr>
            <a:r>
              <a:rPr lang="pl-PL" dirty="0" smtClean="0"/>
              <a:t>Podział środków zaskarżenia:</a:t>
            </a:r>
          </a:p>
          <a:p>
            <a:pPr marL="514350" indent="-514350">
              <a:buAutoNum type="arabicPeriod"/>
            </a:pPr>
            <a:r>
              <a:rPr lang="pl-PL" dirty="0" smtClean="0"/>
              <a:t>środki zaskarżenia: </a:t>
            </a:r>
            <a:r>
              <a:rPr lang="pl-PL" dirty="0"/>
              <a:t>ś</a:t>
            </a:r>
            <a:r>
              <a:rPr lang="pl-PL" dirty="0" smtClean="0"/>
              <a:t>rodki odwoławcze (apelacja oraz zażalenie) i sprzeciwy</a:t>
            </a:r>
          </a:p>
          <a:p>
            <a:pPr marL="514350" indent="-514350">
              <a:buAutoNum type="arabicPeriod"/>
            </a:pPr>
            <a:r>
              <a:rPr lang="pl-PL" dirty="0"/>
              <a:t>ś</a:t>
            </a:r>
            <a:r>
              <a:rPr lang="pl-PL" dirty="0" smtClean="0"/>
              <a:t>rodki nadzwyczajne: kasacja i wznowienie postępowania</a:t>
            </a:r>
          </a:p>
          <a:p>
            <a:pPr marL="0" indent="0">
              <a:buNone/>
            </a:pPr>
            <a:endParaRPr lang="pl-PL" dirty="0"/>
          </a:p>
        </p:txBody>
      </p:sp>
    </p:spTree>
    <p:extLst>
      <p:ext uri="{BB962C8B-B14F-4D97-AF65-F5344CB8AC3E}">
        <p14:creationId xmlns:p14="http://schemas.microsoft.com/office/powerpoint/2010/main" val="21180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Środki odwoławcze </a:t>
            </a:r>
            <a:endParaRPr lang="pl-PL" dirty="0"/>
          </a:p>
        </p:txBody>
      </p:sp>
      <p:sp>
        <p:nvSpPr>
          <p:cNvPr id="3" name="Symbol zastępczy zawartości 2"/>
          <p:cNvSpPr>
            <a:spLocks noGrp="1"/>
          </p:cNvSpPr>
          <p:nvPr>
            <p:ph idx="1"/>
          </p:nvPr>
        </p:nvSpPr>
        <p:spPr>
          <a:xfrm>
            <a:off x="457200" y="1124744"/>
            <a:ext cx="8229600" cy="5001419"/>
          </a:xfrm>
        </p:spPr>
        <p:txBody>
          <a:bodyPr>
            <a:normAutofit fontScale="62500" lnSpcReduction="20000"/>
          </a:bodyPr>
          <a:lstStyle/>
          <a:p>
            <a:pPr marL="0" indent="0">
              <a:buNone/>
            </a:pPr>
            <a:r>
              <a:rPr lang="pl-PL" dirty="0" smtClean="0"/>
              <a:t> Środki odwoławcze służą </a:t>
            </a:r>
            <a:r>
              <a:rPr lang="pl-PL" dirty="0"/>
              <a:t>kontroli instancyjnej nieprawomocnych </a:t>
            </a:r>
            <a:r>
              <a:rPr lang="pl-PL" dirty="0" smtClean="0"/>
              <a:t>rozstrzygnięć </a:t>
            </a:r>
            <a:r>
              <a:rPr lang="pl-PL" dirty="0"/>
              <a:t>lub innych niż decyzje czynności w postępowaniu karnym </a:t>
            </a:r>
            <a:r>
              <a:rPr lang="pl-PL" dirty="0" smtClean="0"/>
              <a:t>skarbowym</a:t>
            </a:r>
            <a:r>
              <a:rPr lang="pl-PL" dirty="0"/>
              <a:t>. Środek odwoławczy składa się na piśmie w sądzie, który wydał zaskarżone rozstrzygnięcie i który bada spełnienie warunków formalnych. Środek odwoławczy spełnia warunki formalne, jeżeli jest dopuszczalny i złożony przez osobę </a:t>
            </a:r>
            <a:r>
              <a:rPr lang="pl-PL" dirty="0" smtClean="0"/>
              <a:t>uprawnioną </a:t>
            </a:r>
            <a:r>
              <a:rPr lang="pl-PL" dirty="0"/>
              <a:t>w terminie określonym dla danego środka.</a:t>
            </a:r>
          </a:p>
          <a:p>
            <a:pPr marL="0" indent="0">
              <a:buNone/>
            </a:pPr>
            <a:r>
              <a:rPr lang="pl-PL" dirty="0"/>
              <a:t>Środki odwoławcze mają cechy </a:t>
            </a:r>
            <a:r>
              <a:rPr lang="pl-PL" dirty="0" err="1"/>
              <a:t>dewolutywności</a:t>
            </a:r>
            <a:r>
              <a:rPr lang="pl-PL" dirty="0"/>
              <a:t> i suspensywności. </a:t>
            </a:r>
            <a:r>
              <a:rPr lang="pl-PL" dirty="0" err="1" smtClean="0"/>
              <a:t>Dewolutywność</a:t>
            </a:r>
            <a:r>
              <a:rPr lang="pl-PL" dirty="0" smtClean="0"/>
              <a:t> </a:t>
            </a:r>
            <a:r>
              <a:rPr lang="pl-PL" dirty="0"/>
              <a:t>oznacza przeniesienie rozpoznania sprawy do sądu wyższej instancji. </a:t>
            </a:r>
            <a:r>
              <a:rPr lang="pl-PL" dirty="0" err="1" smtClean="0"/>
              <a:t>Suspenywność</a:t>
            </a:r>
            <a:r>
              <a:rPr lang="pl-PL" dirty="0" smtClean="0"/>
              <a:t> </a:t>
            </a:r>
            <a:r>
              <a:rPr lang="pl-PL" dirty="0"/>
              <a:t>oznacza wstrzymanie wykonania zaskarżonego rozstrzygnięcia na skutek wniesienia środka odwoławczego. Postępowanie odwoławcze w sprawach o </a:t>
            </a:r>
            <a:r>
              <a:rPr lang="pl-PL" dirty="0" smtClean="0"/>
              <a:t>przestępstwa </a:t>
            </a:r>
            <a:r>
              <a:rPr lang="pl-PL" dirty="0"/>
              <a:t>skarbowe i wykroczenia skarbowe odbywa się na podstawie przepisów art. 425-467 k.p.k. (w zw. z art. 113 § l </a:t>
            </a:r>
            <a:r>
              <a:rPr lang="pl-PL" dirty="0" err="1"/>
              <a:t>k.k.s</a:t>
            </a:r>
            <a:r>
              <a:rPr lang="pl-PL" dirty="0"/>
              <a:t>.) oraz art. 165-167 </a:t>
            </a:r>
            <a:r>
              <a:rPr lang="pl-PL" dirty="0" err="1"/>
              <a:t>k.k.s</a:t>
            </a:r>
            <a:r>
              <a:rPr lang="pl-PL" dirty="0"/>
              <a:t>.</a:t>
            </a:r>
          </a:p>
          <a:p>
            <a:pPr marL="0" indent="0">
              <a:buNone/>
            </a:pPr>
            <a:endParaRPr lang="pl-PL" dirty="0" smtClean="0"/>
          </a:p>
          <a:p>
            <a:pPr marL="0" indent="0">
              <a:buNone/>
            </a:pPr>
            <a:r>
              <a:rPr lang="pl-PL" dirty="0" smtClean="0"/>
              <a:t>Środkami </a:t>
            </a:r>
            <a:r>
              <a:rPr lang="pl-PL" dirty="0"/>
              <a:t>odwoławczymi </a:t>
            </a:r>
            <a:r>
              <a:rPr lang="pl-PL" dirty="0" smtClean="0"/>
              <a:t>są:</a:t>
            </a:r>
            <a:endParaRPr lang="pl-PL" dirty="0"/>
          </a:p>
          <a:p>
            <a:pPr marL="514350" indent="-514350">
              <a:buAutoNum type="arabicParenR"/>
            </a:pPr>
            <a:r>
              <a:rPr lang="pl-PL" dirty="0" smtClean="0"/>
              <a:t>apelacja</a:t>
            </a:r>
            <a:r>
              <a:rPr lang="pl-PL" dirty="0"/>
              <a:t>, </a:t>
            </a:r>
            <a:endParaRPr lang="pl-PL" dirty="0" smtClean="0"/>
          </a:p>
          <a:p>
            <a:pPr marL="514350" indent="-514350">
              <a:buAutoNum type="arabicParenR"/>
            </a:pPr>
            <a:r>
              <a:rPr lang="pl-PL" dirty="0" smtClean="0"/>
              <a:t>zażalenie</a:t>
            </a:r>
            <a:r>
              <a:rPr lang="pl-PL" dirty="0"/>
              <a:t>.</a:t>
            </a:r>
          </a:p>
          <a:p>
            <a:pPr marL="0" indent="0">
              <a:buNone/>
            </a:pPr>
            <a:endParaRPr lang="pl-PL" dirty="0"/>
          </a:p>
        </p:txBody>
      </p:sp>
    </p:spTree>
    <p:extLst>
      <p:ext uri="{BB962C8B-B14F-4D97-AF65-F5344CB8AC3E}">
        <p14:creationId xmlns:p14="http://schemas.microsoft.com/office/powerpoint/2010/main" val="37899305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6669360"/>
          </a:xfrm>
        </p:spPr>
        <p:txBody>
          <a:bodyPr>
            <a:normAutofit fontScale="47500" lnSpcReduction="20000"/>
          </a:bodyPr>
          <a:lstStyle/>
          <a:p>
            <a:pPr marL="0" indent="0">
              <a:buNone/>
            </a:pPr>
            <a:r>
              <a:rPr lang="pl-PL" dirty="0" smtClean="0"/>
              <a:t>Apelacja </a:t>
            </a:r>
            <a:r>
              <a:rPr lang="pl-PL" dirty="0"/>
              <a:t>jest środkiem odwoławczym od wyroku sądu pierwszej </a:t>
            </a:r>
            <a:r>
              <a:rPr lang="pl-PL" dirty="0" smtClean="0"/>
              <a:t>instancji</a:t>
            </a:r>
            <a:r>
              <a:rPr lang="pl-PL" dirty="0"/>
              <a:t>, który służy stronom. Podmiot odpowiedzialny posiłkowo może wnieść apelację z powodu nałożenia odpowiedzialności posiłkowej, z powodu skazania oskarżonego natomiast tylko wtedy, gdy skazanie jest podstawą tej </a:t>
            </a:r>
            <a:r>
              <a:rPr lang="pl-PL" dirty="0" smtClean="0"/>
              <a:t>odpowiedzialności</a:t>
            </a:r>
            <a:r>
              <a:rPr lang="pl-PL" dirty="0"/>
              <a:t>. Warunkiem złożenia apelacji jest otrzymanie przez stronę wyroku z </a:t>
            </a:r>
            <a:r>
              <a:rPr lang="pl-PL" dirty="0" smtClean="0"/>
              <a:t>uzasadnieniem</a:t>
            </a:r>
            <a:r>
              <a:rPr lang="pl-PL" dirty="0"/>
              <a:t>. Apelację na piśmie wnosi się w terminie 14 dni od daty doręczenia wyroku wraz z uzasadnieniem. Jest to termin zawity, a więc nieprzekraczalny, choć </a:t>
            </a:r>
            <a:r>
              <a:rPr lang="pl-PL" dirty="0" err="1" smtClean="0"/>
              <a:t>przywracalny</a:t>
            </a:r>
            <a:r>
              <a:rPr lang="pl-PL" dirty="0" smtClean="0"/>
              <a:t>.</a:t>
            </a:r>
          </a:p>
          <a:p>
            <a:pPr marL="0" indent="0">
              <a:buNone/>
            </a:pPr>
            <a:endParaRPr lang="pl-PL" dirty="0"/>
          </a:p>
          <a:p>
            <a:pPr marL="0" indent="0">
              <a:buNone/>
            </a:pPr>
            <a:r>
              <a:rPr lang="pl-PL" dirty="0"/>
              <a:t>Apelację rozpoznaje sąd wyższej instancji od tego, który wydał </a:t>
            </a:r>
            <a:r>
              <a:rPr lang="pl-PL" dirty="0" smtClean="0"/>
              <a:t>zaskarżony wyrok </a:t>
            </a:r>
            <a:r>
              <a:rPr lang="pl-PL" dirty="0"/>
              <a:t>(</a:t>
            </a:r>
            <a:r>
              <a:rPr lang="pl-PL" dirty="0" err="1"/>
              <a:t>dewolutywność</a:t>
            </a:r>
            <a:r>
              <a:rPr lang="pl-PL" dirty="0"/>
              <a:t>). Apelację od orzeczeń wydanych w pierwszej </a:t>
            </a:r>
            <a:r>
              <a:rPr lang="pl-PL" dirty="0" smtClean="0"/>
              <a:t>instancji </a:t>
            </a:r>
            <a:r>
              <a:rPr lang="pl-PL" dirty="0"/>
              <a:t>w sądzie rejonowym rozpoznaje sąd okręgowy. Apelację od orzeczeń </a:t>
            </a:r>
            <a:r>
              <a:rPr lang="pl-PL" dirty="0" smtClean="0"/>
              <a:t>wydanych </a:t>
            </a:r>
            <a:r>
              <a:rPr lang="pl-PL" dirty="0"/>
              <a:t>w pierwszej instancji w wojskowym sądzie garnizonowym rozpoznaje </a:t>
            </a:r>
            <a:r>
              <a:rPr lang="pl-PL" dirty="0" smtClean="0"/>
              <a:t>wojskowy </a:t>
            </a:r>
            <a:r>
              <a:rPr lang="pl-PL" dirty="0"/>
              <a:t>sąd okręgowy, a wydanych w pierwszej instancji w tym sądzie - Sąd Najwyższy Izba Wojskowa.</a:t>
            </a:r>
          </a:p>
          <a:p>
            <a:pPr marL="0" indent="0">
              <a:buNone/>
            </a:pPr>
            <a:r>
              <a:rPr lang="pl-PL" dirty="0"/>
              <a:t>W art. 165 na finansowy organ postępowania przygotowawczego został </a:t>
            </a:r>
            <a:r>
              <a:rPr lang="pl-PL" dirty="0" smtClean="0"/>
              <a:t>nałożony </a:t>
            </a:r>
            <a:r>
              <a:rPr lang="pl-PL" dirty="0"/>
              <a:t>obowiązek brania udziału w rozprawie w sądzie odwoławczym, jeżeli organ ten wniósł apelację. Udział w rozprawie odwoławczej prokuratora nie wyłącza udziału w niej finansowego organu postępowania przygotowawczego w charakterze </a:t>
            </a:r>
            <a:r>
              <a:rPr lang="pl-PL" dirty="0" smtClean="0"/>
              <a:t>oskarżyciela </a:t>
            </a:r>
            <a:r>
              <a:rPr lang="pl-PL" dirty="0"/>
              <a:t>publicznego.</a:t>
            </a:r>
          </a:p>
          <a:p>
            <a:pPr marL="0" indent="0">
              <a:buNone/>
            </a:pPr>
            <a:r>
              <a:rPr lang="pl-PL" dirty="0"/>
              <a:t>Jeżeli apelacja spełnia warunki formalne, sąd pierwszej instancji przyjmuje ją i </a:t>
            </a:r>
            <a:r>
              <a:rPr lang="pl-PL" dirty="0" smtClean="0"/>
              <a:t>przekazuje </a:t>
            </a:r>
            <a:r>
              <a:rPr lang="pl-PL" dirty="0"/>
              <a:t>akta sądowi odwoławczemu, o czym zawiadamia strony, obrońców i pełnomocników. Sąd odwoławczy rozpoznaje apelację od wyroku sądu pierwszej </a:t>
            </a:r>
            <a:r>
              <a:rPr lang="pl-PL" dirty="0" smtClean="0"/>
              <a:t>instancji </a:t>
            </a:r>
            <a:r>
              <a:rPr lang="pl-PL" dirty="0"/>
              <a:t>na rozprawie, a w wypadkach przewidzianych w ustawie - na posiedzeniu, np. w razie wystąpienia bezwzględnej podstawy uchylenia zaskarżonego orzeczenia (na podstawie art. 439 k.p.k. w zw. z art. 113 § l </a:t>
            </a:r>
            <a:r>
              <a:rPr lang="pl-PL" dirty="0" err="1"/>
              <a:t>k.k.s</a:t>
            </a:r>
            <a:r>
              <a:rPr lang="pl-PL" dirty="0"/>
              <a:t>.).</a:t>
            </a:r>
          </a:p>
          <a:p>
            <a:pPr marL="0" indent="0">
              <a:buNone/>
            </a:pPr>
            <a:r>
              <a:rPr lang="pl-PL" dirty="0"/>
              <a:t>Jeżeli apelacja dotyczy winy oskarżonego, sąd odwoławczy obowiązany jest do </a:t>
            </a:r>
            <a:r>
              <a:rPr lang="pl-PL" dirty="0" smtClean="0"/>
              <a:t>kontroli </a:t>
            </a:r>
            <a:r>
              <a:rPr lang="pl-PL" dirty="0"/>
              <a:t>całego wyroku. Jeżeli natomiast apelacja podnosi kwestię kary, uważa </a:t>
            </a:r>
            <a:r>
              <a:rPr lang="pl-PL" dirty="0" smtClean="0"/>
              <a:t>się ją </a:t>
            </a:r>
            <a:r>
              <a:rPr lang="pl-PL" dirty="0"/>
              <a:t>za zwróconą przeciwko całości rozstrzygnięcia o karze i środkach karnych.</a:t>
            </a:r>
          </a:p>
          <a:p>
            <a:pPr marL="0" indent="0">
              <a:buNone/>
            </a:pPr>
            <a:r>
              <a:rPr lang="pl-PL" dirty="0" smtClean="0"/>
              <a:t>Zakaz </a:t>
            </a:r>
            <a:r>
              <a:rPr lang="pl-PL" dirty="0" err="1"/>
              <a:t>reformationis</a:t>
            </a:r>
            <a:r>
              <a:rPr lang="pl-PL" dirty="0"/>
              <a:t> in </a:t>
            </a:r>
            <a:r>
              <a:rPr lang="pl-PL" dirty="0" err="1"/>
              <a:t>peius</a:t>
            </a:r>
            <a:r>
              <a:rPr lang="pl-PL" dirty="0"/>
              <a:t> w stosunku do apelacji oznacza, że sąd </a:t>
            </a:r>
            <a:r>
              <a:rPr lang="pl-PL" dirty="0" smtClean="0"/>
              <a:t>odwoławczy nie </a:t>
            </a:r>
            <a:r>
              <a:rPr lang="pl-PL" dirty="0"/>
              <a:t>może pogorszyć sytuacji procesowej oskarżonego w razie zaskarżenia </a:t>
            </a:r>
            <a:r>
              <a:rPr lang="pl-PL" dirty="0" smtClean="0"/>
              <a:t>orzeczenia </a:t>
            </a:r>
            <a:r>
              <a:rPr lang="pl-PL" dirty="0"/>
              <a:t>wyłącznie na jego korzyść. </a:t>
            </a:r>
            <a:r>
              <a:rPr lang="pl-PL" dirty="0" smtClean="0"/>
              <a:t>Chodzi o stworzenie oskarżonemu warunków </a:t>
            </a:r>
            <a:r>
              <a:rPr lang="pl-PL" dirty="0"/>
              <a:t>do korzystania z kontroli odwoławczej przez wyeliminowanie </a:t>
            </a:r>
            <a:r>
              <a:rPr lang="pl-PL" dirty="0" smtClean="0"/>
              <a:t>obaw zwiększenia </a:t>
            </a:r>
            <a:r>
              <a:rPr lang="pl-PL" dirty="0"/>
              <a:t>dolegliwości, wynikających z zapadłego orzeczenia.</a:t>
            </a:r>
          </a:p>
          <a:p>
            <a:pPr marL="0" indent="0">
              <a:buNone/>
            </a:pPr>
            <a:r>
              <a:rPr lang="pl-PL" dirty="0"/>
              <a:t>O utrzymaniu w mocy, uchyleniu lub zmianie wyroku sądu pierwszej instancji sąd odwoławczy orzeka wyrokiem. Uzasadnienie wyroku sporządza się z urzędu w minie 14 dni. Jeżeli sąd utrzymuje zaskarżony wyrok w mocy, uznając </a:t>
            </a:r>
            <a:r>
              <a:rPr lang="pl-PL" dirty="0" smtClean="0"/>
              <a:t>apelację za </a:t>
            </a:r>
            <a:r>
              <a:rPr lang="pl-PL" dirty="0"/>
              <a:t>oczywiście bezzasadną, uzasadnienie sporządza się na wniosek strony, chyba że </a:t>
            </a:r>
            <a:r>
              <a:rPr lang="pl-PL" dirty="0" smtClean="0"/>
              <a:t>zostało </a:t>
            </a:r>
            <a:r>
              <a:rPr lang="pl-PL" dirty="0"/>
              <a:t>zgłoszone zdanie odrębne. W uzasadnieniu należy podać, czym kierował </a:t>
            </a:r>
            <a:r>
              <a:rPr lang="pl-PL" dirty="0" smtClean="0"/>
              <a:t>się sąd</a:t>
            </a:r>
            <a:r>
              <a:rPr lang="pl-PL" dirty="0"/>
              <a:t>, wydając wyrok, oraz dlaczego zarzuty i wnioski apelacji sąd uznał za </a:t>
            </a:r>
            <a:r>
              <a:rPr lang="pl-PL" dirty="0" smtClean="0"/>
              <a:t>zasadne </a:t>
            </a:r>
            <a:r>
              <a:rPr lang="pl-PL" dirty="0"/>
              <a:t>albo niezasadne.</a:t>
            </a:r>
          </a:p>
          <a:p>
            <a:pPr marL="0" indent="0">
              <a:buNone/>
            </a:pPr>
            <a:endParaRPr lang="pl-PL" dirty="0"/>
          </a:p>
        </p:txBody>
      </p:sp>
    </p:spTree>
    <p:extLst>
      <p:ext uri="{BB962C8B-B14F-4D97-AF65-F5344CB8AC3E}">
        <p14:creationId xmlns:p14="http://schemas.microsoft.com/office/powerpoint/2010/main" val="460027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6525344"/>
          </a:xfrm>
        </p:spPr>
        <p:txBody>
          <a:bodyPr>
            <a:normAutofit fontScale="55000" lnSpcReduction="20000"/>
          </a:bodyPr>
          <a:lstStyle/>
          <a:p>
            <a:pPr marL="0" indent="0">
              <a:buNone/>
            </a:pPr>
            <a:r>
              <a:rPr lang="pl-PL" dirty="0" smtClean="0"/>
              <a:t>Zażalenie jest </a:t>
            </a:r>
            <a:r>
              <a:rPr lang="pl-PL" dirty="0"/>
              <a:t>środkiem odwoławczym od postanowień, </a:t>
            </a:r>
            <a:r>
              <a:rPr lang="pl-PL" dirty="0" smtClean="0"/>
              <a:t>zarządzeń i </a:t>
            </a:r>
            <a:r>
              <a:rPr lang="pl-PL" dirty="0"/>
              <a:t>innych czynności w wypadkach wskazanych w ustawie. Zażalenie </a:t>
            </a:r>
            <a:r>
              <a:rPr lang="pl-PL" dirty="0" smtClean="0"/>
              <a:t>przysługuje </a:t>
            </a:r>
            <a:r>
              <a:rPr lang="pl-PL" dirty="0"/>
              <a:t>stronom, a także osobie, której postanowienie bezpośrednio dotyczy.  W</a:t>
            </a:r>
            <a:r>
              <a:rPr lang="pl-PL" dirty="0" smtClean="0"/>
              <a:t>nosi </a:t>
            </a:r>
            <a:r>
              <a:rPr lang="pl-PL" dirty="0"/>
              <a:t>się </a:t>
            </a:r>
            <a:r>
              <a:rPr lang="pl-PL" dirty="0" smtClean="0"/>
              <a:t> je w </a:t>
            </a:r>
            <a:r>
              <a:rPr lang="pl-PL" dirty="0"/>
              <a:t>terminie zawitym 7 dni od daty ogłoszenia postanowienia, a jeżeli ustawa nakazuje doręczenie postanowienia - od daty </a:t>
            </a:r>
            <a:r>
              <a:rPr lang="pl-PL" dirty="0" smtClean="0"/>
              <a:t>doręczenia.</a:t>
            </a:r>
          </a:p>
          <a:p>
            <a:pPr marL="0" indent="0">
              <a:buNone/>
            </a:pPr>
            <a:r>
              <a:rPr lang="pl-PL" dirty="0" smtClean="0"/>
              <a:t>Zażalenie </a:t>
            </a:r>
            <a:r>
              <a:rPr lang="pl-PL" dirty="0"/>
              <a:t>na postanowienie finansowego organu postępowania </a:t>
            </a:r>
            <a:r>
              <a:rPr lang="pl-PL" dirty="0" smtClean="0"/>
              <a:t>przygotowawczego </a:t>
            </a:r>
            <a:r>
              <a:rPr lang="pl-PL" dirty="0"/>
              <a:t>rozpoznaje organ nadrzędny, a w wypadkach przewidzianych </a:t>
            </a:r>
            <a:r>
              <a:rPr lang="pl-PL" dirty="0" smtClean="0"/>
              <a:t>przez ustawę </a:t>
            </a:r>
            <a:r>
              <a:rPr lang="pl-PL" dirty="0"/>
              <a:t>- prokurator sprawujący nadzór nad tym postępowaniem albo sąd. </a:t>
            </a:r>
            <a:r>
              <a:rPr lang="pl-PL" dirty="0" smtClean="0"/>
              <a:t>Zażalenie </a:t>
            </a:r>
            <a:r>
              <a:rPr lang="pl-PL" dirty="0"/>
              <a:t>na postanowienia niefinansowych organów postępowania </a:t>
            </a:r>
            <a:r>
              <a:rPr lang="pl-PL" dirty="0" smtClean="0"/>
              <a:t>przygotowawczego </a:t>
            </a:r>
            <a:r>
              <a:rPr lang="pl-PL" dirty="0"/>
              <a:t>rozpoznaje prokurator, a w wypadkach przewidzianych przez ustawę - </a:t>
            </a:r>
            <a:r>
              <a:rPr lang="pl-PL" dirty="0" smtClean="0"/>
              <a:t>sąd </a:t>
            </a:r>
            <a:r>
              <a:rPr lang="pl-PL" dirty="0"/>
              <a:t>(w odniesieniu do Żandarmerii Wojskowej - prokurator wojskowy, a w wypadkach przewidzianych przez ustawę - sąd wojskowy).</a:t>
            </a:r>
          </a:p>
          <a:p>
            <a:pPr marL="0" indent="0">
              <a:buNone/>
            </a:pPr>
            <a:r>
              <a:rPr lang="pl-PL" dirty="0"/>
              <a:t>Zażalenie na postanowienie sądu może uwzględniać ten sam sąd, który je wydał </a:t>
            </a:r>
            <a:r>
              <a:rPr lang="pl-PL" dirty="0" smtClean="0"/>
              <a:t>jeżeli orzeka </a:t>
            </a:r>
            <a:r>
              <a:rPr lang="pl-PL" dirty="0"/>
              <a:t>w tym samym składzie. W innych wypadkach prezes sądu przekazuje </a:t>
            </a:r>
            <a:r>
              <a:rPr lang="pl-PL" dirty="0" smtClean="0"/>
              <a:t>zażalenie </a:t>
            </a:r>
            <a:r>
              <a:rPr lang="pl-PL" dirty="0"/>
              <a:t>niezwłocznie sądowi powołanemu do rozpoznania zażalenia.</a:t>
            </a:r>
          </a:p>
          <a:p>
            <a:pPr marL="0" indent="0">
              <a:buNone/>
            </a:pPr>
            <a:r>
              <a:rPr lang="pl-PL" dirty="0"/>
              <a:t>Właściwy do rozpoznania zażaleń na wydane w sprawach o wykroczenia skarbowe w postępowaniu przed sądem rejonowym postanowienia i zarządzenia, </a:t>
            </a:r>
            <a:r>
              <a:rPr lang="pl-PL" dirty="0" smtClean="0"/>
              <a:t>zamykające </a:t>
            </a:r>
            <a:r>
              <a:rPr lang="pl-PL" dirty="0"/>
              <a:t>drogę do wydania wyroku (np. postanowienie o umorzeniu postępowania </a:t>
            </a:r>
            <a:r>
              <a:rPr lang="pl-PL" dirty="0" smtClean="0"/>
              <a:t>karnego</a:t>
            </a:r>
            <a:r>
              <a:rPr lang="pl-PL" dirty="0"/>
              <a:t>), jest sąd okręgowy, zaś pozostałych zażaleń niezamykających drogi do </a:t>
            </a:r>
            <a:r>
              <a:rPr lang="pl-PL" dirty="0" smtClean="0"/>
              <a:t>rozstrzygnięcia </a:t>
            </a:r>
            <a:r>
              <a:rPr lang="pl-PL" dirty="0"/>
              <a:t>- sąd rejonowy w innym równorzędnym składzie.</a:t>
            </a:r>
          </a:p>
          <a:p>
            <a:pPr marL="0" indent="0">
              <a:buNone/>
            </a:pPr>
            <a:r>
              <a:rPr lang="pl-PL" dirty="0"/>
              <a:t>Zażalenie nie wstrzymuje wykonania zaskarżonego postanowienia, ale sąd, który je wydał, lub sąd powołany do rozpoznania zażalenia może jednak wstrzymać wykonanie tego postanowienia (suspensywność względna).</a:t>
            </a:r>
          </a:p>
          <a:p>
            <a:pPr marL="0" indent="0">
              <a:buNone/>
            </a:pPr>
            <a:r>
              <a:rPr lang="pl-PL" dirty="0"/>
              <a:t>Uznając zasadność zażalenia, organ odwoławczy stwierdza niezgodność </a:t>
            </a:r>
            <a:r>
              <a:rPr lang="pl-PL" dirty="0" smtClean="0"/>
              <a:t>czynności </a:t>
            </a:r>
            <a:r>
              <a:rPr lang="pl-PL" dirty="0"/>
              <a:t>z prawem lub brak czynności i zarządza, co należy, zwłaszcza w celu naprawienia skutków uchybienia oraz zapobieżenia podobnym uchybieniom w przyszłości, a także podejmuje inne przewidziane w ustawie środki.</a:t>
            </a:r>
          </a:p>
          <a:p>
            <a:pPr marL="0" indent="0">
              <a:buNone/>
            </a:pPr>
            <a:endParaRPr lang="pl-PL" dirty="0"/>
          </a:p>
        </p:txBody>
      </p:sp>
    </p:spTree>
    <p:extLst>
      <p:ext uri="{BB962C8B-B14F-4D97-AF65-F5344CB8AC3E}">
        <p14:creationId xmlns:p14="http://schemas.microsoft.com/office/powerpoint/2010/main" val="1334401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Nadzwyczajne środki zaskarżenia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Nadzwyczajne </a:t>
            </a:r>
            <a:r>
              <a:rPr lang="pl-PL" dirty="0"/>
              <a:t>środki zaskarżenia służą kontroli i wzruszaniu </a:t>
            </a:r>
            <a:r>
              <a:rPr lang="pl-PL" dirty="0" smtClean="0"/>
              <a:t>prawomocnych </a:t>
            </a:r>
            <a:r>
              <a:rPr lang="pl-PL" dirty="0"/>
              <a:t>orzeczeń, tj. wyroków i postanowień kończących postępowanie sądowe. Orzeczenie staje się prawomocne, jeżeli upłynął termin do składania środka odwoławczego od orzeczeń pierwszej instancji</a:t>
            </a:r>
            <a:r>
              <a:rPr lang="pl-PL" dirty="0" smtClean="0"/>
              <a:t>, odmówiono </a:t>
            </a:r>
            <a:r>
              <a:rPr lang="pl-PL" dirty="0"/>
              <a:t>skutecznie przyjęcia środka odwoławczego, strona cofnęła środek odwoławczy, sąd odwoławczy w </a:t>
            </a:r>
            <a:r>
              <a:rPr lang="pl-PL" dirty="0" smtClean="0"/>
              <a:t>wyniku </a:t>
            </a:r>
            <a:r>
              <a:rPr lang="pl-PL" dirty="0"/>
              <a:t>wniesienia środka odwoławczego orzekł o utrzymaniu w mocy zaskarżonego orzeczenia albo o jego zmianie. </a:t>
            </a:r>
            <a:endParaRPr lang="pl-PL" dirty="0" smtClean="0"/>
          </a:p>
          <a:p>
            <a:pPr marL="0" indent="0">
              <a:buNone/>
            </a:pPr>
            <a:r>
              <a:rPr lang="pl-PL" dirty="0" smtClean="0"/>
              <a:t>Postępowanie </a:t>
            </a:r>
            <a:r>
              <a:rPr lang="pl-PL" dirty="0"/>
              <a:t>w zakresie nadzwyczajnych środków zaskarżenia w prawie karnym skarbowym regulują przepisy art. 518-548 k.p.k. (w zw. z art. 113 § l </a:t>
            </a:r>
            <a:r>
              <a:rPr lang="pl-PL" dirty="0" err="1"/>
              <a:t>k.k.s</a:t>
            </a:r>
            <a:r>
              <a:rPr lang="pl-PL" dirty="0"/>
              <a:t>.) oraz art. 165,167a, 169 i 170 </a:t>
            </a:r>
            <a:r>
              <a:rPr lang="pl-PL" dirty="0" err="1"/>
              <a:t>k.k.s</a:t>
            </a:r>
            <a:r>
              <a:rPr lang="pl-PL" dirty="0"/>
              <a:t>.</a:t>
            </a:r>
          </a:p>
          <a:p>
            <a:pPr marL="0" indent="0">
              <a:buNone/>
            </a:pPr>
            <a:r>
              <a:rPr lang="pl-PL" dirty="0" smtClean="0"/>
              <a:t>Nadzwyczajne </a:t>
            </a:r>
            <a:r>
              <a:rPr lang="pl-PL" dirty="0"/>
              <a:t>środki zaskarżenia w postępowaniu w sprawach o </a:t>
            </a:r>
            <a:r>
              <a:rPr lang="pl-PL" dirty="0" smtClean="0"/>
              <a:t>przestępstwa skarbowe </a:t>
            </a:r>
            <a:r>
              <a:rPr lang="pl-PL" dirty="0"/>
              <a:t>i wykroczenia skarbowe to:</a:t>
            </a:r>
          </a:p>
          <a:p>
            <a:pPr marL="0" indent="0">
              <a:buNone/>
            </a:pPr>
            <a:r>
              <a:rPr lang="pl-PL" dirty="0"/>
              <a:t>1)	kasacja,</a:t>
            </a:r>
          </a:p>
          <a:p>
            <a:pPr marL="0" indent="0">
              <a:buNone/>
            </a:pPr>
            <a:r>
              <a:rPr lang="pl-PL" dirty="0"/>
              <a:t>2)	wznowienie postępowania.</a:t>
            </a:r>
          </a:p>
          <a:p>
            <a:pPr marL="0" indent="0">
              <a:buNone/>
            </a:pPr>
            <a:endParaRPr lang="pl-PL" dirty="0"/>
          </a:p>
        </p:txBody>
      </p:sp>
    </p:spTree>
    <p:extLst>
      <p:ext uri="{BB962C8B-B14F-4D97-AF65-F5344CB8AC3E}">
        <p14:creationId xmlns:p14="http://schemas.microsoft.com/office/powerpoint/2010/main" val="601154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88640"/>
            <a:ext cx="8229600" cy="6552728"/>
          </a:xfrm>
        </p:spPr>
        <p:txBody>
          <a:bodyPr>
            <a:normAutofit fontScale="47500" lnSpcReduction="20000"/>
          </a:bodyPr>
          <a:lstStyle/>
          <a:p>
            <a:pPr marL="0" indent="0">
              <a:buNone/>
            </a:pPr>
            <a:r>
              <a:rPr lang="pl-PL" dirty="0" smtClean="0"/>
              <a:t> </a:t>
            </a:r>
            <a:r>
              <a:rPr lang="pl-PL" sz="3400" b="1" dirty="0"/>
              <a:t>Kasacja</a:t>
            </a:r>
            <a:r>
              <a:rPr lang="pl-PL" sz="3400" dirty="0"/>
              <a:t> </a:t>
            </a:r>
            <a:r>
              <a:rPr lang="pl-PL" sz="3400" dirty="0" smtClean="0"/>
              <a:t>przysługuje od </a:t>
            </a:r>
            <a:r>
              <a:rPr lang="pl-PL" sz="3400" dirty="0"/>
              <a:t>prawomocnego wyroku sądu odwoławczego </a:t>
            </a:r>
            <a:r>
              <a:rPr lang="pl-PL" sz="3400" dirty="0" smtClean="0"/>
              <a:t>kończącego </a:t>
            </a:r>
            <a:r>
              <a:rPr lang="pl-PL" sz="3400" dirty="0"/>
              <a:t>postępowanie. Do wniesienia kasacji od wyroku sądu w sprawie o przestępstwo skarbowe są uprawnione strony. Strona, która nie zaskarżyła </a:t>
            </a:r>
            <a:r>
              <a:rPr lang="pl-PL" sz="3400" dirty="0" smtClean="0"/>
              <a:t>orzeczenia </a:t>
            </a:r>
            <a:r>
              <a:rPr lang="pl-PL" sz="3400" dirty="0"/>
              <a:t>sądu pierwszej instancji, nie może wnieść kasacji od orzeczenia sądu </a:t>
            </a:r>
            <a:r>
              <a:rPr lang="pl-PL" sz="3400" dirty="0" smtClean="0"/>
              <a:t>odwoławczego</a:t>
            </a:r>
            <a:r>
              <a:rPr lang="pl-PL" sz="3400" dirty="0"/>
              <a:t>, jeżeli orzeczenie sądu pierwszej instancji utrzymano w mocy lub </a:t>
            </a:r>
            <a:r>
              <a:rPr lang="pl-PL" sz="3400" dirty="0" smtClean="0"/>
              <a:t>zmieniono </a:t>
            </a:r>
            <a:r>
              <a:rPr lang="pl-PL" sz="3400" dirty="0"/>
              <a:t>na jej korzyść. Ograniczenie to nie dotyczy bezwzględnych podstaw uchylenia orzeczenia </a:t>
            </a:r>
            <a:r>
              <a:rPr lang="pl-PL" sz="3400" dirty="0" smtClean="0"/>
              <a:t>( wskazanych w art</a:t>
            </a:r>
            <a:r>
              <a:rPr lang="pl-PL" sz="3400" dirty="0"/>
              <a:t>. 439 k.p.k.). Kasację od każdego prawomocnego wyroku sądu kończącego postępowanie może wnieść także Prokurator Generalny i Rzecznik Praw Obywatelskich, a w sprawach podlegających orzecznictwu sądów wojskowych - Naczelny Prokurator Wojskowy. Podmiot odpowiedzialny </a:t>
            </a:r>
            <a:r>
              <a:rPr lang="pl-PL" sz="3400" dirty="0" smtClean="0"/>
              <a:t>posiłkowo lub </a:t>
            </a:r>
            <a:r>
              <a:rPr lang="pl-PL" sz="3400" dirty="0"/>
              <a:t>interwenient może wnieść kasację wyłącznie przez pełnomocnika będącego adwokatem </a:t>
            </a:r>
            <a:r>
              <a:rPr lang="pl-PL" sz="3400" dirty="0" smtClean="0"/>
              <a:t>albo </a:t>
            </a:r>
            <a:r>
              <a:rPr lang="pl-PL" sz="3400" dirty="0"/>
              <a:t>radcą prawnym (przymus adwokacko-radcowski).</a:t>
            </a:r>
          </a:p>
          <a:p>
            <a:pPr marL="0" indent="0">
              <a:buNone/>
            </a:pPr>
            <a:r>
              <a:rPr lang="pl-PL" sz="3400" dirty="0"/>
              <a:t>Kasację w sprawie o wykroczenie skarbowe może natomiast wnieść wyłącznie </a:t>
            </a:r>
            <a:r>
              <a:rPr lang="pl-PL" sz="3400" dirty="0" smtClean="0"/>
              <a:t>Prokurator </a:t>
            </a:r>
            <a:r>
              <a:rPr lang="pl-PL" sz="3400" dirty="0"/>
              <a:t>Generalny i Rzecznik Praw Obywatelskich (odpowiednio także </a:t>
            </a:r>
            <a:r>
              <a:rPr lang="pl-PL" sz="3400" dirty="0" smtClean="0"/>
              <a:t>Naczelny </a:t>
            </a:r>
            <a:r>
              <a:rPr lang="pl-PL" sz="3400" dirty="0"/>
              <a:t>Prokurator Wojskowy).</a:t>
            </a:r>
          </a:p>
          <a:p>
            <a:pPr marL="0" indent="0">
              <a:buNone/>
            </a:pPr>
            <a:endParaRPr lang="pl-PL" sz="3400" dirty="0" smtClean="0"/>
          </a:p>
          <a:p>
            <a:pPr marL="0" indent="0">
              <a:buNone/>
            </a:pPr>
            <a:r>
              <a:rPr lang="pl-PL" sz="3400" dirty="0" smtClean="0"/>
              <a:t>Strona </a:t>
            </a:r>
            <a:r>
              <a:rPr lang="pl-PL" sz="3400" dirty="0"/>
              <a:t>wnosi kasację do Sądu Najwyższego za pośrednictwem sądu </a:t>
            </a:r>
            <a:r>
              <a:rPr lang="pl-PL" sz="3400" dirty="0" smtClean="0"/>
              <a:t>odwoławczego </a:t>
            </a:r>
            <a:r>
              <a:rPr lang="pl-PL" sz="3400" dirty="0"/>
              <a:t>w terminie 30 dni od daty doręczenia orzeczenia z </a:t>
            </a:r>
            <a:r>
              <a:rPr lang="pl-PL" sz="3400" dirty="0" smtClean="0"/>
              <a:t>uzasa</a:t>
            </a:r>
            <a:r>
              <a:rPr lang="pl-PL" sz="3400" dirty="0"/>
              <a:t>d</a:t>
            </a:r>
            <a:r>
              <a:rPr lang="pl-PL" sz="3400" dirty="0" smtClean="0"/>
              <a:t>nieniem</a:t>
            </a:r>
            <a:r>
              <a:rPr lang="pl-PL" sz="3400" dirty="0"/>
              <a:t>. Wniosek o doręczenie orzeczenia z uzasadnieniem należy zgłosić w </a:t>
            </a:r>
            <a:r>
              <a:rPr lang="pl-PL" sz="3400" dirty="0" smtClean="0"/>
              <a:t>sądzie</a:t>
            </a:r>
            <a:r>
              <a:rPr lang="pl-PL" sz="3400" dirty="0"/>
              <a:t>, który wydał orzeczenie, w terminie zawitym 7 dni od daty ogłoszenia </a:t>
            </a:r>
            <a:r>
              <a:rPr lang="pl-PL" sz="3400" dirty="0" smtClean="0"/>
              <a:t>orzeczenia. </a:t>
            </a:r>
            <a:r>
              <a:rPr lang="pl-PL" sz="3400" dirty="0"/>
              <a:t>Kasacja wnoszona przez stronę powinna być sporządzona i podpisana </a:t>
            </a:r>
            <a:r>
              <a:rPr lang="pl-PL" sz="3400" dirty="0" smtClean="0"/>
              <a:t>przez obrońcę </a:t>
            </a:r>
            <a:r>
              <a:rPr lang="pl-PL" sz="3400" dirty="0"/>
              <a:t>lub pełnomocnika będącego adwokatem lub radcą prawnym (przymus </a:t>
            </a:r>
            <a:r>
              <a:rPr lang="pl-PL" sz="3400" dirty="0" smtClean="0"/>
              <a:t>adwokacko-radcowski</a:t>
            </a:r>
            <a:r>
              <a:rPr lang="pl-PL" sz="3400" dirty="0"/>
              <a:t>).</a:t>
            </a:r>
          </a:p>
          <a:p>
            <a:pPr marL="0" indent="0">
              <a:buNone/>
            </a:pPr>
            <a:r>
              <a:rPr lang="pl-PL" sz="3400" dirty="0"/>
              <a:t>Prokurator Generalny i Rzecznik Praw Obywatelskich, a także Naczelny </a:t>
            </a:r>
            <a:r>
              <a:rPr lang="pl-PL" sz="3400" dirty="0" smtClean="0"/>
              <a:t>Prokurator </a:t>
            </a:r>
            <a:r>
              <a:rPr lang="pl-PL" sz="3400" dirty="0"/>
              <a:t>Wojskowy wnoszą kasację bezpośrednio do Sądu Najwyższego. Do kasacji </a:t>
            </a:r>
            <a:r>
              <a:rPr lang="pl-PL" sz="3400" dirty="0" smtClean="0"/>
              <a:t>wnoszonej przez </a:t>
            </a:r>
            <a:r>
              <a:rPr lang="pl-PL" sz="3400" dirty="0"/>
              <a:t>wymienione podmioty nie stosuje się terminu do wniesienia kasacji, </a:t>
            </a:r>
            <a:r>
              <a:rPr lang="pl-PL" sz="3400" dirty="0" smtClean="0"/>
              <a:t>niedopuszczalne </a:t>
            </a:r>
            <a:r>
              <a:rPr lang="pl-PL" sz="3400" dirty="0"/>
              <a:t>jest jednak uwzględnienie kasacji na niekorzyść oskarżonego </a:t>
            </a:r>
            <a:r>
              <a:rPr lang="pl-PL" sz="3400" dirty="0" smtClean="0"/>
              <a:t> wniesionej po </a:t>
            </a:r>
            <a:r>
              <a:rPr lang="pl-PL" sz="3400" dirty="0"/>
              <a:t>upływie 6 miesięcy od daty uprawomocnienia się orzeczenia. Jest to </a:t>
            </a:r>
            <a:r>
              <a:rPr lang="pl-PL" sz="3400" dirty="0" smtClean="0"/>
              <a:t>termin </a:t>
            </a:r>
            <a:r>
              <a:rPr lang="pl-PL" sz="3400" dirty="0"/>
              <a:t>prekluzyjny, a więc nieprzekraczalny i </a:t>
            </a:r>
            <a:r>
              <a:rPr lang="pl-PL" sz="3400" dirty="0" err="1"/>
              <a:t>nieprzywracalny</a:t>
            </a:r>
            <a:r>
              <a:rPr lang="pl-PL" sz="3400" dirty="0"/>
              <a:t>.</a:t>
            </a:r>
          </a:p>
          <a:p>
            <a:pPr marL="0" indent="0">
              <a:buNone/>
            </a:pPr>
            <a:r>
              <a:rPr lang="pl-PL" sz="3400" dirty="0"/>
              <a:t>W razie wniesienia kasacji Sąd Najwyższy może wstrzymać wykonanie </a:t>
            </a:r>
            <a:r>
              <a:rPr lang="pl-PL" sz="3400" dirty="0" smtClean="0"/>
              <a:t>zaskarżonego </a:t>
            </a:r>
            <a:r>
              <a:rPr lang="pl-PL" sz="3400" dirty="0"/>
              <a:t>orzeczenia, wydając w tym zakresie postanowienie na posiedzeniu bez </a:t>
            </a:r>
            <a:r>
              <a:rPr lang="pl-PL" sz="3400" dirty="0" smtClean="0"/>
              <a:t>udziału </a:t>
            </a:r>
            <a:r>
              <a:rPr lang="pl-PL" sz="3400" dirty="0"/>
              <a:t>stron.</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122155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741368"/>
          </a:xfrm>
        </p:spPr>
        <p:txBody>
          <a:bodyPr>
            <a:normAutofit fontScale="55000" lnSpcReduction="20000"/>
          </a:bodyPr>
          <a:lstStyle/>
          <a:p>
            <a:pPr marL="0" indent="0">
              <a:buNone/>
            </a:pPr>
            <a:r>
              <a:rPr lang="pl-PL" dirty="0" smtClean="0"/>
              <a:t> </a:t>
            </a:r>
            <a:endParaRPr lang="pl-PL" dirty="0"/>
          </a:p>
          <a:p>
            <a:pPr marL="0" indent="0">
              <a:buNone/>
            </a:pPr>
            <a:r>
              <a:rPr lang="pl-PL" dirty="0" smtClean="0"/>
              <a:t>Kasacja </a:t>
            </a:r>
            <a:r>
              <a:rPr lang="pl-PL" dirty="0"/>
              <a:t>może być wniesiona tylko z powodu wystąpienia </a:t>
            </a:r>
            <a:r>
              <a:rPr lang="pl-PL" dirty="0" smtClean="0"/>
              <a:t>bezwzględnych podstaw </a:t>
            </a:r>
            <a:r>
              <a:rPr lang="pl-PL" dirty="0"/>
              <a:t>uchylenia orzeczenia lub innego rażącego naruszenia </a:t>
            </a:r>
            <a:r>
              <a:rPr lang="pl-PL" dirty="0" smtClean="0"/>
              <a:t>prawa, jeżeli mogło </a:t>
            </a:r>
            <a:r>
              <a:rPr lang="pl-PL" dirty="0"/>
              <a:t>ono mieć istotny wpływ na treść orzeczenia. Kasacja nie może być </a:t>
            </a:r>
            <a:r>
              <a:rPr lang="pl-PL" dirty="0" smtClean="0"/>
              <a:t>wniesiona </a:t>
            </a:r>
            <a:r>
              <a:rPr lang="pl-PL" dirty="0"/>
              <a:t>wyłącznie z powodu niewspółmierności kary. </a:t>
            </a:r>
            <a:endParaRPr lang="pl-PL" dirty="0" smtClean="0"/>
          </a:p>
          <a:p>
            <a:pPr marL="0" indent="0">
              <a:buNone/>
            </a:pPr>
            <a:r>
              <a:rPr lang="pl-PL" dirty="0" smtClean="0"/>
              <a:t>Bezwzględne </a:t>
            </a:r>
            <a:r>
              <a:rPr lang="pl-PL" dirty="0"/>
              <a:t>podstawy </a:t>
            </a:r>
            <a:r>
              <a:rPr lang="pl-PL" dirty="0" smtClean="0"/>
              <a:t>uchylenia </a:t>
            </a:r>
            <a:r>
              <a:rPr lang="pl-PL" dirty="0"/>
              <a:t>orzeczenia stanowiące podstawę kasacji to uchybienia, o których mowa w art. 439 k.p.k. (w zw. z art. 113 § l </a:t>
            </a:r>
            <a:r>
              <a:rPr lang="pl-PL" dirty="0" err="1"/>
              <a:t>k.k.s</a:t>
            </a:r>
            <a:r>
              <a:rPr lang="pl-PL" dirty="0" smtClean="0"/>
              <a:t>.) i są nimi:</a:t>
            </a:r>
            <a:endParaRPr lang="pl-PL" dirty="0"/>
          </a:p>
          <a:p>
            <a:pPr marL="0" indent="0">
              <a:buNone/>
            </a:pPr>
            <a:r>
              <a:rPr lang="pl-PL" dirty="0" smtClean="0"/>
              <a:t>a) nienależyta </a:t>
            </a:r>
            <a:r>
              <a:rPr lang="pl-PL" dirty="0"/>
              <a:t>obsada sądu wydającego orzeczenie,</a:t>
            </a:r>
          </a:p>
          <a:p>
            <a:pPr marL="0" indent="0">
              <a:buNone/>
            </a:pPr>
            <a:r>
              <a:rPr lang="pl-PL" dirty="0" smtClean="0"/>
              <a:t>b) sąd </a:t>
            </a:r>
            <a:r>
              <a:rPr lang="pl-PL" dirty="0"/>
              <a:t>powszechny orzekł w sprawie należącej do właściwości sądu </a:t>
            </a:r>
            <a:r>
              <a:rPr lang="pl-PL" dirty="0" smtClean="0"/>
              <a:t>szczególnego albo </a:t>
            </a:r>
            <a:r>
              <a:rPr lang="pl-PL" dirty="0"/>
              <a:t>sąd szczególny orzekł w sprawie należącej do właściwości sądu </a:t>
            </a:r>
            <a:r>
              <a:rPr lang="pl-PL" dirty="0" smtClean="0"/>
              <a:t>powszechnego</a:t>
            </a:r>
            <a:r>
              <a:rPr lang="pl-PL" dirty="0"/>
              <a:t>,</a:t>
            </a:r>
          </a:p>
          <a:p>
            <a:pPr marL="0" indent="0">
              <a:buNone/>
            </a:pPr>
            <a:r>
              <a:rPr lang="pl-PL" dirty="0" smtClean="0"/>
              <a:t>c) sąd </a:t>
            </a:r>
            <a:r>
              <a:rPr lang="pl-PL" dirty="0"/>
              <a:t>niższego rzędu orzekł w sprawie należącej do właściwości sądu </a:t>
            </a:r>
            <a:r>
              <a:rPr lang="pl-PL" dirty="0" smtClean="0"/>
              <a:t>wyższego rzędu</a:t>
            </a:r>
            <a:r>
              <a:rPr lang="pl-PL" dirty="0"/>
              <a:t>,</a:t>
            </a:r>
          </a:p>
          <a:p>
            <a:pPr marL="0" indent="0">
              <a:buNone/>
            </a:pPr>
            <a:r>
              <a:rPr lang="pl-PL" dirty="0" smtClean="0"/>
              <a:t>d) orzeczono </a:t>
            </a:r>
            <a:r>
              <a:rPr lang="pl-PL" dirty="0"/>
              <a:t>karę, środek karny lub środek zabezpieczający nieznane ustawie,</a:t>
            </a:r>
          </a:p>
          <a:p>
            <a:pPr marL="0" indent="0">
              <a:buNone/>
            </a:pPr>
            <a:r>
              <a:rPr lang="pl-PL" dirty="0" smtClean="0"/>
              <a:t>e) orzeczenie </a:t>
            </a:r>
            <a:r>
              <a:rPr lang="pl-PL" dirty="0"/>
              <a:t>zostało wydane, mimo że postępowanie karne co do tego samego </a:t>
            </a:r>
            <a:r>
              <a:rPr lang="pl-PL" dirty="0" smtClean="0"/>
              <a:t>czynu </a:t>
            </a:r>
            <a:r>
              <a:rPr lang="pl-PL" dirty="0"/>
              <a:t>tej samej osoby zostało już prawomocnie zakończone,</a:t>
            </a:r>
          </a:p>
          <a:p>
            <a:pPr marL="0" indent="0">
              <a:buNone/>
            </a:pPr>
            <a:r>
              <a:rPr lang="pl-PL" dirty="0" smtClean="0"/>
              <a:t>f) oskarżony </a:t>
            </a:r>
            <a:r>
              <a:rPr lang="pl-PL" dirty="0"/>
              <a:t>zmarł,</a:t>
            </a:r>
          </a:p>
          <a:p>
            <a:pPr marL="0" indent="0">
              <a:buNone/>
            </a:pPr>
            <a:r>
              <a:rPr lang="pl-PL" dirty="0" smtClean="0"/>
              <a:t>g) nastąpiło </a:t>
            </a:r>
            <a:r>
              <a:rPr lang="pl-PL" dirty="0"/>
              <a:t>przedawnienie karalności,</a:t>
            </a:r>
          </a:p>
          <a:p>
            <a:pPr marL="0" indent="0">
              <a:buNone/>
            </a:pPr>
            <a:r>
              <a:rPr lang="pl-PL" dirty="0"/>
              <a:t>h) sprawca nie podlega orzecznictwu polskich sądów,</a:t>
            </a:r>
          </a:p>
          <a:p>
            <a:pPr marL="0" indent="0">
              <a:buNone/>
            </a:pPr>
            <a:r>
              <a:rPr lang="pl-PL" dirty="0"/>
              <a:t>i) oskarżony w postępowaniu sądowym nie miał obrońcy lub obrońca nie brał</a:t>
            </a:r>
          </a:p>
          <a:p>
            <a:pPr marL="0" indent="0">
              <a:buNone/>
            </a:pPr>
            <a:r>
              <a:rPr lang="pl-PL" dirty="0"/>
              <a:t>udziału w czynnościach, w których jego udział był obowiązkowy, </a:t>
            </a:r>
            <a:endParaRPr lang="pl-PL" dirty="0" smtClean="0"/>
          </a:p>
          <a:p>
            <a:pPr marL="0" indent="0">
              <a:buNone/>
            </a:pPr>
            <a:r>
              <a:rPr lang="pl-PL" dirty="0" smtClean="0"/>
              <a:t>j</a:t>
            </a:r>
            <a:r>
              <a:rPr lang="pl-PL" dirty="0"/>
              <a:t>)  sprawę rozpoznano podczas nieobecności oskarżonego, którego obecność </a:t>
            </a:r>
            <a:r>
              <a:rPr lang="pl-PL" dirty="0" smtClean="0"/>
              <a:t>była akurat obowiązkowa</a:t>
            </a:r>
            <a:r>
              <a:rPr lang="pl-PL" dirty="0"/>
              <a:t>.</a:t>
            </a:r>
          </a:p>
          <a:p>
            <a:pPr marL="0" indent="0">
              <a:buNone/>
            </a:pPr>
            <a:r>
              <a:rPr lang="pl-PL" dirty="0"/>
              <a:t> </a:t>
            </a:r>
          </a:p>
          <a:p>
            <a:pPr marL="0" indent="0">
              <a:buNone/>
            </a:pPr>
            <a:endParaRPr lang="pl-PL" dirty="0"/>
          </a:p>
        </p:txBody>
      </p:sp>
    </p:spTree>
    <p:extLst>
      <p:ext uri="{BB962C8B-B14F-4D97-AF65-F5344CB8AC3E}">
        <p14:creationId xmlns:p14="http://schemas.microsoft.com/office/powerpoint/2010/main" val="933345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669360"/>
          </a:xfrm>
        </p:spPr>
        <p:txBody>
          <a:bodyPr>
            <a:normAutofit fontScale="62500" lnSpcReduction="20000"/>
          </a:bodyPr>
          <a:lstStyle/>
          <a:p>
            <a:pPr marL="0" indent="0">
              <a:buNone/>
            </a:pPr>
            <a:r>
              <a:rPr lang="pl-PL" dirty="0" smtClean="0"/>
              <a:t> </a:t>
            </a:r>
            <a:endParaRPr lang="pl-PL" dirty="0"/>
          </a:p>
          <a:p>
            <a:pPr marL="0" indent="0">
              <a:buNone/>
            </a:pPr>
            <a:r>
              <a:rPr lang="pl-PL" dirty="0"/>
              <a:t>Kasację od wyroku Sąd Najwyższy rozpoznaje na rozprawie, natomiast kasację od postanowienia może rozpoznać na posiedzeniu, w którym strony mogą wziąć udział.</a:t>
            </a:r>
          </a:p>
          <a:p>
            <a:pPr marL="0" indent="0">
              <a:buNone/>
            </a:pPr>
            <a:r>
              <a:rPr lang="pl-PL" dirty="0"/>
              <a:t>Sąd Najwyższy oddala kasację </a:t>
            </a:r>
            <a:r>
              <a:rPr lang="pl-PL" dirty="0" smtClean="0"/>
              <a:t>(bezzasadna lub oczywiście bezzasadna) albo </a:t>
            </a:r>
            <a:r>
              <a:rPr lang="pl-PL" dirty="0"/>
              <a:t>zaskarżone orzeczenie uchyla w całości lub </a:t>
            </a:r>
            <a:r>
              <a:rPr lang="pl-PL" dirty="0" smtClean="0"/>
              <a:t>w części (kasacja zasadna lub oczywiście zasadna). </a:t>
            </a:r>
            <a:r>
              <a:rPr lang="pl-PL" dirty="0"/>
              <a:t>Sąd Najwyższy może oddalić na posiedzeniu bez udziału stron kasację wniesioną przez stronę w razie jej oczywistej bezzasadności. Oddalenie kasacji jako oczywiście bezzasadnej nie wymaga pisemnego uzasadnienia. Z kolei uwzględnić w całości na posiedzeniu bez udziału stron kasację wniesioną na korzyść </a:t>
            </a:r>
            <a:r>
              <a:rPr lang="pl-PL" dirty="0" smtClean="0"/>
              <a:t>oskarżonego </a:t>
            </a:r>
            <a:r>
              <a:rPr lang="pl-PL" dirty="0"/>
              <a:t>Sąd Najwyższy może w razie jej oczywistej zasadności.</a:t>
            </a:r>
          </a:p>
          <a:p>
            <a:pPr marL="0" indent="0">
              <a:buNone/>
            </a:pPr>
            <a:r>
              <a:rPr lang="pl-PL" dirty="0"/>
              <a:t>Uchylając zaskarżone orzeczenie, Sąd </a:t>
            </a:r>
            <a:r>
              <a:rPr lang="pl-PL" dirty="0" smtClean="0"/>
              <a:t>Najwyższy:</a:t>
            </a:r>
          </a:p>
          <a:p>
            <a:pPr>
              <a:buFontTx/>
              <a:buChar char="-"/>
            </a:pPr>
            <a:r>
              <a:rPr lang="pl-PL" dirty="0" smtClean="0"/>
              <a:t>przekazuje </a:t>
            </a:r>
            <a:r>
              <a:rPr lang="pl-PL" dirty="0"/>
              <a:t>sprawę właściwemu </a:t>
            </a:r>
            <a:r>
              <a:rPr lang="pl-PL" dirty="0" smtClean="0"/>
              <a:t>sądowi </a:t>
            </a:r>
            <a:r>
              <a:rPr lang="pl-PL" dirty="0"/>
              <a:t>do ponownego rozpoznania albo </a:t>
            </a:r>
            <a:endParaRPr lang="pl-PL" dirty="0" smtClean="0"/>
          </a:p>
          <a:p>
            <a:pPr>
              <a:buFontTx/>
              <a:buChar char="-"/>
            </a:pPr>
            <a:r>
              <a:rPr lang="pl-PL" dirty="0" smtClean="0"/>
              <a:t>umarza </a:t>
            </a:r>
            <a:r>
              <a:rPr lang="pl-PL" dirty="0"/>
              <a:t>postępowanie, </a:t>
            </a:r>
            <a:endParaRPr lang="pl-PL" dirty="0" smtClean="0"/>
          </a:p>
          <a:p>
            <a:pPr>
              <a:buFontTx/>
              <a:buChar char="-"/>
            </a:pPr>
            <a:r>
              <a:rPr lang="pl-PL" dirty="0" smtClean="0"/>
              <a:t>a </a:t>
            </a:r>
            <a:r>
              <a:rPr lang="pl-PL" dirty="0"/>
              <a:t>jeżeli skazanie jest oczywiście niesłuszne - uniewinnia oskarżonego. </a:t>
            </a:r>
            <a:endParaRPr lang="pl-PL" dirty="0" smtClean="0"/>
          </a:p>
          <a:p>
            <a:pPr marL="0" indent="0">
              <a:buNone/>
            </a:pPr>
            <a:r>
              <a:rPr lang="pl-PL" dirty="0" smtClean="0"/>
              <a:t>Z </a:t>
            </a:r>
            <a:r>
              <a:rPr lang="pl-PL" dirty="0"/>
              <a:t>chwilą uchylenia wyroku wykonanie kary ustaje, a karę już wykonaną - w wypadku późniejszego ponownego skazania - zalicza się na poczet nowo orzeczonej kary. Niedopuszczalna jest kasacja od orzeczenia Sądu Najwyższego zapadłego w następstwie rozpoznania kasacji</a:t>
            </a:r>
            <a:r>
              <a:rPr lang="pl-PL" dirty="0" smtClean="0"/>
              <a:t>.</a:t>
            </a:r>
            <a:endParaRPr lang="pl-PL" dirty="0"/>
          </a:p>
        </p:txBody>
      </p:sp>
    </p:spTree>
    <p:extLst>
      <p:ext uri="{BB962C8B-B14F-4D97-AF65-F5344CB8AC3E}">
        <p14:creationId xmlns:p14="http://schemas.microsoft.com/office/powerpoint/2010/main" val="3338446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480720"/>
          </a:xfrm>
        </p:spPr>
        <p:txBody>
          <a:bodyPr>
            <a:normAutofit fontScale="55000" lnSpcReduction="20000"/>
          </a:bodyPr>
          <a:lstStyle/>
          <a:p>
            <a:pPr marL="0" indent="0">
              <a:buNone/>
            </a:pPr>
            <a:r>
              <a:rPr lang="pl-PL" b="1" dirty="0" smtClean="0"/>
              <a:t>Wznowienie </a:t>
            </a:r>
            <a:r>
              <a:rPr lang="pl-PL" b="1" dirty="0"/>
              <a:t>postępowania </a:t>
            </a:r>
            <a:r>
              <a:rPr lang="pl-PL" dirty="0" smtClean="0"/>
              <a:t>jest nadzwyczajnym środkiem zaskarżenia, które dotyczy każdego prawomocnego orzeczenia kończącego postępowanie w sprawach o przestępstwa skarbowe i wykroczenia skarbowe. W </a:t>
            </a:r>
            <a:r>
              <a:rPr lang="pl-PL" dirty="0"/>
              <a:t>stosunku do spraw o wznowienie nie obowiązuje termin, z jednym wyjątkiem: </a:t>
            </a:r>
            <a:r>
              <a:rPr lang="pl-PL" dirty="0" smtClean="0"/>
              <a:t>niedopuszczalne </a:t>
            </a:r>
            <a:r>
              <a:rPr lang="pl-PL" dirty="0"/>
              <a:t>jest wznowienie postępowania z urzędu na niekorzyść oskarżonego po upływie 6 miesięcy od daty uprawomocnienia się orzeczenia. </a:t>
            </a:r>
            <a:endParaRPr lang="pl-PL" dirty="0" smtClean="0"/>
          </a:p>
          <a:p>
            <a:pPr marL="0" indent="0">
              <a:buNone/>
            </a:pPr>
            <a:r>
              <a:rPr lang="pl-PL" dirty="0" smtClean="0"/>
              <a:t>Wznowienie może być przeprowadzone </a:t>
            </a:r>
            <a:r>
              <a:rPr lang="pl-PL" dirty="0"/>
              <a:t>pomimo wykonania kary, zatarcia skazania oraz okoliczności wyłączającej </a:t>
            </a:r>
            <a:r>
              <a:rPr lang="pl-PL" dirty="0" smtClean="0"/>
              <a:t>ściganie</a:t>
            </a:r>
            <a:r>
              <a:rPr lang="pl-PL" dirty="0"/>
              <a:t>. </a:t>
            </a:r>
            <a:endParaRPr lang="pl-PL" dirty="0" smtClean="0"/>
          </a:p>
          <a:p>
            <a:pPr marL="0" indent="0">
              <a:buNone/>
            </a:pPr>
            <a:r>
              <a:rPr lang="pl-PL" dirty="0" smtClean="0"/>
              <a:t>Wznowienie </a:t>
            </a:r>
            <a:r>
              <a:rPr lang="pl-PL" dirty="0"/>
              <a:t>postępowania może nastąpić na wniosek strony lub z </a:t>
            </a:r>
            <a:r>
              <a:rPr lang="pl-PL" dirty="0" smtClean="0"/>
              <a:t>urzędu. Wniosek </a:t>
            </a:r>
            <a:r>
              <a:rPr lang="pl-PL" dirty="0"/>
              <a:t>o wznowienie postępowania, jeżeli nie pochodzi od prokuratora, </a:t>
            </a:r>
            <a:r>
              <a:rPr lang="pl-PL" dirty="0" smtClean="0"/>
              <a:t>powinien </a:t>
            </a:r>
            <a:r>
              <a:rPr lang="pl-PL" dirty="0"/>
              <a:t>być sporządzony i podpisany przez adwokata lub radcę prawnego. Tak samo </a:t>
            </a:r>
            <a:r>
              <a:rPr lang="pl-PL" dirty="0" smtClean="0"/>
              <a:t>wniosek </a:t>
            </a:r>
            <a:r>
              <a:rPr lang="pl-PL" dirty="0"/>
              <a:t>podmiotu odpowiedzialnego posiłkowo lub interwenienta może być wniesiony wyłącznie przez pełnomocnika będącego adwokatem lub radcą prawnym (przymus adwokacko-radcowski). Wniosek o wznowienie na korzyść może złożyć w razie śmierci skazanego osoba najbliższa. Wówczas prezes sądu wyznacza do obrony praw oskarżonego obrońcę z urzędu, chyba że wnioskodawca ustanowił już </a:t>
            </a:r>
            <a:r>
              <a:rPr lang="pl-PL" dirty="0" smtClean="0"/>
              <a:t>obrońcę</a:t>
            </a:r>
            <a:r>
              <a:rPr lang="pl-PL" dirty="0"/>
              <a:t>. </a:t>
            </a:r>
            <a:endParaRPr lang="pl-PL" dirty="0" smtClean="0"/>
          </a:p>
          <a:p>
            <a:pPr marL="0" indent="0">
              <a:buNone/>
            </a:pPr>
            <a:r>
              <a:rPr lang="pl-PL" dirty="0" smtClean="0"/>
              <a:t>Postępowanie </a:t>
            </a:r>
            <a:r>
              <a:rPr lang="pl-PL" dirty="0"/>
              <a:t>wznawiane jest z urzędu tylko w razie ujawnienia się jednego z uchybień wymienionych w art. 439 § </a:t>
            </a:r>
            <a:r>
              <a:rPr lang="pl-PL" dirty="0" smtClean="0"/>
              <a:t>1 </a:t>
            </a:r>
            <a:r>
              <a:rPr lang="pl-PL" dirty="0"/>
              <a:t>k.p.k., jeśli nie były one przedmiotem </a:t>
            </a:r>
            <a:r>
              <a:rPr lang="pl-PL" dirty="0" smtClean="0"/>
              <a:t>rozpoznania </a:t>
            </a:r>
            <a:r>
              <a:rPr lang="pl-PL" dirty="0"/>
              <a:t>w trybie </a:t>
            </a:r>
            <a:r>
              <a:rPr lang="pl-PL" dirty="0" smtClean="0"/>
              <a:t>kasacji.</a:t>
            </a:r>
          </a:p>
          <a:p>
            <a:pPr marL="0" indent="0">
              <a:buNone/>
            </a:pPr>
            <a:r>
              <a:rPr lang="pl-PL" dirty="0" smtClean="0"/>
              <a:t>Sądem </a:t>
            </a:r>
            <a:r>
              <a:rPr lang="pl-PL" dirty="0"/>
              <a:t>właściwym do orzekania w sprawach o wznowienie postępowania  </a:t>
            </a:r>
            <a:r>
              <a:rPr lang="pl-PL" dirty="0" smtClean="0"/>
              <a:t>jest </a:t>
            </a:r>
            <a:r>
              <a:rPr lang="pl-PL" dirty="0"/>
              <a:t>sąd okręgowy, w kwestii zaś wznowienia postępowania </a:t>
            </a:r>
            <a:r>
              <a:rPr lang="pl-PL" dirty="0" smtClean="0"/>
              <a:t>zakończonego </a:t>
            </a:r>
            <a:r>
              <a:rPr lang="pl-PL" dirty="0"/>
              <a:t>orzeczeniem sądu okręgowego - sąd apelacyjny. O wznowieniu </a:t>
            </a:r>
            <a:r>
              <a:rPr lang="pl-PL" dirty="0" smtClean="0"/>
              <a:t>postępowania </a:t>
            </a:r>
            <a:r>
              <a:rPr lang="pl-PL" dirty="0"/>
              <a:t>zakończonego orzeczeniem sądu apelacyjnego lub Sądu Najwyższego </a:t>
            </a:r>
            <a:r>
              <a:rPr lang="pl-PL" dirty="0" smtClean="0"/>
              <a:t>orzeka </a:t>
            </a:r>
            <a:r>
              <a:rPr lang="pl-PL" dirty="0"/>
              <a:t>Sąd Najwyższy w składzie trzech sędziów. Orzeczenie o wznowieniu </a:t>
            </a:r>
            <a:r>
              <a:rPr lang="pl-PL" dirty="0" smtClean="0"/>
              <a:t>postępowania </a:t>
            </a:r>
            <a:r>
              <a:rPr lang="pl-PL" dirty="0"/>
              <a:t>sąd wydaje na posiedzeniu bez udziału stron.</a:t>
            </a:r>
          </a:p>
          <a:p>
            <a:endParaRPr lang="pl-PL" dirty="0"/>
          </a:p>
        </p:txBody>
      </p:sp>
    </p:spTree>
    <p:extLst>
      <p:ext uri="{BB962C8B-B14F-4D97-AF65-F5344CB8AC3E}">
        <p14:creationId xmlns:p14="http://schemas.microsoft.com/office/powerpoint/2010/main" val="2422866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624736"/>
          </a:xfrm>
        </p:spPr>
        <p:txBody>
          <a:bodyPr>
            <a:normAutofit fontScale="47500" lnSpcReduction="20000"/>
          </a:bodyPr>
          <a:lstStyle/>
          <a:p>
            <a:pPr marL="0" indent="0">
              <a:buNone/>
            </a:pPr>
            <a:endParaRPr lang="pl-PL" dirty="0"/>
          </a:p>
          <a:p>
            <a:pPr marL="0" indent="0">
              <a:buNone/>
            </a:pPr>
            <a:r>
              <a:rPr lang="pl-PL" sz="3400" dirty="0"/>
              <a:t> Podstawy wznowienia postępowania określa art. 540 k.p.k. (w zw. z art. 113 </a:t>
            </a:r>
            <a:r>
              <a:rPr lang="pl-PL" sz="3400" dirty="0" smtClean="0"/>
              <a:t>§ 1 </a:t>
            </a:r>
            <a:r>
              <a:rPr lang="pl-PL" sz="3400" dirty="0" err="1"/>
              <a:t>k.k.s</a:t>
            </a:r>
            <a:r>
              <a:rPr lang="pl-PL" sz="3400" dirty="0"/>
              <a:t>.). Zgodnie z tym przepisem postępowanie sądowe zakończone </a:t>
            </a:r>
            <a:r>
              <a:rPr lang="pl-PL" sz="3400" dirty="0" smtClean="0"/>
              <a:t>prawomocnym </a:t>
            </a:r>
            <a:r>
              <a:rPr lang="pl-PL" sz="3400" dirty="0"/>
              <a:t>orzeczeniem wznawia się, jeżeli</a:t>
            </a:r>
            <a:r>
              <a:rPr lang="pl-PL" sz="3400" dirty="0" smtClean="0"/>
              <a:t>:</a:t>
            </a:r>
            <a:endParaRPr lang="pl-PL" sz="3400" dirty="0"/>
          </a:p>
          <a:p>
            <a:pPr marL="0" indent="0">
              <a:buNone/>
            </a:pPr>
            <a:r>
              <a:rPr lang="pl-PL" sz="3400" dirty="0"/>
              <a:t>a)	w związku z postępowaniem dopuszczono się przestępstwa, a istnieje </a:t>
            </a:r>
            <a:r>
              <a:rPr lang="pl-PL" sz="3400" dirty="0" smtClean="0"/>
              <a:t>uzasadniona </a:t>
            </a:r>
            <a:r>
              <a:rPr lang="pl-PL" sz="3400" dirty="0"/>
              <a:t>podstawa do przyjęcia, że mogło to mieć wpływ na treść </a:t>
            </a:r>
            <a:r>
              <a:rPr lang="pl-PL" sz="3400" dirty="0" smtClean="0"/>
              <a:t>orzeczenia (</a:t>
            </a:r>
            <a:r>
              <a:rPr lang="pl-PL" sz="3400" dirty="0" err="1" smtClean="0"/>
              <a:t>propter</a:t>
            </a:r>
            <a:r>
              <a:rPr lang="pl-PL" sz="3400" dirty="0" smtClean="0"/>
              <a:t> </a:t>
            </a:r>
            <a:r>
              <a:rPr lang="pl-PL" sz="3400" dirty="0" err="1" smtClean="0"/>
              <a:t>falsa</a:t>
            </a:r>
            <a:r>
              <a:rPr lang="pl-PL" sz="3400" dirty="0" smtClean="0"/>
              <a:t>)</a:t>
            </a:r>
            <a:endParaRPr lang="pl-PL" sz="3400" dirty="0"/>
          </a:p>
          <a:p>
            <a:pPr marL="514350" indent="-514350">
              <a:buAutoNum type="alphaLcParenR" startAt="2"/>
            </a:pPr>
            <a:r>
              <a:rPr lang="pl-PL" sz="3400" dirty="0" smtClean="0"/>
              <a:t>po </a:t>
            </a:r>
            <a:r>
              <a:rPr lang="pl-PL" sz="3400" dirty="0"/>
              <a:t>wydaniu orzeczenia ujawnią się nowe fakty lub dowody nieznane </a:t>
            </a:r>
            <a:r>
              <a:rPr lang="pl-PL" sz="3400" dirty="0" smtClean="0"/>
              <a:t>przedtem sądowi</a:t>
            </a:r>
            <a:r>
              <a:rPr lang="pl-PL" sz="3400" dirty="0"/>
              <a:t>, wskazujące m.in. </a:t>
            </a:r>
            <a:endParaRPr lang="pl-PL" sz="3400" dirty="0" smtClean="0"/>
          </a:p>
          <a:p>
            <a:pPr marL="0" indent="0">
              <a:buNone/>
            </a:pPr>
            <a:r>
              <a:rPr lang="pl-PL" sz="3400" dirty="0" smtClean="0"/>
              <a:t>-       na </a:t>
            </a:r>
            <a:r>
              <a:rPr lang="pl-PL" sz="3400" dirty="0"/>
              <a:t>to, że skazany nie popełnił czynu albo czyn jego </a:t>
            </a:r>
            <a:r>
              <a:rPr lang="pl-PL" sz="3400" dirty="0" smtClean="0"/>
              <a:t>nie stanowił </a:t>
            </a:r>
            <a:r>
              <a:rPr lang="pl-PL" sz="3400" dirty="0"/>
              <a:t>przestępstwa lub nie podlegał </a:t>
            </a:r>
            <a:r>
              <a:rPr lang="pl-PL" sz="3400" dirty="0" smtClean="0"/>
              <a:t>karze </a:t>
            </a:r>
            <a:endParaRPr lang="pl-PL" sz="3400" dirty="0"/>
          </a:p>
          <a:p>
            <a:pPr>
              <a:buFontTx/>
              <a:buChar char="-"/>
            </a:pPr>
            <a:r>
              <a:rPr lang="pl-PL" sz="3400" dirty="0" smtClean="0"/>
              <a:t>skazano go za przestępstwo skarbowe (wykroczenie skarbowe) zagrożone karą surowszą albo nie uwzględniono okoliczności zobowiązujących do nadzwyczajnego złagodzenia kary bądź błędnie przyjęto okoliczności wpływające na nadzwyczajne obostrzenie kary</a:t>
            </a:r>
          </a:p>
          <a:p>
            <a:pPr>
              <a:buFontTx/>
              <a:buChar char="-"/>
            </a:pPr>
            <a:r>
              <a:rPr lang="pl-PL" sz="3400" dirty="0" smtClean="0"/>
              <a:t>sąd umorzył  lub warunkowo umorzył postępowanie karne skarbowe, błędnie przyjmując popełnienie przez oskarżonego zarzucanego mu czynu</a:t>
            </a:r>
          </a:p>
          <a:p>
            <a:pPr>
              <a:buFontTx/>
              <a:buChar char="-"/>
            </a:pPr>
            <a:r>
              <a:rPr lang="pl-PL" sz="3400" dirty="0" smtClean="0"/>
              <a:t> </a:t>
            </a:r>
            <a:r>
              <a:rPr lang="pl-PL" sz="3400" dirty="0"/>
              <a:t>w </a:t>
            </a:r>
            <a:r>
              <a:rPr lang="pl-PL" sz="3400" dirty="0" smtClean="0"/>
              <a:t>zakresie </a:t>
            </a:r>
            <a:r>
              <a:rPr lang="pl-PL" sz="3400" dirty="0"/>
              <a:t>rozstrzygnięcia o nałożeniu odpowiedzialności posiłkowej </a:t>
            </a:r>
            <a:r>
              <a:rPr lang="pl-PL" sz="3400" dirty="0" smtClean="0"/>
              <a:t>wznowienie następuje, gdy </a:t>
            </a:r>
            <a:r>
              <a:rPr lang="pl-PL" sz="3400" dirty="0"/>
              <a:t>po wydaniu orzeczenia ujawnią się nowe fakty lub dowody nieznane przedtem </a:t>
            </a:r>
            <a:r>
              <a:rPr lang="pl-PL" sz="3400" dirty="0" smtClean="0"/>
              <a:t>sądowi</a:t>
            </a:r>
            <a:r>
              <a:rPr lang="pl-PL" sz="3400" dirty="0"/>
              <a:t>, wskazujące na to, że niesłusznie nałożono tę odpowiedzialność.</a:t>
            </a:r>
          </a:p>
          <a:p>
            <a:pPr marL="0" indent="0">
              <a:buNone/>
            </a:pPr>
            <a:endParaRPr lang="pl-PL" sz="3400" dirty="0" smtClean="0"/>
          </a:p>
          <a:p>
            <a:pPr marL="0" indent="0">
              <a:buNone/>
            </a:pPr>
            <a:r>
              <a:rPr lang="pl-PL" sz="3400" dirty="0" smtClean="0"/>
              <a:t>Orzekając </a:t>
            </a:r>
            <a:r>
              <a:rPr lang="pl-PL" sz="3400" dirty="0"/>
              <a:t>o wznowieniu postępowania, sąd uchyla zaskarżone orzeczenie i </a:t>
            </a:r>
            <a:r>
              <a:rPr lang="pl-PL" sz="3400" dirty="0" smtClean="0"/>
              <a:t>przekazuje sprawę </a:t>
            </a:r>
            <a:r>
              <a:rPr lang="pl-PL" sz="3400" dirty="0"/>
              <a:t>właściwemu sądowi do ponownego rozpoznania. Od tego </a:t>
            </a:r>
            <a:r>
              <a:rPr lang="pl-PL" sz="3400" dirty="0" smtClean="0"/>
              <a:t>orzeczenia </a:t>
            </a:r>
            <a:r>
              <a:rPr lang="pl-PL" sz="3400" dirty="0"/>
              <a:t>środek odwoławczy nie przysługuje. Uchylając zaskarżone orzeczenie, sąd może wyrokiem uniewinnić oskarżonego, jeżeli nowe fakty lub dowody wskazują na to, że orzeczenie to jest oczywiście niesłuszne, albo też postępowanie </a:t>
            </a:r>
            <a:r>
              <a:rPr lang="pl-PL" sz="3400" dirty="0" smtClean="0"/>
              <a:t>umorzyć.  </a:t>
            </a:r>
            <a:r>
              <a:rPr lang="pl-PL" sz="3400" dirty="0"/>
              <a:t>Od wyroku uniewinniającego lub umarzającego postępowanie przysługuje środek odwoławczy, chyba że orzekł tak Sąd Najwyższy. Na postanowienie oddalające wniosek lub pozostawiające go bez rozpoznania przysługuje zażalenie, </a:t>
            </a:r>
            <a:r>
              <a:rPr lang="pl-PL" sz="3400" dirty="0" smtClean="0"/>
              <a:t>chyba że orzekł </a:t>
            </a:r>
            <a:r>
              <a:rPr lang="pl-PL" sz="3400" dirty="0"/>
              <a:t>o tym sąd apelacyjny lub Sąd Najwyższy.</a:t>
            </a:r>
          </a:p>
          <a:p>
            <a:pPr marL="0" indent="0">
              <a:buNone/>
            </a:pPr>
            <a:endParaRPr lang="pl-PL" dirty="0"/>
          </a:p>
        </p:txBody>
      </p:sp>
    </p:spTree>
    <p:extLst>
      <p:ext uri="{BB962C8B-B14F-4D97-AF65-F5344CB8AC3E}">
        <p14:creationId xmlns:p14="http://schemas.microsoft.com/office/powerpoint/2010/main" val="93459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552728"/>
          </a:xfrm>
        </p:spPr>
        <p:txBody>
          <a:bodyPr>
            <a:normAutofit fontScale="55000" lnSpcReduction="20000"/>
          </a:bodyPr>
          <a:lstStyle/>
          <a:p>
            <a:pPr marL="0" indent="0">
              <a:buNone/>
            </a:pPr>
            <a:r>
              <a:rPr lang="pl-PL" dirty="0"/>
              <a:t>Zgodnie z art. 118 organami postępowania przygotowawczego w </a:t>
            </a:r>
            <a:r>
              <a:rPr lang="pl-PL" dirty="0" smtClean="0"/>
              <a:t>sprawach o </a:t>
            </a:r>
            <a:r>
              <a:rPr lang="pl-PL" dirty="0"/>
              <a:t>przestępstwa skarbowe i wykroczenia skarbowe są:</a:t>
            </a:r>
          </a:p>
          <a:p>
            <a:pPr marL="0" indent="0">
              <a:buNone/>
            </a:pPr>
            <a:r>
              <a:rPr lang="pl-PL" dirty="0"/>
              <a:t>1)	urząd skarbowy,</a:t>
            </a:r>
          </a:p>
          <a:p>
            <a:pPr marL="0" indent="0">
              <a:buNone/>
            </a:pPr>
            <a:r>
              <a:rPr lang="pl-PL" dirty="0"/>
              <a:t>2)	inspektor kontroli skarbowej,</a:t>
            </a:r>
          </a:p>
          <a:p>
            <a:pPr marL="0" indent="0">
              <a:buNone/>
            </a:pPr>
            <a:r>
              <a:rPr lang="pl-PL" dirty="0"/>
              <a:t>3)	urząd </a:t>
            </a:r>
            <a:r>
              <a:rPr lang="pl-PL" dirty="0" smtClean="0"/>
              <a:t>celny,</a:t>
            </a:r>
            <a:endParaRPr lang="pl-PL" dirty="0"/>
          </a:p>
          <a:p>
            <a:pPr marL="0" indent="0">
              <a:buNone/>
            </a:pPr>
            <a:r>
              <a:rPr lang="pl-PL" dirty="0"/>
              <a:t>4)	Straż Graniczna,</a:t>
            </a:r>
          </a:p>
          <a:p>
            <a:pPr marL="0" indent="0">
              <a:buNone/>
            </a:pPr>
            <a:r>
              <a:rPr lang="pl-PL" dirty="0"/>
              <a:t>5)	Policja,</a:t>
            </a:r>
          </a:p>
          <a:p>
            <a:pPr marL="0" indent="0">
              <a:buNone/>
            </a:pPr>
            <a:r>
              <a:rPr lang="pl-PL" dirty="0"/>
              <a:t>6)	Żandarmeria Wojskowa.</a:t>
            </a:r>
          </a:p>
          <a:p>
            <a:endParaRPr lang="pl-PL" dirty="0" smtClean="0"/>
          </a:p>
          <a:p>
            <a:pPr marL="0" indent="0">
              <a:buNone/>
            </a:pPr>
            <a:r>
              <a:rPr lang="pl-PL" dirty="0" smtClean="0"/>
              <a:t>Organami </a:t>
            </a:r>
            <a:r>
              <a:rPr lang="pl-PL" dirty="0"/>
              <a:t>postępowania przygotowawczego wyłącznie w sprawach o </a:t>
            </a:r>
            <a:r>
              <a:rPr lang="pl-PL" dirty="0" smtClean="0"/>
              <a:t>przestępstwa </a:t>
            </a:r>
            <a:r>
              <a:rPr lang="pl-PL" dirty="0"/>
              <a:t>skarbowe są </a:t>
            </a:r>
            <a:r>
              <a:rPr lang="pl-PL" dirty="0" smtClean="0"/>
              <a:t>też </a:t>
            </a:r>
            <a:r>
              <a:rPr lang="pl-PL" dirty="0"/>
              <a:t>Agencja Bezpieczeństwa Wewnętrznego oraz Centralne Biuro Antykorupcyjne. Obie służby specjalne zostały powołane do zwalczania m.in. działalności godzącej w interesy ekonomiczne państwa. Ponadto, zgodnie z art. 134a, postępowanie przygotowawcze prowadzi prokurator, jeżeli przepis szczególny tak stanowi.</a:t>
            </a:r>
          </a:p>
          <a:p>
            <a:pPr marL="0" indent="0">
              <a:buNone/>
            </a:pPr>
            <a:r>
              <a:rPr lang="pl-PL" dirty="0" smtClean="0"/>
              <a:t>Z kolei Żandarmeria </a:t>
            </a:r>
            <a:r>
              <a:rPr lang="pl-PL" dirty="0"/>
              <a:t>Wojskowa prowadzi postępowanie przygotowawcze w sprawach o przestępstwa i wykroczenia skarbowe popełnione przez żołnierzy (pojęcie „</a:t>
            </a:r>
            <a:r>
              <a:rPr lang="pl-PL" dirty="0" smtClean="0"/>
              <a:t>żołnierza</a:t>
            </a:r>
            <a:r>
              <a:rPr lang="pl-PL" dirty="0"/>
              <a:t>" określa art. 53 § 36).</a:t>
            </a:r>
          </a:p>
          <a:p>
            <a:pPr marL="0" indent="0">
              <a:buNone/>
            </a:pPr>
            <a:endParaRPr lang="pl-PL" dirty="0" smtClean="0"/>
          </a:p>
          <a:p>
            <a:pPr marL="0" indent="0">
              <a:buNone/>
            </a:pPr>
            <a:r>
              <a:rPr lang="pl-PL" dirty="0" smtClean="0"/>
              <a:t>W </a:t>
            </a:r>
            <a:r>
              <a:rPr lang="pl-PL" dirty="0"/>
              <a:t>granicach koniecznych do zabezpieczenia śladów i dowodów przestępstwa </a:t>
            </a:r>
            <a:r>
              <a:rPr lang="pl-PL" dirty="0" smtClean="0"/>
              <a:t>skarbowego </a:t>
            </a:r>
            <a:r>
              <a:rPr lang="pl-PL" dirty="0"/>
              <a:t>lub wykroczenia skarbowego niezbędnych czynności procesowych mogą dokonywać </a:t>
            </a:r>
            <a:r>
              <a:rPr lang="pl-PL" dirty="0" smtClean="0"/>
              <a:t>też </a:t>
            </a:r>
            <a:r>
              <a:rPr lang="pl-PL" dirty="0"/>
              <a:t>upoważnieni przez urząd celny funkcjonariusze celni pełniący służbę w izbie celnej. Po dokonaniu tych czynności przekazują </a:t>
            </a:r>
            <a:r>
              <a:rPr lang="pl-PL" dirty="0" smtClean="0"/>
              <a:t>jednak sprawę </a:t>
            </a:r>
            <a:r>
              <a:rPr lang="pl-PL" dirty="0"/>
              <a:t>urzędowi </a:t>
            </a:r>
            <a:r>
              <a:rPr lang="pl-PL" dirty="0" smtClean="0"/>
              <a:t>celnemu </a:t>
            </a:r>
            <a:r>
              <a:rPr lang="pl-PL" dirty="0"/>
              <a:t>do dalszego prowadzenia.</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29199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normAutofit fontScale="70000" lnSpcReduction="20000"/>
          </a:bodyPr>
          <a:lstStyle/>
          <a:p>
            <a:pPr marL="0" indent="0">
              <a:buNone/>
            </a:pPr>
            <a:r>
              <a:rPr lang="pl-PL" dirty="0"/>
              <a:t>Zakres przedmiotowy postępowania przygotowawczego prowadzonego  przez finansowe organy tego postępowania wynika z art. 133. Organy te mogą wszcząć postępowanie przygotowawcze także w sprawach o przestępstwa skarbowe i wykroczenia skarbowe nienależące do ich właściwości, ale po zabezpieczeniu dowodów przekazują sprawę do dalszego prowadzenia właściwemu organowi.</a:t>
            </a:r>
          </a:p>
          <a:p>
            <a:pPr marL="0" indent="0">
              <a:buNone/>
            </a:pPr>
            <a:r>
              <a:rPr lang="pl-PL" dirty="0"/>
              <a:t>Zakres przedmiotowy postępowania przygotowawczego prowadzonego przez niefinansowe organy postępowania przygotowawczego został określony w art. 134, zgodnie z </a:t>
            </a:r>
            <a:r>
              <a:rPr lang="pl-PL" dirty="0" smtClean="0"/>
              <a:t>nim zawiadamiają </a:t>
            </a:r>
            <a:r>
              <a:rPr lang="pl-PL" dirty="0"/>
              <a:t>one niezwłocznie o prowadzeniu postępowania przygotowawczego właściwe finansowe organy postępowania przygotowawczego przez przesłanie odpisu postanowienia o jego wszczęciu, chyba że ograniczą swoje czynności do zabezpieczenia śladów i dowodów przestępstwa lub wykroczenia skarbowego oraz przekazania sprawy do dalszego prowadzenia tym organom. </a:t>
            </a:r>
          </a:p>
          <a:p>
            <a:pPr marL="0" indent="0">
              <a:buNone/>
            </a:pPr>
            <a:r>
              <a:rPr lang="pl-PL" dirty="0"/>
              <a:t>Żandarmeria Wojskowa </a:t>
            </a:r>
            <a:r>
              <a:rPr lang="pl-PL" dirty="0" smtClean="0"/>
              <a:t>o </a:t>
            </a:r>
            <a:r>
              <a:rPr lang="pl-PL" dirty="0"/>
              <a:t>wszczęciu </a:t>
            </a:r>
            <a:r>
              <a:rPr lang="pl-PL" dirty="0" smtClean="0"/>
              <a:t>postępowania przygotowawczego </a:t>
            </a:r>
            <a:r>
              <a:rPr lang="pl-PL" dirty="0"/>
              <a:t>zawiadamia niezwłocznie właściwego prokuratora wojskowego. W tym przepisie </a:t>
            </a:r>
            <a:r>
              <a:rPr lang="pl-PL" dirty="0" smtClean="0"/>
              <a:t>pominięto </a:t>
            </a:r>
            <a:r>
              <a:rPr lang="pl-PL" dirty="0"/>
              <a:t>CBA, choć zasadne wydaje się tu również postępowanie analogiczne do tego, które dotyczy ABW (przesłanie odpisu postanowienia o wszczęciu postępowania przygotowawczego albo przekazanie sprawy właściwemu organowi).</a:t>
            </a:r>
          </a:p>
          <a:p>
            <a:pPr marL="0" indent="0">
              <a:buNone/>
            </a:pPr>
            <a:endParaRPr lang="pl-PL" dirty="0"/>
          </a:p>
        </p:txBody>
      </p:sp>
    </p:spTree>
    <p:extLst>
      <p:ext uri="{BB962C8B-B14F-4D97-AF65-F5344CB8AC3E}">
        <p14:creationId xmlns:p14="http://schemas.microsoft.com/office/powerpoint/2010/main" val="278096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Postępowanie przed sądem</a:t>
            </a:r>
            <a:endParaRPr lang="pl-PL" dirty="0"/>
          </a:p>
        </p:txBody>
      </p:sp>
      <p:sp>
        <p:nvSpPr>
          <p:cNvPr id="3" name="Symbol zastępczy zawartości 2"/>
          <p:cNvSpPr>
            <a:spLocks noGrp="1"/>
          </p:cNvSpPr>
          <p:nvPr>
            <p:ph idx="1"/>
          </p:nvPr>
        </p:nvSpPr>
        <p:spPr>
          <a:xfrm>
            <a:off x="457200" y="1214846"/>
            <a:ext cx="8229600" cy="5526522"/>
          </a:xfrm>
        </p:spPr>
        <p:txBody>
          <a:bodyPr>
            <a:normAutofit fontScale="47500" lnSpcReduction="20000"/>
          </a:bodyPr>
          <a:lstStyle/>
          <a:p>
            <a:pPr marL="0" indent="0">
              <a:buNone/>
            </a:pPr>
            <a:r>
              <a:rPr lang="pl-PL" b="1" dirty="0" smtClean="0"/>
              <a:t>Właściwość </a:t>
            </a:r>
            <a:r>
              <a:rPr lang="pl-PL" b="1" dirty="0"/>
              <a:t>rzeczowa i </a:t>
            </a:r>
            <a:r>
              <a:rPr lang="pl-PL" b="1" dirty="0" smtClean="0"/>
              <a:t>funkcjonalna</a:t>
            </a:r>
          </a:p>
          <a:p>
            <a:pPr marL="0" indent="0">
              <a:buNone/>
            </a:pPr>
            <a:r>
              <a:rPr lang="pl-PL" dirty="0" smtClean="0"/>
              <a:t>W </a:t>
            </a:r>
            <a:r>
              <a:rPr lang="pl-PL" dirty="0"/>
              <a:t>sprawach o przestępstwa skarbowe i wykroczenia skarbowe orzekają </a:t>
            </a:r>
            <a:r>
              <a:rPr lang="pl-PL" dirty="0" smtClean="0"/>
              <a:t>sady powszechne </a:t>
            </a:r>
            <a:r>
              <a:rPr lang="pl-PL" dirty="0"/>
              <a:t>albo sądy wojskowe.</a:t>
            </a:r>
          </a:p>
          <a:p>
            <a:pPr marL="0" indent="0">
              <a:buNone/>
            </a:pPr>
            <a:r>
              <a:rPr lang="pl-PL" dirty="0"/>
              <a:t>Sądem powszechnym orzekającym w pierwszej instancji jest sąd rejonowy. </a:t>
            </a:r>
            <a:r>
              <a:rPr lang="pl-PL" dirty="0" smtClean="0"/>
              <a:t>Środki </a:t>
            </a:r>
            <a:r>
              <a:rPr lang="pl-PL" dirty="0"/>
              <a:t>odwoławcze od orzeczeń wydanych w pierwszej instancji w sądzie </a:t>
            </a:r>
            <a:r>
              <a:rPr lang="pl-PL" dirty="0" smtClean="0"/>
              <a:t>rejonowym </a:t>
            </a:r>
            <a:r>
              <a:rPr lang="pl-PL" dirty="0"/>
              <a:t>rozpoznaje sąd </a:t>
            </a:r>
            <a:r>
              <a:rPr lang="pl-PL" dirty="0" smtClean="0"/>
              <a:t>okręgowy. W sprawach o </a:t>
            </a:r>
            <a:r>
              <a:rPr lang="pl-PL" dirty="0"/>
              <a:t>przestępstwa skarbowe i wykroczenia skarbowe popełnione </a:t>
            </a:r>
            <a:r>
              <a:rPr lang="pl-PL" dirty="0" smtClean="0"/>
              <a:t>przez żołnierzy </a:t>
            </a:r>
            <a:r>
              <a:rPr lang="pl-PL" dirty="0"/>
              <a:t>orzekają sądy wojskowe. </a:t>
            </a:r>
            <a:r>
              <a:rPr lang="pl-PL" dirty="0" smtClean="0"/>
              <a:t>W </a:t>
            </a:r>
            <a:r>
              <a:rPr lang="pl-PL" dirty="0"/>
              <a:t>sprawach podlegających orzecznictwu </a:t>
            </a:r>
            <a:r>
              <a:rPr lang="pl-PL" dirty="0" smtClean="0"/>
              <a:t>sądów wojskowych </a:t>
            </a:r>
            <a:r>
              <a:rPr lang="pl-PL" dirty="0"/>
              <a:t>w pierwszej instancji orzeka:</a:t>
            </a:r>
          </a:p>
          <a:p>
            <a:pPr marL="0" indent="0">
              <a:buNone/>
            </a:pPr>
            <a:r>
              <a:rPr lang="pl-PL" dirty="0"/>
              <a:t>1)	wojskowy sąd garnizonowy,</a:t>
            </a:r>
          </a:p>
          <a:p>
            <a:pPr marL="0" indent="0">
              <a:buNone/>
            </a:pPr>
            <a:r>
              <a:rPr lang="pl-PL" dirty="0"/>
              <a:t>2)	wojskowy sąd okręgowy, gdy chodzi o przestępstwa skarbowe popełnione </a:t>
            </a:r>
            <a:r>
              <a:rPr lang="pl-PL" dirty="0" smtClean="0"/>
              <a:t>przez żołnierzy </a:t>
            </a:r>
            <a:r>
              <a:rPr lang="pl-PL" dirty="0"/>
              <a:t>mających stopień majora lub wyższy (w sprawach o wykroczenia </a:t>
            </a:r>
            <a:r>
              <a:rPr lang="pl-PL" dirty="0" smtClean="0"/>
              <a:t>skarbowe </a:t>
            </a:r>
            <a:r>
              <a:rPr lang="pl-PL" dirty="0"/>
              <a:t>zawsze orzeka wojskowy sąd garnizonowy, bez względu na rangę żołnierza</a:t>
            </a:r>
            <a:r>
              <a:rPr lang="pl-PL" dirty="0" smtClean="0"/>
              <a:t>). Środki </a:t>
            </a:r>
            <a:r>
              <a:rPr lang="pl-PL" dirty="0"/>
              <a:t>odwoławcze od orzeczeń wydanych w pierwszej instancji w wojskowym </a:t>
            </a:r>
            <a:r>
              <a:rPr lang="pl-PL" dirty="0" smtClean="0"/>
              <a:t>sądzie </a:t>
            </a:r>
            <a:r>
              <a:rPr lang="pl-PL" dirty="0"/>
              <a:t>garnizonowym rozpoznaje wojskowy sąd okręgowy, a wydanych w </a:t>
            </a:r>
            <a:r>
              <a:rPr lang="pl-PL" dirty="0" smtClean="0"/>
              <a:t>pierwszej instancji </a:t>
            </a:r>
            <a:r>
              <a:rPr lang="pl-PL" dirty="0"/>
              <a:t>w tym sądzie - Sąd Najwyższy Izba Wojskowa.</a:t>
            </a:r>
          </a:p>
          <a:p>
            <a:pPr marL="0" indent="0">
              <a:buNone/>
            </a:pPr>
            <a:r>
              <a:rPr lang="pl-PL" b="1" dirty="0" smtClean="0"/>
              <a:t>Właściwość miejscowa</a:t>
            </a:r>
          </a:p>
          <a:p>
            <a:pPr marL="0" indent="0">
              <a:buNone/>
            </a:pPr>
            <a:r>
              <a:rPr lang="pl-PL" dirty="0" smtClean="0"/>
              <a:t>Miejscowo </a:t>
            </a:r>
            <a:r>
              <a:rPr lang="pl-PL" dirty="0"/>
              <a:t>właściwy do rozpoznania sprawy jest sąd, w którego okręgu </a:t>
            </a:r>
            <a:r>
              <a:rPr lang="pl-PL" dirty="0" smtClean="0"/>
              <a:t>popełniono </a:t>
            </a:r>
            <a:r>
              <a:rPr lang="pl-PL" dirty="0"/>
              <a:t>przestępstwo skarbowe lub wykroczenie skarbowe. Jeżeli czyn </a:t>
            </a:r>
            <a:r>
              <a:rPr lang="pl-PL" dirty="0" smtClean="0"/>
              <a:t>po</a:t>
            </a:r>
            <a:r>
              <a:rPr lang="pl-PL" dirty="0" smtClean="0"/>
              <a:t>pełniono </a:t>
            </a:r>
            <a:r>
              <a:rPr lang="pl-PL" dirty="0"/>
              <a:t>na polskim statku wodnym lub powietrznym, a wcześniejsze kryterium </a:t>
            </a:r>
            <a:r>
              <a:rPr lang="pl-PL" dirty="0" smtClean="0"/>
              <a:t>nie </a:t>
            </a:r>
            <a:r>
              <a:rPr lang="pl-PL" dirty="0" smtClean="0"/>
              <a:t>może </a:t>
            </a:r>
            <a:r>
              <a:rPr lang="pl-PL" dirty="0"/>
              <a:t>mieć zastosowania, właściwy jest sąd macierzystego portu statku. </a:t>
            </a:r>
            <a:r>
              <a:rPr lang="pl-PL" dirty="0" smtClean="0"/>
              <a:t>Jeśli czyn </a:t>
            </a:r>
            <a:r>
              <a:rPr lang="pl-PL" dirty="0"/>
              <a:t>popełniono w okręgu kilku sądów, właściwy jest sąd, w którego okręgu </a:t>
            </a:r>
            <a:r>
              <a:rPr lang="pl-PL" dirty="0" smtClean="0"/>
              <a:t> najpierw </a:t>
            </a:r>
            <a:r>
              <a:rPr lang="pl-PL" dirty="0"/>
              <a:t>wszczęto postępowanie przygotowawcze. Jeżeli nie można ustalić miejsca </a:t>
            </a:r>
            <a:r>
              <a:rPr lang="pl-PL" dirty="0" smtClean="0"/>
              <a:t>popełnienia </a:t>
            </a:r>
            <a:r>
              <a:rPr lang="pl-PL" dirty="0"/>
              <a:t>przestępstwa, właściwy jest sąd, w którego okręgu:</a:t>
            </a:r>
          </a:p>
          <a:p>
            <a:pPr marL="0" indent="0">
              <a:buNone/>
            </a:pPr>
            <a:r>
              <a:rPr lang="pl-PL" dirty="0"/>
              <a:t>1)	ujawniono przestępstwo,</a:t>
            </a:r>
          </a:p>
          <a:p>
            <a:pPr marL="0" indent="0">
              <a:buNone/>
            </a:pPr>
            <a:r>
              <a:rPr lang="pl-PL" dirty="0"/>
              <a:t>2)	ujęto oskarżonego,</a:t>
            </a:r>
          </a:p>
          <a:p>
            <a:pPr marL="0" indent="0">
              <a:buNone/>
            </a:pPr>
            <a:r>
              <a:rPr lang="pl-PL" dirty="0"/>
              <a:t>3)	oskarżony przed popełnieniem przestępstwa stale mieszkał lub czasowo </a:t>
            </a:r>
            <a:r>
              <a:rPr lang="pl-PL" dirty="0" smtClean="0"/>
              <a:t>przebywał </a:t>
            </a:r>
            <a:r>
              <a:rPr lang="pl-PL" dirty="0"/>
              <a:t>- zależnie od tego, gdzie najpierw wszczęto postępowanie </a:t>
            </a:r>
            <a:r>
              <a:rPr lang="pl-PL" dirty="0" smtClean="0"/>
              <a:t>przygotowawcze. Jeżeli </a:t>
            </a:r>
            <a:r>
              <a:rPr lang="pl-PL" dirty="0"/>
              <a:t>nie można ustalić właściwości miejscowej sądu według przepisów </a:t>
            </a:r>
            <a:r>
              <a:rPr lang="pl-PL" dirty="0" smtClean="0"/>
              <a:t>poprzedzających</a:t>
            </a:r>
            <a:r>
              <a:rPr lang="pl-PL" dirty="0"/>
              <a:t>, sprawę rozpoznaje sąd właściwy dla dzielnicy Śródmieście miasta </a:t>
            </a:r>
            <a:r>
              <a:rPr lang="pl-PL" dirty="0" smtClean="0"/>
              <a:t>stołecznego </a:t>
            </a:r>
            <a:r>
              <a:rPr lang="pl-PL" dirty="0"/>
              <a:t>Warszawy.</a:t>
            </a:r>
          </a:p>
          <a:p>
            <a:endParaRPr lang="pl-PL" dirty="0"/>
          </a:p>
        </p:txBody>
      </p:sp>
    </p:spTree>
    <p:extLst>
      <p:ext uri="{BB962C8B-B14F-4D97-AF65-F5344CB8AC3E}">
        <p14:creationId xmlns:p14="http://schemas.microsoft.com/office/powerpoint/2010/main" val="13100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96752"/>
          </a:xfrm>
        </p:spPr>
        <p:txBody>
          <a:bodyPr/>
          <a:lstStyle/>
          <a:p>
            <a:r>
              <a:rPr lang="pl-PL" dirty="0" smtClean="0"/>
              <a:t>Tryby postępowania przed sądem</a:t>
            </a:r>
            <a:endParaRPr lang="pl-PL" dirty="0"/>
          </a:p>
        </p:txBody>
      </p:sp>
      <p:sp>
        <p:nvSpPr>
          <p:cNvPr id="3" name="Symbol zastępczy zawartości 2"/>
          <p:cNvSpPr>
            <a:spLocks noGrp="1"/>
          </p:cNvSpPr>
          <p:nvPr>
            <p:ph idx="1"/>
          </p:nvPr>
        </p:nvSpPr>
        <p:spPr>
          <a:xfrm>
            <a:off x="467544" y="908720"/>
            <a:ext cx="8229600" cy="5949280"/>
          </a:xfrm>
        </p:spPr>
        <p:txBody>
          <a:bodyPr>
            <a:normAutofit fontScale="77500" lnSpcReduction="20000"/>
          </a:bodyPr>
          <a:lstStyle/>
          <a:p>
            <a:pPr marL="0" indent="0">
              <a:buNone/>
            </a:pPr>
            <a:endParaRPr lang="pl-PL" dirty="0" smtClean="0"/>
          </a:p>
          <a:p>
            <a:pPr marL="0" indent="0">
              <a:buNone/>
            </a:pPr>
            <a:r>
              <a:rPr lang="pl-PL" dirty="0" smtClean="0"/>
              <a:t>Postępowanie </a:t>
            </a:r>
            <a:r>
              <a:rPr lang="pl-PL" dirty="0"/>
              <a:t>sądowe w sprawach karnych skarbowych </a:t>
            </a:r>
            <a:r>
              <a:rPr lang="pl-PL" dirty="0" smtClean="0"/>
              <a:t>uregulowane zostało w tytule </a:t>
            </a:r>
            <a:r>
              <a:rPr lang="pl-PL" dirty="0"/>
              <a:t>11 Kodeksu karnego </a:t>
            </a:r>
            <a:r>
              <a:rPr lang="pl-PL" dirty="0" smtClean="0"/>
              <a:t>skarbowego (maja do niego zastosowanie odpowiednie przepisy  </a:t>
            </a:r>
            <a:r>
              <a:rPr lang="pl-PL" dirty="0"/>
              <a:t>Kodeksu postępowania karnego, do których </a:t>
            </a:r>
            <a:r>
              <a:rPr lang="pl-PL" dirty="0" smtClean="0"/>
              <a:t>odsyła </a:t>
            </a:r>
            <a:r>
              <a:rPr lang="pl-PL" dirty="0"/>
              <a:t>art. 113 § </a:t>
            </a:r>
            <a:r>
              <a:rPr lang="pl-PL" dirty="0" smtClean="0"/>
              <a:t>1 </a:t>
            </a:r>
            <a:r>
              <a:rPr lang="pl-PL" dirty="0" err="1" smtClean="0"/>
              <a:t>k.k.s</a:t>
            </a:r>
            <a:r>
              <a:rPr lang="pl-PL" dirty="0" smtClean="0"/>
              <a:t>.).</a:t>
            </a:r>
            <a:endParaRPr lang="pl-PL" dirty="0"/>
          </a:p>
          <a:p>
            <a:pPr marL="0" indent="0">
              <a:buNone/>
            </a:pPr>
            <a:r>
              <a:rPr lang="pl-PL" dirty="0" smtClean="0"/>
              <a:t>Zgodnie </a:t>
            </a:r>
            <a:r>
              <a:rPr lang="pl-PL" dirty="0"/>
              <a:t>z art. 117 orzekanie w sprawach o przestępstwa skarbowe i </a:t>
            </a:r>
            <a:r>
              <a:rPr lang="pl-PL" dirty="0" smtClean="0"/>
              <a:t>wykroczenia </a:t>
            </a:r>
            <a:r>
              <a:rPr lang="pl-PL" dirty="0"/>
              <a:t>skarbowe następuje w postępowaniach:</a:t>
            </a:r>
          </a:p>
          <a:p>
            <a:pPr marL="0" indent="0">
              <a:buNone/>
            </a:pPr>
            <a:r>
              <a:rPr lang="pl-PL" dirty="0" smtClean="0"/>
              <a:t>1) w </a:t>
            </a:r>
            <a:r>
              <a:rPr lang="pl-PL" dirty="0"/>
              <a:t>przedmiocie udzielenia zezwolenia na dobrowolne poddanie się </a:t>
            </a:r>
            <a:r>
              <a:rPr lang="pl-PL" dirty="0" smtClean="0"/>
              <a:t>odpowiedzialności (2) nakazowym</a:t>
            </a:r>
            <a:r>
              <a:rPr lang="pl-PL" dirty="0"/>
              <a:t>,</a:t>
            </a:r>
          </a:p>
          <a:p>
            <a:pPr marL="0" indent="0">
              <a:buNone/>
            </a:pPr>
            <a:r>
              <a:rPr lang="pl-PL" dirty="0" smtClean="0"/>
              <a:t>3) uproszczonym</a:t>
            </a:r>
            <a:r>
              <a:rPr lang="pl-PL" dirty="0"/>
              <a:t>,</a:t>
            </a:r>
          </a:p>
          <a:p>
            <a:pPr marL="0" indent="0">
              <a:buNone/>
            </a:pPr>
            <a:r>
              <a:rPr lang="pl-PL" dirty="0" smtClean="0"/>
              <a:t>4) w </a:t>
            </a:r>
            <a:r>
              <a:rPr lang="pl-PL" dirty="0"/>
              <a:t>stosunku do nieobecnych,</a:t>
            </a:r>
          </a:p>
          <a:p>
            <a:pPr marL="0" indent="0">
              <a:buNone/>
            </a:pPr>
            <a:r>
              <a:rPr lang="pl-PL" dirty="0" smtClean="0"/>
              <a:t>5) zwyczajnym </a:t>
            </a:r>
            <a:r>
              <a:rPr lang="pl-PL" dirty="0"/>
              <a:t>(tylko w sprawach o przestępstwa skarbowe, jeżeli było </a:t>
            </a:r>
            <a:r>
              <a:rPr lang="pl-PL" dirty="0" smtClean="0"/>
              <a:t>prowadzone </a:t>
            </a:r>
            <a:r>
              <a:rPr lang="pl-PL" dirty="0"/>
              <a:t>śledztwo</a:t>
            </a:r>
            <a:r>
              <a:rPr lang="pl-PL" dirty="0" smtClean="0"/>
              <a:t>).</a:t>
            </a:r>
          </a:p>
          <a:p>
            <a:pPr marL="0" indent="0">
              <a:buNone/>
            </a:pPr>
            <a:r>
              <a:rPr lang="pl-PL" dirty="0" smtClean="0"/>
              <a:t>1)</a:t>
            </a:r>
            <a:r>
              <a:rPr lang="pl-PL" dirty="0"/>
              <a:t> </a:t>
            </a:r>
            <a:r>
              <a:rPr lang="pl-PL" dirty="0" smtClean="0"/>
              <a:t>Postepowanie omówione </a:t>
            </a:r>
            <a:r>
              <a:rPr lang="pl-PL" dirty="0"/>
              <a:t>na slajdach dedykowanych zaniechaniu </a:t>
            </a:r>
            <a:r>
              <a:rPr lang="pl-PL" dirty="0" smtClean="0"/>
              <a:t>ukarania</a:t>
            </a:r>
            <a:r>
              <a:rPr lang="pl-PL" dirty="0"/>
              <a:t>.</a:t>
            </a:r>
          </a:p>
          <a:p>
            <a:pPr marL="0" indent="0">
              <a:buNone/>
            </a:pPr>
            <a:endParaRPr lang="pl-PL" dirty="0" smtClean="0"/>
          </a:p>
          <a:p>
            <a:pPr marL="0" indent="0">
              <a:buNone/>
            </a:pPr>
            <a:endParaRPr lang="pl-PL" dirty="0"/>
          </a:p>
          <a:p>
            <a:pPr marL="0" indent="0">
              <a:buNone/>
            </a:pPr>
            <a:endParaRPr lang="pl-PL" dirty="0"/>
          </a:p>
        </p:txBody>
      </p:sp>
    </p:spTree>
    <p:extLst>
      <p:ext uri="{BB962C8B-B14F-4D97-AF65-F5344CB8AC3E}">
        <p14:creationId xmlns:p14="http://schemas.microsoft.com/office/powerpoint/2010/main" val="381453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8229600" cy="6552728"/>
          </a:xfrm>
        </p:spPr>
        <p:txBody>
          <a:bodyPr>
            <a:normAutofit fontScale="47500" lnSpcReduction="20000"/>
          </a:bodyPr>
          <a:lstStyle/>
          <a:p>
            <a:pPr marL="0" indent="0">
              <a:buNone/>
            </a:pPr>
            <a:r>
              <a:rPr lang="pl-PL" dirty="0"/>
              <a:t>2</a:t>
            </a:r>
            <a:r>
              <a:rPr lang="pl-PL" dirty="0" smtClean="0"/>
              <a:t>) </a:t>
            </a:r>
            <a:r>
              <a:rPr lang="pl-PL" dirty="0"/>
              <a:t>Postępowanie nakazowe charakteryzuje znaczne </a:t>
            </a:r>
            <a:r>
              <a:rPr lang="pl-PL" dirty="0" smtClean="0"/>
              <a:t>odformalizowanie procedury</a:t>
            </a:r>
            <a:r>
              <a:rPr lang="pl-PL" dirty="0"/>
              <a:t>. W trybie tym sąd orzeka na posiedzeniu bez udziału </a:t>
            </a:r>
            <a:r>
              <a:rPr lang="pl-PL" dirty="0" smtClean="0"/>
              <a:t>stron podstawie </a:t>
            </a:r>
            <a:r>
              <a:rPr lang="pl-PL" dirty="0"/>
              <a:t>materiału zgromadzonego w aktach sprawy. Wydanie wyroku </a:t>
            </a:r>
            <a:r>
              <a:rPr lang="pl-PL" dirty="0" smtClean="0"/>
              <a:t>nakazowego </a:t>
            </a:r>
            <a:r>
              <a:rPr lang="pl-PL" dirty="0"/>
              <a:t>następuje </a:t>
            </a:r>
            <a:r>
              <a:rPr lang="pl-PL" dirty="0" smtClean="0"/>
              <a:t>zatem bez </a:t>
            </a:r>
            <a:r>
              <a:rPr lang="pl-PL" dirty="0"/>
              <a:t>rozprawy, czyli bez postępowania dowodowego przed </a:t>
            </a:r>
            <a:r>
              <a:rPr lang="pl-PL" dirty="0" smtClean="0"/>
              <a:t>sądem. </a:t>
            </a:r>
          </a:p>
          <a:p>
            <a:pPr marL="0" indent="0">
              <a:buNone/>
            </a:pPr>
            <a:r>
              <a:rPr lang="pl-PL" b="1" dirty="0" smtClean="0"/>
              <a:t>Przesłanki pozytywne (art</a:t>
            </a:r>
            <a:r>
              <a:rPr lang="pl-PL" b="1" dirty="0"/>
              <a:t>. 171 </a:t>
            </a:r>
            <a:r>
              <a:rPr lang="pl-PL" b="1" dirty="0" err="1"/>
              <a:t>k.k.s</a:t>
            </a:r>
            <a:r>
              <a:rPr lang="pl-PL" b="1" dirty="0" smtClean="0"/>
              <a:t>.) </a:t>
            </a:r>
            <a:r>
              <a:rPr lang="pl-PL" dirty="0" smtClean="0"/>
              <a:t>:</a:t>
            </a:r>
          </a:p>
          <a:p>
            <a:pPr>
              <a:buFontTx/>
              <a:buChar char="-"/>
            </a:pPr>
            <a:r>
              <a:rPr lang="pl-PL" dirty="0" smtClean="0"/>
              <a:t>w sprawie prowadzono dochodzenie</a:t>
            </a:r>
          </a:p>
          <a:p>
            <a:pPr>
              <a:buFontTx/>
              <a:buChar char="-"/>
            </a:pPr>
            <a:r>
              <a:rPr lang="pl-PL" dirty="0" smtClean="0"/>
              <a:t>na podstawie zgromadzonego </a:t>
            </a:r>
            <a:r>
              <a:rPr lang="pl-PL" dirty="0"/>
              <a:t>w aktach sprawy materiału </a:t>
            </a:r>
            <a:r>
              <a:rPr lang="pl-PL" dirty="0" smtClean="0"/>
              <a:t>dowodowego wina </a:t>
            </a:r>
            <a:r>
              <a:rPr lang="pl-PL" dirty="0"/>
              <a:t> oskarżonego </a:t>
            </a:r>
            <a:r>
              <a:rPr lang="pl-PL" dirty="0" smtClean="0"/>
              <a:t>i okoliczności czynu nie budzą </a:t>
            </a:r>
            <a:r>
              <a:rPr lang="pl-PL" dirty="0"/>
              <a:t>żadnych </a:t>
            </a:r>
            <a:r>
              <a:rPr lang="pl-PL" dirty="0" smtClean="0"/>
              <a:t>wątpliwości; w </a:t>
            </a:r>
            <a:r>
              <a:rPr lang="pl-PL" dirty="0"/>
              <a:t>przeciwnym razie rozstrzygnięcie sprawy w trybie nakazowym nie </a:t>
            </a:r>
            <a:r>
              <a:rPr lang="pl-PL" dirty="0" smtClean="0"/>
              <a:t>wchodzi w rachubę</a:t>
            </a:r>
          </a:p>
          <a:p>
            <a:pPr>
              <a:buFontTx/>
              <a:buChar char="-"/>
            </a:pPr>
            <a:r>
              <a:rPr lang="pl-PL" dirty="0"/>
              <a:t>p</a:t>
            </a:r>
            <a:r>
              <a:rPr lang="pl-PL" dirty="0" smtClean="0"/>
              <a:t>rzeprowadzenie rozprawy nie jest konieczne</a:t>
            </a:r>
          </a:p>
          <a:p>
            <a:pPr>
              <a:buFontTx/>
              <a:buChar char="-"/>
            </a:pPr>
            <a:r>
              <a:rPr lang="pl-PL" dirty="0"/>
              <a:t>w</a:t>
            </a:r>
            <a:r>
              <a:rPr lang="pl-PL" dirty="0" smtClean="0"/>
              <a:t>ystarczającą reakcją na czyn będzie kara lub środek karny dopuszczalny w ramach wyroku nakazowego, tj.</a:t>
            </a:r>
          </a:p>
          <a:p>
            <a:pPr marL="0" indent="0">
              <a:buNone/>
            </a:pPr>
            <a:r>
              <a:rPr lang="pl-PL" dirty="0" smtClean="0"/>
              <a:t>a) za </a:t>
            </a:r>
            <a:r>
              <a:rPr lang="pl-PL" dirty="0"/>
              <a:t>przestępstwo skarbowe </a:t>
            </a:r>
            <a:r>
              <a:rPr lang="pl-PL" dirty="0" smtClean="0"/>
              <a:t>kara </a:t>
            </a:r>
            <a:r>
              <a:rPr lang="pl-PL" dirty="0"/>
              <a:t>grzywny </a:t>
            </a:r>
            <a:r>
              <a:rPr lang="pl-PL" dirty="0" smtClean="0"/>
              <a:t>do 200 stawek dziennych, kara </a:t>
            </a:r>
            <a:r>
              <a:rPr lang="pl-PL" dirty="0"/>
              <a:t>ograniczenia wolności, </a:t>
            </a:r>
            <a:r>
              <a:rPr lang="pl-PL" dirty="0" smtClean="0"/>
              <a:t>a nadto środki karne przewidziane w </a:t>
            </a:r>
            <a:r>
              <a:rPr lang="pl-PL" dirty="0" err="1" smtClean="0"/>
              <a:t>k.k.s</a:t>
            </a:r>
            <a:r>
              <a:rPr lang="pl-PL" dirty="0"/>
              <a:t>.(przepadek przedmiotów, ściągnięcie równowartości pieniężnej przepadku przedmiotów, przepadek korzyści majątkowej, ściągnięcie równowartości pieniężnej przepadku korzyści majątkowej, zakaz prowadzenia określonej działalności gospodarczej (wykonywania określonego zawodu lub zajmowania określonego stanowiska), podanie wyroku do publicznej </a:t>
            </a:r>
            <a:r>
              <a:rPr lang="pl-PL" dirty="0" smtClean="0"/>
              <a:t>wiadomości</a:t>
            </a:r>
            <a:r>
              <a:rPr lang="pl-PL" dirty="0"/>
              <a:t>)</a:t>
            </a:r>
            <a:endParaRPr lang="pl-PL" dirty="0" smtClean="0"/>
          </a:p>
          <a:p>
            <a:pPr marL="0" indent="0">
              <a:buNone/>
            </a:pPr>
            <a:r>
              <a:rPr lang="pl-PL" dirty="0" smtClean="0"/>
              <a:t>b)  za wykroczenia </a:t>
            </a:r>
            <a:r>
              <a:rPr lang="pl-PL" dirty="0"/>
              <a:t>skarbowe </a:t>
            </a:r>
            <a:r>
              <a:rPr lang="pl-PL" dirty="0" smtClean="0"/>
              <a:t>kara grzywny  w granicach nieprzekraczających dziesięciokrotnej wysokości minimalnego wynagrodzenia, a także </a:t>
            </a:r>
            <a:r>
              <a:rPr lang="pl-PL" dirty="0"/>
              <a:t>ś</a:t>
            </a:r>
            <a:r>
              <a:rPr lang="pl-PL" dirty="0" smtClean="0"/>
              <a:t>rodki karne w postaci: przepadku przedmiotów lub ściągnięcia równowartości pieniężnej przepadku przedmiotów.</a:t>
            </a:r>
            <a:endParaRPr lang="pl-PL" dirty="0"/>
          </a:p>
          <a:p>
            <a:pPr marL="0" indent="0">
              <a:buNone/>
            </a:pPr>
            <a:endParaRPr lang="pl-PL" b="1" dirty="0" smtClean="0"/>
          </a:p>
          <a:p>
            <a:pPr marL="0" indent="0">
              <a:buNone/>
            </a:pPr>
            <a:r>
              <a:rPr lang="pl-PL" b="1" dirty="0" smtClean="0"/>
              <a:t>Przesłanki negatywne:</a:t>
            </a:r>
          </a:p>
          <a:p>
            <a:pPr>
              <a:buFontTx/>
              <a:buChar char="-"/>
            </a:pPr>
            <a:r>
              <a:rPr lang="pl-PL" dirty="0" smtClean="0"/>
              <a:t>stosuje </a:t>
            </a:r>
            <a:r>
              <a:rPr lang="pl-PL" dirty="0"/>
              <a:t>się przepisy o odpowiedzialności </a:t>
            </a:r>
            <a:r>
              <a:rPr lang="pl-PL" dirty="0" smtClean="0"/>
              <a:t>posiłkowej,</a:t>
            </a:r>
          </a:p>
          <a:p>
            <a:pPr>
              <a:buFontTx/>
              <a:buChar char="-"/>
            </a:pPr>
            <a:r>
              <a:rPr lang="pl-PL" dirty="0" smtClean="0"/>
              <a:t> zgłoszono </a:t>
            </a:r>
            <a:r>
              <a:rPr lang="pl-PL" dirty="0"/>
              <a:t>interwencję co do przedmiotów podlegających przepadkowi, chyba że zostanie ona cofnięta przez interwenienta do czasu wniesienia do sądu </a:t>
            </a:r>
            <a:r>
              <a:rPr lang="pl-PL" dirty="0" smtClean="0"/>
              <a:t>aktu oskarżenia</a:t>
            </a:r>
          </a:p>
          <a:p>
            <a:pPr>
              <a:buFontTx/>
              <a:buChar char="-"/>
            </a:pPr>
            <a:r>
              <a:rPr lang="pl-PL" dirty="0" smtClean="0"/>
              <a:t>zachodzą okoliczności obrony obowiązkowej z przyczyn wskazanych w art. 79 § 1k.p.k. w zw. z art. 113 § 1 </a:t>
            </a:r>
            <a:r>
              <a:rPr lang="pl-PL" dirty="0" err="1" smtClean="0"/>
              <a:t>k.k.s</a:t>
            </a:r>
            <a:r>
              <a:rPr lang="pl-PL" dirty="0" smtClean="0"/>
              <a:t>.</a:t>
            </a:r>
          </a:p>
          <a:p>
            <a:pPr>
              <a:buFontTx/>
              <a:buChar char="-"/>
            </a:pPr>
            <a:r>
              <a:rPr lang="pl-PL" dirty="0"/>
              <a:t>j</a:t>
            </a:r>
            <a:r>
              <a:rPr lang="pl-PL" dirty="0" smtClean="0"/>
              <a:t>eżeli do aktu oskarżenia dołączono wniosek o zobowiązanie określonego podmiotu do zwrotu na rzecz Skarbu Państwa lub jednostki samorządu terytorialnego korzyści  majątkowej uzyskanej z przestępstwa skarbowego zarzucanego oskarżonemu.</a:t>
            </a: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64851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669360"/>
          </a:xfrm>
        </p:spPr>
        <p:txBody>
          <a:bodyPr>
            <a:normAutofit fontScale="77500" lnSpcReduction="20000"/>
          </a:bodyPr>
          <a:lstStyle/>
          <a:p>
            <a:pPr marL="0" indent="0">
              <a:buNone/>
            </a:pPr>
            <a:r>
              <a:rPr lang="pl-PL" dirty="0" smtClean="0"/>
              <a:t> </a:t>
            </a:r>
            <a:r>
              <a:rPr lang="pl-PL" dirty="0"/>
              <a:t>Ad 3) Postępowanie uproszczone to szczególny - obok nakazowego - rodzaj </a:t>
            </a:r>
            <a:r>
              <a:rPr lang="pl-PL" dirty="0" smtClean="0"/>
              <a:t>postępowania</a:t>
            </a:r>
            <a:r>
              <a:rPr lang="pl-PL" dirty="0"/>
              <a:t>. Zadaniem trybu uproszczonego jest ułatwienie i </a:t>
            </a:r>
            <a:r>
              <a:rPr lang="pl-PL" dirty="0" smtClean="0"/>
              <a:t>przyspieszenie </a:t>
            </a:r>
            <a:r>
              <a:rPr lang="pl-PL" dirty="0"/>
              <a:t>postępowania bez zbędnych formalności proceduralnych, </a:t>
            </a:r>
            <a:r>
              <a:rPr lang="pl-PL" dirty="0" smtClean="0"/>
              <a:t>które są właściwe </a:t>
            </a:r>
            <a:r>
              <a:rPr lang="pl-PL" dirty="0"/>
              <a:t>dla </a:t>
            </a:r>
            <a:r>
              <a:rPr lang="pl-PL" dirty="0" smtClean="0"/>
              <a:t>postępowania </a:t>
            </a:r>
            <a:r>
              <a:rPr lang="pl-PL" dirty="0"/>
              <a:t>zwyczajnego. Uproszczenia sprowadzają się do możliwości zaniechania sporządzenia postanowienia o przedstawieniu zarzutów. Sprawca ma </a:t>
            </a:r>
            <a:r>
              <a:rPr lang="pl-PL" dirty="0" smtClean="0"/>
              <a:t>oczywiście </a:t>
            </a:r>
            <a:r>
              <a:rPr lang="pl-PL" dirty="0"/>
              <a:t>możliwość zapoznania się z nimi, gdyż od ich przedstawienia rozpoczyna się </a:t>
            </a:r>
            <a:r>
              <a:rPr lang="pl-PL" dirty="0" smtClean="0"/>
              <a:t>przesłuchanie</a:t>
            </a:r>
            <a:r>
              <a:rPr lang="pl-PL" dirty="0"/>
              <a:t>, które podlega zaprotokołowaniu. Inne uproszczenie to możliwość </a:t>
            </a:r>
            <a:r>
              <a:rPr lang="pl-PL" dirty="0" smtClean="0"/>
              <a:t>zaniechania </a:t>
            </a:r>
            <a:r>
              <a:rPr lang="pl-PL" dirty="0"/>
              <a:t>sporządzenia postanowienia o zamknięciu dochodzenia. W tym </a:t>
            </a:r>
            <a:r>
              <a:rPr lang="pl-PL" dirty="0" smtClean="0"/>
              <a:t>wypadku </a:t>
            </a:r>
            <a:r>
              <a:rPr lang="pl-PL" dirty="0"/>
              <a:t>zapoznanie się podejrzanego z materiałami postępowania następuje na jego wniosek.</a:t>
            </a:r>
          </a:p>
          <a:p>
            <a:pPr marL="0" indent="0">
              <a:buNone/>
            </a:pPr>
            <a:r>
              <a:rPr lang="pl-PL" dirty="0"/>
              <a:t>Jeżeli akt oskarżenia wniósł do sądu finansowy organ postępowania </a:t>
            </a:r>
            <a:r>
              <a:rPr lang="pl-PL" dirty="0" smtClean="0"/>
              <a:t>przygotowawczego</a:t>
            </a:r>
            <a:r>
              <a:rPr lang="pl-PL" dirty="0"/>
              <a:t>, udział tego organu lub jego przedstawiciela w postępowaniu uproszczonym w rozprawie jest obowiązkowy (art. 157 § 1).</a:t>
            </a:r>
          </a:p>
          <a:p>
            <a:pPr marL="0" indent="0">
              <a:buNone/>
            </a:pPr>
            <a:r>
              <a:rPr lang="pl-PL" dirty="0" smtClean="0"/>
              <a:t>W </a:t>
            </a:r>
            <a:r>
              <a:rPr lang="pl-PL" dirty="0"/>
              <a:t>trybie uproszczonym znajdują zastosowanie odpowiednie przepisy Kodeksu </a:t>
            </a:r>
            <a:r>
              <a:rPr lang="pl-PL" dirty="0" smtClean="0"/>
              <a:t>postępowania </a:t>
            </a:r>
            <a:r>
              <a:rPr lang="pl-PL" dirty="0"/>
              <a:t>karnego (art. 468-484) w zw. z art. 113 § l </a:t>
            </a:r>
            <a:r>
              <a:rPr lang="pl-PL" dirty="0" err="1"/>
              <a:t>k.k.s</a:t>
            </a:r>
            <a:r>
              <a:rPr lang="pl-PL" dirty="0"/>
              <a:t>.</a:t>
            </a:r>
          </a:p>
          <a:p>
            <a:pPr marL="0" indent="0">
              <a:buNone/>
            </a:pPr>
            <a:endParaRPr lang="pl-PL" dirty="0" smtClean="0"/>
          </a:p>
          <a:p>
            <a:pPr marL="0" indent="0">
              <a:buNone/>
            </a:pPr>
            <a:endParaRPr lang="pl-PL" dirty="0"/>
          </a:p>
          <a:p>
            <a:pPr marL="0" indent="0">
              <a:buNone/>
            </a:pPr>
            <a:endParaRPr lang="pl-PL" dirty="0" smtClean="0"/>
          </a:p>
        </p:txBody>
      </p:sp>
    </p:spTree>
    <p:extLst>
      <p:ext uri="{BB962C8B-B14F-4D97-AF65-F5344CB8AC3E}">
        <p14:creationId xmlns:p14="http://schemas.microsoft.com/office/powerpoint/2010/main" val="2603830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957392"/>
          </a:xfrm>
        </p:spPr>
        <p:txBody>
          <a:bodyPr>
            <a:normAutofit fontScale="25000" lnSpcReduction="20000"/>
          </a:bodyPr>
          <a:lstStyle/>
          <a:p>
            <a:pPr marL="0" indent="0">
              <a:buNone/>
            </a:pPr>
            <a:r>
              <a:rPr lang="pl-PL" sz="7200" dirty="0" smtClean="0"/>
              <a:t>4) Postępowanie </a:t>
            </a:r>
            <a:r>
              <a:rPr lang="pl-PL" sz="7200" dirty="0"/>
              <a:t>w stosunku do nieobecnych zostało uregulowane </a:t>
            </a:r>
            <a:r>
              <a:rPr lang="pl-PL" sz="7200" dirty="0" smtClean="0"/>
              <a:t>w </a:t>
            </a:r>
            <a:r>
              <a:rPr lang="pl-PL" sz="7200" dirty="0"/>
              <a:t>art. 173-177. </a:t>
            </a:r>
            <a:endParaRPr lang="pl-PL" sz="7200" dirty="0" smtClean="0"/>
          </a:p>
          <a:p>
            <a:pPr marL="0" indent="0">
              <a:buNone/>
            </a:pPr>
            <a:r>
              <a:rPr lang="pl-PL" sz="7200" b="1" dirty="0" smtClean="0"/>
              <a:t>Przesłanki pozytywne:</a:t>
            </a:r>
          </a:p>
          <a:p>
            <a:pPr>
              <a:buFontTx/>
              <a:buChar char="-"/>
            </a:pPr>
            <a:r>
              <a:rPr lang="pl-PL" sz="7200" dirty="0" smtClean="0"/>
              <a:t>sprawca </a:t>
            </a:r>
            <a:r>
              <a:rPr lang="pl-PL" sz="7200" dirty="0"/>
              <a:t>przestępstwa skarbowego lub wykroczenia skarbowego </a:t>
            </a:r>
            <a:r>
              <a:rPr lang="pl-PL" sz="7200" dirty="0" smtClean="0"/>
              <a:t>przebywa </a:t>
            </a:r>
            <a:r>
              <a:rPr lang="pl-PL" sz="7200" dirty="0"/>
              <a:t>stale za </a:t>
            </a:r>
            <a:r>
              <a:rPr lang="pl-PL" sz="7200" dirty="0" smtClean="0"/>
              <a:t>granicą</a:t>
            </a:r>
          </a:p>
          <a:p>
            <a:pPr>
              <a:buFontTx/>
              <a:buChar char="-"/>
            </a:pPr>
            <a:r>
              <a:rPr lang="pl-PL" sz="7200" dirty="0" smtClean="0"/>
              <a:t> nie </a:t>
            </a:r>
            <a:r>
              <a:rPr lang="pl-PL" sz="7200" dirty="0"/>
              <a:t>można ustalić jego miejsca zamieszkania lub pobytu w </a:t>
            </a:r>
            <a:r>
              <a:rPr lang="pl-PL" sz="7200" dirty="0" smtClean="0"/>
              <a:t>kraju.</a:t>
            </a:r>
          </a:p>
          <a:p>
            <a:pPr marL="0" indent="0">
              <a:buNone/>
            </a:pPr>
            <a:r>
              <a:rPr lang="pl-PL" sz="7200" b="1" dirty="0" smtClean="0"/>
              <a:t>Przesłanki negatywne:</a:t>
            </a:r>
            <a:endParaRPr lang="pl-PL" sz="7200" b="1" dirty="0"/>
          </a:p>
          <a:p>
            <a:pPr>
              <a:buFontTx/>
              <a:buChar char="-"/>
            </a:pPr>
            <a:r>
              <a:rPr lang="pl-PL" sz="7200" dirty="0" smtClean="0"/>
              <a:t>wina </a:t>
            </a:r>
            <a:r>
              <a:rPr lang="pl-PL" sz="7200" dirty="0"/>
              <a:t>sprawcy lub okoliczności popełnienia czynu zabronionego budzą </a:t>
            </a:r>
            <a:r>
              <a:rPr lang="pl-PL" sz="7200" dirty="0" smtClean="0"/>
              <a:t>wątpliwości</a:t>
            </a:r>
            <a:endParaRPr lang="pl-PL" sz="7200" dirty="0"/>
          </a:p>
          <a:p>
            <a:pPr>
              <a:buFontTx/>
              <a:buChar char="-"/>
            </a:pPr>
            <a:r>
              <a:rPr lang="pl-PL" sz="7200" dirty="0" smtClean="0"/>
              <a:t> </a:t>
            </a:r>
            <a:r>
              <a:rPr lang="pl-PL" sz="7200" dirty="0"/>
              <a:t>oskarżony o przestępstwo skarbowe ukrył się po wniesieniu do sądu aktu </a:t>
            </a:r>
            <a:r>
              <a:rPr lang="pl-PL" sz="7200" dirty="0" smtClean="0"/>
              <a:t>oskarżenia</a:t>
            </a:r>
          </a:p>
          <a:p>
            <a:pPr>
              <a:buFontTx/>
              <a:buChar char="-"/>
            </a:pPr>
            <a:r>
              <a:rPr lang="pl-PL" sz="7200" dirty="0" smtClean="0"/>
              <a:t>w </a:t>
            </a:r>
            <a:r>
              <a:rPr lang="pl-PL" sz="7200" dirty="0"/>
              <a:t>toku postępowania przed sądem ustalono jego miejsce zamieszkania lub pobytu w kraju.</a:t>
            </a:r>
          </a:p>
          <a:p>
            <a:pPr marL="0" indent="0">
              <a:buNone/>
            </a:pPr>
            <a:r>
              <a:rPr lang="pl-PL" sz="7200" b="1" dirty="0" smtClean="0"/>
              <a:t>Odmienności w przebiegu postępowania w stosunku do nieobecnych:</a:t>
            </a:r>
          </a:p>
          <a:p>
            <a:pPr>
              <a:buFontTx/>
              <a:buChar char="-"/>
            </a:pPr>
            <a:r>
              <a:rPr lang="pl-PL" sz="7200" dirty="0" smtClean="0"/>
              <a:t>nie </a:t>
            </a:r>
            <a:r>
              <a:rPr lang="pl-PL" sz="7200" dirty="0"/>
              <a:t>stosuje się </a:t>
            </a:r>
            <a:r>
              <a:rPr lang="pl-PL" sz="7200" dirty="0" smtClean="0"/>
              <a:t>tutaj przepisów</a:t>
            </a:r>
            <a:r>
              <a:rPr lang="pl-PL" sz="7200" dirty="0"/>
              <a:t>, których stosowanie wymaga obecności oskarżonego lub podmiotu pociągniętego do odpowiedzialności </a:t>
            </a:r>
            <a:r>
              <a:rPr lang="pl-PL" sz="7200" dirty="0" smtClean="0"/>
              <a:t>posiłkowej</a:t>
            </a:r>
          </a:p>
          <a:p>
            <a:pPr>
              <a:buFontTx/>
              <a:buChar char="-"/>
            </a:pPr>
            <a:r>
              <a:rPr lang="pl-PL" sz="7200" dirty="0" smtClean="0"/>
              <a:t>o zastosowaniu </a:t>
            </a:r>
            <a:r>
              <a:rPr lang="pl-PL" sz="7200" dirty="0"/>
              <a:t>tego trybu organ prowadzący postępowanie wydaje postanowienie, które w postępowaniu przygotowawczym w sprawach o przestępstwa skarbowe wymaga zatwierdzenia przez </a:t>
            </a:r>
            <a:r>
              <a:rPr lang="pl-PL" sz="7200" dirty="0" smtClean="0"/>
              <a:t>prokuratora</a:t>
            </a:r>
          </a:p>
          <a:p>
            <a:pPr>
              <a:buFontTx/>
              <a:buChar char="-"/>
            </a:pPr>
            <a:r>
              <a:rPr lang="pl-PL" sz="7200" dirty="0" smtClean="0"/>
              <a:t>Prezes sądu </a:t>
            </a:r>
            <a:r>
              <a:rPr lang="pl-PL" sz="7200" dirty="0"/>
              <a:t>lub </a:t>
            </a:r>
            <a:r>
              <a:rPr lang="pl-PL" sz="7200" dirty="0" smtClean="0"/>
              <a:t>referendarz sadowy sadu właściwego do rozpoznania sprawy wyznacza </a:t>
            </a:r>
            <a:r>
              <a:rPr lang="pl-PL" sz="7200" dirty="0"/>
              <a:t>nieobecnemu oskarżonemu obrońcę z urzędu. Udział obrońcy jest obowiązkowy także w postępowaniu odwoławczym. Poza tym dla nieobecnego </a:t>
            </a:r>
            <a:r>
              <a:rPr lang="pl-PL" sz="7200" dirty="0" smtClean="0"/>
              <a:t>podmiotu </a:t>
            </a:r>
            <a:r>
              <a:rPr lang="pl-PL" sz="7200" dirty="0"/>
              <a:t>pociągniętego do odpowiedzialności posiłkowej wyznacza się adwokata lub radcę prawnego, co jest równoznaczne z udzieleniem pełnomocnictwa.</a:t>
            </a:r>
          </a:p>
          <a:p>
            <a:pPr>
              <a:buFontTx/>
              <a:buChar char="-"/>
            </a:pPr>
            <a:r>
              <a:rPr lang="pl-PL" sz="7200" dirty="0" smtClean="0"/>
              <a:t>w </a:t>
            </a:r>
            <a:r>
              <a:rPr lang="pl-PL" sz="7200" dirty="0"/>
              <a:t>razie osobistego zgłoszenia się skazanego do dyspozycji sądu lub ujęcia skazanego doręcza mu się odpis prawomocnego wyroku. Na wniosek skazanego złożony </a:t>
            </a:r>
            <a:r>
              <a:rPr lang="pl-PL" sz="7200" dirty="0" smtClean="0"/>
              <a:t>na piśmie </a:t>
            </a:r>
            <a:r>
              <a:rPr lang="pl-PL" sz="7200" dirty="0"/>
              <a:t>w zawitym terminie 14 dni od daty doręczenia sąd, którego wyrok się uprawomocnił, wyznacza niezwłocznie rozprawę, a wydany w tej instancji wyrok traci moc z chwilą stawienia się skazanego na rozprawie.</a:t>
            </a:r>
          </a:p>
          <a:p>
            <a:pPr>
              <a:buFontTx/>
              <a:buChar char="-"/>
            </a:pPr>
            <a:endParaRPr lang="pl-PL" dirty="0"/>
          </a:p>
          <a:p>
            <a:pPr marL="0" indent="0">
              <a:buNone/>
            </a:pPr>
            <a:endParaRPr lang="pl-PL" dirty="0"/>
          </a:p>
        </p:txBody>
      </p:sp>
    </p:spTree>
    <p:extLst>
      <p:ext uri="{BB962C8B-B14F-4D97-AF65-F5344CB8AC3E}">
        <p14:creationId xmlns:p14="http://schemas.microsoft.com/office/powerpoint/2010/main" val="199333921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4730</Words>
  <Application>Microsoft Office PowerPoint</Application>
  <PresentationFormat>Pokaz na ekranie (4:3)</PresentationFormat>
  <Paragraphs>225</Paragraphs>
  <Slides>29</Slides>
  <Notes>0</Notes>
  <HiddenSlides>0</HiddenSlides>
  <MMClips>0</MMClips>
  <ScaleCrop>false</ScaleCrop>
  <HeadingPairs>
    <vt:vector size="4" baseType="variant">
      <vt:variant>
        <vt:lpstr>Motyw</vt:lpstr>
      </vt:variant>
      <vt:variant>
        <vt:i4>1</vt:i4>
      </vt:variant>
      <vt:variant>
        <vt:lpstr>Tytuły slajdów</vt:lpstr>
      </vt:variant>
      <vt:variant>
        <vt:i4>29</vt:i4>
      </vt:variant>
    </vt:vector>
  </HeadingPairs>
  <TitlesOfParts>
    <vt:vector size="30" baseType="lpstr">
      <vt:lpstr>Motyw pakietu Office</vt:lpstr>
      <vt:lpstr>Ćwiczenia X</vt:lpstr>
      <vt:lpstr>Organy postępowania przygotowawczego </vt:lpstr>
      <vt:lpstr>Prezentacja programu PowerPoint</vt:lpstr>
      <vt:lpstr>Prezentacja programu PowerPoint</vt:lpstr>
      <vt:lpstr>Postępowanie przed sądem</vt:lpstr>
      <vt:lpstr>Tryby postępowania przed sądem</vt:lpstr>
      <vt:lpstr>Prezentacja programu PowerPoint</vt:lpstr>
      <vt:lpstr>Prezentacja programu PowerPoint</vt:lpstr>
      <vt:lpstr>Prezentacja programu PowerPoint</vt:lpstr>
      <vt:lpstr>Prezentacja programu PowerPoint</vt:lpstr>
      <vt:lpstr>Postępowanie mandatowe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Interwencja (art. 119 oraz art. 126-128) </vt:lpstr>
      <vt:lpstr>Prezentacja programu PowerPoint</vt:lpstr>
      <vt:lpstr>Środki zaskarżenia</vt:lpstr>
      <vt:lpstr>Środki odwoławcze </vt:lpstr>
      <vt:lpstr>Prezentacja programu PowerPoint</vt:lpstr>
      <vt:lpstr>Prezentacja programu PowerPoint</vt:lpstr>
      <vt:lpstr>Nadzwyczajne środki zaskarżenia</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Ćwiczenia X</dc:title>
  <dc:creator>Ewelina</dc:creator>
  <cp:lastModifiedBy>Ewelina</cp:lastModifiedBy>
  <cp:revision>33</cp:revision>
  <dcterms:created xsi:type="dcterms:W3CDTF">2016-05-07T14:43:40Z</dcterms:created>
  <dcterms:modified xsi:type="dcterms:W3CDTF">2016-05-09T20:29:06Z</dcterms:modified>
</cp:coreProperties>
</file>