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445" r:id="rId5"/>
    <p:sldId id="437" r:id="rId6"/>
    <p:sldId id="458" r:id="rId7"/>
    <p:sldId id="438" r:id="rId8"/>
    <p:sldId id="467" r:id="rId9"/>
    <p:sldId id="470" r:id="rId10"/>
    <p:sldId id="469" r:id="rId11"/>
    <p:sldId id="468" r:id="rId12"/>
    <p:sldId id="466" r:id="rId13"/>
    <p:sldId id="471" r:id="rId14"/>
    <p:sldId id="472" r:id="rId15"/>
    <p:sldId id="473" r:id="rId16"/>
    <p:sldId id="457" r:id="rId17"/>
    <p:sldId id="459" r:id="rId18"/>
    <p:sldId id="474" r:id="rId19"/>
    <p:sldId id="460" r:id="rId20"/>
    <p:sldId id="461" r:id="rId21"/>
    <p:sldId id="462" r:id="rId22"/>
    <p:sldId id="463" r:id="rId23"/>
    <p:sldId id="464" r:id="rId24"/>
    <p:sldId id="465" r:id="rId25"/>
    <p:sldId id="476" r:id="rId26"/>
    <p:sldId id="478" r:id="rId27"/>
    <p:sldId id="475" r:id="rId28"/>
    <p:sldId id="479" r:id="rId29"/>
    <p:sldId id="276" r:id="rId30"/>
    <p:sldId id="271" r:id="rId31"/>
    <p:sldId id="480" r:id="rId32"/>
    <p:sldId id="286" r:id="rId33"/>
    <p:sldId id="289" r:id="rId34"/>
    <p:sldId id="274" r:id="rId35"/>
    <p:sldId id="310" r:id="rId36"/>
    <p:sldId id="311" r:id="rId37"/>
    <p:sldId id="481" r:id="rId38"/>
    <p:sldId id="482" r:id="rId39"/>
    <p:sldId id="287" r:id="rId40"/>
    <p:sldId id="288" r:id="rId41"/>
    <p:sldId id="483" r:id="rId42"/>
    <p:sldId id="484" r:id="rId43"/>
    <p:sldId id="485" r:id="rId44"/>
    <p:sldId id="291" r:id="rId45"/>
    <p:sldId id="292" r:id="rId46"/>
    <p:sldId id="293" r:id="rId47"/>
    <p:sldId id="294" r:id="rId48"/>
    <p:sldId id="295" r:id="rId49"/>
    <p:sldId id="363" r:id="rId50"/>
    <p:sldId id="364" r:id="rId51"/>
    <p:sldId id="296" r:id="rId52"/>
    <p:sldId id="297" r:id="rId53"/>
    <p:sldId id="298" r:id="rId54"/>
    <p:sldId id="299" r:id="rId55"/>
    <p:sldId id="300" r:id="rId56"/>
    <p:sldId id="301" r:id="rId57"/>
    <p:sldId id="302" r:id="rId58"/>
    <p:sldId id="303" r:id="rId59"/>
    <p:sldId id="304" r:id="rId60"/>
    <p:sldId id="305" r:id="rId61"/>
    <p:sldId id="486" r:id="rId6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3AF58BC-214E-4D13-8109-84DD4E42E8D9}" type="datetimeFigureOut">
              <a:rPr lang="pl-PL" smtClean="0"/>
              <a:pPr/>
              <a:t>18.03.2022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EA03BD-2C67-4416-9ADC-E1448B23DA8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F58BC-214E-4D13-8109-84DD4E42E8D9}" type="datetimeFigureOut">
              <a:rPr lang="pl-PL" smtClean="0"/>
              <a:pPr/>
              <a:t>18.03.2022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A03BD-2C67-4416-9ADC-E1448B23DA8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orka.sejm.gov.pl/proc9.nsf/0/7510F178D30F38AAC12584B7003F9693?Ope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31540" y="2130425"/>
            <a:ext cx="8280920" cy="1470025"/>
          </a:xfrm>
        </p:spPr>
        <p:txBody>
          <a:bodyPr>
            <a:normAutofit/>
          </a:bodyPr>
          <a:lstStyle/>
          <a:p>
            <a:r>
              <a:rPr lang="pl-PL" dirty="0">
                <a:solidFill>
                  <a:schemeClr val="tx2">
                    <a:lumMod val="50000"/>
                  </a:schemeClr>
                </a:solidFill>
              </a:rPr>
              <a:t>PRAWO KONSTYTUCYJNE</a:t>
            </a:r>
          </a:p>
        </p:txBody>
      </p:sp>
      <p:sp>
        <p:nvSpPr>
          <p:cNvPr id="3" name="Podtytuł 2"/>
          <p:cNvSpPr>
            <a:spLocks noGrp="1"/>
          </p:cNvSpPr>
          <p:nvPr>
            <p:ph type="subTitle" idx="1"/>
          </p:nvPr>
        </p:nvSpPr>
        <p:spPr>
          <a:xfrm>
            <a:off x="3293858" y="4005064"/>
            <a:ext cx="2556284" cy="478901"/>
          </a:xfrm>
        </p:spPr>
        <p:txBody>
          <a:bodyPr>
            <a:normAutofit fontScale="92500" lnSpcReduction="20000"/>
          </a:bodyPr>
          <a:lstStyle/>
          <a:p>
            <a:r>
              <a:rPr lang="pl-PL" dirty="0">
                <a:solidFill>
                  <a:schemeClr val="tx2">
                    <a:lumMod val="75000"/>
                  </a:schemeClr>
                </a:solidFill>
              </a:rPr>
              <a:t>Ćwiczenia 1&amp;2</a:t>
            </a:r>
          </a:p>
        </p:txBody>
      </p:sp>
      <p:cxnSp>
        <p:nvCxnSpPr>
          <p:cNvPr id="5" name="Łącznik prosty 4"/>
          <p:cNvCxnSpPr>
            <a:cxnSpLocks/>
          </p:cNvCxnSpPr>
          <p:nvPr/>
        </p:nvCxnSpPr>
        <p:spPr>
          <a:xfrm>
            <a:off x="431540" y="3717032"/>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e Landsgemeinde wird verschoben – Kanton Glarus">
            <a:extLst>
              <a:ext uri="{FF2B5EF4-FFF2-40B4-BE49-F238E27FC236}">
                <a16:creationId xmlns:a16="http://schemas.microsoft.com/office/drawing/2014/main" id="{FC83C3BF-11E1-431F-9FC2-4D70014C3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2" y="860425"/>
            <a:ext cx="8676456" cy="4874481"/>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4A599E9B-73F5-4045-B631-0FABD3BC5C3E}"/>
              </a:ext>
            </a:extLst>
          </p:cNvPr>
          <p:cNvSpPr txBox="1"/>
          <p:nvPr/>
        </p:nvSpPr>
        <p:spPr>
          <a:xfrm>
            <a:off x="201139" y="5828298"/>
            <a:ext cx="5472608" cy="338554"/>
          </a:xfrm>
          <a:prstGeom prst="rect">
            <a:avLst/>
          </a:prstGeom>
          <a:noFill/>
        </p:spPr>
        <p:txBody>
          <a:bodyPr wrap="square" rtlCol="0">
            <a:spAutoFit/>
          </a:bodyPr>
          <a:lstStyle/>
          <a:p>
            <a:r>
              <a:rPr lang="pl-PL" sz="1600" dirty="0" err="1"/>
              <a:t>Landsgemeinde</a:t>
            </a:r>
            <a:r>
              <a:rPr lang="pl-PL" sz="1600" dirty="0"/>
              <a:t> w szwajcarskim kantonie Glarus</a:t>
            </a:r>
          </a:p>
        </p:txBody>
      </p:sp>
    </p:spTree>
    <p:extLst>
      <p:ext uri="{BB962C8B-B14F-4D97-AF65-F5344CB8AC3E}">
        <p14:creationId xmlns:p14="http://schemas.microsoft.com/office/powerpoint/2010/main" val="323425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3022879"/>
          </a:xfrm>
          <a:prstGeom prst="rect">
            <a:avLst/>
          </a:prstGeom>
          <a:noFill/>
        </p:spPr>
        <p:txBody>
          <a:bodyPr wrap="square" rtlCol="0">
            <a:spAutoFit/>
          </a:bodyPr>
          <a:lstStyle/>
          <a:p>
            <a:pPr algn="just"/>
            <a:r>
              <a:rPr lang="pl-PL" sz="2000" b="1" dirty="0"/>
              <a:t>Instytucje demokracji bezpośredniej</a:t>
            </a:r>
          </a:p>
          <a:p>
            <a:pPr algn="just"/>
            <a:endParaRPr lang="pl-PL" sz="1500" b="1" dirty="0"/>
          </a:p>
          <a:p>
            <a:pPr marL="342900" indent="-342900" algn="just">
              <a:lnSpc>
                <a:spcPct val="150000"/>
              </a:lnSpc>
              <a:buFont typeface="+mj-lt"/>
              <a:buAutoNum type="arabicPeriod" startAt="2"/>
            </a:pPr>
            <a:r>
              <a:rPr lang="pl-PL" dirty="0"/>
              <a:t>Dynamiczne mechanizmy partycypacyjne (instytucje demokracji bezpośredniej </a:t>
            </a:r>
            <a:r>
              <a:rPr lang="pl-PL" i="1" dirty="0"/>
              <a:t>sensu largo):</a:t>
            </a:r>
          </a:p>
          <a:p>
            <a:pPr marL="742950" lvl="1" indent="-285750" algn="just">
              <a:lnSpc>
                <a:spcPct val="114000"/>
              </a:lnSpc>
              <a:buFont typeface="Arial" panose="020B0604020202020204" pitchFamily="34" charset="0"/>
              <a:buChar char="•"/>
            </a:pPr>
            <a:r>
              <a:rPr lang="pl-PL" dirty="0"/>
              <a:t>Wysłuchanie publiczne</a:t>
            </a:r>
          </a:p>
          <a:p>
            <a:pPr marL="742950" lvl="1" indent="-285750" algn="just">
              <a:lnSpc>
                <a:spcPct val="114000"/>
              </a:lnSpc>
              <a:buFont typeface="Arial" panose="020B0604020202020204" pitchFamily="34" charset="0"/>
              <a:buChar char="•"/>
            </a:pPr>
            <a:r>
              <a:rPr lang="pl-PL" dirty="0"/>
              <a:t>Budżet obywatelski</a:t>
            </a:r>
          </a:p>
          <a:p>
            <a:pPr marL="742950" lvl="1" indent="-285750" algn="just">
              <a:lnSpc>
                <a:spcPct val="114000"/>
              </a:lnSpc>
              <a:buFont typeface="Arial" panose="020B0604020202020204" pitchFamily="34" charset="0"/>
              <a:buChar char="•"/>
            </a:pPr>
            <a:r>
              <a:rPr lang="pl-PL" dirty="0"/>
              <a:t>Projekty obywatelskie</a:t>
            </a:r>
          </a:p>
          <a:p>
            <a:pPr marL="742950" lvl="1" indent="-285750" algn="just">
              <a:lnSpc>
                <a:spcPct val="114000"/>
              </a:lnSpc>
              <a:buFont typeface="Arial" panose="020B0604020202020204" pitchFamily="34" charset="0"/>
              <a:buChar char="•"/>
            </a:pPr>
            <a:r>
              <a:rPr lang="pl-PL" dirty="0"/>
              <a:t>Procedury sondażowe</a:t>
            </a:r>
          </a:p>
          <a:p>
            <a:pPr marL="742950" lvl="1" indent="-285750" algn="just">
              <a:lnSpc>
                <a:spcPct val="114000"/>
              </a:lnSpc>
              <a:buFont typeface="Arial" panose="020B0604020202020204" pitchFamily="34" charset="0"/>
              <a:buChar char="•"/>
            </a:pPr>
            <a:r>
              <a:rPr lang="pl-PL" dirty="0"/>
              <a:t>Panele obywatelskie</a:t>
            </a:r>
          </a:p>
        </p:txBody>
      </p:sp>
    </p:spTree>
    <p:extLst>
      <p:ext uri="{BB962C8B-B14F-4D97-AF65-F5344CB8AC3E}">
        <p14:creationId xmlns:p14="http://schemas.microsoft.com/office/powerpoint/2010/main" val="140577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19184"/>
            <a:ext cx="8280919" cy="2249975"/>
          </a:xfrm>
          <a:prstGeom prst="rect">
            <a:avLst/>
          </a:prstGeom>
          <a:noFill/>
        </p:spPr>
        <p:txBody>
          <a:bodyPr wrap="square" rtlCol="0">
            <a:spAutoFit/>
          </a:bodyPr>
          <a:lstStyle/>
          <a:p>
            <a:pPr algn="just"/>
            <a:r>
              <a:rPr lang="pl-PL" sz="2000" b="1" dirty="0"/>
              <a:t>Konstytucyjne instytucje demokracji bezpośredniej w Polsce:</a:t>
            </a:r>
          </a:p>
          <a:p>
            <a:pPr algn="just"/>
            <a:endParaRPr lang="pl-PL" sz="1500" b="1" dirty="0"/>
          </a:p>
          <a:p>
            <a:pPr marL="285750" indent="-285750" algn="just">
              <a:lnSpc>
                <a:spcPct val="150000"/>
              </a:lnSpc>
              <a:buFont typeface="Arial" panose="020B0604020202020204" pitchFamily="34" charset="0"/>
              <a:buChar char="•"/>
            </a:pPr>
            <a:r>
              <a:rPr lang="pl-PL" dirty="0"/>
              <a:t>Inicjatywa ludowa (in. obywatelska inicjatywa ustawodawcza)</a:t>
            </a:r>
          </a:p>
          <a:p>
            <a:pPr marL="285750" indent="-285750" algn="just">
              <a:lnSpc>
                <a:spcPct val="150000"/>
              </a:lnSpc>
              <a:buFont typeface="Arial" panose="020B0604020202020204" pitchFamily="34" charset="0"/>
              <a:buChar char="•"/>
            </a:pPr>
            <a:r>
              <a:rPr lang="pl-PL" dirty="0"/>
              <a:t>Referendum </a:t>
            </a:r>
          </a:p>
          <a:p>
            <a:pPr marL="285750" indent="-285750" algn="just">
              <a:lnSpc>
                <a:spcPct val="150000"/>
              </a:lnSpc>
              <a:buFont typeface="Arial" panose="020B0604020202020204" pitchFamily="34" charset="0"/>
              <a:buChar char="•"/>
            </a:pPr>
            <a:r>
              <a:rPr lang="pl-PL" dirty="0"/>
              <a:t>Petycja</a:t>
            </a:r>
          </a:p>
          <a:p>
            <a:pPr marL="285750" indent="-285750" algn="just">
              <a:lnSpc>
                <a:spcPct val="150000"/>
              </a:lnSpc>
              <a:buFont typeface="Arial" panose="020B0604020202020204" pitchFamily="34" charset="0"/>
              <a:buChar char="•"/>
            </a:pPr>
            <a:r>
              <a:rPr lang="pl-PL" dirty="0"/>
              <a:t>Prawo dostępu do informacji publicznej</a:t>
            </a:r>
          </a:p>
        </p:txBody>
      </p:sp>
    </p:spTree>
    <p:extLst>
      <p:ext uri="{BB962C8B-B14F-4D97-AF65-F5344CB8AC3E}">
        <p14:creationId xmlns:p14="http://schemas.microsoft.com/office/powerpoint/2010/main" val="27213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19184"/>
            <a:ext cx="8280920" cy="4185761"/>
          </a:xfrm>
          <a:prstGeom prst="rect">
            <a:avLst/>
          </a:prstGeom>
          <a:noFill/>
        </p:spPr>
        <p:txBody>
          <a:bodyPr wrap="square" rtlCol="0">
            <a:spAutoFit/>
          </a:bodyPr>
          <a:lstStyle/>
          <a:p>
            <a:pPr algn="just"/>
            <a:r>
              <a:rPr lang="pl-PL" sz="2000" b="1" dirty="0"/>
              <a:t>Inicjatywa Ludowa</a:t>
            </a:r>
          </a:p>
          <a:p>
            <a:pPr algn="just"/>
            <a:endParaRPr lang="pl-PL" sz="1500" b="1" dirty="0"/>
          </a:p>
          <a:p>
            <a:pPr algn="just"/>
            <a:r>
              <a:rPr lang="pl-PL" dirty="0"/>
              <a:t>Art. 118</a:t>
            </a:r>
          </a:p>
          <a:p>
            <a:pPr algn="just"/>
            <a:r>
              <a:rPr lang="pl-PL" dirty="0"/>
              <a:t>1. Inicjatywa ustawodawcza przysługuje posłom, Senatowi, Prezydentowi Rzeczypospolitej i Radzie Ministrów.</a:t>
            </a:r>
          </a:p>
          <a:p>
            <a:pPr algn="just"/>
            <a:r>
              <a:rPr lang="pl-PL" dirty="0"/>
              <a:t>2. Inicjatywa ustawodawcza przysługuje również grupie co najmniej 100 000 obywateli mających prawo wybierania do Sejmu. Tryb postępowania w tej sprawie określa ustawa.</a:t>
            </a:r>
          </a:p>
          <a:p>
            <a:pPr algn="just"/>
            <a:endParaRPr lang="pl-PL" dirty="0"/>
          </a:p>
          <a:p>
            <a:pPr algn="just"/>
            <a:r>
              <a:rPr lang="pl-PL" b="1" u="sng" dirty="0"/>
              <a:t>Wyłączenia:</a:t>
            </a:r>
          </a:p>
          <a:p>
            <a:pPr marL="285750" indent="-285750">
              <a:buFont typeface="Arial" panose="020B0604020202020204" pitchFamily="34" charset="0"/>
              <a:buChar char="•"/>
            </a:pPr>
            <a:r>
              <a:rPr lang="pl-PL" dirty="0"/>
              <a:t>Art. 221 - ustawa budżetowa, ustawa o prowizorium budżetowym, zmiana ustawy budżetowej, ustawa o zaciąganiu długu publicznego oraz ustawa o udzielaniu gwarancji finansowych przez państwo </a:t>
            </a:r>
          </a:p>
          <a:p>
            <a:pPr marL="285750" indent="-285750">
              <a:buFont typeface="Arial" panose="020B0604020202020204" pitchFamily="34" charset="0"/>
              <a:buChar char="•"/>
            </a:pPr>
            <a:r>
              <a:rPr lang="pl-PL" dirty="0"/>
              <a:t>Art. 235 - ustawa o zmianie Konstytucji</a:t>
            </a:r>
          </a:p>
          <a:p>
            <a:pPr algn="just"/>
            <a:endParaRPr lang="pl-PL" sz="1500" b="1" dirty="0"/>
          </a:p>
        </p:txBody>
      </p:sp>
    </p:spTree>
    <p:extLst>
      <p:ext uri="{BB962C8B-B14F-4D97-AF65-F5344CB8AC3E}">
        <p14:creationId xmlns:p14="http://schemas.microsoft.com/office/powerpoint/2010/main" val="221829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19184"/>
            <a:ext cx="8280920" cy="4185761"/>
          </a:xfrm>
          <a:prstGeom prst="rect">
            <a:avLst/>
          </a:prstGeom>
          <a:noFill/>
        </p:spPr>
        <p:txBody>
          <a:bodyPr wrap="square" rtlCol="0">
            <a:spAutoFit/>
          </a:bodyPr>
          <a:lstStyle/>
          <a:p>
            <a:pPr algn="just"/>
            <a:r>
              <a:rPr lang="pl-PL" sz="2000" b="1" dirty="0"/>
              <a:t>Inicjatywa Ludowa - Procedura</a:t>
            </a:r>
          </a:p>
          <a:p>
            <a:pPr algn="just"/>
            <a:endParaRPr lang="pl-PL" sz="1500" b="1" dirty="0"/>
          </a:p>
          <a:p>
            <a:pPr algn="just"/>
            <a:endParaRPr lang="pl-PL" sz="1500" b="1" dirty="0"/>
          </a:p>
          <a:p>
            <a:pPr marL="342900" indent="-342900" algn="just">
              <a:buAutoNum type="arabicParenR"/>
            </a:pPr>
            <a:r>
              <a:rPr lang="pl-PL" dirty="0"/>
              <a:t>Przygotowanie projektu oraz utworzenie komitetu inicjatywy</a:t>
            </a:r>
          </a:p>
          <a:p>
            <a:pPr marL="342900" indent="-342900" algn="just">
              <a:buAutoNum type="arabicParenR"/>
            </a:pPr>
            <a:r>
              <a:rPr lang="pl-PL" dirty="0"/>
              <a:t>Rozpoczęcie zbierania podpisów</a:t>
            </a:r>
          </a:p>
          <a:p>
            <a:pPr marL="342900" indent="-342900" algn="just">
              <a:buAutoNum type="arabicParenR"/>
            </a:pPr>
            <a:r>
              <a:rPr lang="pl-PL" dirty="0"/>
              <a:t>Zebranie 1 tys. podpisów</a:t>
            </a:r>
          </a:p>
          <a:p>
            <a:pPr marL="342900" indent="-342900" algn="just">
              <a:buAutoNum type="arabicParenR"/>
            </a:pPr>
            <a:r>
              <a:rPr lang="pl-PL" dirty="0"/>
              <a:t>Zgłoszenie inicjatywy Marszałkowi Sejmu </a:t>
            </a:r>
          </a:p>
          <a:p>
            <a:pPr marL="342900" indent="-342900" algn="just">
              <a:buAutoNum type="arabicParenR"/>
            </a:pPr>
            <a:r>
              <a:rPr lang="pl-PL" dirty="0"/>
              <a:t>Badanie wymogów formalnych</a:t>
            </a:r>
          </a:p>
          <a:p>
            <a:pPr marL="342900" indent="-342900" algn="just">
              <a:buAutoNum type="arabicParenR"/>
            </a:pPr>
            <a:r>
              <a:rPr lang="pl-PL" dirty="0"/>
              <a:t>Zebranie wymaganych prawem podpisów (termin - trzy miesiące od dnia wydania postanowienia przez Marszałka Sejmu) </a:t>
            </a:r>
          </a:p>
          <a:p>
            <a:pPr marL="342900" indent="-342900" algn="just">
              <a:buAutoNum type="arabicParenR"/>
            </a:pPr>
            <a:r>
              <a:rPr lang="pl-PL" dirty="0"/>
              <a:t>Formalne wniesienie projektu ustawy</a:t>
            </a:r>
          </a:p>
          <a:p>
            <a:pPr marL="342900" indent="-342900" algn="just">
              <a:buAutoNum type="arabicParenR"/>
            </a:pPr>
            <a:r>
              <a:rPr lang="pl-PL" dirty="0"/>
              <a:t>Weryfikacja przez Marszałka Sejmu prawidłowości przeprowadzenia wszystkich czynności przez komitet</a:t>
            </a:r>
          </a:p>
          <a:p>
            <a:pPr marL="342900" indent="-342900" algn="just">
              <a:buAutoNum type="arabicParenR"/>
            </a:pPr>
            <a:r>
              <a:rPr lang="pl-PL" dirty="0"/>
              <a:t>Skierowanie projektu do prac sejmowych</a:t>
            </a:r>
          </a:p>
          <a:p>
            <a:pPr marL="342900" indent="-342900" algn="just">
              <a:buAutoNum type="arabicParenR"/>
            </a:pPr>
            <a:r>
              <a:rPr lang="pl-PL" dirty="0"/>
              <a:t>Postępowanie w parlamencie</a:t>
            </a:r>
            <a:endParaRPr lang="pl-PL" sz="1600" b="1" dirty="0"/>
          </a:p>
        </p:txBody>
      </p:sp>
    </p:spTree>
    <p:extLst>
      <p:ext uri="{BB962C8B-B14F-4D97-AF65-F5344CB8AC3E}">
        <p14:creationId xmlns:p14="http://schemas.microsoft.com/office/powerpoint/2010/main" val="258288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19184"/>
            <a:ext cx="8280920" cy="3477875"/>
          </a:xfrm>
          <a:prstGeom prst="rect">
            <a:avLst/>
          </a:prstGeom>
          <a:noFill/>
        </p:spPr>
        <p:txBody>
          <a:bodyPr wrap="square" rtlCol="0">
            <a:spAutoFit/>
          </a:bodyPr>
          <a:lstStyle/>
          <a:p>
            <a:pPr algn="just"/>
            <a:r>
              <a:rPr lang="pl-PL" sz="2000" b="1" dirty="0"/>
              <a:t>Inicjatywa Ludowa – Różnice w procesie legislacyjnym</a:t>
            </a:r>
          </a:p>
          <a:p>
            <a:pPr algn="just"/>
            <a:endParaRPr lang="pl-PL" sz="1500" b="1" dirty="0"/>
          </a:p>
          <a:p>
            <a:pPr algn="just"/>
            <a:endParaRPr lang="pl-PL" sz="1500" b="1" dirty="0"/>
          </a:p>
          <a:p>
            <a:pPr marL="342900" indent="-342900" algn="just">
              <a:buAutoNum type="arabicParenR"/>
            </a:pPr>
            <a:r>
              <a:rPr lang="pl-PL" dirty="0"/>
              <a:t>Pierwsze czytanie projektu obywatelskiego zawsze odbywa się na posiedzeniu plenarnym Sejmu</a:t>
            </a:r>
          </a:p>
          <a:p>
            <a:pPr marL="342900" indent="-342900" algn="just">
              <a:buAutoNum type="arabicParenR"/>
            </a:pPr>
            <a:r>
              <a:rPr lang="pl-PL" dirty="0"/>
              <a:t>Pierwsze czytanie projektu obywatelskiego przeprowadza się w terminie 3 miesięcy od jego wniesienia (lub 6 miesięcy od pierwszego posiedzenia „nowego” Sejmu)</a:t>
            </a:r>
          </a:p>
          <a:p>
            <a:pPr marL="342900" indent="-342900" algn="just">
              <a:buAutoNum type="arabicParenR"/>
            </a:pPr>
            <a:r>
              <a:rPr lang="pl-PL" dirty="0"/>
              <a:t>Nie ma zastosowania zasada dyskontynuacji prac parlamentu</a:t>
            </a:r>
          </a:p>
          <a:p>
            <a:pPr marL="342900" indent="-342900" algn="just">
              <a:buAutoNum type="arabicParenR"/>
            </a:pPr>
            <a:endParaRPr lang="pl-PL" sz="2000" dirty="0"/>
          </a:p>
          <a:p>
            <a:pPr algn="just"/>
            <a:endParaRPr lang="pl-PL" sz="2000" dirty="0"/>
          </a:p>
          <a:p>
            <a:pPr algn="just"/>
            <a:r>
              <a:rPr lang="pl-PL" sz="1600" dirty="0"/>
              <a:t>Wykaz inicjatyw ustawodawczych obecnie znajdujących się w Sejmie dostępny jest na stronie sejmowej - </a:t>
            </a:r>
            <a:r>
              <a:rPr lang="pl-PL" sz="1600" dirty="0">
                <a:hlinkClick r:id="rId2"/>
              </a:rPr>
              <a:t>link</a:t>
            </a:r>
            <a:endParaRPr lang="pl-PL" sz="1600" dirty="0"/>
          </a:p>
        </p:txBody>
      </p:sp>
    </p:spTree>
    <p:extLst>
      <p:ext uri="{BB962C8B-B14F-4D97-AF65-F5344CB8AC3E}">
        <p14:creationId xmlns:p14="http://schemas.microsoft.com/office/powerpoint/2010/main" val="69720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3893374"/>
          </a:xfrm>
          <a:prstGeom prst="rect">
            <a:avLst/>
          </a:prstGeom>
          <a:noFill/>
        </p:spPr>
        <p:txBody>
          <a:bodyPr wrap="square" rtlCol="0">
            <a:spAutoFit/>
          </a:bodyPr>
          <a:lstStyle/>
          <a:p>
            <a:pPr algn="just"/>
            <a:r>
              <a:rPr lang="pl-PL" sz="2000" b="1" dirty="0"/>
              <a:t>Referenda w polskim porządku prawnym:</a:t>
            </a:r>
          </a:p>
          <a:p>
            <a:pPr algn="just"/>
            <a:endParaRPr lang="pl-PL" sz="2000" b="1" dirty="0"/>
          </a:p>
          <a:p>
            <a:pPr marL="342900" indent="-342900" algn="just">
              <a:lnSpc>
                <a:spcPct val="150000"/>
              </a:lnSpc>
              <a:buFont typeface="Arial" panose="020B0604020202020204" pitchFamily="34" charset="0"/>
              <a:buChar char="•"/>
            </a:pPr>
            <a:r>
              <a:rPr lang="pl-PL" dirty="0"/>
              <a:t>w sprawach o szczególnym znaczeniu dla państwa (art. 125)</a:t>
            </a:r>
          </a:p>
          <a:p>
            <a:pPr marL="342900" indent="-342900" algn="just">
              <a:lnSpc>
                <a:spcPct val="150000"/>
              </a:lnSpc>
              <a:buFont typeface="Arial" panose="020B0604020202020204" pitchFamily="34" charset="0"/>
              <a:buChar char="•"/>
            </a:pPr>
            <a:r>
              <a:rPr lang="pl-PL" dirty="0"/>
              <a:t>w sprawie wyrażenia zgody na ratyfikację umowy międzynarodowej (art. 90 ust. 3)</a:t>
            </a:r>
          </a:p>
          <a:p>
            <a:pPr marL="342900" indent="-342900" algn="just">
              <a:lnSpc>
                <a:spcPct val="150000"/>
              </a:lnSpc>
              <a:buFont typeface="Arial" panose="020B0604020202020204" pitchFamily="34" charset="0"/>
              <a:buChar char="•"/>
            </a:pPr>
            <a:r>
              <a:rPr lang="pl-PL" dirty="0"/>
              <a:t>konstytucyjne (art. 235 ust. 6)</a:t>
            </a:r>
          </a:p>
          <a:p>
            <a:pPr marL="342900" indent="-342900" algn="just">
              <a:lnSpc>
                <a:spcPct val="150000"/>
              </a:lnSpc>
              <a:buFont typeface="Arial" panose="020B0604020202020204" pitchFamily="34" charset="0"/>
              <a:buChar char="•"/>
            </a:pPr>
            <a:r>
              <a:rPr lang="pl-PL" dirty="0"/>
              <a:t>lokalne</a:t>
            </a:r>
          </a:p>
          <a:p>
            <a:pPr marL="342900" indent="-342900" algn="just">
              <a:lnSpc>
                <a:spcPct val="150000"/>
              </a:lnSpc>
              <a:buFont typeface="Arial" panose="020B0604020202020204" pitchFamily="34" charset="0"/>
              <a:buChar char="•"/>
            </a:pPr>
            <a:endParaRPr lang="pl-PL" dirty="0"/>
          </a:p>
          <a:p>
            <a:pPr algn="just"/>
            <a:r>
              <a:rPr lang="pl-PL" dirty="0"/>
              <a:t>Ustawy szczególne:</a:t>
            </a:r>
          </a:p>
          <a:p>
            <a:pPr algn="just"/>
            <a:r>
              <a:rPr lang="pl-PL" dirty="0"/>
              <a:t>Ustawa z dnia 14 marca 2003 r. o referendum ogólnokrajowym (t.j. Dz. U. z 2020 r. poz. 851.)</a:t>
            </a:r>
          </a:p>
          <a:p>
            <a:pPr algn="just"/>
            <a:r>
              <a:rPr lang="pl-PL" dirty="0"/>
              <a:t>Ustawa z dnia 15 września 2000 r. o referendum lokalnym (t.j. Dz. U. z 2019 r. poz. 741.)</a:t>
            </a:r>
          </a:p>
        </p:txBody>
      </p:sp>
    </p:spTree>
    <p:extLst>
      <p:ext uri="{BB962C8B-B14F-4D97-AF65-F5344CB8AC3E}">
        <p14:creationId xmlns:p14="http://schemas.microsoft.com/office/powerpoint/2010/main" val="257275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childTnLst>
                                    <p:set>
                                      <p:cBhvr>
                                        <p:cTn id="6" dur="1000">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nodeType="clickEffect">
                                  <p:stCondLst>
                                    <p:cond delay="0"/>
                                  </p:stCondLst>
                                  <p:childTnLst>
                                    <p:set>
                                      <p:cBhvr>
                                        <p:cTn id="10" dur="1000">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repeatCount="indefinite" fill="hold" nodeType="clickEffect">
                                  <p:stCondLst>
                                    <p:cond delay="0"/>
                                  </p:stCondLst>
                                  <p:childTnLst>
                                    <p:set>
                                      <p:cBhvr>
                                        <p:cTn id="14" dur="1000">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repeatCount="indefinite" fill="hold" nodeType="clickEffect">
                                  <p:stCondLst>
                                    <p:cond delay="0"/>
                                  </p:stCondLst>
                                  <p:childTnLst>
                                    <p:set>
                                      <p:cBhvr>
                                        <p:cTn id="18" dur="1000">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repeatCount="indefinite" fill="hold" nodeType="clickEffect">
                                  <p:stCondLst>
                                    <p:cond delay="0"/>
                                  </p:stCondLst>
                                  <p:childTnLst>
                                    <p:set>
                                      <p:cBhvr>
                                        <p:cTn id="22" dur="1000">
                                          <p:stCondLst>
                                            <p:cond delay="0"/>
                                          </p:stCondLst>
                                        </p:cTn>
                                        <p:tgtEl>
                                          <p:spTgt spid="4">
                                            <p:txEl>
                                              <p:pRg st="7" end="7"/>
                                            </p:txEl>
                                          </p:spTgt>
                                        </p:tgtEl>
                                        <p:attrNameLst>
                                          <p:attrName>style.visibility</p:attrName>
                                        </p:attrNameLst>
                                      </p:cBhvr>
                                      <p:to>
                                        <p:strVal val="visible"/>
                                      </p:to>
                                    </p:set>
                                  </p:childTnLst>
                                </p:cTn>
                              </p:par>
                              <p:par>
                                <p:cTn id="23" presetID="11" presetClass="entr" presetSubtype="0" repeatCount="indefinite" fill="hold" nodeType="withEffect">
                                  <p:stCondLst>
                                    <p:cond delay="0"/>
                                  </p:stCondLst>
                                  <p:childTnLst>
                                    <p:set>
                                      <p:cBhvr>
                                        <p:cTn id="24" dur="1000">
                                          <p:stCondLst>
                                            <p:cond delay="0"/>
                                          </p:stCondLst>
                                        </p:cTn>
                                        <p:tgtEl>
                                          <p:spTgt spid="4">
                                            <p:txEl>
                                              <p:pRg st="8" end="8"/>
                                            </p:txEl>
                                          </p:spTgt>
                                        </p:tgtEl>
                                        <p:attrNameLst>
                                          <p:attrName>style.visibility</p:attrName>
                                        </p:attrNameLst>
                                      </p:cBhvr>
                                      <p:to>
                                        <p:strVal val="visible"/>
                                      </p:to>
                                    </p:set>
                                  </p:childTnLst>
                                </p:cTn>
                              </p:par>
                              <p:par>
                                <p:cTn id="25" presetID="11" presetClass="entr" presetSubtype="0" repeatCount="indefinite" fill="hold" nodeType="withEffect">
                                  <p:stCondLst>
                                    <p:cond delay="0"/>
                                  </p:stCondLst>
                                  <p:childTnLst>
                                    <p:set>
                                      <p:cBhvr>
                                        <p:cTn id="26" dur="1000">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460940" cy="3508653"/>
          </a:xfrm>
          <a:prstGeom prst="rect">
            <a:avLst/>
          </a:prstGeom>
          <a:noFill/>
        </p:spPr>
        <p:txBody>
          <a:bodyPr wrap="square" rtlCol="0">
            <a:spAutoFit/>
          </a:bodyPr>
          <a:lstStyle/>
          <a:p>
            <a:pPr algn="just"/>
            <a:r>
              <a:rPr lang="pl-PL" sz="2000" b="1" dirty="0"/>
              <a:t>Referendum </a:t>
            </a:r>
            <a:r>
              <a:rPr lang="pl-PL" sz="2000" b="1" dirty="0" err="1"/>
              <a:t>ws</a:t>
            </a:r>
            <a:r>
              <a:rPr lang="pl-PL" sz="2000" b="1" dirty="0"/>
              <a:t>. o szczególnym znaczeniu dla państwa</a:t>
            </a:r>
          </a:p>
          <a:p>
            <a:pPr algn="just"/>
            <a:endParaRPr lang="pl-PL" sz="2000" b="1" dirty="0"/>
          </a:p>
          <a:p>
            <a:pPr algn="just"/>
            <a:r>
              <a:rPr lang="pl-PL" b="1" dirty="0"/>
              <a:t>Art. 125.</a:t>
            </a:r>
          </a:p>
          <a:p>
            <a:pPr algn="just"/>
            <a:r>
              <a:rPr lang="pl-PL" dirty="0"/>
              <a:t>1. W sprawach o szczególnym znaczeniu dla państwa może być przeprowadzone referendum ogólnokrajowe.</a:t>
            </a:r>
          </a:p>
          <a:p>
            <a:pPr algn="just"/>
            <a:r>
              <a:rPr lang="pl-PL" dirty="0"/>
              <a:t>2. Referendum ogólnokrajowe ma prawo zarządzić Sejm bezwzględną większością głosów w obecności co najmniej połowy ustawowej liczby posłów lub Prezydent Rzeczypospolitej za zgodą Senatu wyrażoną bezwzględną większością głosów </a:t>
            </a:r>
            <a:br>
              <a:rPr lang="pl-PL" dirty="0"/>
            </a:br>
            <a:r>
              <a:rPr lang="pl-PL" dirty="0"/>
              <a:t>w obecności co najmniej połowy ustawowej liczby senatorów.</a:t>
            </a:r>
          </a:p>
          <a:p>
            <a:pPr algn="just"/>
            <a:r>
              <a:rPr lang="pl-PL" dirty="0"/>
              <a:t>3. Jeżeli w referendum ogólnokrajowym wzięło udział więcej niż połowa uprawnionych do głosowania, wynik referendum jest wiążący.</a:t>
            </a:r>
          </a:p>
          <a:p>
            <a:pPr algn="just"/>
            <a:endParaRPr lang="pl-PL" sz="2000" b="1" dirty="0"/>
          </a:p>
        </p:txBody>
      </p:sp>
    </p:spTree>
    <p:extLst>
      <p:ext uri="{BB962C8B-B14F-4D97-AF65-F5344CB8AC3E}">
        <p14:creationId xmlns:p14="http://schemas.microsoft.com/office/powerpoint/2010/main" val="2427752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3688638"/>
          </a:xfrm>
          <a:prstGeom prst="rect">
            <a:avLst/>
          </a:prstGeom>
          <a:noFill/>
        </p:spPr>
        <p:txBody>
          <a:bodyPr wrap="square" rtlCol="0">
            <a:spAutoFit/>
          </a:bodyPr>
          <a:lstStyle/>
          <a:p>
            <a:pPr algn="just"/>
            <a:r>
              <a:rPr lang="pl-PL" sz="2000" b="1" dirty="0"/>
              <a:t>Referendum </a:t>
            </a:r>
            <a:r>
              <a:rPr lang="pl-PL" sz="2000" b="1" dirty="0" err="1"/>
              <a:t>ws</a:t>
            </a:r>
            <a:r>
              <a:rPr lang="pl-PL" sz="2000" b="1" dirty="0"/>
              <a:t>. o szczególnym znaczeniu dla państwa</a:t>
            </a:r>
          </a:p>
          <a:p>
            <a:pPr algn="just"/>
            <a:endParaRPr lang="pl-PL" sz="2000" b="1" dirty="0"/>
          </a:p>
          <a:p>
            <a:pPr algn="just">
              <a:lnSpc>
                <a:spcPct val="114000"/>
              </a:lnSpc>
            </a:pPr>
            <a:r>
              <a:rPr lang="pl-PL" sz="1900" dirty="0"/>
              <a:t>Referendum może zarządzić:</a:t>
            </a:r>
          </a:p>
          <a:p>
            <a:pPr marL="457200" indent="-457200" algn="just">
              <a:lnSpc>
                <a:spcPct val="114000"/>
              </a:lnSpc>
              <a:buAutoNum type="arabicPeriod"/>
            </a:pPr>
            <a:r>
              <a:rPr lang="pl-PL" sz="1900" dirty="0"/>
              <a:t>Sejm</a:t>
            </a:r>
          </a:p>
          <a:p>
            <a:pPr marL="914400" lvl="1" indent="-457200" algn="just">
              <a:lnSpc>
                <a:spcPct val="114000"/>
              </a:lnSpc>
              <a:buFont typeface="Arial" panose="020B0604020202020204" pitchFamily="34" charset="0"/>
              <a:buChar char="•"/>
            </a:pPr>
            <a:r>
              <a:rPr lang="pl-PL" sz="1900" dirty="0"/>
              <a:t>z własnej inicjatywy</a:t>
            </a:r>
          </a:p>
          <a:p>
            <a:pPr marL="914400" lvl="1" indent="-457200" algn="just">
              <a:lnSpc>
                <a:spcPct val="114000"/>
              </a:lnSpc>
              <a:buFont typeface="Arial" panose="020B0604020202020204" pitchFamily="34" charset="0"/>
              <a:buChar char="•"/>
            </a:pPr>
            <a:r>
              <a:rPr lang="pl-PL" sz="1900" dirty="0"/>
              <a:t>na wniosek innych podmiotów – Senatu, Rady Ministrów, grupy </a:t>
            </a:r>
            <a:br>
              <a:rPr lang="pl-PL" sz="1900" dirty="0"/>
            </a:br>
            <a:r>
              <a:rPr lang="pl-PL" sz="1900" dirty="0"/>
              <a:t>500 000 wyborców </a:t>
            </a:r>
          </a:p>
          <a:p>
            <a:pPr lvl="1" algn="just">
              <a:lnSpc>
                <a:spcPct val="114000"/>
              </a:lnSpc>
            </a:pPr>
            <a:r>
              <a:rPr lang="pl-PL" sz="1900" dirty="0"/>
              <a:t>	</a:t>
            </a:r>
            <a:r>
              <a:rPr lang="pl-PL" sz="1900" u="sng" dirty="0"/>
              <a:t>uwaga</a:t>
            </a:r>
            <a:r>
              <a:rPr lang="pl-PL" sz="1900" dirty="0"/>
              <a:t> – referendum z inicjatywy obywateli nie może dotyczyć 	wydatków i dochodów, w szczególności podatków oraz innych danin 	publicznych; obronności państwa; amnestii</a:t>
            </a:r>
          </a:p>
          <a:p>
            <a:pPr marL="457200" indent="-457200" algn="just">
              <a:lnSpc>
                <a:spcPct val="114000"/>
              </a:lnSpc>
              <a:buAutoNum type="arabicPeriod"/>
            </a:pPr>
            <a:r>
              <a:rPr lang="pl-PL" sz="1900" dirty="0"/>
              <a:t>Prezydent za zgodą Senatu </a:t>
            </a:r>
          </a:p>
        </p:txBody>
      </p:sp>
    </p:spTree>
    <p:extLst>
      <p:ext uri="{BB962C8B-B14F-4D97-AF65-F5344CB8AC3E}">
        <p14:creationId xmlns:p14="http://schemas.microsoft.com/office/powerpoint/2010/main" val="67511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2677656"/>
          </a:xfrm>
          <a:prstGeom prst="rect">
            <a:avLst/>
          </a:prstGeom>
          <a:noFill/>
        </p:spPr>
        <p:txBody>
          <a:bodyPr wrap="square" rtlCol="0">
            <a:spAutoFit/>
          </a:bodyPr>
          <a:lstStyle/>
          <a:p>
            <a:pPr algn="just"/>
            <a:r>
              <a:rPr lang="pl-PL" sz="2000" b="1" dirty="0"/>
              <a:t>Referendum </a:t>
            </a:r>
            <a:r>
              <a:rPr lang="pl-PL" sz="2000" b="1" dirty="0" err="1"/>
              <a:t>ws</a:t>
            </a:r>
            <a:r>
              <a:rPr lang="pl-PL" sz="2000" b="1" dirty="0"/>
              <a:t>. o szczególnym znaczeniu dla państwa</a:t>
            </a:r>
          </a:p>
          <a:p>
            <a:pPr algn="just"/>
            <a:endParaRPr lang="pl-PL" sz="2000" b="1" dirty="0"/>
          </a:p>
          <a:p>
            <a:pPr algn="just"/>
            <a:r>
              <a:rPr lang="pl-PL" b="1" dirty="0"/>
              <a:t>Art.  67 ustawy o referendum ogólnokrajowym</a:t>
            </a:r>
          </a:p>
          <a:p>
            <a:pPr algn="just"/>
            <a:r>
              <a:rPr lang="pl-PL" dirty="0"/>
              <a:t>Właściwe organy państwowe podejmują niezwłocznie czynności w celu realizacji wiążącego wyniku referendum zgodnie z jego rozstrzygnięciem przez wydanie aktów normatywnych bądź podjęcie innych decyzji, nie później jednak niż w terminie 60 dni od dnia ogłoszenia uchwały Sądu Najwyższego o ważności referendum w Dzienniku Ustaw Rzeczypospolitej Polskiej.</a:t>
            </a:r>
          </a:p>
          <a:p>
            <a:pPr algn="just"/>
            <a:endParaRPr lang="pl-PL" sz="2000" b="1" dirty="0"/>
          </a:p>
        </p:txBody>
      </p:sp>
    </p:spTree>
    <p:extLst>
      <p:ext uri="{BB962C8B-B14F-4D97-AF65-F5344CB8AC3E}">
        <p14:creationId xmlns:p14="http://schemas.microsoft.com/office/powerpoint/2010/main" val="186143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548680"/>
            <a:ext cx="8064896" cy="1769715"/>
          </a:xfrm>
          <a:prstGeom prst="rect">
            <a:avLst/>
          </a:prstGeom>
          <a:noFill/>
        </p:spPr>
        <p:txBody>
          <a:bodyPr wrap="square" rtlCol="0">
            <a:spAutoFit/>
          </a:bodyPr>
          <a:lstStyle/>
          <a:p>
            <a:r>
              <a:rPr lang="pl-PL" sz="1900" dirty="0"/>
              <a:t>mgr Magdalena Abu Gholeh</a:t>
            </a:r>
          </a:p>
          <a:p>
            <a:r>
              <a:rPr lang="pl-PL" dirty="0"/>
              <a:t>Katedra Prawa Konstytucyjnego</a:t>
            </a:r>
          </a:p>
          <a:p>
            <a:endParaRPr lang="pl-PL" dirty="0"/>
          </a:p>
          <a:p>
            <a:r>
              <a:rPr lang="pl-PL" dirty="0"/>
              <a:t>Konsultacje (za pośrednictwem MS </a:t>
            </a:r>
            <a:r>
              <a:rPr lang="pl-PL" dirty="0" err="1"/>
              <a:t>Teams</a:t>
            </a:r>
            <a:r>
              <a:rPr lang="pl-PL" dirty="0"/>
              <a:t>): wtorek 17:00-19:00 oraz dodatkowe terminy wskazane na stronie wydziałowej</a:t>
            </a:r>
          </a:p>
          <a:p>
            <a:r>
              <a:rPr lang="pl-PL" dirty="0"/>
              <a:t>Email: magdalena.abugholeh@uwr.edu.pl</a:t>
            </a:r>
          </a:p>
        </p:txBody>
      </p:sp>
      <p:cxnSp>
        <p:nvCxnSpPr>
          <p:cNvPr id="3" name="Łącznik prosty 2"/>
          <p:cNvCxnSpPr/>
          <p:nvPr/>
        </p:nvCxnSpPr>
        <p:spPr>
          <a:xfrm>
            <a:off x="431540" y="2564904"/>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67544" y="2852936"/>
            <a:ext cx="8352928" cy="2862322"/>
          </a:xfrm>
          <a:prstGeom prst="rect">
            <a:avLst/>
          </a:prstGeom>
          <a:noFill/>
        </p:spPr>
        <p:txBody>
          <a:bodyPr wrap="square" rtlCol="0">
            <a:spAutoFit/>
          </a:bodyPr>
          <a:lstStyle/>
          <a:p>
            <a:pPr algn="just"/>
            <a:r>
              <a:rPr lang="pl-PL" dirty="0"/>
              <a:t>Ćwiczenia – 20 godzin = 10 spotkań</a:t>
            </a:r>
          </a:p>
          <a:p>
            <a:pPr algn="just"/>
            <a:endParaRPr lang="pl-PL" dirty="0"/>
          </a:p>
          <a:p>
            <a:pPr algn="just"/>
            <a:r>
              <a:rPr lang="pl-PL" b="1" dirty="0"/>
              <a:t>Nieobecności</a:t>
            </a:r>
            <a:r>
              <a:rPr lang="pl-PL" dirty="0"/>
              <a:t> - 1 bez konsekwencji, każda kolejna do zaliczenia na konsultacjach </a:t>
            </a:r>
            <a:br>
              <a:rPr lang="pl-PL" dirty="0"/>
            </a:br>
            <a:r>
              <a:rPr lang="pl-PL" dirty="0"/>
              <a:t>w przeciągu 2 tygodni.</a:t>
            </a:r>
          </a:p>
          <a:p>
            <a:pPr algn="just"/>
            <a:r>
              <a:rPr lang="pl-PL" dirty="0"/>
              <a:t>Brak zaliczenia lub zaliczenie po upływie 2 tygodni – obniżenie oceny końcowej o 0,5.</a:t>
            </a:r>
          </a:p>
          <a:p>
            <a:pPr algn="just"/>
            <a:endParaRPr lang="pl-PL" dirty="0">
              <a:solidFill>
                <a:srgbClr val="FF0000"/>
              </a:solidFill>
            </a:endParaRPr>
          </a:p>
          <a:p>
            <a:pPr algn="just"/>
            <a:r>
              <a:rPr lang="pl-PL" b="1" dirty="0"/>
              <a:t>Zaliczenie</a:t>
            </a:r>
            <a:r>
              <a:rPr lang="pl-PL" dirty="0"/>
              <a:t> – forma odpowiadająca formie egzaminacyjnej (test albo </a:t>
            </a:r>
            <a:r>
              <a:rPr lang="pl-PL" dirty="0" err="1"/>
              <a:t>test+kazus</a:t>
            </a:r>
            <a:r>
              <a:rPr lang="pl-PL" dirty="0"/>
              <a:t>). </a:t>
            </a:r>
          </a:p>
          <a:p>
            <a:pPr algn="just"/>
            <a:r>
              <a:rPr lang="pl-PL" dirty="0"/>
              <a:t>Lista zagadnień zostanie udostępniona studentom na co najmniej 2 tygodnie przed </a:t>
            </a:r>
          </a:p>
          <a:p>
            <a:pPr algn="just"/>
            <a:r>
              <a:rPr lang="pl-PL" dirty="0"/>
              <a:t>planowanym zaliczeniem.</a:t>
            </a:r>
          </a:p>
          <a:p>
            <a:pPr algn="just"/>
            <a:r>
              <a:rPr lang="pl-PL" dirty="0"/>
              <a:t>Przedostatnie zajęcia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4616648"/>
          </a:xfrm>
          <a:prstGeom prst="rect">
            <a:avLst/>
          </a:prstGeom>
          <a:noFill/>
        </p:spPr>
        <p:txBody>
          <a:bodyPr wrap="square" rtlCol="0">
            <a:spAutoFit/>
          </a:bodyPr>
          <a:lstStyle/>
          <a:p>
            <a:pPr algn="just"/>
            <a:r>
              <a:rPr lang="pl-PL" sz="2000" b="1" dirty="0"/>
              <a:t>Referendum </a:t>
            </a:r>
            <a:r>
              <a:rPr lang="pl-PL" sz="2000" b="1" dirty="0" err="1"/>
              <a:t>ws</a:t>
            </a:r>
            <a:r>
              <a:rPr lang="pl-PL" sz="2000" b="1" dirty="0"/>
              <a:t>. wyrażenia zgody na ratyfikację umowy międzynarodowej </a:t>
            </a:r>
          </a:p>
          <a:p>
            <a:pPr algn="just"/>
            <a:endParaRPr lang="pl-PL" sz="2000" b="1" dirty="0"/>
          </a:p>
          <a:p>
            <a:pPr algn="just"/>
            <a:r>
              <a:rPr lang="pl-PL" b="1" dirty="0"/>
              <a:t>Art. 90</a:t>
            </a:r>
          </a:p>
          <a:p>
            <a:pPr marL="342900" indent="-342900" algn="just">
              <a:buAutoNum type="arabicPeriod"/>
            </a:pPr>
            <a:r>
              <a:rPr lang="pl-PL" dirty="0"/>
              <a:t>Rzeczpospolita Polska może na podstawie umowy międzynarodowej przekazać organizacji międzynarodowej lub organowi międzynarodowemu kompetencje organów władzy państwowej w niektórych sprawach.</a:t>
            </a:r>
          </a:p>
          <a:p>
            <a:pPr marL="342900" indent="-342900" algn="just">
              <a:buAutoNum type="arabicPeriod"/>
            </a:pPr>
            <a:r>
              <a:rPr lang="pl-PL" dirty="0"/>
              <a:t>Ustawa, wyrażająca zgodę na ratyfikację umowy międzynarodowej, o której mowa w ust. 1, jest uchwalana przez Sejm większością 2/3 głosów w obecności co najmniej połowy ustawowej liczby posłów oraz przez Senat większością 2/3 głosów w obecności co najmniej połowy ustawowej liczby senatorów.</a:t>
            </a:r>
          </a:p>
          <a:p>
            <a:pPr marL="342900" indent="-342900" algn="just">
              <a:buAutoNum type="arabicPeriod"/>
            </a:pPr>
            <a:r>
              <a:rPr lang="pl-PL" dirty="0"/>
              <a:t>Wyrażenie zgody na ratyfikację takiej umowy może być uchwalone w referendum ogólnokrajowym zgodnie z przepisem art. 125.</a:t>
            </a:r>
          </a:p>
          <a:p>
            <a:pPr marL="342900" indent="-342900" algn="just">
              <a:buAutoNum type="arabicPeriod"/>
            </a:pPr>
            <a:r>
              <a:rPr lang="pl-PL" dirty="0"/>
              <a:t>Uchwałę w sprawie wyboru trybu wyrażenia zgody na ratyfikację podejmuje Sejm bezwzględną większością głosów w obecności co najmniej połowy ustawowej liczby posłów.</a:t>
            </a:r>
          </a:p>
          <a:p>
            <a:pPr algn="just"/>
            <a:endParaRPr lang="pl-PL" sz="2000" b="1" dirty="0"/>
          </a:p>
        </p:txBody>
      </p:sp>
    </p:spTree>
    <p:extLst>
      <p:ext uri="{BB962C8B-B14F-4D97-AF65-F5344CB8AC3E}">
        <p14:creationId xmlns:p14="http://schemas.microsoft.com/office/powerpoint/2010/main" val="181033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2123658"/>
          </a:xfrm>
          <a:prstGeom prst="rect">
            <a:avLst/>
          </a:prstGeom>
          <a:noFill/>
        </p:spPr>
        <p:txBody>
          <a:bodyPr wrap="square" rtlCol="0">
            <a:spAutoFit/>
          </a:bodyPr>
          <a:lstStyle/>
          <a:p>
            <a:pPr algn="just"/>
            <a:r>
              <a:rPr lang="pl-PL" sz="2000" b="1" dirty="0"/>
              <a:t>Referendum </a:t>
            </a:r>
            <a:r>
              <a:rPr lang="pl-PL" sz="2000" b="1" dirty="0" err="1"/>
              <a:t>ws</a:t>
            </a:r>
            <a:r>
              <a:rPr lang="pl-PL" sz="2000" b="1" dirty="0"/>
              <a:t>. wyrażenia zgody na ratyfikację umowy międzynarodowej </a:t>
            </a:r>
          </a:p>
          <a:p>
            <a:pPr algn="just"/>
            <a:endParaRPr lang="pl-PL" sz="2000" b="1" dirty="0"/>
          </a:p>
          <a:p>
            <a:pPr algn="just"/>
            <a:r>
              <a:rPr lang="pl-PL" b="1" dirty="0"/>
              <a:t>Art.  75.  ustawy o referendum ogólnokrajowym</a:t>
            </a:r>
          </a:p>
          <a:p>
            <a:pPr algn="just"/>
            <a:r>
              <a:rPr lang="pl-PL" dirty="0"/>
              <a:t>Jeżeli wynik referendum w sprawie wyrażenia zgody na ratyfikację umowy międzynarodowej jest niewiążący, Sejm może ponownie podjąć uchwałę w sprawie wyboru trybu wyrażenia zgody na ratyfikację tej umowy. (…)</a:t>
            </a:r>
          </a:p>
          <a:p>
            <a:pPr algn="just"/>
            <a:endParaRPr lang="pl-PL" sz="2000" b="1" dirty="0"/>
          </a:p>
        </p:txBody>
      </p:sp>
    </p:spTree>
    <p:extLst>
      <p:ext uri="{BB962C8B-B14F-4D97-AF65-F5344CB8AC3E}">
        <p14:creationId xmlns:p14="http://schemas.microsoft.com/office/powerpoint/2010/main" val="75783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3785652"/>
          </a:xfrm>
          <a:prstGeom prst="rect">
            <a:avLst/>
          </a:prstGeom>
          <a:noFill/>
        </p:spPr>
        <p:txBody>
          <a:bodyPr wrap="square" rtlCol="0">
            <a:spAutoFit/>
          </a:bodyPr>
          <a:lstStyle/>
          <a:p>
            <a:pPr algn="just"/>
            <a:r>
              <a:rPr lang="pl-PL" sz="2000" b="1" dirty="0"/>
              <a:t>Referendum konstytucyjne </a:t>
            </a:r>
          </a:p>
          <a:p>
            <a:pPr algn="just"/>
            <a:endParaRPr lang="pl-PL" sz="2000" b="1" dirty="0"/>
          </a:p>
          <a:p>
            <a:pPr algn="just"/>
            <a:r>
              <a:rPr lang="pl-PL" b="1" dirty="0"/>
              <a:t>Art. 235.</a:t>
            </a:r>
          </a:p>
          <a:p>
            <a:pPr algn="just"/>
            <a:r>
              <a:rPr lang="pl-PL" dirty="0"/>
              <a:t>1. Projekt ustawy o zmianie Konstytucji może przedłożyć co najmniej 1/5 ustawowej liczby posłów, Senat lub Prezydent Rzeczypospolitej.</a:t>
            </a:r>
          </a:p>
          <a:p>
            <a:pPr algn="just"/>
            <a:r>
              <a:rPr lang="pl-PL" dirty="0"/>
              <a:t>(…)</a:t>
            </a:r>
          </a:p>
          <a:p>
            <a:pPr algn="just"/>
            <a:r>
              <a:rPr lang="pl-PL" dirty="0"/>
              <a:t>6. Jeżeli ustawa o zmianie Konstytucji dotyczy przepisów rozdziału I, II lub XII, podmioty określone w ust. 1 mogą zażądać, w terminie 45 dni od dnia uchwalenia ustawy przez Senat, przeprowadzenia referendum zatwierdzającego. Z wnioskiem w tej sprawie podmioty te zwracają się do Marszałka Sejmu, który zarządza niezwłocznie przeprowadzenie referendum w ciągu 60 dni od dnia złożenia wniosku. Zmiana Konstytucji zostaje przyjęta, jeżeli za tą zmianą opowiedziała się większość głosujących.</a:t>
            </a:r>
          </a:p>
          <a:p>
            <a:pPr algn="just"/>
            <a:endParaRPr lang="pl-PL" sz="2000" b="1" dirty="0"/>
          </a:p>
        </p:txBody>
      </p:sp>
    </p:spTree>
    <p:extLst>
      <p:ext uri="{BB962C8B-B14F-4D97-AF65-F5344CB8AC3E}">
        <p14:creationId xmlns:p14="http://schemas.microsoft.com/office/powerpoint/2010/main" val="85477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2400657"/>
          </a:xfrm>
          <a:prstGeom prst="rect">
            <a:avLst/>
          </a:prstGeom>
          <a:noFill/>
        </p:spPr>
        <p:txBody>
          <a:bodyPr wrap="square" rtlCol="0">
            <a:spAutoFit/>
          </a:bodyPr>
          <a:lstStyle/>
          <a:p>
            <a:pPr algn="just"/>
            <a:r>
              <a:rPr lang="pl-PL" sz="2000" b="1" dirty="0"/>
              <a:t>Referendum lokalne </a:t>
            </a:r>
          </a:p>
          <a:p>
            <a:pPr algn="just"/>
            <a:endParaRPr lang="pl-PL" sz="2000" b="1" dirty="0"/>
          </a:p>
          <a:p>
            <a:pPr algn="just"/>
            <a:r>
              <a:rPr lang="pl-PL" b="1" dirty="0"/>
              <a:t>Art. 170.</a:t>
            </a:r>
          </a:p>
          <a:p>
            <a:pPr algn="just"/>
            <a:r>
              <a:rPr lang="pl-PL" dirty="0"/>
              <a:t>Członkowie wspólnoty samorządowej mogą decydować, w drodze referendum, </a:t>
            </a:r>
            <a:br>
              <a:rPr lang="pl-PL" dirty="0"/>
            </a:br>
            <a:r>
              <a:rPr lang="pl-PL" dirty="0"/>
              <a:t>o sprawach dotyczących tej wspólnoty, w tym o odwołaniu pochodzącego z wyborów bezpośrednich organu samorządu terytorialnego. Zasady i tryb przeprowadzania referendum lokalnego określa ustawa.</a:t>
            </a:r>
          </a:p>
          <a:p>
            <a:pPr algn="just"/>
            <a:endParaRPr lang="pl-PL" sz="2000" b="1" dirty="0"/>
          </a:p>
        </p:txBody>
      </p:sp>
    </p:spTree>
    <p:extLst>
      <p:ext uri="{BB962C8B-B14F-4D97-AF65-F5344CB8AC3E}">
        <p14:creationId xmlns:p14="http://schemas.microsoft.com/office/powerpoint/2010/main" val="820358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4616648"/>
          </a:xfrm>
          <a:prstGeom prst="rect">
            <a:avLst/>
          </a:prstGeom>
          <a:noFill/>
        </p:spPr>
        <p:txBody>
          <a:bodyPr wrap="square" rtlCol="0">
            <a:spAutoFit/>
          </a:bodyPr>
          <a:lstStyle/>
          <a:p>
            <a:pPr algn="just"/>
            <a:r>
              <a:rPr lang="pl-PL" sz="2000" b="1" dirty="0"/>
              <a:t>Referendum lokalne </a:t>
            </a:r>
          </a:p>
          <a:p>
            <a:pPr algn="just"/>
            <a:endParaRPr lang="pl-PL" sz="2000" b="1" dirty="0"/>
          </a:p>
          <a:p>
            <a:r>
              <a:rPr lang="pl-PL" b="1" dirty="0"/>
              <a:t>Art.  2  ustawy o referendum lokalnym</a:t>
            </a:r>
          </a:p>
          <a:p>
            <a:r>
              <a:rPr lang="pl-PL" dirty="0"/>
              <a:t>1. W referendum lokalnym, zwanym dalej "referendum", mieszkańcy jednostki samorządu terytorialnego jako członkowie wspólnoty samorządowej wyrażają w drodze głosowania swoją wolę:</a:t>
            </a:r>
          </a:p>
          <a:p>
            <a:pPr marL="800100" lvl="1" indent="-342900">
              <a:buFont typeface="+mj-lt"/>
              <a:buAutoNum type="arabicParenR"/>
            </a:pPr>
            <a:r>
              <a:rPr lang="pl-PL" dirty="0"/>
              <a:t>w sprawie odwołania organu stanowiącego tej jednostki;</a:t>
            </a:r>
          </a:p>
          <a:p>
            <a:pPr marL="800100" lvl="1" indent="-342900">
              <a:buFont typeface="+mj-lt"/>
              <a:buAutoNum type="arabicParenR"/>
            </a:pPr>
            <a:r>
              <a:rPr lang="pl-PL" dirty="0"/>
              <a:t>co do sposobu rozstrzygania sprawy dotyczącej tej wspólnoty, mieszczącej się </a:t>
            </a:r>
            <a:br>
              <a:rPr lang="pl-PL" dirty="0"/>
            </a:br>
            <a:r>
              <a:rPr lang="pl-PL" dirty="0"/>
              <a:t>w zakresie zadań i kompetencji organów danej jednostki;</a:t>
            </a:r>
          </a:p>
          <a:p>
            <a:pPr marL="800100" lvl="1" indent="-342900">
              <a:buFont typeface="+mj-lt"/>
              <a:buAutoNum type="arabicParenR"/>
            </a:pPr>
            <a:r>
              <a:rPr lang="pl-PL" dirty="0"/>
              <a:t>w innych istotnych sprawach, dotyczących społecznych, gospodarczych lub kulturowych więzi łączących tę wspólnotę.</a:t>
            </a:r>
          </a:p>
          <a:p>
            <a:r>
              <a:rPr lang="pl-PL" dirty="0"/>
              <a:t>2. Przedmiotem referendum gminnego może być również:</a:t>
            </a:r>
          </a:p>
          <a:p>
            <a:pPr marL="800100" lvl="1" indent="-342900">
              <a:buFont typeface="+mj-lt"/>
              <a:buAutoNum type="arabicParenR"/>
            </a:pPr>
            <a:r>
              <a:rPr lang="pl-PL" dirty="0"/>
              <a:t>odwołanie wójta (burmistrza, prezydenta miasta);</a:t>
            </a:r>
          </a:p>
          <a:p>
            <a:pPr marL="800100" lvl="1" indent="-342900" algn="just">
              <a:buFont typeface="+mj-lt"/>
              <a:buAutoNum type="arabicParenR"/>
            </a:pPr>
            <a:r>
              <a:rPr lang="pl-PL" dirty="0"/>
              <a:t>samoopodatkowanie się mieszkańców na cele publiczne mieszczące się </a:t>
            </a:r>
            <a:br>
              <a:rPr lang="pl-PL" dirty="0"/>
            </a:br>
            <a:r>
              <a:rPr lang="pl-PL" dirty="0"/>
              <a:t>w zakresie zadań i kompetencji organów gminy.</a:t>
            </a:r>
          </a:p>
          <a:p>
            <a:pPr algn="just"/>
            <a:endParaRPr lang="pl-PL" sz="2000" b="1" dirty="0"/>
          </a:p>
        </p:txBody>
      </p:sp>
    </p:spTree>
    <p:extLst>
      <p:ext uri="{BB962C8B-B14F-4D97-AF65-F5344CB8AC3E}">
        <p14:creationId xmlns:p14="http://schemas.microsoft.com/office/powerpoint/2010/main" val="418815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2246769"/>
          </a:xfrm>
          <a:prstGeom prst="rect">
            <a:avLst/>
          </a:prstGeom>
          <a:noFill/>
        </p:spPr>
        <p:txBody>
          <a:bodyPr wrap="square" rtlCol="0">
            <a:spAutoFit/>
          </a:bodyPr>
          <a:lstStyle/>
          <a:p>
            <a:pPr algn="just"/>
            <a:r>
              <a:rPr lang="pl-PL" sz="2000" b="1" dirty="0"/>
              <a:t>Referendum lokalne </a:t>
            </a:r>
          </a:p>
          <a:p>
            <a:pPr algn="just"/>
            <a:endParaRPr lang="pl-PL" sz="2000" b="1" dirty="0"/>
          </a:p>
          <a:p>
            <a:pPr algn="just"/>
            <a:r>
              <a:rPr lang="pl-PL" sz="2000" dirty="0"/>
              <a:t>Referendum lokalne może mieć miejsce we wszystkich „(…) sprawach, dotyczących społecznych, gospodarczych lub kulturowych więzi łączących tę wspólnotę, a niezastrzeżonych do wyłącznej kompetencji organów innych władz publicznych”</a:t>
            </a:r>
          </a:p>
          <a:p>
            <a:pPr algn="just"/>
            <a:r>
              <a:rPr lang="pl-PL" dirty="0"/>
              <a:t>Wyrok TK z dnia 26 lutego 2003 r., sygn. akt K 30/02</a:t>
            </a:r>
          </a:p>
        </p:txBody>
      </p:sp>
    </p:spTree>
    <p:extLst>
      <p:ext uri="{BB962C8B-B14F-4D97-AF65-F5344CB8AC3E}">
        <p14:creationId xmlns:p14="http://schemas.microsoft.com/office/powerpoint/2010/main" val="2621160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4370427"/>
          </a:xfrm>
          <a:prstGeom prst="rect">
            <a:avLst/>
          </a:prstGeom>
          <a:noFill/>
        </p:spPr>
        <p:txBody>
          <a:bodyPr wrap="square" rtlCol="0">
            <a:spAutoFit/>
          </a:bodyPr>
          <a:lstStyle/>
          <a:p>
            <a:pPr algn="just"/>
            <a:r>
              <a:rPr lang="pl-PL" sz="2000" b="1" dirty="0"/>
              <a:t>Referendum lokalne </a:t>
            </a:r>
          </a:p>
          <a:p>
            <a:pPr algn="just"/>
            <a:endParaRPr lang="pl-PL" b="1" dirty="0"/>
          </a:p>
          <a:p>
            <a:pPr algn="just"/>
            <a:r>
              <a:rPr lang="pl-PL" sz="1600" dirty="0"/>
              <a:t>Art. 4. ustawy o referendum lokalnym</a:t>
            </a:r>
          </a:p>
          <a:p>
            <a:pPr algn="just"/>
            <a:r>
              <a:rPr lang="pl-PL" sz="1600" dirty="0"/>
              <a:t>Referendum przeprowadza się, z zastrzeżeniem art. 5 ust. 1, z inicjatywy organu stanowiącego danej jednostki samorządu terytorialnego lub na wniosek co najmniej: </a:t>
            </a:r>
          </a:p>
          <a:p>
            <a:pPr marL="457200" indent="-457200" algn="just">
              <a:buAutoNum type="arabicParenR"/>
            </a:pPr>
            <a:r>
              <a:rPr lang="pl-PL" sz="1600" dirty="0"/>
              <a:t>10% uprawnionych do głosowania mieszkańców gminy albo powiatu; </a:t>
            </a:r>
          </a:p>
          <a:p>
            <a:pPr marL="457200" indent="-457200" algn="just">
              <a:buAutoNum type="arabicParenR"/>
            </a:pPr>
            <a:r>
              <a:rPr lang="pl-PL" sz="1600" dirty="0"/>
              <a:t>5% uprawnionych do głosowania mieszkańców województwa. </a:t>
            </a:r>
          </a:p>
          <a:p>
            <a:pPr marL="457200" indent="-457200" algn="just">
              <a:buAutoNum type="arabicParenR"/>
            </a:pPr>
            <a:endParaRPr lang="pl-PL" sz="1600" dirty="0"/>
          </a:p>
          <a:p>
            <a:pPr algn="just"/>
            <a:r>
              <a:rPr lang="pl-PL" sz="1600" dirty="0"/>
              <a:t>Art. 5. ustawy o referendum lokalnym</a:t>
            </a:r>
          </a:p>
          <a:p>
            <a:pPr algn="just"/>
            <a:r>
              <a:rPr lang="pl-PL" sz="1600" dirty="0"/>
              <a:t>1. W sprawach odwołania organu stanowiącego jednostki samorządu terytorialnego przed upływem kadencji rozstrzyga się wyłącznie w drodze referendum przeprowadzonego na wniosek mieszkańców, o którym mowa w art. 4.  (…)</a:t>
            </a:r>
          </a:p>
          <a:p>
            <a:pPr algn="just"/>
            <a:r>
              <a:rPr lang="pl-PL" sz="1600" dirty="0"/>
              <a:t>1b. Referendum w sprawie odwołania wójta (burmistrza, prezydenta miasta) może być przeprowadzone także z inicjatywy rady gminy. </a:t>
            </a:r>
          </a:p>
          <a:p>
            <a:pPr algn="just"/>
            <a:r>
              <a:rPr lang="pl-PL" sz="1600" dirty="0"/>
              <a:t>2. Wniosek mieszkańców, o którym mowa w ust. 1 i 1a, może zostać złożony po upływie 10 miesięcy od dnia wyboru organu albo 10 miesięcy od dnia ostatniego referendum w sprawie jego odwołania i nie później niż na 8 miesięcy przed zakończeniem jego kadencji.</a:t>
            </a:r>
          </a:p>
        </p:txBody>
      </p:sp>
    </p:spTree>
    <p:extLst>
      <p:ext uri="{BB962C8B-B14F-4D97-AF65-F5344CB8AC3E}">
        <p14:creationId xmlns:p14="http://schemas.microsoft.com/office/powerpoint/2010/main" val="388312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 W POLSCE</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2769989"/>
          </a:xfrm>
          <a:prstGeom prst="rect">
            <a:avLst/>
          </a:prstGeom>
          <a:noFill/>
        </p:spPr>
        <p:txBody>
          <a:bodyPr wrap="square" rtlCol="0">
            <a:spAutoFit/>
          </a:bodyPr>
          <a:lstStyle/>
          <a:p>
            <a:pPr algn="just"/>
            <a:r>
              <a:rPr lang="pl-PL" sz="2000" b="1" dirty="0"/>
              <a:t>Dotychczasowe referenda ogólnokrajowe</a:t>
            </a:r>
          </a:p>
          <a:p>
            <a:pPr algn="just"/>
            <a:endParaRPr lang="pl-PL" sz="2000" b="1" dirty="0"/>
          </a:p>
          <a:p>
            <a:pPr marL="285750" indent="-285750" algn="just">
              <a:lnSpc>
                <a:spcPct val="114000"/>
              </a:lnSpc>
              <a:buFont typeface="Arial" panose="020B0604020202020204" pitchFamily="34" charset="0"/>
              <a:buChar char="•"/>
            </a:pPr>
            <a:r>
              <a:rPr lang="pl-PL" sz="2000" dirty="0"/>
              <a:t>25 maja 1997 – przyjęcie nowej Konstytucji RP</a:t>
            </a:r>
          </a:p>
          <a:p>
            <a:pPr marL="285750" indent="-285750" algn="just">
              <a:lnSpc>
                <a:spcPct val="114000"/>
              </a:lnSpc>
              <a:buFont typeface="Arial" panose="020B0604020202020204" pitchFamily="34" charset="0"/>
              <a:buChar char="•"/>
            </a:pPr>
            <a:r>
              <a:rPr lang="pl-PL" sz="2000" dirty="0"/>
              <a:t>7-8 czerwca 2003 – akcesja Polski do Unii Europejskiej</a:t>
            </a:r>
          </a:p>
          <a:p>
            <a:pPr marL="285750" indent="-285750" algn="just">
              <a:lnSpc>
                <a:spcPct val="114000"/>
              </a:lnSpc>
              <a:buFont typeface="Arial" panose="020B0604020202020204" pitchFamily="34" charset="0"/>
              <a:buChar char="•"/>
            </a:pPr>
            <a:r>
              <a:rPr lang="pl-PL" sz="2000" dirty="0"/>
              <a:t>6 września 2015 – jednomandatowe okręgi wybiorcze, sposób finansowania partii politycznych z budżetu państwa, interpretacja zasad prawa podatkowego </a:t>
            </a:r>
          </a:p>
          <a:p>
            <a:pPr algn="just"/>
            <a:endParaRPr lang="pl-PL" sz="2000" b="1" dirty="0"/>
          </a:p>
        </p:txBody>
      </p:sp>
    </p:spTree>
    <p:extLst>
      <p:ext uri="{BB962C8B-B14F-4D97-AF65-F5344CB8AC3E}">
        <p14:creationId xmlns:p14="http://schemas.microsoft.com/office/powerpoint/2010/main" val="240551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626FDF1-A3F6-4D70-86B9-D3B911144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6827"/>
            <a:ext cx="2861864" cy="21463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973D750-23B6-4753-8FC3-E08AA3E27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58072"/>
            <a:ext cx="4150951" cy="27618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leksander Kwaśniewski, ówczesny prezydent Polski, wystąpił na referendalnych plakatach.">
            <a:extLst>
              <a:ext uri="{FF2B5EF4-FFF2-40B4-BE49-F238E27FC236}">
                <a16:creationId xmlns:a16="http://schemas.microsoft.com/office/drawing/2014/main" id="{6BBFCD8E-4D29-4BE4-9E55-4FC52A79E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6827"/>
            <a:ext cx="4573679"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CA1E148-2E25-4A95-8DED-4A6172670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937" y="2858072"/>
            <a:ext cx="2695575"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93AB4236-872C-4023-A626-7735D8309ADB}"/>
              </a:ext>
            </a:extLst>
          </p:cNvPr>
          <p:cNvSpPr txBox="1"/>
          <p:nvPr/>
        </p:nvSpPr>
        <p:spPr>
          <a:xfrm>
            <a:off x="611560" y="6051212"/>
            <a:ext cx="4464496" cy="307777"/>
          </a:xfrm>
          <a:prstGeom prst="rect">
            <a:avLst/>
          </a:prstGeom>
          <a:noFill/>
        </p:spPr>
        <p:txBody>
          <a:bodyPr wrap="square" rtlCol="0">
            <a:spAutoFit/>
          </a:bodyPr>
          <a:lstStyle/>
          <a:p>
            <a:r>
              <a:rPr lang="pl-PL" sz="1400" dirty="0"/>
              <a:t>Plakaty referendalne dot. referendum akcesyjnego z 2003 r. </a:t>
            </a:r>
          </a:p>
        </p:txBody>
      </p:sp>
    </p:spTree>
    <p:extLst>
      <p:ext uri="{BB962C8B-B14F-4D97-AF65-F5344CB8AC3E}">
        <p14:creationId xmlns:p14="http://schemas.microsoft.com/office/powerpoint/2010/main" val="3068826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dirty="0">
                <a:solidFill>
                  <a:schemeClr val="tx2">
                    <a:lumMod val="50000"/>
                  </a:schemeClr>
                </a:solidFill>
              </a:rPr>
              <a:t>Funkcjonowanie i organizacja Parlamentu</a:t>
            </a:r>
          </a:p>
        </p:txBody>
      </p:sp>
      <p:cxnSp>
        <p:nvCxnSpPr>
          <p:cNvPr id="5" name="Łącznik prosty 4"/>
          <p:cNvCxnSpPr/>
          <p:nvPr/>
        </p:nvCxnSpPr>
        <p:spPr>
          <a:xfrm>
            <a:off x="431540" y="3717032"/>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116632"/>
            <a:ext cx="8424936" cy="6629957"/>
          </a:xfrm>
          <a:prstGeom prst="rect">
            <a:avLst/>
          </a:prstGeom>
          <a:noFill/>
        </p:spPr>
        <p:txBody>
          <a:bodyPr wrap="square" rtlCol="0">
            <a:spAutoFit/>
          </a:bodyPr>
          <a:lstStyle/>
          <a:p>
            <a:pPr algn="just">
              <a:lnSpc>
                <a:spcPct val="150000"/>
              </a:lnSpc>
            </a:pPr>
            <a:r>
              <a:rPr lang="pl-PL" sz="1400" b="1" dirty="0"/>
              <a:t>Literatura podstawowa (do wyboru):</a:t>
            </a:r>
          </a:p>
          <a:p>
            <a:pPr marL="285750" indent="-285750">
              <a:lnSpc>
                <a:spcPct val="150000"/>
              </a:lnSpc>
              <a:buFontTx/>
              <a:buChar char="-"/>
            </a:pPr>
            <a:r>
              <a:rPr lang="pl-PL" sz="1400" dirty="0"/>
              <a:t>R. Balicki i inni, </a:t>
            </a:r>
            <a:r>
              <a:rPr lang="pl-PL" sz="1400" i="1" dirty="0"/>
              <a:t>Konstytucja i prawo konstytucyjne</a:t>
            </a:r>
            <a:r>
              <a:rPr lang="pl-PL" sz="1400" dirty="0"/>
              <a:t>, Warszawa 2021.</a:t>
            </a:r>
          </a:p>
          <a:p>
            <a:pPr marL="285750" indent="-285750">
              <a:lnSpc>
                <a:spcPct val="150000"/>
              </a:lnSpc>
              <a:buFontTx/>
              <a:buChar char="-"/>
            </a:pPr>
            <a:r>
              <a:rPr lang="pl-PL" sz="1400" dirty="0"/>
              <a:t>L. Garlicki, </a:t>
            </a:r>
            <a:r>
              <a:rPr lang="pl-PL" sz="1400" i="1" dirty="0"/>
              <a:t>Polskie prawo konstytucyjne. Zarys wykładu</a:t>
            </a:r>
            <a:r>
              <a:rPr lang="pl-PL" sz="1400" dirty="0"/>
              <a:t>, Warszawa 2019.</a:t>
            </a:r>
          </a:p>
          <a:p>
            <a:pPr marL="285750" indent="-285750">
              <a:lnSpc>
                <a:spcPct val="150000"/>
              </a:lnSpc>
              <a:buFontTx/>
              <a:buChar char="-"/>
            </a:pPr>
            <a:r>
              <a:rPr lang="pl-PL" sz="1400" dirty="0"/>
              <a:t>D. Górecki D., </a:t>
            </a:r>
            <a:r>
              <a:rPr lang="pl-PL" sz="1400" i="1" dirty="0"/>
              <a:t>Polskie prawo konstytucyjne</a:t>
            </a:r>
            <a:r>
              <a:rPr lang="pl-PL" sz="1400" dirty="0"/>
              <a:t>, Warszawa 2020.</a:t>
            </a:r>
          </a:p>
          <a:p>
            <a:pPr marL="285750" indent="-285750">
              <a:lnSpc>
                <a:spcPct val="150000"/>
              </a:lnSpc>
              <a:buFontTx/>
              <a:buChar char="-"/>
            </a:pPr>
            <a:r>
              <a:rPr lang="pl-PL" sz="1400" dirty="0"/>
              <a:t>M. </a:t>
            </a:r>
            <a:r>
              <a:rPr lang="pl-PL" sz="1400" dirty="0" err="1"/>
              <a:t>Zubik</a:t>
            </a:r>
            <a:r>
              <a:rPr lang="pl-PL" sz="1400" dirty="0"/>
              <a:t>, </a:t>
            </a:r>
            <a:r>
              <a:rPr lang="pl-PL" sz="1400" i="1" dirty="0"/>
              <a:t>Prawo konstytucyjne współczesnej Polski</a:t>
            </a:r>
            <a:r>
              <a:rPr lang="pl-PL" sz="1400" dirty="0"/>
              <a:t>, Warszawa 2020.</a:t>
            </a:r>
          </a:p>
          <a:p>
            <a:endParaRPr lang="pl-PL" sz="1400" dirty="0"/>
          </a:p>
          <a:p>
            <a:endParaRPr lang="pl-PL" sz="1400" dirty="0"/>
          </a:p>
          <a:p>
            <a:pPr>
              <a:lnSpc>
                <a:spcPct val="150000"/>
              </a:lnSpc>
            </a:pPr>
            <a:r>
              <a:rPr lang="pl-PL" sz="1400" b="1" dirty="0"/>
              <a:t>Literatura uzupełniająca:</a:t>
            </a:r>
          </a:p>
          <a:p>
            <a:pPr marL="285750" indent="-285750" algn="just">
              <a:lnSpc>
                <a:spcPct val="150000"/>
              </a:lnSpc>
              <a:buFontTx/>
              <a:buChar char="-"/>
            </a:pPr>
            <a:r>
              <a:rPr lang="pl-PL" sz="1400" dirty="0"/>
              <a:t>L. </a:t>
            </a:r>
            <a:r>
              <a:rPr lang="pl-PL" sz="1400" dirty="0" err="1"/>
              <a:t>Bosek</a:t>
            </a:r>
            <a:r>
              <a:rPr lang="pl-PL" sz="1400" dirty="0"/>
              <a:t>, M. Safjan (red.), </a:t>
            </a:r>
            <a:r>
              <a:rPr lang="pl-PL" sz="1400" i="1" dirty="0"/>
              <a:t>Konstytucja RP, Tom I, Komentarz do art. 1-86</a:t>
            </a:r>
            <a:r>
              <a:rPr lang="pl-PL" sz="1400" dirty="0"/>
              <a:t>, Warszawa 2016.</a:t>
            </a:r>
          </a:p>
          <a:p>
            <a:pPr marL="285750" indent="-285750" algn="just">
              <a:lnSpc>
                <a:spcPct val="150000"/>
              </a:lnSpc>
              <a:buFontTx/>
              <a:buChar char="-"/>
            </a:pPr>
            <a:r>
              <a:rPr lang="pl-PL" sz="1400" dirty="0"/>
              <a:t>L. </a:t>
            </a:r>
            <a:r>
              <a:rPr lang="pl-PL" sz="1400" dirty="0" err="1"/>
              <a:t>Bosek</a:t>
            </a:r>
            <a:r>
              <a:rPr lang="pl-PL" sz="1400" dirty="0"/>
              <a:t>, M. Safjan (red.), </a:t>
            </a:r>
            <a:r>
              <a:rPr lang="pl-PL" sz="1400" i="1" dirty="0"/>
              <a:t>Konstytucja RP, Tom II, Komentarz do art. 87-243</a:t>
            </a:r>
            <a:r>
              <a:rPr lang="pl-PL" sz="1400" dirty="0"/>
              <a:t>, Warszawa 2016.</a:t>
            </a:r>
          </a:p>
          <a:p>
            <a:pPr marL="285750" indent="-285750" algn="just">
              <a:lnSpc>
                <a:spcPct val="150000"/>
              </a:lnSpc>
              <a:buFontTx/>
              <a:buChar char="-"/>
            </a:pPr>
            <a:r>
              <a:rPr lang="pl-PL" sz="1400" dirty="0"/>
              <a:t>K. </a:t>
            </a:r>
            <a:r>
              <a:rPr lang="pl-PL" sz="1400" dirty="0" err="1"/>
              <a:t>Complak</a:t>
            </a:r>
            <a:r>
              <a:rPr lang="pl-PL" sz="1400" dirty="0"/>
              <a:t>, </a:t>
            </a:r>
            <a:r>
              <a:rPr lang="pl-PL" sz="1400" i="1" dirty="0"/>
              <a:t>Normy pierwszego rozdziału Konstytucji RP</a:t>
            </a:r>
            <a:r>
              <a:rPr lang="pl-PL" sz="1400" dirty="0"/>
              <a:t>, Wrocław 2007. </a:t>
            </a:r>
          </a:p>
          <a:p>
            <a:pPr marL="285750" indent="-285750" algn="just">
              <a:lnSpc>
                <a:spcPct val="150000"/>
              </a:lnSpc>
              <a:buFontTx/>
              <a:buChar char="-"/>
            </a:pPr>
            <a:r>
              <a:rPr lang="pl-PL" sz="1400" dirty="0"/>
              <a:t>K. </a:t>
            </a:r>
            <a:r>
              <a:rPr lang="pl-PL" sz="1400" dirty="0" err="1"/>
              <a:t>Działocha</a:t>
            </a:r>
            <a:r>
              <a:rPr lang="pl-PL" sz="1400" dirty="0"/>
              <a:t>, A. Preisner, K. Wójtowicz (red.), </a:t>
            </a:r>
            <a:r>
              <a:rPr lang="pl-PL" sz="1400" i="1" dirty="0"/>
              <a:t>Otwarcie Konstytucji RP na prawo międzynarodowe i procesy integracyjne</a:t>
            </a:r>
            <a:r>
              <a:rPr lang="pl-PL" sz="1400" dirty="0"/>
              <a:t>, Warszawa 2006.</a:t>
            </a:r>
          </a:p>
          <a:p>
            <a:pPr marL="285750" indent="-285750" algn="just">
              <a:lnSpc>
                <a:spcPct val="150000"/>
              </a:lnSpc>
              <a:buFontTx/>
              <a:buChar char="-"/>
            </a:pPr>
            <a:r>
              <a:rPr lang="pl-PL" sz="1400" dirty="0"/>
              <a:t>L. Garlicki, </a:t>
            </a:r>
            <a:r>
              <a:rPr lang="pl-PL" sz="1400" i="1" dirty="0"/>
              <a:t>Konstytucja Rzeczypospolitej Polskiej z dnia 2 kwietnia 1997 roku. Komentarz (T. I-V)</a:t>
            </a:r>
            <a:r>
              <a:rPr lang="pl-PL" sz="1400" dirty="0"/>
              <a:t>, Wydawnictwo Sejmowe, Warszawa 1999, 2001, 2003, 2005, 2007.</a:t>
            </a:r>
          </a:p>
          <a:p>
            <a:pPr marL="285750" indent="-285750" algn="just">
              <a:lnSpc>
                <a:spcPct val="150000"/>
              </a:lnSpc>
              <a:buFontTx/>
              <a:buChar char="-"/>
            </a:pPr>
            <a:r>
              <a:rPr lang="pl-PL" sz="1400" dirty="0"/>
              <a:t>L. Garlicki, M. </a:t>
            </a:r>
            <a:r>
              <a:rPr lang="pl-PL" sz="1400" dirty="0" err="1"/>
              <a:t>Zubik</a:t>
            </a:r>
            <a:r>
              <a:rPr lang="pl-PL" sz="1400" dirty="0"/>
              <a:t>, </a:t>
            </a:r>
            <a:r>
              <a:rPr lang="pl-PL" sz="1400" i="1" dirty="0"/>
              <a:t>Konstytucja Rzeczypospolitej Polskiej, Komentarz</a:t>
            </a:r>
            <a:r>
              <a:rPr lang="pl-PL" sz="1400" dirty="0"/>
              <a:t>, Warszawa 2016. </a:t>
            </a:r>
          </a:p>
          <a:p>
            <a:pPr marL="285750" indent="-285750" algn="just">
              <a:lnSpc>
                <a:spcPct val="150000"/>
              </a:lnSpc>
              <a:buFontTx/>
              <a:buChar char="-"/>
            </a:pPr>
            <a:r>
              <a:rPr lang="pl-PL" sz="1400" dirty="0"/>
              <a:t>M. Jabłoński, S. Jarosz-Żukowska, </a:t>
            </a:r>
            <a:r>
              <a:rPr lang="pl-PL" sz="1400" i="1" dirty="0"/>
              <a:t>Prawo konstytucyjne w formie pytań i odpowiedzi</a:t>
            </a:r>
            <a:r>
              <a:rPr lang="pl-PL" sz="1400" dirty="0"/>
              <a:t>, Wrocław 2003.</a:t>
            </a:r>
          </a:p>
          <a:p>
            <a:pPr marL="285750" indent="-285750" algn="just">
              <a:lnSpc>
                <a:spcPct val="150000"/>
              </a:lnSpc>
              <a:buFontTx/>
              <a:buChar char="-"/>
            </a:pPr>
            <a:r>
              <a:rPr lang="pl-PL" sz="1400" dirty="0"/>
              <a:t>J. Jaskiernia, K. </a:t>
            </a:r>
            <a:r>
              <a:rPr lang="pl-PL" sz="1400" dirty="0" err="1"/>
              <a:t>Spryszak</a:t>
            </a:r>
            <a:r>
              <a:rPr lang="pl-PL" sz="1400" dirty="0"/>
              <a:t>, </a:t>
            </a:r>
            <a:r>
              <a:rPr lang="pl-PL" sz="1400" i="1" dirty="0"/>
              <a:t>Dwadzieścia lat obowiązywania Konstytucji RP: polska myśl konstytucyjna </a:t>
            </a:r>
            <a:br>
              <a:rPr lang="pl-PL" sz="1400" i="1" dirty="0"/>
            </a:br>
            <a:r>
              <a:rPr lang="pl-PL" sz="1400" i="1" dirty="0"/>
              <a:t>a międzynarodowe standardy demokratyczne</a:t>
            </a:r>
            <a:r>
              <a:rPr lang="pl-PL" sz="1400" dirty="0"/>
              <a:t>, Toruń 2017.</a:t>
            </a:r>
          </a:p>
          <a:p>
            <a:pPr marL="285750" indent="-285750" algn="just">
              <a:lnSpc>
                <a:spcPct val="150000"/>
              </a:lnSpc>
              <a:buFontTx/>
              <a:buChar char="-"/>
            </a:pPr>
            <a:r>
              <a:rPr lang="pl-PL" sz="1400" dirty="0"/>
              <a:t>D. Kabat-Rudnicka, </a:t>
            </a:r>
            <a:r>
              <a:rPr lang="pl-PL" sz="1400" i="1" dirty="0"/>
              <a:t>Konstytucjonalizacja Unii Europejskiej a sądownictwo konstytucyjne. Wielopoziomowa współpraca czy rywalizacja?</a:t>
            </a:r>
            <a:r>
              <a:rPr lang="pl-PL" sz="1400" dirty="0"/>
              <a:t>, Warszawa 2016.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PRZEDSTAWICIELSKA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72816"/>
            <a:ext cx="8280920" cy="2814617"/>
          </a:xfrm>
          <a:prstGeom prst="rect">
            <a:avLst/>
          </a:prstGeom>
          <a:noFill/>
        </p:spPr>
        <p:txBody>
          <a:bodyPr wrap="square" rtlCol="0">
            <a:spAutoFit/>
          </a:bodyPr>
          <a:lstStyle/>
          <a:p>
            <a:pPr algn="just">
              <a:lnSpc>
                <a:spcPct val="150000"/>
              </a:lnSpc>
            </a:pPr>
            <a:r>
              <a:rPr lang="pl-PL" sz="2000" dirty="0"/>
              <a:t>System demokracji przedstawicielskiej to sposób sprawowania władzy, </a:t>
            </a:r>
            <a:br>
              <a:rPr lang="pl-PL" sz="2000" dirty="0"/>
            </a:br>
            <a:r>
              <a:rPr lang="pl-PL" sz="2000" dirty="0"/>
              <a:t>w którym decyzje podejmowane są w imieniu suwerena przez organ przedstawicielski (np. parlament) pochodzący z wyborów. Wyborcy udzielają wybranym przez siebie reprezentantom mandat do reprezentowania ich woli. </a:t>
            </a:r>
          </a:p>
          <a:p>
            <a:pPr algn="just">
              <a:lnSpc>
                <a:spcPct val="150000"/>
              </a:lnSpc>
            </a:pPr>
            <a:r>
              <a:rPr lang="pl-PL" sz="2000" dirty="0"/>
              <a:t>Sprawowanie władzy przez reprezentantów jest zwykle ograniczone czasowo oraz oparte na zasadzie wzajemnego zaufania.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PARLAMENT</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72816"/>
            <a:ext cx="8280920" cy="3323987"/>
          </a:xfrm>
          <a:prstGeom prst="rect">
            <a:avLst/>
          </a:prstGeom>
          <a:noFill/>
        </p:spPr>
        <p:txBody>
          <a:bodyPr wrap="square" rtlCol="0">
            <a:spAutoFit/>
          </a:bodyPr>
          <a:lstStyle/>
          <a:p>
            <a:pPr algn="just">
              <a:lnSpc>
                <a:spcPct val="150000"/>
              </a:lnSpc>
            </a:pPr>
            <a:r>
              <a:rPr lang="pl-PL" sz="2000" dirty="0"/>
              <a:t>Początków parlamentu można upatrywać już w XII w. Francji i Hiszpanii. Choć początkowo określano mianem „parlamentu” dyskusję nad określonymi sprawami to z czasem pojęcie to zmieniało swoje znaczenie. Jednocześnie zbliżało się ono do dzisiejszego rozumienia tego pojęcia.</a:t>
            </a:r>
          </a:p>
          <a:p>
            <a:pPr algn="just">
              <a:lnSpc>
                <a:spcPct val="150000"/>
              </a:lnSpc>
            </a:pPr>
            <a:endParaRPr lang="pl-PL" sz="2000" dirty="0"/>
          </a:p>
          <a:p>
            <a:pPr algn="just">
              <a:lnSpc>
                <a:spcPct val="150000"/>
              </a:lnSpc>
            </a:pPr>
            <a:r>
              <a:rPr lang="pl-PL" sz="2000" dirty="0"/>
              <a:t>Ze względu na rolę jaką odegrał angielski parlament w kształtowaniu idei demokracji przedstawicielskiej, powszechnie przyjęła się angielska nazwa.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PARLAMENT</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755576" y="1772816"/>
            <a:ext cx="1911421" cy="3139321"/>
          </a:xfrm>
          <a:prstGeom prst="rect">
            <a:avLst/>
          </a:prstGeom>
          <a:noFill/>
        </p:spPr>
        <p:txBody>
          <a:bodyPr wrap="none" rtlCol="0">
            <a:spAutoFit/>
          </a:bodyPr>
          <a:lstStyle/>
          <a:p>
            <a:r>
              <a:rPr lang="pl-PL" dirty="0"/>
              <a:t>Duma</a:t>
            </a:r>
          </a:p>
          <a:p>
            <a:endParaRPr lang="pl-PL" dirty="0"/>
          </a:p>
          <a:p>
            <a:r>
              <a:rPr lang="pl-PL" dirty="0"/>
              <a:t>Kortezy Generalne</a:t>
            </a:r>
          </a:p>
          <a:p>
            <a:endParaRPr lang="pl-PL" dirty="0"/>
          </a:p>
          <a:p>
            <a:r>
              <a:rPr lang="pl-PL" dirty="0"/>
              <a:t>Bundestag</a:t>
            </a:r>
          </a:p>
          <a:p>
            <a:endParaRPr lang="pl-PL" dirty="0"/>
          </a:p>
          <a:p>
            <a:r>
              <a:rPr lang="pl-PL" dirty="0" err="1"/>
              <a:t>Folketinget</a:t>
            </a:r>
            <a:endParaRPr lang="pl-PL" dirty="0"/>
          </a:p>
          <a:p>
            <a:endParaRPr lang="pl-PL" dirty="0"/>
          </a:p>
          <a:p>
            <a:r>
              <a:rPr lang="pl-PL" dirty="0"/>
              <a:t>Sejm</a:t>
            </a:r>
          </a:p>
          <a:p>
            <a:endParaRPr lang="pl-PL" dirty="0"/>
          </a:p>
          <a:p>
            <a:r>
              <a:rPr lang="pl-PL" dirty="0" err="1"/>
              <a:t>Oireachtas</a:t>
            </a:r>
            <a:r>
              <a:rPr lang="pl-PL" dirty="0"/>
              <a:t> </a:t>
            </a:r>
          </a:p>
        </p:txBody>
      </p:sp>
      <p:sp>
        <p:nvSpPr>
          <p:cNvPr id="6" name="pole tekstowe 5"/>
          <p:cNvSpPr txBox="1"/>
          <p:nvPr/>
        </p:nvSpPr>
        <p:spPr>
          <a:xfrm>
            <a:off x="3779912" y="4509120"/>
            <a:ext cx="1440160" cy="369332"/>
          </a:xfrm>
          <a:prstGeom prst="rect">
            <a:avLst/>
          </a:prstGeom>
          <a:noFill/>
        </p:spPr>
        <p:txBody>
          <a:bodyPr wrap="square" rtlCol="0">
            <a:spAutoFit/>
          </a:bodyPr>
          <a:lstStyle/>
          <a:p>
            <a:r>
              <a:rPr lang="pl-PL" dirty="0"/>
              <a:t>Irlandia</a:t>
            </a:r>
          </a:p>
        </p:txBody>
      </p:sp>
      <p:sp>
        <p:nvSpPr>
          <p:cNvPr id="8" name="pole tekstowe 7"/>
          <p:cNvSpPr txBox="1"/>
          <p:nvPr/>
        </p:nvSpPr>
        <p:spPr>
          <a:xfrm>
            <a:off x="3779912" y="1772816"/>
            <a:ext cx="1080120" cy="369332"/>
          </a:xfrm>
          <a:prstGeom prst="rect">
            <a:avLst/>
          </a:prstGeom>
          <a:noFill/>
        </p:spPr>
        <p:txBody>
          <a:bodyPr wrap="square" rtlCol="0">
            <a:spAutoFit/>
          </a:bodyPr>
          <a:lstStyle/>
          <a:p>
            <a:r>
              <a:rPr lang="pl-PL" dirty="0"/>
              <a:t>Rosja</a:t>
            </a:r>
          </a:p>
        </p:txBody>
      </p:sp>
      <p:sp>
        <p:nvSpPr>
          <p:cNvPr id="9" name="pole tekstowe 8"/>
          <p:cNvSpPr txBox="1"/>
          <p:nvPr/>
        </p:nvSpPr>
        <p:spPr>
          <a:xfrm>
            <a:off x="3779912" y="2320077"/>
            <a:ext cx="2232248" cy="369332"/>
          </a:xfrm>
          <a:prstGeom prst="rect">
            <a:avLst/>
          </a:prstGeom>
          <a:noFill/>
        </p:spPr>
        <p:txBody>
          <a:bodyPr wrap="square" rtlCol="0">
            <a:spAutoFit/>
          </a:bodyPr>
          <a:lstStyle/>
          <a:p>
            <a:r>
              <a:rPr lang="pl-PL" dirty="0"/>
              <a:t>Hiszpania</a:t>
            </a:r>
          </a:p>
        </p:txBody>
      </p:sp>
      <p:sp>
        <p:nvSpPr>
          <p:cNvPr id="10" name="pole tekstowe 9"/>
          <p:cNvSpPr txBox="1"/>
          <p:nvPr/>
        </p:nvSpPr>
        <p:spPr>
          <a:xfrm>
            <a:off x="3779912" y="2867338"/>
            <a:ext cx="1152128" cy="369332"/>
          </a:xfrm>
          <a:prstGeom prst="rect">
            <a:avLst/>
          </a:prstGeom>
          <a:noFill/>
        </p:spPr>
        <p:txBody>
          <a:bodyPr wrap="square" rtlCol="0">
            <a:spAutoFit/>
          </a:bodyPr>
          <a:lstStyle/>
          <a:p>
            <a:r>
              <a:rPr lang="pl-PL" dirty="0"/>
              <a:t>Niemcy</a:t>
            </a:r>
          </a:p>
        </p:txBody>
      </p:sp>
      <p:sp>
        <p:nvSpPr>
          <p:cNvPr id="11" name="pole tekstowe 10"/>
          <p:cNvSpPr txBox="1"/>
          <p:nvPr/>
        </p:nvSpPr>
        <p:spPr>
          <a:xfrm>
            <a:off x="3779912" y="3414599"/>
            <a:ext cx="864096" cy="369332"/>
          </a:xfrm>
          <a:prstGeom prst="rect">
            <a:avLst/>
          </a:prstGeom>
          <a:noFill/>
        </p:spPr>
        <p:txBody>
          <a:bodyPr wrap="square" rtlCol="0">
            <a:spAutoFit/>
          </a:bodyPr>
          <a:lstStyle/>
          <a:p>
            <a:r>
              <a:rPr lang="pl-PL" dirty="0"/>
              <a:t>Dania</a:t>
            </a:r>
          </a:p>
        </p:txBody>
      </p:sp>
      <p:sp>
        <p:nvSpPr>
          <p:cNvPr id="12" name="pole tekstowe 11"/>
          <p:cNvSpPr txBox="1"/>
          <p:nvPr/>
        </p:nvSpPr>
        <p:spPr>
          <a:xfrm>
            <a:off x="3779912" y="3961860"/>
            <a:ext cx="685444" cy="369332"/>
          </a:xfrm>
          <a:prstGeom prst="rect">
            <a:avLst/>
          </a:prstGeom>
          <a:noFill/>
        </p:spPr>
        <p:txBody>
          <a:bodyPr wrap="none" rtlCol="0">
            <a:spAutoFit/>
          </a:bodyPr>
          <a:lstStyle/>
          <a:p>
            <a:r>
              <a:rPr lang="pl-PL" dirty="0"/>
              <a:t>Litwa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grpId="0" nodeType="clickEffect">
                                  <p:stCondLst>
                                    <p:cond delay="0"/>
                                  </p:stCondLst>
                                  <p:childTnLst>
                                    <p:set>
                                      <p:cBhvr>
                                        <p:cTn id="10" dur="1000">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repeatCount="indefinite" fill="hold" grpId="0" nodeType="clickEffect">
                                  <p:stCondLst>
                                    <p:cond delay="0"/>
                                  </p:stCondLst>
                                  <p:childTnLst>
                                    <p:set>
                                      <p:cBhvr>
                                        <p:cTn id="14" dur="1000">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repeatCount="indefinite" fill="hold" grpId="0" nodeType="clickEffect">
                                  <p:stCondLst>
                                    <p:cond delay="0"/>
                                  </p:stCondLst>
                                  <p:childTnLst>
                                    <p:set>
                                      <p:cBhvr>
                                        <p:cTn id="18" dur="1000">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repeatCount="indefinite" fill="hold" grpId="0" nodeType="clickEffect">
                                  <p:stCondLst>
                                    <p:cond delay="0"/>
                                  </p:stCondLst>
                                  <p:childTnLst>
                                    <p:set>
                                      <p:cBhvr>
                                        <p:cTn id="22" dur="1000">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repeatCount="indefinite" fill="hold" grpId="0" nodeType="clickEffect">
                                  <p:stCondLst>
                                    <p:cond delay="0"/>
                                  </p:stCondLst>
                                  <p:childTnLst>
                                    <p:set>
                                      <p:cBhvr>
                                        <p:cTn id="26"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WŁADZA USTAWODAWCZA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673513"/>
            <a:ext cx="8280920" cy="2071208"/>
          </a:xfrm>
          <a:prstGeom prst="rect">
            <a:avLst/>
          </a:prstGeom>
          <a:noFill/>
        </p:spPr>
        <p:txBody>
          <a:bodyPr wrap="square" rtlCol="0">
            <a:spAutoFit/>
          </a:bodyPr>
          <a:lstStyle/>
          <a:p>
            <a:pPr algn="just">
              <a:lnSpc>
                <a:spcPct val="150000"/>
              </a:lnSpc>
            </a:pPr>
            <a:r>
              <a:rPr lang="pl-PL" sz="2200" b="1" dirty="0"/>
              <a:t>Parlament</a:t>
            </a:r>
            <a:r>
              <a:rPr lang="pl-PL" sz="2200" dirty="0"/>
              <a:t> - naczelny organ państwowy złożony z demokratycznie wybranych przedstawicieli narodu, realizujący władzę ustawodawczą</a:t>
            </a:r>
            <a:br>
              <a:rPr lang="pl-PL" sz="2200" dirty="0"/>
            </a:br>
            <a:r>
              <a:rPr lang="pl-PL" sz="2200" dirty="0"/>
              <a:t>i sprawujący kontrolę nad funkcjonowaniem władzy wykonawczej.</a:t>
            </a:r>
          </a:p>
          <a:p>
            <a:pPr algn="just">
              <a:lnSpc>
                <a:spcPct val="150000"/>
              </a:lnSpc>
            </a:pPr>
            <a:endParaRPr lang="pl-PL" sz="2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WŁADZA USTAWODAWCZA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51325"/>
            <a:ext cx="8280920" cy="3477875"/>
          </a:xfrm>
          <a:prstGeom prst="rect">
            <a:avLst/>
          </a:prstGeom>
          <a:noFill/>
        </p:spPr>
        <p:txBody>
          <a:bodyPr wrap="square" rtlCol="0">
            <a:spAutoFit/>
          </a:bodyPr>
          <a:lstStyle/>
          <a:p>
            <a:pPr algn="just"/>
            <a:r>
              <a:rPr lang="pl-PL" sz="2000" b="1" dirty="0"/>
              <a:t>Art. 10.</a:t>
            </a:r>
          </a:p>
          <a:p>
            <a:pPr algn="just"/>
            <a:r>
              <a:rPr lang="pl-PL" sz="2000" dirty="0"/>
              <a:t>„1. Ustrój Rzeczypospolitej Polskiej opiera się na podziale i równowadze władzy ustawodawczej, władzy wykonawczej i władzy sądowniczej.</a:t>
            </a:r>
          </a:p>
          <a:p>
            <a:pPr algn="just"/>
            <a:r>
              <a:rPr lang="pl-PL" sz="2000" dirty="0"/>
              <a:t>2. Władzę ustawodawczą sprawują Sejm i Senat, władzę wykonawczą Prezydent Rzeczypospolitej Polskiej i Rada Ministrów, a władzę sądowniczą sądy i trybunały.”</a:t>
            </a:r>
          </a:p>
          <a:p>
            <a:pPr algn="just"/>
            <a:endParaRPr lang="pl-PL" sz="2000" dirty="0"/>
          </a:p>
          <a:p>
            <a:pPr algn="just"/>
            <a:r>
              <a:rPr lang="pl-PL" sz="2000" b="1" dirty="0"/>
              <a:t>Art. 95</a:t>
            </a:r>
          </a:p>
          <a:p>
            <a:pPr algn="just"/>
            <a:r>
              <a:rPr lang="pl-PL" sz="2000" dirty="0"/>
              <a:t>„1. Władzę ustawodawczą w Rzeczypospolitej Polskiej sprawują Sejm i Senat.</a:t>
            </a:r>
          </a:p>
          <a:p>
            <a:pPr algn="just"/>
            <a:r>
              <a:rPr lang="pl-PL" sz="2000" dirty="0"/>
              <a:t>(…)”</a:t>
            </a:r>
          </a:p>
          <a:p>
            <a:pPr algn="just"/>
            <a:endParaRPr lang="pl-PL"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WŁADZA USTAWODAWCZA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607309"/>
            <a:ext cx="8280920" cy="2554545"/>
          </a:xfrm>
          <a:prstGeom prst="rect">
            <a:avLst/>
          </a:prstGeom>
          <a:noFill/>
        </p:spPr>
        <p:txBody>
          <a:bodyPr wrap="square" rtlCol="0">
            <a:spAutoFit/>
          </a:bodyPr>
          <a:lstStyle/>
          <a:p>
            <a:pPr algn="just"/>
            <a:r>
              <a:rPr lang="pl-PL" sz="2000" b="1" dirty="0"/>
              <a:t>Autonomia Parlamentarna</a:t>
            </a:r>
            <a:r>
              <a:rPr lang="pl-PL" sz="2000" dirty="0"/>
              <a:t> </a:t>
            </a:r>
          </a:p>
          <a:p>
            <a:pPr algn="just"/>
            <a:endParaRPr lang="pl-PL" sz="2000" dirty="0"/>
          </a:p>
          <a:p>
            <a:pPr algn="just"/>
            <a:r>
              <a:rPr lang="pl-PL" sz="2000" dirty="0"/>
              <a:t>Uznanie wyłącznej właściwości parlamentu (izb) do podejmowania pewnych rozstrzygnięć dotyczących zwłaszcza jego wewnętrznej organizacji i sposobu działania.</a:t>
            </a:r>
          </a:p>
          <a:p>
            <a:pPr algn="just"/>
            <a:endParaRPr lang="pl-PL" sz="2000" dirty="0"/>
          </a:p>
          <a:p>
            <a:pPr algn="just"/>
            <a:r>
              <a:rPr lang="pl-PL" sz="2000" dirty="0"/>
              <a:t>Autonomia nie została </a:t>
            </a:r>
            <a:r>
              <a:rPr lang="pl-PL" sz="2000" i="1" dirty="0"/>
              <a:t>expressis verbis </a:t>
            </a:r>
            <a:r>
              <a:rPr lang="pl-PL" sz="2000" dirty="0"/>
              <a:t>wyrażona w Konstytucji ale jej obowiązywanie nie budzi większych wątpliwości.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WŁADZA USTAWODAWCZA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67544" y="1556793"/>
            <a:ext cx="8208912" cy="4093428"/>
          </a:xfrm>
          <a:prstGeom prst="rect">
            <a:avLst/>
          </a:prstGeom>
          <a:noFill/>
        </p:spPr>
        <p:txBody>
          <a:bodyPr wrap="square" rtlCol="0">
            <a:spAutoFit/>
          </a:bodyPr>
          <a:lstStyle/>
          <a:p>
            <a:pPr algn="just"/>
            <a:r>
              <a:rPr lang="pl-PL" sz="2000" dirty="0"/>
              <a:t>Autonomia Parlamentarna może być rozpatrywana w aspekcie:</a:t>
            </a:r>
          </a:p>
          <a:p>
            <a:pPr algn="just"/>
            <a:endParaRPr lang="pl-PL" sz="2000" dirty="0"/>
          </a:p>
          <a:p>
            <a:pPr algn="just"/>
            <a:r>
              <a:rPr lang="pl-PL" sz="2000" dirty="0"/>
              <a:t>a) formalnym</a:t>
            </a:r>
          </a:p>
          <a:p>
            <a:pPr marL="457200" indent="-457200" algn="just"/>
            <a:r>
              <a:rPr lang="pl-PL" sz="2000" dirty="0"/>
              <a:t>	- autonomia regulaminowa </a:t>
            </a:r>
          </a:p>
          <a:p>
            <a:pPr marL="457200" indent="-457200" algn="just"/>
            <a:r>
              <a:rPr lang="pl-PL" sz="2000" dirty="0"/>
              <a:t>	</a:t>
            </a:r>
          </a:p>
          <a:p>
            <a:pPr marL="457200" indent="-457200" algn="just"/>
            <a:r>
              <a:rPr lang="pl-PL" sz="2000" dirty="0"/>
              <a:t>b) materialnym</a:t>
            </a:r>
          </a:p>
          <a:p>
            <a:pPr marL="457200" indent="-457200" algn="just"/>
            <a:r>
              <a:rPr lang="pl-PL" sz="2000" i="1" dirty="0"/>
              <a:t>	- </a:t>
            </a:r>
            <a:r>
              <a:rPr lang="pl-PL" sz="2000" dirty="0"/>
              <a:t>autonomia personalna </a:t>
            </a:r>
          </a:p>
          <a:p>
            <a:pPr marL="457200" indent="-457200" algn="just"/>
            <a:r>
              <a:rPr lang="pl-PL" sz="2000" i="1" dirty="0"/>
              <a:t>	- </a:t>
            </a:r>
            <a:r>
              <a:rPr lang="pl-PL" sz="2000" dirty="0"/>
              <a:t>autonomia budżetowo-finansowa</a:t>
            </a:r>
          </a:p>
          <a:p>
            <a:pPr marL="457200" indent="-457200" algn="just"/>
            <a:r>
              <a:rPr lang="pl-PL" sz="2000" i="1" dirty="0"/>
              <a:t>	- </a:t>
            </a:r>
            <a:r>
              <a:rPr lang="pl-PL" sz="2000" dirty="0"/>
              <a:t>autonomia terytorialna </a:t>
            </a:r>
          </a:p>
          <a:p>
            <a:pPr marL="457200" indent="-457200" algn="just"/>
            <a:r>
              <a:rPr lang="pl-PL" sz="2000" i="1" dirty="0"/>
              <a:t>	- </a:t>
            </a:r>
            <a:r>
              <a:rPr lang="pl-PL" sz="2000" dirty="0"/>
              <a:t>autonomia jurysdykcyjna </a:t>
            </a:r>
            <a:endParaRPr lang="pl-PL" sz="2000" i="1" dirty="0"/>
          </a:p>
          <a:p>
            <a:pPr algn="just"/>
            <a:endParaRPr lang="pl-PL" sz="2000" i="1" dirty="0"/>
          </a:p>
          <a:p>
            <a:pPr algn="just"/>
            <a:endParaRPr lang="pl-PL" sz="2000" dirty="0"/>
          </a:p>
          <a:p>
            <a:pPr algn="just"/>
            <a:endParaRPr lang="pl-PL"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STRUKTURA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1700808"/>
            <a:ext cx="8280920" cy="2862322"/>
          </a:xfrm>
          <a:prstGeom prst="rect">
            <a:avLst/>
          </a:prstGeom>
          <a:noFill/>
        </p:spPr>
        <p:txBody>
          <a:bodyPr wrap="square" rtlCol="0">
            <a:spAutoFit/>
          </a:bodyPr>
          <a:lstStyle/>
          <a:p>
            <a:pPr algn="just"/>
            <a:r>
              <a:rPr lang="pl-PL" sz="2000" dirty="0"/>
              <a:t>Struktura parlamentu od wieków była przedmiotem żywej dyskusji zarówno wśród teoretyków jak i praktyków. Choć liczba izb wahała się od jednej do pięciu, najczęstszym rozwiązaniem był zorganizowanie parlamentu w ramach jednej lub dwóch izb.</a:t>
            </a:r>
          </a:p>
          <a:p>
            <a:pPr algn="just"/>
            <a:endParaRPr lang="pl-PL" sz="2000" dirty="0"/>
          </a:p>
          <a:p>
            <a:pPr algn="just"/>
            <a:r>
              <a:rPr lang="pl-PL" sz="2000" dirty="0"/>
              <a:t>Zwolennicy parlamentu jednoizbowego – Monteskiusz, A. Hamilton, </a:t>
            </a:r>
            <a:br>
              <a:rPr lang="pl-PL" sz="2000" dirty="0"/>
            </a:br>
            <a:r>
              <a:rPr lang="pl-PL" sz="2000" dirty="0"/>
              <a:t>A. </a:t>
            </a:r>
            <a:r>
              <a:rPr lang="pl-PL" sz="2000" dirty="0" err="1"/>
              <a:t>Esmain</a:t>
            </a:r>
            <a:endParaRPr lang="pl-PL" sz="2000" dirty="0"/>
          </a:p>
          <a:p>
            <a:pPr algn="just"/>
            <a:endParaRPr lang="pl-PL" sz="2000" dirty="0"/>
          </a:p>
          <a:p>
            <a:pPr algn="just"/>
            <a:r>
              <a:rPr lang="pl-PL" sz="2000" dirty="0"/>
              <a:t>Zwolennicy parlamentu dwuizbowego – B. Franklin, E. </a:t>
            </a:r>
            <a:r>
              <a:rPr lang="pl-PL" sz="2000" dirty="0" err="1"/>
              <a:t>Sieyes</a:t>
            </a:r>
            <a:endParaRPr lang="pl-PL"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STRUKTURA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628800"/>
            <a:ext cx="8172908" cy="2400657"/>
          </a:xfrm>
          <a:prstGeom prst="rect">
            <a:avLst/>
          </a:prstGeom>
          <a:noFill/>
        </p:spPr>
        <p:txBody>
          <a:bodyPr wrap="square" rtlCol="0">
            <a:spAutoFit/>
          </a:bodyPr>
          <a:lstStyle/>
          <a:p>
            <a:pPr indent="-457200" algn="just">
              <a:lnSpc>
                <a:spcPct val="150000"/>
              </a:lnSpc>
            </a:pPr>
            <a:r>
              <a:rPr lang="pl-PL" sz="2000" b="1" dirty="0"/>
              <a:t>Modele drugiej izby parlamentu</a:t>
            </a:r>
          </a:p>
          <a:p>
            <a:pPr indent="-457200" algn="just">
              <a:lnSpc>
                <a:spcPct val="150000"/>
              </a:lnSpc>
              <a:buAutoNum type="alphaLcParenR"/>
            </a:pPr>
            <a:r>
              <a:rPr lang="pl-PL" sz="2000" dirty="0"/>
              <a:t>Izba refleksji</a:t>
            </a:r>
          </a:p>
          <a:p>
            <a:pPr indent="-457200" algn="just">
              <a:lnSpc>
                <a:spcPct val="150000"/>
              </a:lnSpc>
              <a:buAutoNum type="alphaLcParenR"/>
            </a:pPr>
            <a:r>
              <a:rPr lang="pl-PL" sz="2000" dirty="0"/>
              <a:t>Izba reprezentująca kraje federalne</a:t>
            </a:r>
          </a:p>
          <a:p>
            <a:pPr indent="-457200" algn="just">
              <a:lnSpc>
                <a:spcPct val="150000"/>
              </a:lnSpc>
              <a:buAutoNum type="alphaLcParenR"/>
            </a:pPr>
            <a:r>
              <a:rPr lang="pl-PL" sz="2000" dirty="0"/>
              <a:t>Izba typu nordyckiego</a:t>
            </a:r>
          </a:p>
          <a:p>
            <a:pPr indent="-457200" algn="just">
              <a:lnSpc>
                <a:spcPct val="150000"/>
              </a:lnSpc>
              <a:buAutoNum type="alphaLcParenR"/>
            </a:pPr>
            <a:r>
              <a:rPr lang="pl-PL" sz="2000" dirty="0"/>
              <a:t>Izba reprezentacji funkcjonalnej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STRUKTURA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628800"/>
            <a:ext cx="8172908" cy="1477328"/>
          </a:xfrm>
          <a:prstGeom prst="rect">
            <a:avLst/>
          </a:prstGeom>
          <a:noFill/>
        </p:spPr>
        <p:txBody>
          <a:bodyPr wrap="square" rtlCol="0">
            <a:spAutoFit/>
          </a:bodyPr>
          <a:lstStyle/>
          <a:p>
            <a:pPr indent="-457200" algn="just">
              <a:lnSpc>
                <a:spcPct val="150000"/>
              </a:lnSpc>
            </a:pPr>
            <a:r>
              <a:rPr lang="pl-PL" sz="2000" b="1" dirty="0"/>
              <a:t>Modele stosunków między izbami</a:t>
            </a:r>
          </a:p>
          <a:p>
            <a:pPr indent="-457200" algn="just">
              <a:lnSpc>
                <a:spcPct val="150000"/>
              </a:lnSpc>
              <a:buAutoNum type="alphaLcParenR"/>
            </a:pPr>
            <a:r>
              <a:rPr lang="pl-PL" sz="2000" dirty="0"/>
              <a:t>równość</a:t>
            </a:r>
          </a:p>
          <a:p>
            <a:pPr indent="-457200" algn="just">
              <a:lnSpc>
                <a:spcPct val="150000"/>
              </a:lnSpc>
              <a:buAutoNum type="alphaLcParenR"/>
            </a:pPr>
            <a:r>
              <a:rPr lang="pl-PL" sz="2000" dirty="0"/>
              <a:t>supremacja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dirty="0">
                <a:solidFill>
                  <a:schemeClr val="tx2">
                    <a:lumMod val="50000"/>
                  </a:schemeClr>
                </a:solidFill>
              </a:rPr>
              <a:t>Demokracja bezpośrednia</a:t>
            </a:r>
          </a:p>
        </p:txBody>
      </p:sp>
      <p:cxnSp>
        <p:nvCxnSpPr>
          <p:cNvPr id="5" name="Łącznik prosty 4"/>
          <p:cNvCxnSpPr/>
          <p:nvPr/>
        </p:nvCxnSpPr>
        <p:spPr>
          <a:xfrm>
            <a:off x="431540" y="3717032"/>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7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STRUKTURA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628800"/>
            <a:ext cx="8280920" cy="2985433"/>
          </a:xfrm>
          <a:prstGeom prst="rect">
            <a:avLst/>
          </a:prstGeom>
          <a:noFill/>
        </p:spPr>
        <p:txBody>
          <a:bodyPr wrap="square" rtlCol="0">
            <a:spAutoFit/>
          </a:bodyPr>
          <a:lstStyle/>
          <a:p>
            <a:pPr indent="-457200" algn="just">
              <a:lnSpc>
                <a:spcPct val="150000"/>
              </a:lnSpc>
            </a:pPr>
            <a:r>
              <a:rPr lang="pl-PL" sz="2000" b="1" dirty="0"/>
              <a:t>Struktura polskiego parlamentu:</a:t>
            </a:r>
          </a:p>
          <a:p>
            <a:pPr indent="-457200" algn="just">
              <a:lnSpc>
                <a:spcPct val="150000"/>
              </a:lnSpc>
              <a:buFont typeface="Arial" panose="020B0604020202020204" pitchFamily="34" charset="0"/>
              <a:buChar char="•"/>
            </a:pPr>
            <a:r>
              <a:rPr lang="pl-PL" sz="2000" dirty="0"/>
              <a:t>Zasada dwuizbowości</a:t>
            </a:r>
          </a:p>
          <a:p>
            <a:pPr indent="-457200" algn="just">
              <a:lnSpc>
                <a:spcPct val="150000"/>
              </a:lnSpc>
              <a:buFont typeface="Arial" panose="020B0604020202020204" pitchFamily="34" charset="0"/>
              <a:buChar char="•"/>
            </a:pPr>
            <a:r>
              <a:rPr lang="pl-PL" sz="2000" dirty="0"/>
              <a:t>Brak równouprawnienia izb</a:t>
            </a:r>
          </a:p>
          <a:p>
            <a:pPr indent="-457200" algn="just">
              <a:lnSpc>
                <a:spcPct val="150000"/>
              </a:lnSpc>
              <a:buFont typeface="Arial" panose="020B0604020202020204" pitchFamily="34" charset="0"/>
              <a:buChar char="•"/>
            </a:pPr>
            <a:r>
              <a:rPr lang="pl-PL" sz="2000" dirty="0"/>
              <a:t>Wyraźnie silniejsza pozycja Sejmu</a:t>
            </a:r>
          </a:p>
          <a:p>
            <a:pPr indent="-457200" algn="just">
              <a:lnSpc>
                <a:spcPct val="150000"/>
              </a:lnSpc>
            </a:pPr>
            <a:endParaRPr lang="pl-PL" sz="2000" dirty="0"/>
          </a:p>
          <a:p>
            <a:pPr indent="-457200" algn="just"/>
            <a:r>
              <a:rPr lang="pl-PL" sz="2000" i="1" dirty="0"/>
              <a:t>„Konstytucja z 1997 r. utrzymała model dwuizbowości niesymetrycznej(…)”</a:t>
            </a:r>
          </a:p>
          <a:p>
            <a:pPr indent="-457200" algn="just"/>
            <a:r>
              <a:rPr lang="pl-PL" dirty="0"/>
              <a:t>Wyrok TK z dnia 23 lutego 1999 r., sygn. akt K 25/98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FUNKCJONOWANIE PARLAMENTU - KADENCJA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72816"/>
            <a:ext cx="8280920" cy="3185487"/>
          </a:xfrm>
          <a:prstGeom prst="rect">
            <a:avLst/>
          </a:prstGeom>
          <a:noFill/>
        </p:spPr>
        <p:txBody>
          <a:bodyPr wrap="square" rtlCol="0">
            <a:spAutoFit/>
          </a:bodyPr>
          <a:lstStyle/>
          <a:p>
            <a:pPr indent="-457200" algn="just">
              <a:lnSpc>
                <a:spcPct val="150000"/>
              </a:lnSpc>
            </a:pPr>
            <a:r>
              <a:rPr lang="pl-PL" sz="2000" dirty="0"/>
              <a:t>Kadencja – okres na jaki wyborcy udzielają organowi wybieralnemu pełnomocnictw  i w jakim realizuje on swe zadania, funkcjonując w chwilowym składzie pochodzącym z jednych wyborów. </a:t>
            </a:r>
          </a:p>
          <a:p>
            <a:pPr indent="-457200" algn="just">
              <a:lnSpc>
                <a:spcPct val="150000"/>
              </a:lnSpc>
            </a:pPr>
            <a:r>
              <a:rPr lang="pl-PL" dirty="0"/>
              <a:t>~ W. Skrzydło</a:t>
            </a:r>
          </a:p>
          <a:p>
            <a:pPr indent="-457200" algn="just">
              <a:lnSpc>
                <a:spcPct val="150000"/>
              </a:lnSpc>
            </a:pPr>
            <a:endParaRPr lang="pl-PL" dirty="0"/>
          </a:p>
          <a:p>
            <a:pPr indent="-457200" algn="just">
              <a:lnSpc>
                <a:spcPct val="150000"/>
              </a:lnSpc>
            </a:pPr>
            <a:endParaRPr lang="pl-PL" dirty="0"/>
          </a:p>
          <a:p>
            <a:pPr indent="-457200" algn="just">
              <a:lnSpc>
                <a:spcPct val="150000"/>
              </a:lnSpc>
              <a:buFont typeface="Wingdings" pitchFamily="2" charset="2"/>
              <a:buChar char="§"/>
            </a:pPr>
            <a:r>
              <a:rPr lang="pl-PL" sz="2000" b="1" dirty="0"/>
              <a:t>Spór dotyczący długości kadencji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FUNKCJONOWANIE PARLAMENTU - KADENCJA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484784"/>
            <a:ext cx="8280920" cy="4708981"/>
          </a:xfrm>
          <a:prstGeom prst="rect">
            <a:avLst/>
          </a:prstGeom>
          <a:noFill/>
        </p:spPr>
        <p:txBody>
          <a:bodyPr wrap="square" rtlCol="0">
            <a:spAutoFit/>
          </a:bodyPr>
          <a:lstStyle/>
          <a:p>
            <a:pPr algn="just"/>
            <a:r>
              <a:rPr lang="pl-PL" sz="2000" dirty="0"/>
              <a:t>Art. 98.</a:t>
            </a:r>
          </a:p>
          <a:p>
            <a:pPr algn="just"/>
            <a:r>
              <a:rPr lang="pl-PL" sz="2000" dirty="0"/>
              <a:t>1. Sejm i Senat są wybierane na </a:t>
            </a:r>
            <a:r>
              <a:rPr lang="pl-PL" sz="2000" b="1" dirty="0"/>
              <a:t>czteroletnie kadencje</a:t>
            </a:r>
            <a:r>
              <a:rPr lang="pl-PL" sz="2000" dirty="0"/>
              <a:t>. Kadencje Sejmu </a:t>
            </a:r>
            <a:br>
              <a:rPr lang="pl-PL" sz="2000" dirty="0"/>
            </a:br>
            <a:r>
              <a:rPr lang="pl-PL" sz="2000" dirty="0"/>
              <a:t>i Senatu rozpoczynają się z dniem zebrania się Sejmu na pierwsze posiedzenie </a:t>
            </a:r>
            <a:br>
              <a:rPr lang="pl-PL" sz="2000" dirty="0"/>
            </a:br>
            <a:r>
              <a:rPr lang="pl-PL" sz="2000" dirty="0"/>
              <a:t>i trwają do dnia poprzedzającego dzień zebrania się Sejmu następnej kadencji.</a:t>
            </a:r>
          </a:p>
          <a:p>
            <a:pPr algn="just"/>
            <a:endParaRPr lang="pl-PL" sz="2000" dirty="0"/>
          </a:p>
          <a:p>
            <a:pPr algn="just"/>
            <a:r>
              <a:rPr lang="pl-PL" sz="2000" dirty="0"/>
              <a:t>2. Wybory do Sejmu i Senatu zarządza Prezydent Rzeczypospolitej nie później niż na 90 dni przed upływem 4 lat od rozpoczęcia kadencji Sejmu </a:t>
            </a:r>
            <a:br>
              <a:rPr lang="pl-PL" sz="2000" dirty="0"/>
            </a:br>
            <a:r>
              <a:rPr lang="pl-PL" sz="2000" dirty="0"/>
              <a:t>i Senatu, wyznaczając wybory na dzień wolny od pracy, przypadający </a:t>
            </a:r>
            <a:br>
              <a:rPr lang="pl-PL" sz="2000" dirty="0"/>
            </a:br>
            <a:r>
              <a:rPr lang="pl-PL" sz="2000" dirty="0"/>
              <a:t>w ciągu 30 dni przed upływem 4 lat od rozpoczęcia kadencji Sejmu </a:t>
            </a:r>
            <a:br>
              <a:rPr lang="pl-PL" sz="2000" dirty="0"/>
            </a:br>
            <a:r>
              <a:rPr lang="pl-PL" sz="2000" dirty="0"/>
              <a:t>i Senatu.</a:t>
            </a:r>
          </a:p>
          <a:p>
            <a:pPr marL="457200" indent="-457200" algn="just">
              <a:buFontTx/>
              <a:buAutoNum type="arabicPeriod"/>
            </a:pPr>
            <a:endParaRPr lang="pl-PL" sz="2000" dirty="0"/>
          </a:p>
          <a:p>
            <a:pPr algn="just"/>
            <a:r>
              <a:rPr lang="pl-PL" sz="2000" dirty="0"/>
              <a:t>Art. 109.</a:t>
            </a:r>
          </a:p>
          <a:p>
            <a:pPr algn="just"/>
            <a:r>
              <a:rPr lang="pl-PL" sz="2000" dirty="0"/>
              <a:t>2. Pierwsze posiedzenia Sejmu i Senatu Prezydent Rzeczypospolitej zwołuje na dzień przypadający w ciągu 30 dni od dnia wyborów, z wyjątkiem przypadków określonych w art. 98 ust. 3 i 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FUNKCJONOWANIE PARLAMENTU - KADENCJA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pole tekstowe 5"/>
          <p:cNvSpPr txBox="1"/>
          <p:nvPr/>
        </p:nvSpPr>
        <p:spPr>
          <a:xfrm>
            <a:off x="431321" y="1844824"/>
            <a:ext cx="8264105" cy="3927357"/>
          </a:xfrm>
          <a:prstGeom prst="rect">
            <a:avLst/>
          </a:prstGeom>
          <a:noFill/>
        </p:spPr>
        <p:txBody>
          <a:bodyPr wrap="square" rtlCol="0">
            <a:spAutoFit/>
          </a:bodyPr>
          <a:lstStyle/>
          <a:p>
            <a:pPr algn="just">
              <a:lnSpc>
                <a:spcPct val="150000"/>
              </a:lnSpc>
            </a:pPr>
            <a:r>
              <a:rPr lang="pl-PL" sz="2000" dirty="0"/>
              <a:t>Rozpoczęcie kadencji Sejmu VII kadencji - 8 listopada 2011 r. </a:t>
            </a:r>
          </a:p>
          <a:p>
            <a:pPr algn="just">
              <a:lnSpc>
                <a:spcPct val="150000"/>
              </a:lnSpc>
            </a:pPr>
            <a:r>
              <a:rPr lang="pl-PL" sz="2000" dirty="0"/>
              <a:t>Wybory do Sejm VIII kadencji -  25 października 2015 r. </a:t>
            </a:r>
          </a:p>
          <a:p>
            <a:pPr algn="just">
              <a:lnSpc>
                <a:spcPct val="150000"/>
              </a:lnSpc>
            </a:pPr>
            <a:r>
              <a:rPr lang="pl-PL" sz="2000" dirty="0"/>
              <a:t>Obwieszczenie PKW o wynikach wyborów do Sejmu VIII kadencji - 27 października 2015 r.</a:t>
            </a:r>
          </a:p>
          <a:p>
            <a:pPr algn="just">
              <a:lnSpc>
                <a:spcPct val="150000"/>
              </a:lnSpc>
            </a:pPr>
            <a:r>
              <a:rPr lang="pl-PL" sz="2000" dirty="0"/>
              <a:t>Zakończenie kadencji Sejmu VII kadencji – 11 listopada 2015 r.</a:t>
            </a:r>
          </a:p>
          <a:p>
            <a:pPr algn="just">
              <a:lnSpc>
                <a:spcPct val="150000"/>
              </a:lnSpc>
            </a:pPr>
            <a:r>
              <a:rPr lang="pl-PL" sz="2000" dirty="0"/>
              <a:t>Pierwsze posiedzenie Sejmu VIII kadencji - 12 listopada 2015 r. </a:t>
            </a:r>
          </a:p>
          <a:p>
            <a:endParaRPr lang="pl-PL" dirty="0"/>
          </a:p>
          <a:p>
            <a:pPr>
              <a:lnSpc>
                <a:spcPct val="150000"/>
              </a:lnSpc>
            </a:pPr>
            <a:r>
              <a:rPr lang="pl-PL" dirty="0"/>
              <a:t> </a:t>
            </a:r>
            <a:br>
              <a:rPr lang="pl-PL" dirty="0"/>
            </a:b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FUNKCJONOWANIE PARLAMENTU - KADENCJA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431539" y="1628800"/>
            <a:ext cx="8280919" cy="4401205"/>
          </a:xfrm>
          <a:prstGeom prst="rect">
            <a:avLst/>
          </a:prstGeom>
          <a:noFill/>
        </p:spPr>
        <p:txBody>
          <a:bodyPr wrap="square" rtlCol="0">
            <a:spAutoFit/>
          </a:bodyPr>
          <a:lstStyle/>
          <a:p>
            <a:pPr algn="just"/>
            <a:r>
              <a:rPr lang="pl-PL" sz="2000" b="1" dirty="0"/>
              <a:t>Przedłużenie kadencji</a:t>
            </a:r>
          </a:p>
          <a:p>
            <a:pPr algn="just"/>
            <a:endParaRPr lang="pl-PL" sz="2000" dirty="0"/>
          </a:p>
          <a:p>
            <a:pPr algn="just"/>
            <a:r>
              <a:rPr lang="pl-PL" sz="2000" dirty="0"/>
              <a:t>Brak możliwości na gruncie aktualnie obowiązującej Konstytucji.</a:t>
            </a:r>
          </a:p>
          <a:p>
            <a:pPr algn="just"/>
            <a:r>
              <a:rPr lang="pl-PL" sz="2000" dirty="0"/>
              <a:t>Jedyna sytuacja, w której może dojść do jej faktycznego wydłużenia wynika </a:t>
            </a:r>
            <a:br>
              <a:rPr lang="pl-PL" sz="2000" dirty="0"/>
            </a:br>
            <a:r>
              <a:rPr lang="pl-PL" sz="2000" dirty="0"/>
              <a:t>z art. 228 ust. 7 Konstytucji.</a:t>
            </a:r>
          </a:p>
          <a:p>
            <a:pPr algn="just"/>
            <a:endParaRPr lang="pl-PL" sz="2000" dirty="0"/>
          </a:p>
          <a:p>
            <a:pPr algn="just"/>
            <a:endParaRPr lang="pl-PL" sz="2000" dirty="0"/>
          </a:p>
          <a:p>
            <a:pPr algn="just"/>
            <a:r>
              <a:rPr lang="pl-PL" sz="2000" dirty="0"/>
              <a:t>Art. 228</a:t>
            </a:r>
          </a:p>
          <a:p>
            <a:pPr algn="just"/>
            <a:r>
              <a:rPr lang="pl-PL" sz="2000" dirty="0"/>
              <a:t>7. W czasie stanu nadzwyczajnego oraz w ciągu 90 dni po jego zakończeniu nie może być skrócona kadencja Sejmu, przeprowadzane referendum ogólnokrajowe, </a:t>
            </a:r>
            <a:r>
              <a:rPr lang="pl-PL" sz="2000" b="1" dirty="0"/>
              <a:t>nie mogą być przeprowadzane wybory do Sejmu, Senatu,</a:t>
            </a:r>
            <a:r>
              <a:rPr lang="pl-PL" sz="2000" dirty="0"/>
              <a:t> organów samorządu terytorialnego oraz wybory Prezydenta Rzeczypospolitej, a </a:t>
            </a:r>
            <a:r>
              <a:rPr lang="pl-PL" sz="2000" b="1" dirty="0"/>
              <a:t>kadencje tych organów ulegają odpowiedniemu przedłużeniu</a:t>
            </a:r>
            <a:r>
              <a:rPr lang="pl-PL" sz="2000" dirty="0"/>
              <a:t>.</a:t>
            </a:r>
          </a:p>
          <a:p>
            <a:pPr algn="just"/>
            <a:endParaRPr lang="pl-P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FUNKCJONOWANIE PARLAMENTU - KADENCJA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627053"/>
            <a:ext cx="8280920" cy="3170099"/>
          </a:xfrm>
          <a:prstGeom prst="rect">
            <a:avLst/>
          </a:prstGeom>
          <a:noFill/>
        </p:spPr>
        <p:txBody>
          <a:bodyPr wrap="square" rtlCol="0">
            <a:spAutoFit/>
          </a:bodyPr>
          <a:lstStyle/>
          <a:p>
            <a:pPr algn="just"/>
            <a:r>
              <a:rPr lang="pl-PL" sz="2000" b="1" dirty="0"/>
              <a:t>Skrócenie kadencji – możliwość nr 1</a:t>
            </a:r>
          </a:p>
          <a:p>
            <a:pPr algn="just"/>
            <a:endParaRPr lang="pl-PL" sz="2000" dirty="0"/>
          </a:p>
          <a:p>
            <a:pPr algn="just"/>
            <a:r>
              <a:rPr lang="pl-PL" sz="2000" dirty="0"/>
              <a:t>Art. 98.</a:t>
            </a:r>
          </a:p>
          <a:p>
            <a:pPr algn="just"/>
            <a:r>
              <a:rPr lang="pl-PL" sz="2000" dirty="0"/>
              <a:t>3. Sejm może skrócić swoją kadencję uchwałą podjętą większością co najmniej 2/3 głosów </a:t>
            </a:r>
            <a:r>
              <a:rPr lang="pl-PL" sz="2000" b="1" dirty="0"/>
              <a:t>ustawowej liczby posłów</a:t>
            </a:r>
            <a:r>
              <a:rPr lang="pl-PL" sz="2000" dirty="0"/>
              <a:t>. Skrócenie kadencji Sejmu oznacza jednoczesne skrócenie kadencji Senatu. Przepis ust. 5 stosuje się odpowiednio.</a:t>
            </a:r>
          </a:p>
          <a:p>
            <a:pPr algn="just"/>
            <a:endParaRPr lang="pl-PL" sz="2000" dirty="0"/>
          </a:p>
          <a:p>
            <a:pPr algn="just"/>
            <a:r>
              <a:rPr lang="pl-PL" sz="2000" dirty="0"/>
              <a:t>Skuteczne skrócenie kadencji Sejmu  - 7 września 2007 r. </a:t>
            </a:r>
          </a:p>
          <a:p>
            <a:pPr algn="just"/>
            <a:endParaRPr lang="pl-P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FUNKCJONOWANIE PARLAMENTU - KADENCJA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628800"/>
            <a:ext cx="8280920" cy="3939540"/>
          </a:xfrm>
          <a:prstGeom prst="rect">
            <a:avLst/>
          </a:prstGeom>
          <a:noFill/>
        </p:spPr>
        <p:txBody>
          <a:bodyPr wrap="square" rtlCol="0">
            <a:spAutoFit/>
          </a:bodyPr>
          <a:lstStyle/>
          <a:p>
            <a:pPr algn="just"/>
            <a:r>
              <a:rPr lang="pl-PL" sz="2000" b="1" dirty="0"/>
              <a:t>Skrócenie kadencji – możliwość nr 2 (i 3)</a:t>
            </a:r>
          </a:p>
          <a:p>
            <a:pPr algn="just"/>
            <a:endParaRPr lang="pl-PL" sz="2000" dirty="0"/>
          </a:p>
          <a:p>
            <a:pPr algn="just"/>
            <a:r>
              <a:rPr lang="pl-PL" sz="2000" dirty="0"/>
              <a:t>Art. 98.</a:t>
            </a:r>
          </a:p>
          <a:p>
            <a:pPr algn="just"/>
            <a:r>
              <a:rPr lang="pl-PL" sz="2000" dirty="0"/>
              <a:t>4. Prezydent Rzeczypospolitej, po zasięgnięciu opinii Marszałka Sejmu </a:t>
            </a:r>
            <a:br>
              <a:rPr lang="pl-PL" sz="2000" dirty="0"/>
            </a:br>
            <a:r>
              <a:rPr lang="pl-PL" sz="2000" dirty="0"/>
              <a:t>i Marszałka Senatu, może w przypadkach określonych w Konstytucji zarządzić skrócenie kadencji Sejmu. Wraz ze skróceniem kadencji Sejmu skrócona zostaje również kadencja Senatu.</a:t>
            </a:r>
          </a:p>
          <a:p>
            <a:pPr algn="just"/>
            <a:endParaRPr lang="pl-PL" sz="2000" dirty="0"/>
          </a:p>
          <a:p>
            <a:pPr marL="457200" indent="-457200" algn="just">
              <a:lnSpc>
                <a:spcPct val="150000"/>
              </a:lnSpc>
              <a:buFont typeface="+mj-lt"/>
              <a:buAutoNum type="alphaLcParenR"/>
            </a:pPr>
            <a:r>
              <a:rPr lang="pl-PL" sz="2000" dirty="0"/>
              <a:t>obligatoryjne – związane z procesem tworzenia rządu (art. 155 ust. 2)</a:t>
            </a:r>
          </a:p>
          <a:p>
            <a:pPr marL="457200" indent="-457200" algn="just">
              <a:buFont typeface="+mj-lt"/>
              <a:buAutoNum type="alphaLcParenR"/>
            </a:pPr>
            <a:r>
              <a:rPr lang="pl-PL" sz="2000" dirty="0"/>
              <a:t>fakultatywne – brak przedstawienia ustawy budżetowej Prezydentowi do podpisu w ciągu 4 miesięcy od dnia przedłożenia jej Sejmowi projektu ustawy budżetowej (art. 225)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FUNKCJONOWANIE PARLAMENTU - KADENCJA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72816"/>
            <a:ext cx="8280920" cy="2862322"/>
          </a:xfrm>
          <a:prstGeom prst="rect">
            <a:avLst/>
          </a:prstGeom>
          <a:noFill/>
        </p:spPr>
        <p:txBody>
          <a:bodyPr wrap="square" rtlCol="0">
            <a:spAutoFit/>
          </a:bodyPr>
          <a:lstStyle/>
          <a:p>
            <a:pPr algn="just"/>
            <a:r>
              <a:rPr lang="pl-PL" sz="2000" b="1" dirty="0"/>
              <a:t>Skrócenie kadencji – zarządzenie wyborów</a:t>
            </a:r>
          </a:p>
          <a:p>
            <a:pPr algn="just"/>
            <a:endParaRPr lang="pl-PL" sz="2000" dirty="0"/>
          </a:p>
          <a:p>
            <a:pPr algn="just"/>
            <a:r>
              <a:rPr lang="pl-PL" sz="2000" dirty="0"/>
              <a:t>Art. 98.</a:t>
            </a:r>
          </a:p>
          <a:p>
            <a:pPr algn="just"/>
            <a:r>
              <a:rPr lang="pl-PL" sz="2000" dirty="0"/>
              <a:t>5. Prezydent Rzeczypospolitej, zarządzając skrócenie kadencji Sejmu, zarządza jednocześnie wybory do Sejmu i Senatu i wyznacza ich datę na dzień przypadający nie później niż w ciągu 45 dni od dnia zarządzenia skrócenia kadencji Sejmu. Prezydent Rzeczypospolitej zwołuje pierwsze posiedzenie nowo wybranego Sejmu nie później niż na 15 dzień po dniu przeprowadzenia wyborów.</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TRYB PRACY I ZASADY FUNKCJONOWANIA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72816"/>
            <a:ext cx="8280920" cy="1477328"/>
          </a:xfrm>
          <a:prstGeom prst="rect">
            <a:avLst/>
          </a:prstGeom>
          <a:noFill/>
        </p:spPr>
        <p:txBody>
          <a:bodyPr wrap="square" rtlCol="0">
            <a:spAutoFit/>
          </a:bodyPr>
          <a:lstStyle/>
          <a:p>
            <a:pPr algn="just">
              <a:lnSpc>
                <a:spcPct val="150000"/>
              </a:lnSpc>
            </a:pPr>
            <a:r>
              <a:rPr lang="pl-PL" sz="2000" dirty="0"/>
              <a:t>Parlament może działać zgodnie z zasadą:</a:t>
            </a:r>
          </a:p>
          <a:p>
            <a:pPr marL="457200" indent="-457200" algn="just">
              <a:lnSpc>
                <a:spcPct val="150000"/>
              </a:lnSpc>
              <a:buAutoNum type="alphaLcParenR"/>
            </a:pPr>
            <a:r>
              <a:rPr lang="pl-PL" sz="2000" dirty="0"/>
              <a:t>Sesyjności</a:t>
            </a:r>
          </a:p>
          <a:p>
            <a:pPr marL="457200" indent="-457200" algn="just">
              <a:lnSpc>
                <a:spcPct val="150000"/>
              </a:lnSpc>
              <a:buAutoNum type="alphaLcParenR"/>
            </a:pPr>
            <a:r>
              <a:rPr lang="pl-PL" sz="2000" dirty="0"/>
              <a:t>Permanencji </a:t>
            </a:r>
          </a:p>
        </p:txBody>
      </p:sp>
      <p:cxnSp>
        <p:nvCxnSpPr>
          <p:cNvPr id="6" name="Łącznik prosty ze strzałką 5"/>
          <p:cNvCxnSpPr/>
          <p:nvPr/>
        </p:nvCxnSpPr>
        <p:spPr>
          <a:xfrm flipH="1">
            <a:off x="2987824" y="2996952"/>
            <a:ext cx="936104" cy="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431540" y="4005064"/>
            <a:ext cx="7740860" cy="1015663"/>
          </a:xfrm>
          <a:prstGeom prst="rect">
            <a:avLst/>
          </a:prstGeom>
          <a:noFill/>
        </p:spPr>
        <p:txBody>
          <a:bodyPr wrap="square" rtlCol="0">
            <a:spAutoFit/>
          </a:bodyPr>
          <a:lstStyle/>
          <a:p>
            <a:r>
              <a:rPr lang="pl-PL" sz="2000" b="1" dirty="0"/>
              <a:t>Art. 109.</a:t>
            </a:r>
          </a:p>
          <a:p>
            <a:r>
              <a:rPr lang="pl-PL" sz="2000" dirty="0"/>
              <a:t>1. Sejm i Senat obradują na posiedzeniach.</a:t>
            </a:r>
          </a:p>
          <a:p>
            <a:endParaRPr lang="pl-P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childTnLst>
                                    <p:set>
                                      <p:cBhvr>
                                        <p:cTn id="6" dur="1000">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grpId="0" nodeType="clickEffect">
                                  <p:stCondLst>
                                    <p:cond delay="0"/>
                                  </p:stCondLst>
                                  <p:childTnLst>
                                    <p:set>
                                      <p:cBhvr>
                                        <p:cTn id="10" dur="1000">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TRYB PRACY I ZASADY FUNKCJONOWANIA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336114"/>
            <a:ext cx="8280920" cy="5209118"/>
          </a:xfrm>
          <a:prstGeom prst="rect">
            <a:avLst/>
          </a:prstGeom>
          <a:noFill/>
        </p:spPr>
        <p:txBody>
          <a:bodyPr wrap="square" rtlCol="0">
            <a:spAutoFit/>
          </a:bodyPr>
          <a:lstStyle/>
          <a:p>
            <a:pPr algn="just"/>
            <a:r>
              <a:rPr lang="pl-PL" sz="1750" b="1" dirty="0"/>
              <a:t>Art. 173 Regulaminu Sejmu</a:t>
            </a:r>
            <a:endParaRPr lang="pl-PL" sz="1750" dirty="0"/>
          </a:p>
          <a:p>
            <a:pPr algn="just"/>
            <a:r>
              <a:rPr lang="pl-PL" sz="1750" dirty="0"/>
              <a:t>1. Posiedzenia Sejmu odbywają się w terminach ustalonych przez Prezydium Sejmu lub uchwałą Sejmu.</a:t>
            </a:r>
          </a:p>
          <a:p>
            <a:pPr algn="just"/>
            <a:r>
              <a:rPr lang="pl-PL" sz="1750" dirty="0"/>
              <a:t>2. Porządek dzienny posiedzenia Sejmu ustala Marszałek Sejmu, po wysłuchaniu opinii Konwentu Seniorów.</a:t>
            </a:r>
          </a:p>
          <a:p>
            <a:pPr algn="just"/>
            <a:endParaRPr lang="pl-PL" sz="1750" b="1" dirty="0"/>
          </a:p>
          <a:p>
            <a:pPr algn="just"/>
            <a:r>
              <a:rPr lang="pl-PL" sz="1750" b="1" dirty="0"/>
              <a:t>Art. 178 Regulaminu Sejmu</a:t>
            </a:r>
            <a:endParaRPr lang="pl-PL" sz="1750" dirty="0"/>
          </a:p>
          <a:p>
            <a:pPr algn="just"/>
            <a:r>
              <a:rPr lang="pl-PL" sz="1750" dirty="0"/>
              <a:t>Obradami Sejmu kieruje Marszałek lub w jego zastępstwie wicemarszałek, przy pomocy dwóch sekretarzy Sejmu.</a:t>
            </a:r>
          </a:p>
          <a:p>
            <a:pPr algn="just"/>
            <a:endParaRPr lang="pl-PL" sz="1750" dirty="0"/>
          </a:p>
          <a:p>
            <a:pPr algn="just"/>
            <a:r>
              <a:rPr lang="pl-PL" sz="1750" b="1" dirty="0"/>
              <a:t>Art. 179 Regulaminu Sejmu</a:t>
            </a:r>
            <a:endParaRPr lang="pl-PL" sz="1750" dirty="0"/>
          </a:p>
          <a:p>
            <a:pPr marL="342900" indent="-342900" algn="just">
              <a:buAutoNum type="arabicPeriod"/>
            </a:pPr>
            <a:r>
              <a:rPr lang="pl-PL" sz="1750" dirty="0"/>
              <a:t>Marszałek Sejmu udziela głosu w sprawach objętych porządkiem dziennym posiedzenia.</a:t>
            </a:r>
          </a:p>
          <a:p>
            <a:pPr marL="342900" indent="-342900" algn="just">
              <a:buAutoNum type="arabicPeriod"/>
            </a:pPr>
            <a:endParaRPr lang="pl-PL" sz="1750" dirty="0"/>
          </a:p>
          <a:p>
            <a:pPr algn="just"/>
            <a:r>
              <a:rPr lang="pl-PL" sz="1750" b="1" dirty="0"/>
              <a:t>Art. 185</a:t>
            </a:r>
            <a:endParaRPr lang="pl-PL" sz="1750" dirty="0"/>
          </a:p>
          <a:p>
            <a:pPr algn="just"/>
            <a:r>
              <a:rPr lang="pl-PL" sz="1750" dirty="0"/>
              <a:t>1. Marszałek Sejmu może udzielić głosu posłowi poza porządkiem obrad dla wygłoszenia oświadczenia poselskiego. Przedmiotem oświadczenia poselskiego nie może być sprawa, której merytoryczna treść jest interpelacją lub zapytaniem poselskim. Oświadczenie poselskie może być wygłaszane jedynie na zakończenie każdego dnia obrad.</a:t>
            </a:r>
          </a:p>
        </p:txBody>
      </p:sp>
    </p:spTree>
    <p:extLst>
      <p:ext uri="{BB962C8B-B14F-4D97-AF65-F5344CB8AC3E}">
        <p14:creationId xmlns:p14="http://schemas.microsoft.com/office/powerpoint/2010/main" val="402302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2246769"/>
          </a:xfrm>
          <a:prstGeom prst="rect">
            <a:avLst/>
          </a:prstGeom>
          <a:noFill/>
        </p:spPr>
        <p:txBody>
          <a:bodyPr wrap="square" rtlCol="0">
            <a:spAutoFit/>
          </a:bodyPr>
          <a:lstStyle/>
          <a:p>
            <a:pPr algn="just"/>
            <a:r>
              <a:rPr lang="pl-PL" sz="2000" b="1" i="1" dirty="0"/>
              <a:t>Art. 4. ust. 2 </a:t>
            </a:r>
          </a:p>
          <a:p>
            <a:pPr algn="just"/>
            <a:r>
              <a:rPr lang="pl-PL" sz="2000" b="1" i="1" dirty="0"/>
              <a:t>Naród sprawuje władzę przez swoich przedstawicieli lub bezpośrednio.</a:t>
            </a:r>
          </a:p>
          <a:p>
            <a:pPr algn="just"/>
            <a:endParaRPr lang="pl-PL" sz="2000" dirty="0"/>
          </a:p>
          <a:p>
            <a:pPr algn="just"/>
            <a:endParaRPr lang="pl-PL" sz="2000" dirty="0"/>
          </a:p>
          <a:p>
            <a:pPr algn="just"/>
            <a:r>
              <a:rPr lang="pl-PL" sz="2000" dirty="0"/>
              <a:t>Demokracja bezpośrednia – sposób sprawowania władzy, w którym decyzje podejmowane są bezpośrednio przez ogół wyborców, bez pośrednictwa jakichkolwiek organów państwowych.</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TRYB PRACY I ZASADY FUNKCJONOWANIA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599184"/>
            <a:ext cx="8280920" cy="5078313"/>
          </a:xfrm>
          <a:prstGeom prst="rect">
            <a:avLst/>
          </a:prstGeom>
          <a:noFill/>
        </p:spPr>
        <p:txBody>
          <a:bodyPr wrap="square" rtlCol="0">
            <a:spAutoFit/>
          </a:bodyPr>
          <a:lstStyle/>
          <a:p>
            <a:pPr algn="just"/>
            <a:r>
              <a:rPr lang="pl-PL" b="1" dirty="0"/>
              <a:t>Art. 184 Regulaminu Sejmu</a:t>
            </a:r>
            <a:endParaRPr lang="pl-PL" dirty="0"/>
          </a:p>
          <a:p>
            <a:pPr algn="just"/>
            <a:r>
              <a:rPr lang="pl-PL" dirty="0"/>
              <a:t>1. Marszałek Sejmu udziela głosu poza porządkiem dziennym posiedzenia lub </a:t>
            </a:r>
            <a:br>
              <a:rPr lang="pl-PL" dirty="0"/>
            </a:br>
            <a:r>
              <a:rPr lang="pl-PL" dirty="0"/>
              <a:t>w związku z dyskusją jedynie dla zgłoszenia wniosku formalnego lub sprostowania błędnie zrozumianego lub nieściśle przytoczonego stwierdzenia mówcy, </a:t>
            </a:r>
            <a:br>
              <a:rPr lang="pl-PL" dirty="0"/>
            </a:br>
            <a:r>
              <a:rPr lang="pl-PL" dirty="0"/>
              <a:t>z zastrzeżeniem ust. 7.</a:t>
            </a:r>
          </a:p>
          <a:p>
            <a:pPr algn="just"/>
            <a:endParaRPr lang="pl-PL" dirty="0"/>
          </a:p>
          <a:p>
            <a:pPr algn="just"/>
            <a:r>
              <a:rPr lang="pl-PL" b="1" dirty="0"/>
              <a:t>Art. 175 Regulaminu Sejmu</a:t>
            </a:r>
            <a:endParaRPr lang="pl-PL" dirty="0"/>
          </a:p>
          <a:p>
            <a:pPr algn="just"/>
            <a:r>
              <a:rPr lang="pl-PL" dirty="0"/>
              <a:t>1. Marszałek Sejmu czuwa nad przestrzeganiem w toku obrad Regulaminu Sejmu oraz powagi i porządku na sali posiedzeń.</a:t>
            </a:r>
          </a:p>
          <a:p>
            <a:pPr algn="just"/>
            <a:r>
              <a:rPr lang="pl-PL" dirty="0"/>
              <a:t>2. Marszałek Sejmu może zwrócić uwagę posłowi, który w wystąpieniu swoim odbiega od przedmiotu obrad określonego w porządku dziennym, przywołaniem posła "do rzeczy". Po dwukrotnym przywołaniu posła "do rzeczy" Marszałek może odebrać przemawiającemu głos.</a:t>
            </a:r>
          </a:p>
          <a:p>
            <a:pPr algn="just"/>
            <a:r>
              <a:rPr lang="pl-PL" dirty="0"/>
              <a:t>3. Marszałek Sejmu po uprzednim zwróceniu uwagi ma prawo przywołać posła "do porządku", jeżeli uniemożliwia on prowadzenie obrad.</a:t>
            </a:r>
          </a:p>
          <a:p>
            <a:pPr algn="just"/>
            <a:r>
              <a:rPr lang="pl-PL" dirty="0"/>
              <a:t>4. W przypadku niezastosowania się przez posła do polecenia Marszałka Sejmu, </a:t>
            </a:r>
            <a:br>
              <a:rPr lang="pl-PL" dirty="0"/>
            </a:br>
            <a:r>
              <a:rPr lang="pl-PL" dirty="0"/>
              <a:t>o którym mowa w ust. 3, Marszałek Sejmu ma prawo ponownie przywołać posła "do porządku", stwierdzając, że uniemożliwia on prowadzenie obrad.</a:t>
            </a:r>
          </a:p>
        </p:txBody>
      </p:sp>
    </p:spTree>
    <p:extLst>
      <p:ext uri="{BB962C8B-B14F-4D97-AF65-F5344CB8AC3E}">
        <p14:creationId xmlns:p14="http://schemas.microsoft.com/office/powerpoint/2010/main" val="2304228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t>TRYB PRACY I ZASADY FUNKCJONOWANIA</a:t>
            </a:r>
            <a:endParaRPr lang="pl-PL" sz="2400" dirty="0">
              <a:solidFill>
                <a:schemeClr val="tx2">
                  <a:lumMod val="50000"/>
                </a:schemeClr>
              </a:solidFill>
            </a:endParaRP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816363"/>
            <a:ext cx="8280920" cy="4708981"/>
          </a:xfrm>
          <a:prstGeom prst="rect">
            <a:avLst/>
          </a:prstGeom>
          <a:noFill/>
        </p:spPr>
        <p:txBody>
          <a:bodyPr wrap="square" rtlCol="0">
            <a:spAutoFit/>
          </a:bodyPr>
          <a:lstStyle/>
          <a:p>
            <a:pPr algn="just">
              <a:lnSpc>
                <a:spcPct val="150000"/>
              </a:lnSpc>
            </a:pPr>
            <a:r>
              <a:rPr lang="pl-PL" sz="2000" dirty="0"/>
              <a:t>Zasada jawności prac parlamentarnych (art. 113) – obejmuje ona:</a:t>
            </a:r>
          </a:p>
          <a:p>
            <a:pPr marL="342900" indent="-342900" algn="just">
              <a:lnSpc>
                <a:spcPct val="150000"/>
              </a:lnSpc>
              <a:buFont typeface="Arial" panose="020B0604020202020204" pitchFamily="34" charset="0"/>
              <a:buChar char="•"/>
            </a:pPr>
            <a:r>
              <a:rPr lang="pl-PL" sz="2000" dirty="0"/>
              <a:t> jawność i publiczność obrad</a:t>
            </a:r>
          </a:p>
          <a:p>
            <a:pPr marL="342900" indent="-342900" algn="just">
              <a:lnSpc>
                <a:spcPct val="150000"/>
              </a:lnSpc>
              <a:buFont typeface="Arial" panose="020B0604020202020204" pitchFamily="34" charset="0"/>
              <a:buChar char="•"/>
            </a:pPr>
            <a:r>
              <a:rPr lang="pl-PL" sz="2000" dirty="0"/>
              <a:t> dostępność do dokumentów i materiałów będących przedmiotem prac</a:t>
            </a:r>
          </a:p>
          <a:p>
            <a:pPr marL="342900" indent="-342900" algn="just">
              <a:lnSpc>
                <a:spcPct val="150000"/>
              </a:lnSpc>
              <a:buFont typeface="Arial" panose="020B0604020202020204" pitchFamily="34" charset="0"/>
              <a:buChar char="•"/>
            </a:pPr>
            <a:r>
              <a:rPr lang="pl-PL" sz="2000" dirty="0"/>
              <a:t> następcza dostępność dokumentów i materiałów rejestrujących przebieg obrad </a:t>
            </a:r>
          </a:p>
          <a:p>
            <a:pPr algn="just">
              <a:lnSpc>
                <a:spcPct val="150000"/>
              </a:lnSpc>
            </a:pPr>
            <a:endParaRPr lang="pl-PL" sz="2000" dirty="0"/>
          </a:p>
          <a:p>
            <a:pPr algn="just">
              <a:lnSpc>
                <a:spcPct val="150000"/>
              </a:lnSpc>
            </a:pPr>
            <a:r>
              <a:rPr lang="pl-PL" sz="2000" dirty="0"/>
              <a:t>Możliwość utajnienia obrad - bezwzględna większość głosów w obecności co najmniej połowy ustawowej liczby posłów. Tylko jeżeli wymaga tego dobro państwa</a:t>
            </a:r>
          </a:p>
          <a:p>
            <a:pPr algn="just">
              <a:lnSpc>
                <a:spcPct val="150000"/>
              </a:lnSpc>
              <a:buFont typeface="Wingdings" pitchFamily="2" charset="2"/>
              <a:buChar char="§"/>
            </a:pPr>
            <a:endParaRPr lang="pl-PL"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755576" y="1916832"/>
            <a:ext cx="2802755" cy="2400657"/>
          </a:xfrm>
          <a:prstGeom prst="rect">
            <a:avLst/>
          </a:prstGeom>
          <a:noFill/>
        </p:spPr>
        <p:txBody>
          <a:bodyPr wrap="none" rtlCol="0">
            <a:spAutoFit/>
          </a:bodyPr>
          <a:lstStyle/>
          <a:p>
            <a:pPr marL="342900" indent="-342900">
              <a:lnSpc>
                <a:spcPct val="150000"/>
              </a:lnSpc>
              <a:buAutoNum type="alphaLcParenR"/>
            </a:pPr>
            <a:r>
              <a:rPr lang="pl-PL" sz="2000" dirty="0"/>
              <a:t>Marszałek Sejmu</a:t>
            </a:r>
          </a:p>
          <a:p>
            <a:pPr marL="342900" indent="-342900">
              <a:lnSpc>
                <a:spcPct val="150000"/>
              </a:lnSpc>
              <a:buAutoNum type="alphaLcParenR"/>
            </a:pPr>
            <a:r>
              <a:rPr lang="pl-PL" sz="2000" dirty="0"/>
              <a:t>Wicemarszałek Sejmu</a:t>
            </a:r>
          </a:p>
          <a:p>
            <a:pPr marL="342900" indent="-342900">
              <a:lnSpc>
                <a:spcPct val="150000"/>
              </a:lnSpc>
              <a:buAutoNum type="alphaLcParenR"/>
            </a:pPr>
            <a:r>
              <a:rPr lang="pl-PL" sz="2000" dirty="0"/>
              <a:t>Prezydium Sejmu</a:t>
            </a:r>
          </a:p>
          <a:p>
            <a:pPr marL="342900" indent="-342900">
              <a:lnSpc>
                <a:spcPct val="150000"/>
              </a:lnSpc>
              <a:buAutoNum type="alphaLcParenR"/>
            </a:pPr>
            <a:r>
              <a:rPr lang="pl-PL" sz="2000" dirty="0"/>
              <a:t>Konwent Seniorów </a:t>
            </a:r>
          </a:p>
          <a:p>
            <a:pPr marL="342900" indent="-342900">
              <a:lnSpc>
                <a:spcPct val="150000"/>
              </a:lnSpc>
              <a:buAutoNum type="alphaLcParenR"/>
            </a:pPr>
            <a:r>
              <a:rPr lang="pl-PL" sz="2000" dirty="0"/>
              <a:t>komisje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1556792"/>
            <a:ext cx="8280920" cy="4199611"/>
          </a:xfrm>
          <a:prstGeom prst="rect">
            <a:avLst/>
          </a:prstGeom>
          <a:noFill/>
        </p:spPr>
        <p:txBody>
          <a:bodyPr wrap="square" rtlCol="0">
            <a:spAutoFit/>
          </a:bodyPr>
          <a:lstStyle/>
          <a:p>
            <a:pPr marL="342900" indent="-342900">
              <a:lnSpc>
                <a:spcPct val="150000"/>
              </a:lnSpc>
            </a:pPr>
            <a:r>
              <a:rPr lang="pl-PL" sz="2000" b="1" dirty="0"/>
              <a:t>Marszałek Sejmu </a:t>
            </a:r>
            <a:r>
              <a:rPr lang="pl-PL" sz="2000" dirty="0"/>
              <a:t>–  art. 110 Konstytucji, art. 10 Regulaminu Sejmu.</a:t>
            </a:r>
          </a:p>
          <a:p>
            <a:pPr marL="800100" lvl="1" indent="-342900">
              <a:lnSpc>
                <a:spcPct val="150000"/>
              </a:lnSpc>
              <a:buFont typeface="Arial" panose="020B0604020202020204" pitchFamily="34" charset="0"/>
              <a:buChar char="•"/>
            </a:pPr>
            <a:r>
              <a:rPr lang="pl-PL" sz="2000" dirty="0"/>
              <a:t>przewodniczenie obradom</a:t>
            </a:r>
          </a:p>
          <a:p>
            <a:pPr marL="800100" lvl="1" indent="-342900">
              <a:lnSpc>
                <a:spcPct val="150000"/>
              </a:lnSpc>
              <a:buFont typeface="Arial" panose="020B0604020202020204" pitchFamily="34" charset="0"/>
              <a:buChar char="•"/>
            </a:pPr>
            <a:r>
              <a:rPr lang="pl-PL" sz="2000" dirty="0"/>
              <a:t>stanie na straży praw Sejmu</a:t>
            </a:r>
          </a:p>
          <a:p>
            <a:pPr marL="800100" lvl="1" indent="-342900">
              <a:lnSpc>
                <a:spcPct val="150000"/>
              </a:lnSpc>
              <a:buFont typeface="Arial" panose="020B0604020202020204" pitchFamily="34" charset="0"/>
              <a:buChar char="•"/>
            </a:pPr>
            <a:r>
              <a:rPr lang="pl-PL" sz="2000" dirty="0"/>
              <a:t>reprezentacja Izby na zewnątrz</a:t>
            </a:r>
          </a:p>
          <a:p>
            <a:pPr marL="800100" lvl="1" indent="-342900">
              <a:lnSpc>
                <a:spcPct val="150000"/>
              </a:lnSpc>
              <a:buFont typeface="Arial" panose="020B0604020202020204" pitchFamily="34" charset="0"/>
              <a:buChar char="•"/>
            </a:pPr>
            <a:r>
              <a:rPr lang="pl-PL" sz="2000" dirty="0"/>
              <a:t>czuwanie nad tokiem i terminowością prac Sejmu </a:t>
            </a:r>
          </a:p>
          <a:p>
            <a:pPr marL="800100" lvl="1" indent="-342900">
              <a:lnSpc>
                <a:spcPct val="150000"/>
              </a:lnSpc>
              <a:buFont typeface="Arial" panose="020B0604020202020204" pitchFamily="34" charset="0"/>
              <a:buChar char="•"/>
            </a:pPr>
            <a:r>
              <a:rPr lang="pl-PL" sz="2000" dirty="0"/>
              <a:t>kierowanie pracami Prezydium Sejmu  i Konwentu Seniorów</a:t>
            </a:r>
          </a:p>
          <a:p>
            <a:pPr marL="800100" lvl="1" indent="-342900">
              <a:lnSpc>
                <a:spcPct val="150000"/>
              </a:lnSpc>
              <a:buFont typeface="Arial" panose="020B0604020202020204" pitchFamily="34" charset="0"/>
              <a:buChar char="•"/>
            </a:pPr>
            <a:r>
              <a:rPr lang="pl-PL" sz="2000" dirty="0"/>
              <a:t>nadawanie biegu inicjatywom ustawodawczym  </a:t>
            </a:r>
          </a:p>
          <a:p>
            <a:pPr marL="342900" indent="-342900">
              <a:lnSpc>
                <a:spcPct val="150000"/>
              </a:lnSpc>
            </a:pPr>
            <a:endParaRPr lang="pl-PL" sz="2000" dirty="0"/>
          </a:p>
          <a:p>
            <a:pPr marL="342900" indent="-342900">
              <a:lnSpc>
                <a:spcPct val="150000"/>
              </a:lnSpc>
            </a:pPr>
            <a:endParaRPr lang="pl-PL"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1655014"/>
            <a:ext cx="8280920" cy="3430170"/>
          </a:xfrm>
          <a:prstGeom prst="rect">
            <a:avLst/>
          </a:prstGeom>
          <a:noFill/>
        </p:spPr>
        <p:txBody>
          <a:bodyPr wrap="square" rtlCol="0">
            <a:spAutoFit/>
          </a:bodyPr>
          <a:lstStyle/>
          <a:p>
            <a:pPr marL="342900" indent="-342900"/>
            <a:r>
              <a:rPr lang="pl-PL" sz="2000" b="1" dirty="0"/>
              <a:t>Marszałek Sejmu</a:t>
            </a:r>
          </a:p>
          <a:p>
            <a:pPr marL="342900" indent="-342900"/>
            <a:endParaRPr lang="pl-PL" sz="2000" dirty="0"/>
          </a:p>
          <a:p>
            <a:pPr indent="-342900" algn="just">
              <a:lnSpc>
                <a:spcPct val="150000"/>
              </a:lnSpc>
            </a:pPr>
            <a:r>
              <a:rPr lang="pl-PL" sz="2000" dirty="0"/>
              <a:t>Powoływany przez Sejm ze swojego grona na pierwszym posiedzenia nowo wybranego Sejmu.  Wymagana bezwzględna większość głosów w obecności co najmniej połowy ogólnej liczby posłów. </a:t>
            </a:r>
          </a:p>
          <a:p>
            <a:pPr indent="-342900" algn="just">
              <a:lnSpc>
                <a:spcPct val="150000"/>
              </a:lnSpc>
            </a:pPr>
            <a:endParaRPr lang="pl-PL" sz="2000" dirty="0"/>
          </a:p>
          <a:p>
            <a:pPr indent="-342900" algn="just">
              <a:lnSpc>
                <a:spcPct val="150000"/>
              </a:lnSpc>
            </a:pPr>
            <a:r>
              <a:rPr lang="pl-PL" sz="2000" dirty="0"/>
              <a:t>Podmioty uprawnione do zgłaszania kandydatów – min. 15 posłów</a:t>
            </a:r>
          </a:p>
          <a:p>
            <a:pPr marL="342900" indent="-342900">
              <a:lnSpc>
                <a:spcPct val="150000"/>
              </a:lnSpc>
            </a:pPr>
            <a:endParaRPr lang="pl-PL"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395536" y="1556792"/>
            <a:ext cx="8280920" cy="2862322"/>
          </a:xfrm>
          <a:prstGeom prst="rect">
            <a:avLst/>
          </a:prstGeom>
          <a:noFill/>
        </p:spPr>
        <p:txBody>
          <a:bodyPr wrap="square" rtlCol="0">
            <a:spAutoFit/>
          </a:bodyPr>
          <a:lstStyle/>
          <a:p>
            <a:pPr marL="342900" indent="-342900" algn="just">
              <a:lnSpc>
                <a:spcPct val="150000"/>
              </a:lnSpc>
            </a:pPr>
            <a:r>
              <a:rPr lang="pl-PL" sz="2000" b="1" dirty="0"/>
              <a:t>Wicemarszałkowie - </a:t>
            </a:r>
            <a:r>
              <a:rPr lang="pl-PL" sz="2000" dirty="0"/>
              <a:t>zastępują Marszałka w zakresie ustalonym przez niego. </a:t>
            </a:r>
          </a:p>
          <a:p>
            <a:pPr marL="342900" indent="-342900" algn="just">
              <a:lnSpc>
                <a:spcPct val="150000"/>
              </a:lnSpc>
            </a:pPr>
            <a:endParaRPr lang="pl-PL" sz="2000" dirty="0"/>
          </a:p>
          <a:p>
            <a:pPr indent="-342900" algn="just">
              <a:lnSpc>
                <a:spcPct val="150000"/>
              </a:lnSpc>
            </a:pPr>
            <a:r>
              <a:rPr lang="pl-PL" sz="2000" dirty="0"/>
              <a:t>Brak sztywno ustalonej liczby wicemarszałków. Jest ona określana każdorazowo w drodze uchwały Sejmu. </a:t>
            </a:r>
          </a:p>
          <a:p>
            <a:pPr indent="-342900" algn="just">
              <a:lnSpc>
                <a:spcPct val="150000"/>
              </a:lnSpc>
            </a:pPr>
            <a:endParaRPr lang="pl-PL" sz="2000" dirty="0"/>
          </a:p>
          <a:p>
            <a:pPr indent="-342900" algn="just">
              <a:lnSpc>
                <a:spcPct val="150000"/>
              </a:lnSpc>
            </a:pPr>
            <a:r>
              <a:rPr lang="pl-PL" sz="2000" dirty="0"/>
              <a:t>Wybierani w sposób tożsamy do Marszałka.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1556792"/>
            <a:ext cx="8246634" cy="4893647"/>
          </a:xfrm>
          <a:prstGeom prst="rect">
            <a:avLst/>
          </a:prstGeom>
          <a:noFill/>
        </p:spPr>
        <p:txBody>
          <a:bodyPr wrap="square" rtlCol="0">
            <a:spAutoFit/>
          </a:bodyPr>
          <a:lstStyle/>
          <a:p>
            <a:pPr marL="342900" indent="-342900">
              <a:lnSpc>
                <a:spcPct val="150000"/>
              </a:lnSpc>
            </a:pPr>
            <a:r>
              <a:rPr lang="pl-PL" sz="2000" b="1" dirty="0"/>
              <a:t>Odwoływanie Marszałka i wicemarszałków</a:t>
            </a:r>
          </a:p>
          <a:p>
            <a:pPr marL="342900" indent="-342900">
              <a:lnSpc>
                <a:spcPct val="150000"/>
              </a:lnSpc>
            </a:pPr>
            <a:endParaRPr lang="pl-PL" b="1" dirty="0"/>
          </a:p>
          <a:p>
            <a:pPr algn="just"/>
            <a:r>
              <a:rPr lang="pl-PL" dirty="0"/>
              <a:t>Art. 10a Regulaminu Sejmu </a:t>
            </a:r>
          </a:p>
          <a:p>
            <a:pPr algn="just"/>
            <a:r>
              <a:rPr lang="pl-PL" dirty="0"/>
              <a:t>1. Sejm odwołuje </a:t>
            </a:r>
            <a:r>
              <a:rPr lang="pl-PL" b="1" dirty="0"/>
              <a:t>Marszałka Sejmu </a:t>
            </a:r>
            <a:r>
              <a:rPr lang="pl-PL" dirty="0"/>
              <a:t>na wniosek złożony przez co najmniej 46 posłów </a:t>
            </a:r>
            <a:br>
              <a:rPr lang="pl-PL" dirty="0"/>
            </a:br>
            <a:r>
              <a:rPr lang="pl-PL" dirty="0"/>
              <a:t>i imiennie wskazujący kandydata na Marszałka Sejmu.</a:t>
            </a:r>
          </a:p>
          <a:p>
            <a:pPr algn="just"/>
            <a:r>
              <a:rPr lang="pl-PL" dirty="0"/>
              <a:t>2. Sejm odwołuje i wybiera Marszałka Sejmu bezwzględną większością głosów </a:t>
            </a:r>
            <a:br>
              <a:rPr lang="pl-PL" dirty="0"/>
            </a:br>
            <a:r>
              <a:rPr lang="pl-PL" dirty="0"/>
              <a:t>w obecności co najmniej połowy ustawowej liczby posłów, w jednym głosowaniu.</a:t>
            </a:r>
          </a:p>
          <a:p>
            <a:pPr algn="just"/>
            <a:r>
              <a:rPr lang="pl-PL" dirty="0"/>
              <a:t>(…)</a:t>
            </a:r>
          </a:p>
          <a:p>
            <a:pPr algn="just"/>
            <a:r>
              <a:rPr lang="pl-PL" dirty="0"/>
              <a:t>4. Rozpatrzenie wniosku, o którym mowa w ust. 1, i poddanie go pod głosowanie następuje na najbliższym posiedzeniu Sejmu przypadającym po upływie 7 dni od dnia jego złożenia, nie później jednak niż w terminie 45 dni od dnia złożenia wniosku.</a:t>
            </a:r>
          </a:p>
          <a:p>
            <a:pPr algn="just"/>
            <a:r>
              <a:rPr lang="pl-PL" dirty="0"/>
              <a:t>5. Sejm odwołuje </a:t>
            </a:r>
            <a:r>
              <a:rPr lang="pl-PL" b="1" dirty="0"/>
              <a:t>wicemarszałka Sejmu</a:t>
            </a:r>
            <a:r>
              <a:rPr lang="pl-PL" dirty="0"/>
              <a:t>, na wniosek złożony przez co najmniej 15 posłów, bezwzględną większością głosów w obecności co najmniej połowy ustawowej liczby posłów.</a:t>
            </a:r>
          </a:p>
          <a:p>
            <a:br>
              <a:rPr lang="pl-PL" dirty="0"/>
            </a:br>
            <a:endParaRPr lang="pl-PL"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1556792"/>
            <a:ext cx="8280920" cy="4199611"/>
          </a:xfrm>
          <a:prstGeom prst="rect">
            <a:avLst/>
          </a:prstGeom>
          <a:noFill/>
        </p:spPr>
        <p:txBody>
          <a:bodyPr wrap="square" rtlCol="0">
            <a:spAutoFit/>
          </a:bodyPr>
          <a:lstStyle/>
          <a:p>
            <a:pPr indent="-342900" algn="just">
              <a:lnSpc>
                <a:spcPct val="150000"/>
              </a:lnSpc>
            </a:pPr>
            <a:r>
              <a:rPr lang="pl-PL" sz="2000" b="1" dirty="0"/>
              <a:t>Prezydium Sejmu </a:t>
            </a:r>
            <a:r>
              <a:rPr lang="pl-PL" sz="2000" dirty="0"/>
              <a:t>–</a:t>
            </a:r>
            <a:r>
              <a:rPr lang="pl-PL" sz="2000" b="1" dirty="0"/>
              <a:t> </a:t>
            </a:r>
            <a:r>
              <a:rPr lang="pl-PL" sz="2000" dirty="0"/>
              <a:t>kolegialny organ Sejmu składający się z Marszałka </a:t>
            </a:r>
            <a:br>
              <a:rPr lang="pl-PL" sz="2000" dirty="0"/>
            </a:br>
            <a:r>
              <a:rPr lang="pl-PL" sz="2000" dirty="0"/>
              <a:t>i wicemarszałków Sejmu. </a:t>
            </a:r>
          </a:p>
          <a:p>
            <a:pPr indent="-342900" algn="just">
              <a:lnSpc>
                <a:spcPct val="150000"/>
              </a:lnSpc>
            </a:pPr>
            <a:r>
              <a:rPr lang="pl-PL" sz="2000" dirty="0"/>
              <a:t>Do jego zadań należy:</a:t>
            </a:r>
          </a:p>
          <a:p>
            <a:pPr marL="800100" lvl="1" indent="-342900" algn="just">
              <a:lnSpc>
                <a:spcPct val="150000"/>
              </a:lnSpc>
              <a:buFont typeface="Arial" panose="020B0604020202020204" pitchFamily="34" charset="0"/>
              <a:buChar char="•"/>
            </a:pPr>
            <a:r>
              <a:rPr lang="pl-PL" sz="2000" dirty="0"/>
              <a:t>ustalanie planu pracy</a:t>
            </a:r>
          </a:p>
          <a:p>
            <a:pPr marL="800100" lvl="1" indent="-342900" algn="just">
              <a:lnSpc>
                <a:spcPct val="150000"/>
              </a:lnSpc>
              <a:buFont typeface="Arial" panose="020B0604020202020204" pitchFamily="34" charset="0"/>
              <a:buChar char="•"/>
            </a:pPr>
            <a:r>
              <a:rPr lang="pl-PL" sz="2000" dirty="0"/>
              <a:t>dokonywanie wykładni Regulaminu Sejmu (po zasięgnięciu opinii Komisji Regulaminowej)</a:t>
            </a:r>
          </a:p>
          <a:p>
            <a:pPr marL="800100" lvl="1" indent="-342900" algn="just">
              <a:lnSpc>
                <a:spcPct val="150000"/>
              </a:lnSpc>
              <a:buFont typeface="Arial" panose="020B0604020202020204" pitchFamily="34" charset="0"/>
              <a:buChar char="•"/>
            </a:pPr>
            <a:r>
              <a:rPr lang="pl-PL" sz="2000" dirty="0"/>
              <a:t>organizacja współpracy pomiędzy komisjami</a:t>
            </a:r>
          </a:p>
          <a:p>
            <a:pPr marL="800100" lvl="1" indent="-342900" algn="just">
              <a:lnSpc>
                <a:spcPct val="150000"/>
              </a:lnSpc>
              <a:buFont typeface="Arial" panose="020B0604020202020204" pitchFamily="34" charset="0"/>
              <a:buChar char="•"/>
            </a:pPr>
            <a:r>
              <a:rPr lang="pl-PL" sz="2000" dirty="0"/>
              <a:t>podejmowanie uchwał w sprawie kar z tytułu odpowiedzialności regulaminowej</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1556792"/>
            <a:ext cx="8285740" cy="3276282"/>
          </a:xfrm>
          <a:prstGeom prst="rect">
            <a:avLst/>
          </a:prstGeom>
          <a:noFill/>
        </p:spPr>
        <p:txBody>
          <a:bodyPr wrap="square" rtlCol="0">
            <a:spAutoFit/>
          </a:bodyPr>
          <a:lstStyle/>
          <a:p>
            <a:pPr indent="-342900" algn="just">
              <a:lnSpc>
                <a:spcPct val="150000"/>
              </a:lnSpc>
            </a:pPr>
            <a:r>
              <a:rPr lang="pl-PL" sz="2000" b="1" dirty="0"/>
              <a:t>Konwent Seniorów </a:t>
            </a:r>
            <a:r>
              <a:rPr lang="pl-PL" sz="2000" dirty="0"/>
              <a:t>– kolegialny organ Sejmu składający się z Marszałka Sejmu, wicemarszałków, przewodniczących lub wiceprzewodniczących klubów, przedstawicieli porozumień kół i klubów, przedstawicieli klubów parlamentarnych (jeżeli w ich skład wchodzi min. 15 posłów) oraz przedstawicieli kół parlamentarnych, które w dniu rozpoczęcia kadencji stanowiły osobną listę wyborczą. </a:t>
            </a:r>
          </a:p>
          <a:p>
            <a:pPr indent="-342900" algn="just">
              <a:lnSpc>
                <a:spcPct val="150000"/>
              </a:lnSpc>
            </a:pPr>
            <a:r>
              <a:rPr lang="pl-PL" sz="2000" dirty="0"/>
              <a:t>Ma charakter </a:t>
            </a:r>
            <a:r>
              <a:rPr lang="pl-PL" sz="2000" dirty="0" err="1"/>
              <a:t>opinionwczo</a:t>
            </a:r>
            <a:r>
              <a:rPr lang="pl-PL" sz="2000" dirty="0"/>
              <a:t>-doradczy.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1556792"/>
            <a:ext cx="8280920" cy="4247317"/>
          </a:xfrm>
          <a:prstGeom prst="rect">
            <a:avLst/>
          </a:prstGeom>
          <a:noFill/>
        </p:spPr>
        <p:txBody>
          <a:bodyPr wrap="square" rtlCol="0">
            <a:spAutoFit/>
          </a:bodyPr>
          <a:lstStyle/>
          <a:p>
            <a:pPr indent="-342900" algn="just">
              <a:lnSpc>
                <a:spcPct val="150000"/>
              </a:lnSpc>
            </a:pPr>
            <a:r>
              <a:rPr lang="pl-PL" sz="2000" b="1" dirty="0"/>
              <a:t>Komisje – </a:t>
            </a:r>
            <a:r>
              <a:rPr lang="pl-PL" sz="2000" dirty="0"/>
              <a:t>wyspecjalizowane organy pomocnicze powołane w celu rozpatrywania i przygotowywania spraw będących przedmiotem prac Sejmu, a także opiniowania spraw przekazanych przez Sejm, marszałka lub Prezydium.  Są one również organami kontroli sejmowej.</a:t>
            </a:r>
          </a:p>
          <a:p>
            <a:pPr indent="-342900" algn="just">
              <a:lnSpc>
                <a:spcPct val="150000"/>
              </a:lnSpc>
            </a:pPr>
            <a:endParaRPr lang="pl-PL" sz="2000" dirty="0"/>
          </a:p>
          <a:p>
            <a:pPr indent="-342900" algn="just">
              <a:lnSpc>
                <a:spcPct val="150000"/>
              </a:lnSpc>
            </a:pPr>
            <a:r>
              <a:rPr lang="pl-PL" sz="2000" dirty="0"/>
              <a:t>Rodzaje:</a:t>
            </a:r>
          </a:p>
          <a:p>
            <a:pPr marL="114300" indent="-457200" algn="just">
              <a:lnSpc>
                <a:spcPct val="150000"/>
              </a:lnSpc>
              <a:buAutoNum type="alphaLcParenR"/>
            </a:pPr>
            <a:r>
              <a:rPr lang="pl-PL" sz="2000" dirty="0"/>
              <a:t>stałe</a:t>
            </a:r>
          </a:p>
          <a:p>
            <a:pPr marL="114300" indent="-457200" algn="just">
              <a:lnSpc>
                <a:spcPct val="150000"/>
              </a:lnSpc>
              <a:buAutoNum type="alphaLcParenR"/>
            </a:pPr>
            <a:r>
              <a:rPr lang="pl-PL" sz="2000" dirty="0"/>
              <a:t>nadzwyczajne</a:t>
            </a:r>
          </a:p>
          <a:p>
            <a:pPr marL="114300" indent="-457200" algn="just">
              <a:lnSpc>
                <a:spcPct val="150000"/>
              </a:lnSpc>
              <a:buAutoNum type="alphaLcParenR"/>
            </a:pPr>
            <a:r>
              <a:rPr lang="pl-PL" sz="2000" dirty="0"/>
              <a:t>śledcze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484784"/>
            <a:ext cx="8280920" cy="4431983"/>
          </a:xfrm>
          <a:prstGeom prst="rect">
            <a:avLst/>
          </a:prstGeom>
          <a:noFill/>
        </p:spPr>
        <p:txBody>
          <a:bodyPr wrap="square" rtlCol="0">
            <a:spAutoFit/>
          </a:bodyPr>
          <a:lstStyle/>
          <a:p>
            <a:pPr algn="just"/>
            <a:r>
              <a:rPr lang="pl-PL" sz="1600" dirty="0"/>
              <a:t>„(…) Sprawowanie władzy przez przedstawicieli uważa się na gruncie współczesnych standardów państwa demokratycznego za zasadę. Bezpośrednie sprawowanie władzy, przez bezpośredni przejaw woli suwerena, określanego we współczesnych konstytucjach nadal tradycyjnie jako „lud” lub „naród”, uważa się za potrzebne </a:t>
            </a:r>
            <a:r>
              <a:rPr lang="pl-PL" sz="1600" u="sng" dirty="0"/>
              <a:t>uzupełnienie</a:t>
            </a:r>
            <a:r>
              <a:rPr lang="pl-PL" sz="1600" dirty="0"/>
              <a:t> modelu państwa demokratycznego; bądź jako </a:t>
            </a:r>
            <a:r>
              <a:rPr lang="pl-PL" sz="1600" u="sng" dirty="0"/>
              <a:t>uzupełnienie incydentalne</a:t>
            </a:r>
            <a:r>
              <a:rPr lang="pl-PL" sz="1600" dirty="0"/>
              <a:t>, w formie wypowiedzenia się suwerena w najważniejszych sprawach państwa lub społeczeństwa (element procedury uchwalania konstytucji, upoważnienia do ratyfikacji ważnej umowy międzynarodowej, stanowisko wobec szczególnie ważnego problemu); bądź też nawet jako pewien </a:t>
            </a:r>
            <a:r>
              <a:rPr lang="pl-PL" sz="1600" u="sng" dirty="0"/>
              <a:t>wyjątek od zasady parlamentarnej procedury uchwalania ustaw</a:t>
            </a:r>
            <a:r>
              <a:rPr lang="pl-PL" sz="1600" dirty="0"/>
              <a:t> (uchwalanie ustaw w drodze referendum, inicjatywa ustawodawcza czy tzw. weto ustawodawcze).</a:t>
            </a:r>
          </a:p>
          <a:p>
            <a:pPr algn="just"/>
            <a:endParaRPr lang="pl-PL" dirty="0"/>
          </a:p>
          <a:p>
            <a:pPr algn="just"/>
            <a:r>
              <a:rPr lang="pl-PL" sz="1600" dirty="0"/>
              <a:t>Art. 4 Konstytucji (…) dopuszcza obydwa sposoby sprawowania władzy przez Naród: przez przedstawicieli lub bezpośrednio (ust. 2). Nie ulega jednak wątpliwości, że sprawowanie władzy przez przedstawicieli jest na tle obowiązującego systemu konstytucyjnego zasadą, </a:t>
            </a:r>
            <a:br>
              <a:rPr lang="pl-PL" sz="1600" dirty="0"/>
            </a:br>
            <a:r>
              <a:rPr lang="pl-PL" sz="1600" dirty="0"/>
              <a:t>a bezpośrednie sprawowanie władzy przez suwerena (referendum, inicjatywa ustawodawcza) – wyjątkiem.”</a:t>
            </a:r>
          </a:p>
          <a:p>
            <a:pPr algn="just"/>
            <a:endParaRPr lang="pl-PL" dirty="0"/>
          </a:p>
          <a:p>
            <a:pPr algn="just"/>
            <a:r>
              <a:rPr lang="pl-PL" sz="1400" dirty="0"/>
              <a:t>Wyrok Trybunału Konstytucyjnego z dnia 3 listopada 2006 r. sygn. akt K 31/06</a:t>
            </a:r>
          </a:p>
        </p:txBody>
      </p:sp>
    </p:spTree>
    <p:extLst>
      <p:ext uri="{BB962C8B-B14F-4D97-AF65-F5344CB8AC3E}">
        <p14:creationId xmlns:p14="http://schemas.microsoft.com/office/powerpoint/2010/main" val="3043907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1980076"/>
            <a:ext cx="8280920" cy="4320478"/>
          </a:xfrm>
          <a:prstGeom prst="rect">
            <a:avLst/>
          </a:prstGeom>
          <a:noFill/>
        </p:spPr>
        <p:txBody>
          <a:bodyPr wrap="square" numCol="2" rtlCol="0">
            <a:spAutoFit/>
          </a:bodyPr>
          <a:lstStyle/>
          <a:p>
            <a:pPr indent="-342900" algn="just">
              <a:buFont typeface="+mj-lt"/>
              <a:buAutoNum type="arabicPeriod"/>
            </a:pPr>
            <a:r>
              <a:rPr lang="pl-PL" sz="1600" dirty="0"/>
              <a:t>Administracji i Spraw Wewnętrznych</a:t>
            </a:r>
          </a:p>
          <a:p>
            <a:pPr indent="-342900" algn="just">
              <a:buFont typeface="+mj-lt"/>
              <a:buAutoNum type="arabicPeriod"/>
            </a:pPr>
            <a:r>
              <a:rPr lang="pl-PL" sz="1600" dirty="0"/>
              <a:t>do Spraw Petycji</a:t>
            </a:r>
          </a:p>
          <a:p>
            <a:pPr indent="-342900" algn="just">
              <a:buFont typeface="+mj-lt"/>
              <a:buAutoNum type="arabicPeriod"/>
            </a:pPr>
            <a:r>
              <a:rPr lang="pl-PL" sz="1600" dirty="0"/>
              <a:t>do Spraw Służb Specjalnych</a:t>
            </a:r>
          </a:p>
          <a:p>
            <a:pPr indent="-342900" algn="just">
              <a:buFont typeface="+mj-lt"/>
              <a:buAutoNum type="arabicPeriod"/>
            </a:pPr>
            <a:r>
              <a:rPr lang="pl-PL" sz="1600" dirty="0"/>
              <a:t>do Spraw Kontroli Państwowej</a:t>
            </a:r>
          </a:p>
          <a:p>
            <a:pPr indent="-342900" algn="just">
              <a:buFont typeface="+mj-lt"/>
              <a:buAutoNum type="arabicPeriod"/>
            </a:pPr>
            <a:r>
              <a:rPr lang="pl-PL" sz="1600" dirty="0"/>
              <a:t>do Spraw Unii Europejskiej</a:t>
            </a:r>
          </a:p>
          <a:p>
            <a:pPr indent="-342900" algn="just">
              <a:buFont typeface="+mj-lt"/>
              <a:buAutoNum type="arabicPeriod"/>
            </a:pPr>
            <a:r>
              <a:rPr lang="pl-PL" sz="1600" dirty="0"/>
              <a:t>do Spraw Energii, Klimatu i Aktywów Państwowych</a:t>
            </a:r>
          </a:p>
          <a:p>
            <a:pPr indent="-342900" algn="just">
              <a:buFont typeface="+mj-lt"/>
              <a:buAutoNum type="arabicPeriod"/>
            </a:pPr>
            <a:r>
              <a:rPr lang="pl-PL" sz="1600" dirty="0"/>
              <a:t>Edukacji, Nauki i Młodzieży</a:t>
            </a:r>
          </a:p>
          <a:p>
            <a:pPr indent="-342900" algn="just">
              <a:buFont typeface="+mj-lt"/>
              <a:buAutoNum type="arabicPeriod"/>
            </a:pPr>
            <a:r>
              <a:rPr lang="pl-PL" sz="1600" dirty="0"/>
              <a:t>Etyki Poselskiej</a:t>
            </a:r>
          </a:p>
          <a:p>
            <a:pPr indent="-342900" algn="just">
              <a:buFont typeface="+mj-lt"/>
              <a:buAutoNum type="arabicPeriod"/>
            </a:pPr>
            <a:r>
              <a:rPr lang="pl-PL" sz="1600" dirty="0"/>
              <a:t>Finansów Publicznych</a:t>
            </a:r>
          </a:p>
          <a:p>
            <a:pPr indent="-342900" algn="just">
              <a:buFont typeface="+mj-lt"/>
              <a:buAutoNum type="arabicPeriod"/>
            </a:pPr>
            <a:r>
              <a:rPr lang="pl-PL" sz="1600" dirty="0"/>
              <a:t>Gospodarki i Rozwoju</a:t>
            </a:r>
          </a:p>
          <a:p>
            <a:pPr indent="-342900" algn="just">
              <a:buFont typeface="+mj-lt"/>
              <a:buAutoNum type="arabicPeriod"/>
            </a:pPr>
            <a:r>
              <a:rPr lang="pl-PL" sz="1600" dirty="0"/>
              <a:t>Gospodarki Morskiej i Żeglugi Śródlądowej</a:t>
            </a:r>
          </a:p>
          <a:p>
            <a:pPr indent="-342900" algn="just">
              <a:buFont typeface="+mj-lt"/>
              <a:buAutoNum type="arabicPeriod"/>
            </a:pPr>
            <a:r>
              <a:rPr lang="pl-PL" sz="1600" dirty="0"/>
              <a:t>Infrastruktury</a:t>
            </a:r>
          </a:p>
          <a:p>
            <a:pPr indent="-342900" algn="just">
              <a:buFont typeface="+mj-lt"/>
              <a:buAutoNum type="arabicPeriod"/>
            </a:pPr>
            <a:r>
              <a:rPr lang="pl-PL" sz="1600" dirty="0"/>
              <a:t>Cyfryzacji, Innowacyjności i Nowoczesnych Technologii</a:t>
            </a:r>
          </a:p>
          <a:p>
            <a:pPr indent="-342900" algn="just">
              <a:buFont typeface="+mj-lt"/>
              <a:buAutoNum type="arabicPeriod"/>
            </a:pPr>
            <a:r>
              <a:rPr lang="pl-PL" sz="1600" dirty="0"/>
              <a:t>Kultury Fizycznej, Sportu i Turystyki</a:t>
            </a:r>
          </a:p>
          <a:p>
            <a:pPr indent="-342900" algn="just">
              <a:buFont typeface="+mj-lt"/>
              <a:buAutoNum type="arabicPeriod"/>
            </a:pPr>
            <a:r>
              <a:rPr lang="pl-PL" sz="1600" dirty="0"/>
              <a:t>Kultury i Środków Przekazu</a:t>
            </a:r>
          </a:p>
          <a:p>
            <a:pPr indent="-342900" algn="just">
              <a:buFont typeface="+mj-lt"/>
              <a:buAutoNum type="arabicPeriod"/>
            </a:pPr>
            <a:r>
              <a:rPr lang="pl-PL" sz="1600" dirty="0"/>
              <a:t>Łączności z Polakami za Granicą</a:t>
            </a:r>
          </a:p>
          <a:p>
            <a:pPr indent="-342900" algn="just">
              <a:buFont typeface="+mj-lt"/>
              <a:buAutoNum type="arabicPeriod"/>
            </a:pPr>
            <a:r>
              <a:rPr lang="pl-PL" sz="1600" dirty="0"/>
              <a:t>Mniejszości Narodowych i Etnicznych</a:t>
            </a:r>
          </a:p>
          <a:p>
            <a:pPr indent="-342900" algn="just">
              <a:buFont typeface="+mj-lt"/>
              <a:buAutoNum type="arabicPeriod"/>
            </a:pPr>
            <a:r>
              <a:rPr lang="pl-PL" sz="1600" dirty="0"/>
              <a:t>Obrony Narodowej</a:t>
            </a:r>
          </a:p>
          <a:p>
            <a:pPr indent="-342900" algn="just">
              <a:buFont typeface="+mj-lt"/>
              <a:buAutoNum type="arabicPeriod"/>
            </a:pPr>
            <a:r>
              <a:rPr lang="pl-PL" sz="1600" dirty="0"/>
              <a:t>Ochrony Środowiska, Zasobów Naturalnych </a:t>
            </a:r>
            <a:br>
              <a:rPr lang="pl-PL" sz="1600" dirty="0"/>
            </a:br>
            <a:r>
              <a:rPr lang="pl-PL" sz="1600" dirty="0"/>
              <a:t>i Leśnictwa</a:t>
            </a:r>
          </a:p>
          <a:p>
            <a:pPr indent="-342900" algn="just">
              <a:buFont typeface="+mj-lt"/>
              <a:buAutoNum type="arabicPeriod"/>
            </a:pPr>
            <a:r>
              <a:rPr lang="pl-PL" sz="1600" dirty="0"/>
              <a:t>Odpowiedzialności Konstytucyjnej</a:t>
            </a:r>
          </a:p>
          <a:p>
            <a:pPr indent="-342900" algn="just">
              <a:buFont typeface="+mj-lt"/>
              <a:buAutoNum type="arabicPeriod"/>
            </a:pPr>
            <a:r>
              <a:rPr lang="pl-PL" sz="1600" dirty="0"/>
              <a:t>Polityki Senioralnej</a:t>
            </a:r>
          </a:p>
          <a:p>
            <a:pPr indent="-342900" algn="just">
              <a:buFont typeface="+mj-lt"/>
              <a:buAutoNum type="arabicPeriod"/>
            </a:pPr>
            <a:r>
              <a:rPr lang="pl-PL" sz="1600" dirty="0"/>
              <a:t>Polityki Społecznej i Rodziny</a:t>
            </a:r>
          </a:p>
          <a:p>
            <a:pPr indent="-342900" algn="just">
              <a:buFont typeface="+mj-lt"/>
              <a:buAutoNum type="arabicPeriod"/>
            </a:pPr>
            <a:r>
              <a:rPr lang="pl-PL" sz="1600" dirty="0"/>
              <a:t>Regulaminowa, Spraw Poselskich </a:t>
            </a:r>
            <a:br>
              <a:rPr lang="pl-PL" sz="1600" dirty="0"/>
            </a:br>
            <a:r>
              <a:rPr lang="pl-PL" sz="1600" dirty="0"/>
              <a:t>i Immunitetowych</a:t>
            </a:r>
          </a:p>
          <a:p>
            <a:pPr indent="-342900" algn="just">
              <a:buFont typeface="+mj-lt"/>
              <a:buAutoNum type="arabicPeriod"/>
            </a:pPr>
            <a:r>
              <a:rPr lang="pl-PL" sz="1600" dirty="0"/>
              <a:t>Rolnictwa i Rozwoju Wsi</a:t>
            </a:r>
          </a:p>
          <a:p>
            <a:pPr indent="-342900" algn="just">
              <a:buFont typeface="+mj-lt"/>
              <a:buAutoNum type="arabicPeriod"/>
            </a:pPr>
            <a:r>
              <a:rPr lang="pl-PL" sz="1600" dirty="0"/>
              <a:t>Samorządu Terytorialnego i Polityki Regionalnej</a:t>
            </a:r>
          </a:p>
          <a:p>
            <a:pPr indent="-342900" algn="just">
              <a:buFont typeface="+mj-lt"/>
              <a:buAutoNum type="arabicPeriod"/>
            </a:pPr>
            <a:r>
              <a:rPr lang="pl-PL" sz="1600" dirty="0"/>
              <a:t>Spraw Zagranicznych</a:t>
            </a:r>
          </a:p>
          <a:p>
            <a:pPr indent="-342900" algn="just">
              <a:buFont typeface="+mj-lt"/>
              <a:buAutoNum type="arabicPeriod"/>
            </a:pPr>
            <a:r>
              <a:rPr lang="pl-PL" sz="1600" dirty="0"/>
              <a:t>Sprawiedliwości i Praw Człowieka</a:t>
            </a:r>
          </a:p>
          <a:p>
            <a:pPr indent="-342900" algn="just">
              <a:buFont typeface="+mj-lt"/>
              <a:buAutoNum type="arabicPeriod"/>
            </a:pPr>
            <a:r>
              <a:rPr lang="pl-PL" sz="1600" dirty="0"/>
              <a:t>Ustawodawcza</a:t>
            </a:r>
          </a:p>
          <a:p>
            <a:pPr indent="-342900" algn="just">
              <a:buFont typeface="+mj-lt"/>
              <a:buAutoNum type="arabicPeriod"/>
            </a:pPr>
            <a:r>
              <a:rPr lang="pl-PL" sz="1600" dirty="0"/>
              <a:t>Zdrowia</a:t>
            </a:r>
          </a:p>
        </p:txBody>
      </p:sp>
      <p:sp>
        <p:nvSpPr>
          <p:cNvPr id="4" name="pole tekstowe 3">
            <a:extLst>
              <a:ext uri="{FF2B5EF4-FFF2-40B4-BE49-F238E27FC236}">
                <a16:creationId xmlns:a16="http://schemas.microsoft.com/office/drawing/2014/main" id="{D3A500AE-5CDC-4E3E-AE6C-49CB86383359}"/>
              </a:ext>
            </a:extLst>
          </p:cNvPr>
          <p:cNvSpPr txBox="1"/>
          <p:nvPr/>
        </p:nvSpPr>
        <p:spPr>
          <a:xfrm>
            <a:off x="431540" y="1556792"/>
            <a:ext cx="3816424" cy="369332"/>
          </a:xfrm>
          <a:prstGeom prst="rect">
            <a:avLst/>
          </a:prstGeom>
          <a:noFill/>
        </p:spPr>
        <p:txBody>
          <a:bodyPr wrap="square" rtlCol="0">
            <a:spAutoFit/>
          </a:bodyPr>
          <a:lstStyle/>
          <a:p>
            <a:r>
              <a:rPr lang="pl-PL" b="1" dirty="0"/>
              <a:t>Wykaz obecnych komisji stałych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589072"/>
          </a:xfrm>
          <a:prstGeom prst="rect">
            <a:avLst/>
          </a:prstGeom>
          <a:noFill/>
        </p:spPr>
        <p:txBody>
          <a:bodyPr wrap="square" rtlCol="0">
            <a:spAutoFit/>
          </a:bodyPr>
          <a:lstStyle/>
          <a:p>
            <a:pPr marL="342900" lvl="0" indent="-342900">
              <a:lnSpc>
                <a:spcPct val="150000"/>
              </a:lnSpc>
            </a:pPr>
            <a:r>
              <a:rPr lang="pl-PL" sz="2400" dirty="0"/>
              <a:t>ORGANY WEWNĘTRZNE PARLAMENTU</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431540" y="2063170"/>
            <a:ext cx="8280920" cy="861774"/>
          </a:xfrm>
          <a:prstGeom prst="rect">
            <a:avLst/>
          </a:prstGeom>
          <a:noFill/>
        </p:spPr>
        <p:txBody>
          <a:bodyPr wrap="square" numCol="1" rtlCol="0">
            <a:spAutoFit/>
          </a:bodyPr>
          <a:lstStyle/>
          <a:p>
            <a:pPr marL="457200" indent="-457200" algn="just">
              <a:buFont typeface="+mj-lt"/>
              <a:buAutoNum type="arabicPeriod"/>
            </a:pPr>
            <a:r>
              <a:rPr lang="pl-PL" dirty="0"/>
              <a:t>Komisja Nadzwyczajna do spraw zmian w kodyfikacjach</a:t>
            </a:r>
          </a:p>
          <a:p>
            <a:pPr marL="457200" indent="-457200" algn="just">
              <a:buFont typeface="+mj-lt"/>
              <a:buAutoNum type="arabicPeriod"/>
            </a:pPr>
            <a:r>
              <a:rPr lang="pl-PL" dirty="0"/>
              <a:t>Komisja Nadzwyczajna do spraw deregulacji</a:t>
            </a:r>
          </a:p>
          <a:p>
            <a:pPr algn="just"/>
            <a:endParaRPr lang="pl-PL" sz="1400" b="0" i="0" dirty="0">
              <a:solidFill>
                <a:srgbClr val="3A3A3A"/>
              </a:solidFill>
              <a:effectLst/>
              <a:latin typeface="inherit"/>
            </a:endParaRPr>
          </a:p>
        </p:txBody>
      </p:sp>
      <p:sp>
        <p:nvSpPr>
          <p:cNvPr id="4" name="pole tekstowe 3">
            <a:extLst>
              <a:ext uri="{FF2B5EF4-FFF2-40B4-BE49-F238E27FC236}">
                <a16:creationId xmlns:a16="http://schemas.microsoft.com/office/drawing/2014/main" id="{D3A500AE-5CDC-4E3E-AE6C-49CB86383359}"/>
              </a:ext>
            </a:extLst>
          </p:cNvPr>
          <p:cNvSpPr txBox="1"/>
          <p:nvPr/>
        </p:nvSpPr>
        <p:spPr>
          <a:xfrm>
            <a:off x="431540" y="1567878"/>
            <a:ext cx="4500500" cy="369332"/>
          </a:xfrm>
          <a:prstGeom prst="rect">
            <a:avLst/>
          </a:prstGeom>
          <a:noFill/>
        </p:spPr>
        <p:txBody>
          <a:bodyPr wrap="square" rtlCol="0">
            <a:spAutoFit/>
          </a:bodyPr>
          <a:lstStyle/>
          <a:p>
            <a:r>
              <a:rPr lang="pl-PL" b="1" dirty="0"/>
              <a:t>Wykaz obecnych komisji nadzwyczajnych </a:t>
            </a:r>
          </a:p>
        </p:txBody>
      </p:sp>
    </p:spTree>
    <p:extLst>
      <p:ext uri="{BB962C8B-B14F-4D97-AF65-F5344CB8AC3E}">
        <p14:creationId xmlns:p14="http://schemas.microsoft.com/office/powerpoint/2010/main" val="407604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1834477"/>
          </a:xfrm>
          <a:prstGeom prst="rect">
            <a:avLst/>
          </a:prstGeom>
          <a:noFill/>
        </p:spPr>
        <p:txBody>
          <a:bodyPr wrap="square" rtlCol="0">
            <a:spAutoFit/>
          </a:bodyPr>
          <a:lstStyle/>
          <a:p>
            <a:pPr algn="just"/>
            <a:r>
              <a:rPr lang="pl-PL" sz="2000" b="1" dirty="0"/>
              <a:t>Instytucje demokracji bezpośredniej</a:t>
            </a:r>
          </a:p>
          <a:p>
            <a:pPr algn="just"/>
            <a:endParaRPr lang="pl-PL" sz="1500" b="1" dirty="0"/>
          </a:p>
          <a:p>
            <a:pPr marL="342900" indent="-342900" algn="just">
              <a:lnSpc>
                <a:spcPct val="150000"/>
              </a:lnSpc>
              <a:buAutoNum type="arabicPeriod"/>
            </a:pPr>
            <a:r>
              <a:rPr lang="pl-PL" dirty="0"/>
              <a:t>Instytucje demokracji bezpośredniej </a:t>
            </a:r>
            <a:r>
              <a:rPr lang="pl-PL" i="1" dirty="0"/>
              <a:t>sensu stricto</a:t>
            </a:r>
          </a:p>
          <a:p>
            <a:pPr marL="342900" indent="-342900" algn="just">
              <a:lnSpc>
                <a:spcPct val="150000"/>
              </a:lnSpc>
              <a:buAutoNum type="arabicPeriod"/>
            </a:pPr>
            <a:r>
              <a:rPr lang="pl-PL" dirty="0"/>
              <a:t>Dynamiczne mechanizmy partycypacyjne (instytucje demokracji bezpośredniej </a:t>
            </a:r>
            <a:r>
              <a:rPr lang="pl-PL" i="1" dirty="0"/>
              <a:t>sensu largo)</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11560" y="620688"/>
            <a:ext cx="7560840" cy="461665"/>
          </a:xfrm>
          <a:prstGeom prst="rect">
            <a:avLst/>
          </a:prstGeom>
          <a:noFill/>
        </p:spPr>
        <p:txBody>
          <a:bodyPr wrap="square" rtlCol="0">
            <a:spAutoFit/>
          </a:bodyPr>
          <a:lstStyle/>
          <a:p>
            <a:r>
              <a:rPr lang="pl-PL" sz="2400" dirty="0">
                <a:solidFill>
                  <a:schemeClr val="tx2">
                    <a:lumMod val="50000"/>
                  </a:schemeClr>
                </a:solidFill>
              </a:rPr>
              <a:t>DEMOKRACJA BEZPOŚREDNIA</a:t>
            </a:r>
          </a:p>
        </p:txBody>
      </p:sp>
      <p:cxnSp>
        <p:nvCxnSpPr>
          <p:cNvPr id="3" name="Łącznik prosty 2"/>
          <p:cNvCxnSpPr/>
          <p:nvPr/>
        </p:nvCxnSpPr>
        <p:spPr>
          <a:xfrm>
            <a:off x="431540" y="1340768"/>
            <a:ext cx="828092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31540" y="1706032"/>
            <a:ext cx="8280920" cy="3238964"/>
          </a:xfrm>
          <a:prstGeom prst="rect">
            <a:avLst/>
          </a:prstGeom>
          <a:noFill/>
        </p:spPr>
        <p:txBody>
          <a:bodyPr wrap="square" rtlCol="0">
            <a:spAutoFit/>
          </a:bodyPr>
          <a:lstStyle/>
          <a:p>
            <a:pPr algn="just"/>
            <a:r>
              <a:rPr lang="pl-PL" sz="2000" b="1" dirty="0"/>
              <a:t>Instytucje demokracji bezpośredniej</a:t>
            </a:r>
          </a:p>
          <a:p>
            <a:pPr algn="just"/>
            <a:endParaRPr lang="pl-PL" sz="1500" b="1" dirty="0"/>
          </a:p>
          <a:p>
            <a:pPr marL="342900" indent="-342900" algn="just">
              <a:lnSpc>
                <a:spcPct val="150000"/>
              </a:lnSpc>
              <a:buAutoNum type="arabicPeriod"/>
            </a:pPr>
            <a:r>
              <a:rPr lang="pl-PL" dirty="0"/>
              <a:t>Instytucje demokracji bezpośredniej </a:t>
            </a:r>
            <a:r>
              <a:rPr lang="pl-PL" i="1" dirty="0"/>
              <a:t>sensu stricto:</a:t>
            </a:r>
          </a:p>
          <a:p>
            <a:pPr marL="742950" lvl="1" indent="-285750" algn="just">
              <a:lnSpc>
                <a:spcPct val="114000"/>
              </a:lnSpc>
              <a:buFont typeface="Arial" panose="020B0604020202020204" pitchFamily="34" charset="0"/>
              <a:buChar char="•"/>
            </a:pPr>
            <a:r>
              <a:rPr lang="pl-PL" dirty="0"/>
              <a:t>Referendum</a:t>
            </a:r>
          </a:p>
          <a:p>
            <a:pPr marL="742950" lvl="1" indent="-285750" algn="just">
              <a:lnSpc>
                <a:spcPct val="114000"/>
              </a:lnSpc>
              <a:buFont typeface="Arial" panose="020B0604020202020204" pitchFamily="34" charset="0"/>
              <a:buChar char="•"/>
            </a:pPr>
            <a:r>
              <a:rPr lang="pl-PL" dirty="0"/>
              <a:t>Zgromadzenie ludowe</a:t>
            </a:r>
          </a:p>
          <a:p>
            <a:pPr marL="742950" lvl="1" indent="-285750" algn="just">
              <a:lnSpc>
                <a:spcPct val="114000"/>
              </a:lnSpc>
              <a:buFont typeface="Arial" panose="020B0604020202020204" pitchFamily="34" charset="0"/>
              <a:buChar char="•"/>
            </a:pPr>
            <a:r>
              <a:rPr lang="pl-PL" dirty="0"/>
              <a:t>Plebiscyt</a:t>
            </a:r>
          </a:p>
          <a:p>
            <a:pPr marL="742950" lvl="1" indent="-285750" algn="just">
              <a:lnSpc>
                <a:spcPct val="114000"/>
              </a:lnSpc>
              <a:buFont typeface="Arial" panose="020B0604020202020204" pitchFamily="34" charset="0"/>
              <a:buChar char="•"/>
            </a:pPr>
            <a:r>
              <a:rPr lang="pl-PL" dirty="0"/>
              <a:t>Weto ludowe</a:t>
            </a:r>
          </a:p>
          <a:p>
            <a:pPr marL="742950" lvl="1" indent="-285750" algn="just">
              <a:lnSpc>
                <a:spcPct val="114000"/>
              </a:lnSpc>
              <a:buFont typeface="Arial" panose="020B0604020202020204" pitchFamily="34" charset="0"/>
              <a:buChar char="•"/>
            </a:pPr>
            <a:r>
              <a:rPr lang="pl-PL" dirty="0"/>
              <a:t>Inicjatywa ludowa</a:t>
            </a:r>
          </a:p>
          <a:p>
            <a:pPr marL="742950" lvl="1" indent="-285750" algn="just">
              <a:lnSpc>
                <a:spcPct val="114000"/>
              </a:lnSpc>
              <a:buFont typeface="Arial" panose="020B0604020202020204" pitchFamily="34" charset="0"/>
              <a:buChar char="•"/>
            </a:pPr>
            <a:r>
              <a:rPr lang="pl-PL" dirty="0"/>
              <a:t>Odwołanie (osoby piastującej punkcję publiczną lub orzeczenia sądu </a:t>
            </a:r>
            <a:br>
              <a:rPr lang="pl-PL" dirty="0"/>
            </a:br>
            <a:r>
              <a:rPr lang="pl-PL" dirty="0"/>
              <a:t>o niekonstytucyjności aktu legislacyjnego)</a:t>
            </a:r>
          </a:p>
        </p:txBody>
      </p:sp>
    </p:spTree>
    <p:extLst>
      <p:ext uri="{BB962C8B-B14F-4D97-AF65-F5344CB8AC3E}">
        <p14:creationId xmlns:p14="http://schemas.microsoft.com/office/powerpoint/2010/main" val="53203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A3C9E53-D6A1-4752-93CC-AA52D6A3AE5B}"/>
              </a:ext>
            </a:extLst>
          </p:cNvPr>
          <p:cNvPicPr>
            <a:picLocks noChangeAspect="1"/>
          </p:cNvPicPr>
          <p:nvPr/>
        </p:nvPicPr>
        <p:blipFill>
          <a:blip r:embed="rId2"/>
          <a:stretch>
            <a:fillRect/>
          </a:stretch>
        </p:blipFill>
        <p:spPr>
          <a:xfrm>
            <a:off x="395536" y="280238"/>
            <a:ext cx="2456785" cy="3206105"/>
          </a:xfrm>
          <a:prstGeom prst="rect">
            <a:avLst/>
          </a:prstGeom>
        </p:spPr>
      </p:pic>
      <p:pic>
        <p:nvPicPr>
          <p:cNvPr id="5" name="Obraz 4">
            <a:extLst>
              <a:ext uri="{FF2B5EF4-FFF2-40B4-BE49-F238E27FC236}">
                <a16:creationId xmlns:a16="http://schemas.microsoft.com/office/drawing/2014/main" id="{C449F6BE-D075-442F-8626-50324FAF7940}"/>
              </a:ext>
            </a:extLst>
          </p:cNvPr>
          <p:cNvPicPr>
            <a:picLocks noChangeAspect="1"/>
          </p:cNvPicPr>
          <p:nvPr/>
        </p:nvPicPr>
        <p:blipFill>
          <a:blip r:embed="rId3"/>
          <a:stretch>
            <a:fillRect/>
          </a:stretch>
        </p:blipFill>
        <p:spPr>
          <a:xfrm>
            <a:off x="3223255" y="285895"/>
            <a:ext cx="2378540" cy="3286213"/>
          </a:xfrm>
          <a:prstGeom prst="rect">
            <a:avLst/>
          </a:prstGeom>
        </p:spPr>
      </p:pic>
      <p:pic>
        <p:nvPicPr>
          <p:cNvPr id="1026" name="Picture 2">
            <a:extLst>
              <a:ext uri="{FF2B5EF4-FFF2-40B4-BE49-F238E27FC236}">
                <a16:creationId xmlns:a16="http://schemas.microsoft.com/office/drawing/2014/main" id="{7888FD26-5405-4E4F-AEAE-EEE8B55B04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730" y="285895"/>
            <a:ext cx="2907815" cy="1635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CD026E-C2C3-4E3D-A23A-118F30656B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6007" y="2060848"/>
            <a:ext cx="3059832" cy="2037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st 90'000 Unterschriften: Kampfjet-Gegner reichen Referendum ein | Schweiz  | Bote der Urschweiz">
            <a:extLst>
              <a:ext uri="{FF2B5EF4-FFF2-40B4-BE49-F238E27FC236}">
                <a16:creationId xmlns:a16="http://schemas.microsoft.com/office/drawing/2014/main" id="{9112C675-4F13-4912-9E8B-65FF87FCED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3789040"/>
            <a:ext cx="3400699" cy="22671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olksabstimmung in der Schweiz: Schwexit ohne EU-Mitgliedschaft - taz.de">
            <a:extLst>
              <a:ext uri="{FF2B5EF4-FFF2-40B4-BE49-F238E27FC236}">
                <a16:creationId xmlns:a16="http://schemas.microsoft.com/office/drawing/2014/main" id="{9DC4A38D-91C9-4E89-8661-9183A1BCBC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3957" y="4237387"/>
            <a:ext cx="4731882" cy="2365941"/>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CB37350D-C3D4-4533-B693-B83338CCD291}"/>
              </a:ext>
            </a:extLst>
          </p:cNvPr>
          <p:cNvSpPr txBox="1"/>
          <p:nvPr/>
        </p:nvSpPr>
        <p:spPr>
          <a:xfrm>
            <a:off x="395536" y="6264774"/>
            <a:ext cx="3328691" cy="338554"/>
          </a:xfrm>
          <a:prstGeom prst="rect">
            <a:avLst/>
          </a:prstGeom>
          <a:noFill/>
        </p:spPr>
        <p:txBody>
          <a:bodyPr wrap="square" rtlCol="0">
            <a:spAutoFit/>
          </a:bodyPr>
          <a:lstStyle/>
          <a:p>
            <a:r>
              <a:rPr lang="pl-PL" sz="1600" dirty="0"/>
              <a:t>Przykłady plakatów referendalnych</a:t>
            </a:r>
          </a:p>
        </p:txBody>
      </p:sp>
    </p:spTree>
    <p:extLst>
      <p:ext uri="{BB962C8B-B14F-4D97-AF65-F5344CB8AC3E}">
        <p14:creationId xmlns:p14="http://schemas.microsoft.com/office/powerpoint/2010/main" val="369611142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1343</TotalTime>
  <Words>3963</Words>
  <Application>Microsoft Office PowerPoint</Application>
  <PresentationFormat>Pokaz na ekranie (4:3)</PresentationFormat>
  <Paragraphs>457</Paragraphs>
  <Slides>61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61</vt:i4>
      </vt:variant>
    </vt:vector>
  </HeadingPairs>
  <TitlesOfParts>
    <vt:vector size="66" baseType="lpstr">
      <vt:lpstr>Arial</vt:lpstr>
      <vt:lpstr>Calibri</vt:lpstr>
      <vt:lpstr>inherit</vt:lpstr>
      <vt:lpstr>Wingdings</vt:lpstr>
      <vt:lpstr>Motyw pakietu Office</vt:lpstr>
      <vt:lpstr>PRAWO KONSTYTUCYJNE</vt:lpstr>
      <vt:lpstr>Prezentacja programu PowerPoint</vt:lpstr>
      <vt:lpstr>Prezentacja programu PowerPoint</vt:lpstr>
      <vt:lpstr>Demokracja bezpośrednia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Funkcjonowanie i organizacja Parlamentu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Prawa człowieka i systemy ich ochrony</dc:title>
  <dc:creator>Magda</dc:creator>
  <cp:lastModifiedBy>Magda A</cp:lastModifiedBy>
  <cp:revision>124</cp:revision>
  <dcterms:created xsi:type="dcterms:W3CDTF">2016-10-01T17:27:20Z</dcterms:created>
  <dcterms:modified xsi:type="dcterms:W3CDTF">2022-03-18T15:05:43Z</dcterms:modified>
</cp:coreProperties>
</file>