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C59-FFC5-4F91-B256-EAD66FBA98F5}" type="datetimeFigureOut">
              <a:rPr lang="pl-PL" smtClean="0"/>
              <a:t>2018-11-10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85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C59-FFC5-4F91-B256-EAD66FBA98F5}" type="datetimeFigureOut">
              <a:rPr lang="pl-PL" smtClean="0"/>
              <a:t>2018-11-10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9464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C59-FFC5-4F91-B256-EAD66FBA98F5}" type="datetimeFigureOut">
              <a:rPr lang="pl-PL" smtClean="0"/>
              <a:t>2018-11-10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10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C59-FFC5-4F91-B256-EAD66FBA98F5}" type="datetimeFigureOut">
              <a:rPr lang="pl-PL" smtClean="0"/>
              <a:t>2018-11-10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5661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C59-FFC5-4F91-B256-EAD66FBA98F5}" type="datetimeFigureOut">
              <a:rPr lang="pl-PL" smtClean="0"/>
              <a:t>2018-11-10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4372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C59-FFC5-4F91-B256-EAD66FBA98F5}" type="datetimeFigureOut">
              <a:rPr lang="pl-PL" smtClean="0"/>
              <a:t>2018-11-10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196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C59-FFC5-4F91-B256-EAD66FBA98F5}" type="datetimeFigureOut">
              <a:rPr lang="pl-PL" smtClean="0"/>
              <a:t>2018-11-10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1850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C59-FFC5-4F91-B256-EAD66FBA98F5}" type="datetimeFigureOut">
              <a:rPr lang="pl-PL" smtClean="0"/>
              <a:t>2018-11-10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0109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C59-FFC5-4F91-B256-EAD66FBA98F5}" type="datetimeFigureOut">
              <a:rPr lang="pl-PL" smtClean="0"/>
              <a:t>2018-11-10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664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C59-FFC5-4F91-B256-EAD66FBA98F5}" type="datetimeFigureOut">
              <a:rPr lang="pl-PL" smtClean="0"/>
              <a:t>2018-11-10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9983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3C59-FFC5-4F91-B256-EAD66FBA98F5}" type="datetimeFigureOut">
              <a:rPr lang="pl-PL" smtClean="0"/>
              <a:t>2018-11-10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868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23C59-FFC5-4F91-B256-EAD66FBA98F5}" type="datetimeFigureOut">
              <a:rPr lang="pl-PL" smtClean="0"/>
              <a:t>2018-11-10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89B1F-ED83-48DA-8DF3-A7311D8AE0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2539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Łacińska terminologia prawnicza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Zajęcia 1.</a:t>
            </a:r>
          </a:p>
          <a:p>
            <a:r>
              <a:rPr lang="pl-PL" dirty="0" smtClean="0"/>
              <a:t>mgr Jędrzej </a:t>
            </a:r>
            <a:r>
              <a:rPr lang="pl-PL" dirty="0" err="1" smtClean="0"/>
              <a:t>Jachira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8938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484784"/>
            <a:ext cx="8892480" cy="4968552"/>
          </a:xfrm>
        </p:spPr>
        <p:txBody>
          <a:bodyPr>
            <a:normAutofit/>
          </a:bodyPr>
          <a:lstStyle/>
          <a:p>
            <a:pPr algn="just"/>
            <a:r>
              <a:rPr lang="pl-PL" sz="2800" dirty="0" smtClean="0"/>
              <a:t>przykład:</a:t>
            </a:r>
          </a:p>
          <a:p>
            <a:pPr marL="0" indent="0" algn="just">
              <a:buNone/>
            </a:pPr>
            <a:endParaRPr lang="pl-PL" sz="2800" dirty="0" smtClean="0"/>
          </a:p>
          <a:p>
            <a:pPr marL="0" indent="0" algn="just">
              <a:buNone/>
            </a:pPr>
            <a:r>
              <a:rPr lang="pl-PL" sz="2800" dirty="0" smtClean="0"/>
              <a:t>art. 5 k.c.: </a:t>
            </a:r>
          </a:p>
          <a:p>
            <a:pPr marL="0" indent="0" algn="just">
              <a:buNone/>
            </a:pPr>
            <a:r>
              <a:rPr lang="pl-PL" sz="2800" dirty="0" smtClean="0"/>
              <a:t>Nie można czynić ze swego prawa użytku, który by był sprzeczny ze społeczno</a:t>
            </a:r>
            <a:r>
              <a:rPr lang="pl-PL" sz="2800" dirty="0"/>
              <a:t>-</a:t>
            </a:r>
            <a:r>
              <a:rPr lang="pl-PL" sz="2800" dirty="0" smtClean="0"/>
              <a:t>gospodarczym przeznaczeniem tego prawa lub zasadami współżycia społecznego. Takie działanie lub zaniechanie uprawnionego nie jest uważane za wykonywanie prawa i nie korzysta z ochrony.</a:t>
            </a:r>
            <a:endParaRPr lang="pl-PL" sz="2800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3. </a:t>
            </a:r>
            <a:r>
              <a:rPr lang="pl-PL" dirty="0" err="1" smtClean="0"/>
              <a:t>Iustitia</a:t>
            </a:r>
            <a:r>
              <a:rPr lang="pl-PL" dirty="0" smtClean="0"/>
              <a:t> a </a:t>
            </a:r>
            <a:r>
              <a:rPr lang="pl-PL" dirty="0" err="1" smtClean="0"/>
              <a:t>aequitas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2176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PAREMIE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76264"/>
            <a:ext cx="8229600" cy="2620888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u="sng" dirty="0" smtClean="0">
                <a:solidFill>
                  <a:srgbClr val="FF0000"/>
                </a:solidFill>
              </a:rPr>
              <a:t>Lex retro non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agit</a:t>
            </a:r>
            <a:r>
              <a:rPr lang="pl-PL" sz="3600" b="1" u="sng" dirty="0" smtClean="0">
                <a:solidFill>
                  <a:srgbClr val="FF0000"/>
                </a:solidFill>
              </a:rPr>
              <a:t>.</a:t>
            </a:r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Prawo nie działa wstecz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9705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PAREMIE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76264"/>
            <a:ext cx="8229600" cy="2620888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u="sng" dirty="0" smtClean="0">
                <a:solidFill>
                  <a:srgbClr val="FF0000"/>
                </a:solidFill>
              </a:rPr>
              <a:t>Lex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próspicit</a:t>
            </a:r>
            <a:r>
              <a:rPr lang="pl-PL" sz="3600" b="1" u="sng" dirty="0" smtClean="0">
                <a:solidFill>
                  <a:srgbClr val="FF0000"/>
                </a:solidFill>
              </a:rPr>
              <a:t>, non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respicit</a:t>
            </a:r>
            <a:r>
              <a:rPr lang="pl-PL" sz="3600" b="1" u="sng" dirty="0" smtClean="0">
                <a:solidFill>
                  <a:srgbClr val="FF0000"/>
                </a:solidFill>
              </a:rPr>
              <a:t>.</a:t>
            </a:r>
          </a:p>
          <a:p>
            <a:pPr marL="0" indent="0" algn="ctr">
              <a:buNone/>
            </a:pPr>
            <a:endParaRPr lang="pl-PL" sz="3600" b="1" u="sng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dirty="0" smtClean="0"/>
              <a:t>Prawo patrzy w dal, a nie wstecz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7589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PAREMIE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76264"/>
            <a:ext cx="8229600" cy="2620888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u="sng" dirty="0" err="1" smtClean="0">
                <a:solidFill>
                  <a:srgbClr val="FF0000"/>
                </a:solidFill>
              </a:rPr>
              <a:t>Leges</a:t>
            </a:r>
            <a:r>
              <a:rPr lang="pl-PL" sz="3600" b="1" u="sng" dirty="0" smtClean="0">
                <a:solidFill>
                  <a:srgbClr val="FF0000"/>
                </a:solidFill>
              </a:rPr>
              <a:t> ab omnibus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intellegi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debent</a:t>
            </a:r>
            <a:r>
              <a:rPr lang="pl-PL" sz="3600" b="1" u="sng" dirty="0" smtClean="0">
                <a:solidFill>
                  <a:srgbClr val="FF0000"/>
                </a:solidFill>
              </a:rPr>
              <a:t>.</a:t>
            </a:r>
          </a:p>
          <a:p>
            <a:pPr marL="0" indent="0" algn="ctr">
              <a:buNone/>
            </a:pPr>
            <a:endParaRPr lang="pl-PL" sz="3600" b="1" u="sng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dirty="0" smtClean="0"/>
              <a:t>Ustawy powinny być zrozumiałe przez wszystkich.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7589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PAREMIE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76264"/>
            <a:ext cx="8229600" cy="2620888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u="sng" dirty="0" smtClean="0">
                <a:solidFill>
                  <a:srgbClr val="FF0000"/>
                </a:solidFill>
              </a:rPr>
              <a:t>Lex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posterior</a:t>
            </a:r>
            <a:r>
              <a:rPr lang="pl-PL" sz="3600" b="1" u="sng" dirty="0" smtClean="0">
                <a:solidFill>
                  <a:srgbClr val="FF0000"/>
                </a:solidFill>
              </a:rPr>
              <a:t> derogat legi priori.</a:t>
            </a:r>
          </a:p>
          <a:p>
            <a:pPr marL="0" indent="0" algn="ctr">
              <a:buNone/>
            </a:pPr>
            <a:endParaRPr lang="pl-PL" sz="3600" b="1" u="sng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dirty="0" smtClean="0"/>
              <a:t>Ustawa późniejsza uchyla ustawę wcześniejszą.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920700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PAREMIE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76264"/>
            <a:ext cx="8229600" cy="2620888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u="sng" dirty="0" err="1" smtClean="0">
                <a:solidFill>
                  <a:srgbClr val="FF0000"/>
                </a:solidFill>
              </a:rPr>
              <a:t>Leges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bonae</a:t>
            </a:r>
            <a:r>
              <a:rPr lang="pl-PL" sz="3600" b="1" u="sng" dirty="0" smtClean="0">
                <a:solidFill>
                  <a:srgbClr val="FF0000"/>
                </a:solidFill>
              </a:rPr>
              <a:t> ex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malis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moribus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procreantur</a:t>
            </a:r>
            <a:r>
              <a:rPr lang="pl-PL" sz="3600" b="1" u="sng" dirty="0" smtClean="0">
                <a:solidFill>
                  <a:srgbClr val="FF0000"/>
                </a:solidFill>
              </a:rPr>
              <a:t>.</a:t>
            </a:r>
          </a:p>
          <a:p>
            <a:pPr marL="0" indent="0" algn="ctr">
              <a:buNone/>
            </a:pPr>
            <a:endParaRPr lang="pl-PL" sz="3600" b="1" u="sng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dirty="0" smtClean="0"/>
              <a:t>Dobre ustawy rodzą się ze złych obyczajów.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9207008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PAREMIE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76264"/>
            <a:ext cx="8229600" cy="2620888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u="sng" dirty="0" err="1" smtClean="0">
                <a:solidFill>
                  <a:srgbClr val="FF0000"/>
                </a:solidFill>
              </a:rPr>
              <a:t>Opitma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est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legum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interpres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consuetudo</a:t>
            </a:r>
            <a:r>
              <a:rPr lang="pl-PL" sz="3600" b="1" u="sng" dirty="0" smtClean="0">
                <a:solidFill>
                  <a:srgbClr val="FF0000"/>
                </a:solidFill>
              </a:rPr>
              <a:t>.</a:t>
            </a:r>
          </a:p>
          <a:p>
            <a:pPr marL="0" indent="0" algn="ctr">
              <a:buNone/>
            </a:pPr>
            <a:endParaRPr lang="pl-PL" sz="3600" b="1" u="sng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dirty="0" smtClean="0"/>
              <a:t>Praktyka (zwyczaj) jest najlepszą wykładnią ustaw.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419246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PAREMIE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76264"/>
            <a:ext cx="8229600" cy="262088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sz="3600" b="1" u="sng" dirty="0" err="1" smtClean="0">
                <a:solidFill>
                  <a:srgbClr val="FF0000"/>
                </a:solidFill>
              </a:rPr>
              <a:t>Scire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leges</a:t>
            </a:r>
            <a:r>
              <a:rPr lang="pl-PL" sz="3600" b="1" u="sng" dirty="0" smtClean="0">
                <a:solidFill>
                  <a:srgbClr val="FF0000"/>
                </a:solidFill>
              </a:rPr>
              <a:t> non hoc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est</a:t>
            </a:r>
            <a:r>
              <a:rPr lang="pl-PL" sz="3600" b="1" u="sng" dirty="0" smtClean="0">
                <a:solidFill>
                  <a:srgbClr val="FF0000"/>
                </a:solidFill>
              </a:rPr>
              <a:t> verba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earum</a:t>
            </a:r>
            <a:r>
              <a:rPr lang="pl-PL" sz="3600" b="1" u="sng" dirty="0" smtClean="0">
                <a:solidFill>
                  <a:srgbClr val="FF0000"/>
                </a:solidFill>
              </a:rPr>
              <a:t> tenere,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sed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vim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ac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potestatem</a:t>
            </a:r>
            <a:r>
              <a:rPr lang="pl-PL" sz="3600" b="1" u="sng" dirty="0" smtClean="0">
                <a:solidFill>
                  <a:srgbClr val="FF0000"/>
                </a:solidFill>
              </a:rPr>
              <a:t>.</a:t>
            </a:r>
          </a:p>
          <a:p>
            <a:pPr marL="0" indent="0" algn="ctr">
              <a:buNone/>
            </a:pPr>
            <a:endParaRPr lang="pl-PL" sz="3600" b="1" u="sng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sz="3500" dirty="0" smtClean="0"/>
              <a:t>Znajomość ustaw nie polega na trzymaniu się ich słów, lecz sensu i znaczenia.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419246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PAREMIE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76264"/>
            <a:ext cx="8229600" cy="262088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sz="3600" b="1" u="sng" dirty="0" smtClean="0">
                <a:solidFill>
                  <a:srgbClr val="FF0000"/>
                </a:solidFill>
              </a:rPr>
              <a:t>In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legibus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magis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simplicitas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quam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difficultas</a:t>
            </a:r>
            <a:r>
              <a:rPr lang="pl-PL" sz="3600" b="1" u="sng" dirty="0" smtClean="0">
                <a:solidFill>
                  <a:srgbClr val="FF0000"/>
                </a:solidFill>
              </a:rPr>
              <a:t> placet.</a:t>
            </a:r>
          </a:p>
          <a:p>
            <a:pPr marL="0" indent="0" algn="ctr">
              <a:buNone/>
            </a:pPr>
            <a:endParaRPr lang="pl-PL" sz="3600" b="1" u="sng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sz="3500" dirty="0" smtClean="0"/>
              <a:t>W ustawach bardziej podoba się prostota niż zawiłość.</a:t>
            </a:r>
            <a:endParaRPr lang="pl-PL" sz="1900" dirty="0"/>
          </a:p>
        </p:txBody>
      </p:sp>
    </p:spTree>
    <p:extLst>
      <p:ext uri="{BB962C8B-B14F-4D97-AF65-F5344CB8AC3E}">
        <p14:creationId xmlns:p14="http://schemas.microsoft.com/office/powerpoint/2010/main" val="757388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PAREMIE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76264"/>
            <a:ext cx="8229600" cy="26208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600" b="1" u="sng" dirty="0" smtClean="0">
                <a:solidFill>
                  <a:srgbClr val="FF0000"/>
                </a:solidFill>
              </a:rPr>
              <a:t>Non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omne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quod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licet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honestum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est</a:t>
            </a:r>
            <a:r>
              <a:rPr lang="pl-PL" sz="3600" b="1" u="sng" dirty="0" smtClean="0">
                <a:solidFill>
                  <a:srgbClr val="FF0000"/>
                </a:solidFill>
              </a:rPr>
              <a:t>.</a:t>
            </a:r>
          </a:p>
          <a:p>
            <a:pPr marL="0" indent="0" algn="ctr">
              <a:buNone/>
            </a:pPr>
            <a:endParaRPr lang="pl-PL" sz="3600" b="1" u="sng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dirty="0" smtClean="0"/>
              <a:t>Nie wszystko co jest dozwolone, jest uczciwe.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757388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pl-PL" sz="3600" dirty="0" smtClean="0"/>
              <a:t>1. Zasady dotyczące wymowy łacińskiej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5112568"/>
          </a:xfrm>
        </p:spPr>
        <p:txBody>
          <a:bodyPr>
            <a:normAutofit/>
          </a:bodyPr>
          <a:lstStyle/>
          <a:p>
            <a:r>
              <a:rPr lang="pl-PL" sz="2800" dirty="0" smtClean="0"/>
              <a:t>V -&gt; W, I -&gt; J			</a:t>
            </a:r>
            <a:r>
              <a:rPr lang="pl-PL" sz="2800" dirty="0" err="1" smtClean="0">
                <a:solidFill>
                  <a:srgbClr val="FF0000"/>
                </a:solidFill>
              </a:rPr>
              <a:t>Iuvenalia</a:t>
            </a:r>
            <a:r>
              <a:rPr lang="pl-PL" sz="2800" dirty="0" smtClean="0">
                <a:solidFill>
                  <a:srgbClr val="FF0000"/>
                </a:solidFill>
              </a:rPr>
              <a:t> [Juwenalia]</a:t>
            </a:r>
          </a:p>
          <a:p>
            <a:pPr marL="0" indent="0">
              <a:buNone/>
            </a:pPr>
            <a:endParaRPr lang="pl-PL" sz="2800" dirty="0" smtClean="0">
              <a:solidFill>
                <a:srgbClr val="FF0000"/>
              </a:solidFill>
            </a:endParaRPr>
          </a:p>
          <a:p>
            <a:r>
              <a:rPr lang="pl-PL" sz="2800" dirty="0" smtClean="0"/>
              <a:t>QU -&gt; KW				</a:t>
            </a:r>
            <a:r>
              <a:rPr lang="pl-PL" sz="2800" dirty="0" smtClean="0">
                <a:solidFill>
                  <a:srgbClr val="FF0000"/>
                </a:solidFill>
              </a:rPr>
              <a:t>Colloquium [</a:t>
            </a:r>
            <a:r>
              <a:rPr lang="pl-PL" sz="2800" dirty="0" err="1" smtClean="0">
                <a:solidFill>
                  <a:srgbClr val="FF0000"/>
                </a:solidFill>
              </a:rPr>
              <a:t>Kollokwium</a:t>
            </a:r>
            <a:r>
              <a:rPr lang="pl-PL" sz="2800" dirty="0" smtClean="0">
                <a:solidFill>
                  <a:srgbClr val="FF0000"/>
                </a:solidFill>
              </a:rPr>
              <a:t>]          </a:t>
            </a:r>
          </a:p>
          <a:p>
            <a:pPr marL="0" indent="0">
              <a:buNone/>
            </a:pPr>
            <a:r>
              <a:rPr lang="pl-PL" sz="2800" dirty="0" smtClean="0"/>
              <a:t>                                                   	</a:t>
            </a:r>
            <a:r>
              <a:rPr lang="pl-PL" sz="2800" dirty="0" err="1" smtClean="0">
                <a:solidFill>
                  <a:srgbClr val="FF0000"/>
                </a:solidFill>
              </a:rPr>
              <a:t>aqua</a:t>
            </a:r>
            <a:r>
              <a:rPr lang="pl-PL" sz="2800" dirty="0" smtClean="0">
                <a:solidFill>
                  <a:srgbClr val="FF0000"/>
                </a:solidFill>
              </a:rPr>
              <a:t> [</a:t>
            </a:r>
            <a:r>
              <a:rPr lang="pl-PL" sz="2800" dirty="0" err="1" smtClean="0">
                <a:solidFill>
                  <a:srgbClr val="FF0000"/>
                </a:solidFill>
              </a:rPr>
              <a:t>akwa</a:t>
            </a:r>
            <a:r>
              <a:rPr lang="pl-PL" sz="2800" dirty="0" smtClean="0">
                <a:solidFill>
                  <a:srgbClr val="FF0000"/>
                </a:solidFill>
              </a:rPr>
              <a:t>]</a:t>
            </a:r>
          </a:p>
          <a:p>
            <a:pPr marL="0" indent="0">
              <a:buNone/>
            </a:pPr>
            <a:endParaRPr lang="pl-PL" sz="2800" dirty="0" smtClean="0">
              <a:solidFill>
                <a:srgbClr val="FF0000"/>
              </a:solidFill>
            </a:endParaRPr>
          </a:p>
          <a:p>
            <a:r>
              <a:rPr lang="pl-PL" sz="2800" dirty="0" smtClean="0"/>
              <a:t>C przed samogłoskami „e”, „i” czytamy jako C 							</a:t>
            </a:r>
            <a:r>
              <a:rPr lang="pl-PL" sz="2800" dirty="0" err="1" smtClean="0">
                <a:solidFill>
                  <a:srgbClr val="FF0000"/>
                </a:solidFill>
              </a:rPr>
              <a:t>Caesar</a:t>
            </a:r>
            <a:endParaRPr lang="pl-PL" sz="2800" dirty="0" smtClean="0">
              <a:solidFill>
                <a:srgbClr val="FF0000"/>
              </a:solidFill>
            </a:endParaRPr>
          </a:p>
          <a:p>
            <a:endParaRPr lang="pl-PL" sz="2800" dirty="0" smtClean="0">
              <a:solidFill>
                <a:srgbClr val="FF0000"/>
              </a:solidFill>
            </a:endParaRPr>
          </a:p>
          <a:p>
            <a:r>
              <a:rPr lang="pl-PL" sz="2800" dirty="0" smtClean="0"/>
              <a:t>C przed samogłoskami „a”, „o”, „u” czytamy jako „K” </a:t>
            </a:r>
          </a:p>
          <a:p>
            <a:pPr marL="0" indent="0">
              <a:buNone/>
            </a:pPr>
            <a:r>
              <a:rPr lang="pl-PL" sz="2800" dirty="0"/>
              <a:t>	</a:t>
            </a:r>
            <a:r>
              <a:rPr lang="pl-PL" sz="2800" dirty="0" smtClean="0"/>
              <a:t>			       	</a:t>
            </a:r>
            <a:r>
              <a:rPr lang="pl-PL" sz="2800" dirty="0" smtClean="0">
                <a:solidFill>
                  <a:srgbClr val="FF0000"/>
                </a:solidFill>
              </a:rPr>
              <a:t>Causa [</a:t>
            </a:r>
            <a:r>
              <a:rPr lang="pl-PL" sz="2800" dirty="0" err="1" smtClean="0">
                <a:solidFill>
                  <a:srgbClr val="FF0000"/>
                </a:solidFill>
              </a:rPr>
              <a:t>Kauza</a:t>
            </a:r>
            <a:r>
              <a:rPr lang="pl-PL" sz="2800" dirty="0" smtClean="0">
                <a:solidFill>
                  <a:srgbClr val="FF0000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977700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PAREMIE</a:t>
            </a:r>
            <a:endParaRPr lang="pl-PL" dirty="0"/>
          </a:p>
        </p:txBody>
      </p:sp>
      <p:sp>
        <p:nvSpPr>
          <p:cNvPr id="6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43397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600" b="1" u="sng" dirty="0" err="1" smtClean="0">
                <a:solidFill>
                  <a:srgbClr val="FF0000"/>
                </a:solidFill>
              </a:rPr>
              <a:t>Ignorantia</a:t>
            </a:r>
            <a:r>
              <a:rPr lang="pl-PL" sz="3600" b="1" u="sng" dirty="0" smtClean="0">
                <a:solidFill>
                  <a:srgbClr val="FF0000"/>
                </a:solidFill>
              </a:rPr>
              <a:t> iuris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nocet</a:t>
            </a:r>
            <a:r>
              <a:rPr lang="pl-PL" sz="3600" b="1" u="sng" dirty="0" smtClean="0">
                <a:solidFill>
                  <a:srgbClr val="FF0000"/>
                </a:solidFill>
              </a:rPr>
              <a:t>,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ignorantia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facti</a:t>
            </a:r>
            <a:r>
              <a:rPr lang="pl-PL" sz="3600" b="1" u="sng" dirty="0" smtClean="0">
                <a:solidFill>
                  <a:srgbClr val="FF0000"/>
                </a:solidFill>
              </a:rPr>
              <a:t> non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nocet</a:t>
            </a:r>
            <a:r>
              <a:rPr lang="pl-PL" sz="3600" b="1" u="sng" dirty="0" smtClean="0">
                <a:solidFill>
                  <a:srgbClr val="FF0000"/>
                </a:solidFill>
              </a:rPr>
              <a:t>.</a:t>
            </a:r>
          </a:p>
          <a:p>
            <a:pPr marL="0" indent="0" algn="ctr">
              <a:buNone/>
            </a:pPr>
            <a:endParaRPr lang="pl-PL" sz="3600" b="1" u="sng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dirty="0" smtClean="0"/>
              <a:t>Nieznajomość prawa szkodzi, nieznajomość faktu nie szkodzi.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38865953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PAREMIE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76264"/>
            <a:ext cx="8229600" cy="26208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600" b="1" u="sng" dirty="0" err="1" smtClean="0">
                <a:solidFill>
                  <a:srgbClr val="FF0000"/>
                </a:solidFill>
              </a:rPr>
              <a:t>Facta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probantur</a:t>
            </a:r>
            <a:r>
              <a:rPr lang="pl-PL" sz="3600" b="1" u="sng" dirty="0" smtClean="0">
                <a:solidFill>
                  <a:srgbClr val="FF0000"/>
                </a:solidFill>
              </a:rPr>
              <a:t>,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iura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novit</a:t>
            </a:r>
            <a:r>
              <a:rPr lang="pl-PL" sz="3600" b="1" u="sng" dirty="0" smtClean="0">
                <a:solidFill>
                  <a:srgbClr val="FF0000"/>
                </a:solidFill>
              </a:rPr>
              <a:t> </a:t>
            </a:r>
            <a:r>
              <a:rPr lang="pl-PL" sz="3600" b="1" u="sng" dirty="0" err="1" smtClean="0">
                <a:solidFill>
                  <a:srgbClr val="FF0000"/>
                </a:solidFill>
              </a:rPr>
              <a:t>curia</a:t>
            </a:r>
            <a:r>
              <a:rPr lang="pl-PL" sz="3600" b="1" u="sng" smtClean="0">
                <a:solidFill>
                  <a:srgbClr val="FF0000"/>
                </a:solidFill>
              </a:rPr>
              <a:t>.</a:t>
            </a:r>
          </a:p>
          <a:p>
            <a:pPr marL="0" indent="0" algn="ctr">
              <a:buNone/>
            </a:pPr>
            <a:endParaRPr lang="pl-PL" sz="3600" b="1" u="sng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dirty="0" smtClean="0"/>
              <a:t>Fakty wymagają udowodnienia, przepisy prawa zna sąd.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3886595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pl-PL" sz="3600" dirty="0" smtClean="0"/>
              <a:t>1. Zasady dotyczące wymowy łacińskiej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5112568"/>
          </a:xfrm>
        </p:spPr>
        <p:txBody>
          <a:bodyPr>
            <a:normAutofit/>
          </a:bodyPr>
          <a:lstStyle/>
          <a:p>
            <a:r>
              <a:rPr lang="pl-PL" sz="2800" dirty="0" smtClean="0"/>
              <a:t>NGU -&gt; NGW 			</a:t>
            </a:r>
            <a:r>
              <a:rPr lang="pl-PL" sz="2800" dirty="0" smtClean="0">
                <a:solidFill>
                  <a:srgbClr val="FF0000"/>
                </a:solidFill>
              </a:rPr>
              <a:t>Lingua [</a:t>
            </a:r>
            <a:r>
              <a:rPr lang="pl-PL" sz="2800" dirty="0" err="1" smtClean="0">
                <a:solidFill>
                  <a:srgbClr val="FF0000"/>
                </a:solidFill>
              </a:rPr>
              <a:t>Lingwa</a:t>
            </a:r>
            <a:r>
              <a:rPr lang="pl-PL" sz="2800" dirty="0" smtClean="0">
                <a:solidFill>
                  <a:srgbClr val="FF0000"/>
                </a:solidFill>
              </a:rPr>
              <a:t>]</a:t>
            </a:r>
          </a:p>
          <a:p>
            <a:r>
              <a:rPr lang="pl-PL" sz="2800" dirty="0" smtClean="0"/>
              <a:t>Y -&gt; I 				</a:t>
            </a:r>
            <a:r>
              <a:rPr lang="pl-PL" sz="2800" dirty="0" err="1" smtClean="0">
                <a:solidFill>
                  <a:srgbClr val="FF0000"/>
                </a:solidFill>
              </a:rPr>
              <a:t>Lyra</a:t>
            </a:r>
            <a:r>
              <a:rPr lang="pl-PL" sz="2800" dirty="0" smtClean="0">
                <a:solidFill>
                  <a:srgbClr val="FF0000"/>
                </a:solidFill>
              </a:rPr>
              <a:t> [Lira]</a:t>
            </a:r>
          </a:p>
          <a:p>
            <a:r>
              <a:rPr lang="pl-PL" sz="2800" dirty="0" smtClean="0"/>
              <a:t>X -&gt; KS 				</a:t>
            </a:r>
            <a:r>
              <a:rPr lang="pl-PL" sz="2800" dirty="0" err="1" smtClean="0">
                <a:solidFill>
                  <a:srgbClr val="FF0000"/>
                </a:solidFill>
              </a:rPr>
              <a:t>Extremis</a:t>
            </a:r>
            <a:r>
              <a:rPr lang="pl-PL" sz="2800" dirty="0" smtClean="0">
                <a:solidFill>
                  <a:srgbClr val="FF0000"/>
                </a:solidFill>
              </a:rPr>
              <a:t> [</a:t>
            </a:r>
            <a:r>
              <a:rPr lang="pl-PL" sz="2800" dirty="0" err="1" smtClean="0">
                <a:solidFill>
                  <a:srgbClr val="FF0000"/>
                </a:solidFill>
              </a:rPr>
              <a:t>Ekstremis</a:t>
            </a:r>
            <a:r>
              <a:rPr lang="pl-PL" sz="2800" dirty="0" smtClean="0">
                <a:solidFill>
                  <a:srgbClr val="FF0000"/>
                </a:solidFill>
              </a:rPr>
              <a:t>]</a:t>
            </a:r>
          </a:p>
          <a:p>
            <a:r>
              <a:rPr lang="pl-PL" sz="2800" dirty="0" smtClean="0"/>
              <a:t>PH -&gt; F 				</a:t>
            </a:r>
            <a:r>
              <a:rPr lang="pl-PL" sz="2800" dirty="0" err="1" smtClean="0">
                <a:solidFill>
                  <a:srgbClr val="FF0000"/>
                </a:solidFill>
              </a:rPr>
              <a:t>Phillippus</a:t>
            </a:r>
            <a:r>
              <a:rPr lang="pl-PL" sz="2800" dirty="0" smtClean="0">
                <a:solidFill>
                  <a:srgbClr val="FF0000"/>
                </a:solidFill>
              </a:rPr>
              <a:t> [</a:t>
            </a:r>
            <a:r>
              <a:rPr lang="pl-PL" sz="2800" dirty="0" err="1" smtClean="0">
                <a:solidFill>
                  <a:srgbClr val="FF0000"/>
                </a:solidFill>
              </a:rPr>
              <a:t>Filippus</a:t>
            </a:r>
            <a:r>
              <a:rPr lang="pl-PL" sz="2800" dirty="0" smtClean="0">
                <a:solidFill>
                  <a:srgbClr val="FF0000"/>
                </a:solidFill>
              </a:rPr>
              <a:t>]</a:t>
            </a:r>
          </a:p>
          <a:p>
            <a:r>
              <a:rPr lang="pl-PL" sz="2800" dirty="0" smtClean="0"/>
              <a:t>TH -&gt; T 				</a:t>
            </a:r>
            <a:r>
              <a:rPr lang="pl-PL" sz="2800" dirty="0" err="1" smtClean="0">
                <a:solidFill>
                  <a:srgbClr val="FF0000"/>
                </a:solidFill>
              </a:rPr>
              <a:t>Bibliotheka</a:t>
            </a:r>
            <a:r>
              <a:rPr lang="pl-PL" sz="2800" dirty="0" smtClean="0">
                <a:solidFill>
                  <a:srgbClr val="FF0000"/>
                </a:solidFill>
              </a:rPr>
              <a:t> [</a:t>
            </a:r>
            <a:r>
              <a:rPr lang="pl-PL" sz="2800" dirty="0" err="1" smtClean="0">
                <a:solidFill>
                  <a:srgbClr val="FF0000"/>
                </a:solidFill>
              </a:rPr>
              <a:t>Bilbioteka</a:t>
            </a:r>
            <a:r>
              <a:rPr lang="pl-PL" sz="2800" dirty="0" smtClean="0">
                <a:solidFill>
                  <a:srgbClr val="FF0000"/>
                </a:solidFill>
              </a:rPr>
              <a:t>]</a:t>
            </a:r>
          </a:p>
          <a:p>
            <a:r>
              <a:rPr lang="pl-PL" sz="2800" dirty="0" smtClean="0"/>
              <a:t>RH -&gt; R 				</a:t>
            </a:r>
            <a:r>
              <a:rPr lang="pl-PL" sz="2800" dirty="0" err="1" smtClean="0">
                <a:solidFill>
                  <a:srgbClr val="FF0000"/>
                </a:solidFill>
              </a:rPr>
              <a:t>Rhetor</a:t>
            </a:r>
            <a:r>
              <a:rPr lang="pl-PL" sz="2800" dirty="0" smtClean="0">
                <a:solidFill>
                  <a:srgbClr val="FF0000"/>
                </a:solidFill>
              </a:rPr>
              <a:t> [Retor]</a:t>
            </a:r>
          </a:p>
        </p:txBody>
      </p:sp>
    </p:spTree>
    <p:extLst>
      <p:ext uri="{BB962C8B-B14F-4D97-AF65-F5344CB8AC3E}">
        <p14:creationId xmlns:p14="http://schemas.microsoft.com/office/powerpoint/2010/main" val="363038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2. </a:t>
            </a:r>
            <a:r>
              <a:rPr lang="pl-PL" dirty="0" err="1" smtClean="0"/>
              <a:t>Ius</a:t>
            </a:r>
            <a:r>
              <a:rPr lang="pl-PL" dirty="0" smtClean="0"/>
              <a:t> a Lex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5259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- prawo w słowniku języka łacińskiego ma dwa pojęcia – </a:t>
            </a:r>
            <a:r>
              <a:rPr lang="pl-PL" dirty="0" err="1" smtClean="0"/>
              <a:t>Ius</a:t>
            </a:r>
            <a:r>
              <a:rPr lang="pl-PL" dirty="0" smtClean="0"/>
              <a:t> i Lex</a:t>
            </a:r>
          </a:p>
          <a:p>
            <a:pPr algn="just"/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- jednak w łacińskie terminologii prawniczej nie są one tożsame</a:t>
            </a:r>
          </a:p>
          <a:p>
            <a:pPr algn="just"/>
            <a:endParaRPr lang="pl-PL" dirty="0" smtClean="0"/>
          </a:p>
          <a:p>
            <a:pPr marL="0" indent="0" algn="just">
              <a:buNone/>
            </a:pPr>
            <a:r>
              <a:rPr lang="pl-PL" b="1" u="sng" dirty="0" err="1" smtClean="0">
                <a:solidFill>
                  <a:srgbClr val="FF0000"/>
                </a:solidFill>
              </a:rPr>
              <a:t>ius</a:t>
            </a:r>
            <a:r>
              <a:rPr lang="pl-PL" dirty="0" smtClean="0"/>
              <a:t> – synonim prawa w ogóle, jako idea prawa, czasami sprawiedliwości (</a:t>
            </a:r>
            <a:r>
              <a:rPr lang="pl-PL" dirty="0" err="1" smtClean="0"/>
              <a:t>iustitia</a:t>
            </a:r>
            <a:r>
              <a:rPr lang="pl-PL" dirty="0" smtClean="0"/>
              <a:t>), system sprawiedliwości, pojęcie bardzo szerokie</a:t>
            </a:r>
          </a:p>
          <a:p>
            <a:pPr algn="just"/>
            <a:endParaRPr lang="pl-PL" dirty="0" smtClean="0"/>
          </a:p>
          <a:p>
            <a:pPr marL="0" indent="0" algn="just">
              <a:buNone/>
            </a:pPr>
            <a:r>
              <a:rPr lang="pl-PL" b="1" u="sng" dirty="0" smtClean="0">
                <a:solidFill>
                  <a:srgbClr val="FF0000"/>
                </a:solidFill>
              </a:rPr>
              <a:t>lex</a:t>
            </a:r>
            <a:r>
              <a:rPr lang="pl-PL" dirty="0" smtClean="0"/>
              <a:t> – z kolei dotyczy prawa powstałego na mocy decyzji organu prawotwórczego – tj. prawo pozytywne, stanowione, prawo pisane, obowiązujące</a:t>
            </a:r>
          </a:p>
          <a:p>
            <a:pPr algn="just"/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24457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96855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pl-PL" dirty="0" smtClean="0"/>
              <a:t>Grecy odróżniali „</a:t>
            </a:r>
            <a:r>
              <a:rPr lang="pl-PL" dirty="0" err="1" smtClean="0"/>
              <a:t>dike</a:t>
            </a:r>
            <a:r>
              <a:rPr lang="pl-PL" dirty="0" smtClean="0"/>
              <a:t>” i „</a:t>
            </a:r>
            <a:r>
              <a:rPr lang="pl-PL" dirty="0" err="1" smtClean="0"/>
              <a:t>nomos</a:t>
            </a:r>
            <a:r>
              <a:rPr lang="pl-PL" dirty="0" smtClean="0"/>
              <a:t>” – tj. to co sprawiedliwe i to co umowne (analogia do </a:t>
            </a:r>
            <a:r>
              <a:rPr lang="pl-PL" dirty="0" err="1" smtClean="0"/>
              <a:t>ius</a:t>
            </a:r>
            <a:r>
              <a:rPr lang="pl-PL" dirty="0" smtClean="0"/>
              <a:t> i lex)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Na wyspach brytyjskich podobnie – „</a:t>
            </a:r>
            <a:r>
              <a:rPr lang="pl-PL" dirty="0" err="1" smtClean="0"/>
              <a:t>right</a:t>
            </a:r>
            <a:r>
              <a:rPr lang="pl-PL" dirty="0" smtClean="0"/>
              <a:t>” and „law”, francuzi – „</a:t>
            </a:r>
            <a:r>
              <a:rPr lang="pl-PL" dirty="0" err="1" smtClean="0"/>
              <a:t>droit</a:t>
            </a:r>
            <a:r>
              <a:rPr lang="pl-PL" dirty="0" smtClean="0"/>
              <a:t>” i „</a:t>
            </a:r>
            <a:r>
              <a:rPr lang="pl-PL" dirty="0" err="1" smtClean="0"/>
              <a:t>loi</a:t>
            </a:r>
            <a:r>
              <a:rPr lang="pl-PL" dirty="0" smtClean="0"/>
              <a:t>”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W Polsce – prawo i ustawa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Sama ustawa będzie pojęciem bardzo precyzyjnym (lex), natomiast prawo już nie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Rzymianie nie przywiązywali jednak dużej wagi do definicji:</a:t>
            </a:r>
          </a:p>
          <a:p>
            <a:pPr marL="0" indent="0" algn="just">
              <a:buNone/>
            </a:pPr>
            <a:r>
              <a:rPr lang="pl-PL" dirty="0" err="1" smtClean="0"/>
              <a:t>Omnis</a:t>
            </a:r>
            <a:r>
              <a:rPr lang="pl-PL" dirty="0" smtClean="0"/>
              <a:t> </a:t>
            </a:r>
            <a:r>
              <a:rPr lang="pl-PL" dirty="0" err="1" smtClean="0"/>
              <a:t>definitio</a:t>
            </a:r>
            <a:r>
              <a:rPr lang="pl-PL" dirty="0" smtClean="0"/>
              <a:t> in iure </a:t>
            </a:r>
            <a:r>
              <a:rPr lang="pl-PL" dirty="0" err="1" smtClean="0"/>
              <a:t>civili</a:t>
            </a:r>
            <a:r>
              <a:rPr lang="pl-PL" dirty="0" smtClean="0"/>
              <a:t> </a:t>
            </a:r>
            <a:r>
              <a:rPr lang="pl-PL" dirty="0" err="1" smtClean="0"/>
              <a:t>periculosa</a:t>
            </a:r>
            <a:r>
              <a:rPr lang="pl-PL" dirty="0" smtClean="0"/>
              <a:t> </a:t>
            </a:r>
            <a:r>
              <a:rPr lang="pl-PL" dirty="0" err="1" smtClean="0"/>
              <a:t>est</a:t>
            </a:r>
            <a:r>
              <a:rPr lang="pl-PL" dirty="0" smtClean="0"/>
              <a:t>: </a:t>
            </a:r>
            <a:r>
              <a:rPr lang="pl-PL" dirty="0" err="1" smtClean="0"/>
              <a:t>parum</a:t>
            </a:r>
            <a:r>
              <a:rPr lang="pl-PL" dirty="0" smtClean="0"/>
              <a:t> </a:t>
            </a:r>
            <a:r>
              <a:rPr lang="pl-PL" dirty="0" err="1" smtClean="0"/>
              <a:t>est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non </a:t>
            </a:r>
            <a:r>
              <a:rPr lang="pl-PL" dirty="0" err="1" smtClean="0"/>
              <a:t>subverti</a:t>
            </a:r>
            <a:r>
              <a:rPr lang="pl-PL" dirty="0" smtClean="0"/>
              <a:t> </a:t>
            </a:r>
            <a:r>
              <a:rPr lang="pl-PL" dirty="0" err="1" smtClean="0"/>
              <a:t>potest</a:t>
            </a:r>
            <a:r>
              <a:rPr lang="pl-PL" dirty="0" smtClean="0"/>
              <a:t> (</a:t>
            </a:r>
            <a:r>
              <a:rPr lang="pl-PL" dirty="0" err="1" smtClean="0"/>
              <a:t>Iavolenus</a:t>
            </a:r>
            <a:r>
              <a:rPr lang="pl-PL" dirty="0" smtClean="0"/>
              <a:t>)</a:t>
            </a:r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dirty="0" smtClean="0"/>
              <a:t>W prawie cywilnym wszelka definicja jest niebezpieczna, ponieważ rzadko się zdarza, by nie można było jej podważyć.</a:t>
            </a: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2. </a:t>
            </a:r>
            <a:r>
              <a:rPr lang="pl-PL" dirty="0" err="1" smtClean="0"/>
              <a:t>Ius</a:t>
            </a:r>
            <a:r>
              <a:rPr lang="pl-PL" dirty="0" smtClean="0"/>
              <a:t> a Lex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30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pl-PL" b="1" u="sng" dirty="0" err="1" smtClean="0"/>
              <a:t>Ius</a:t>
            </a:r>
            <a:r>
              <a:rPr lang="pl-PL" b="1" u="sng" dirty="0" smtClean="0"/>
              <a:t> rozumiane jest jako: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- zespół norm prawnych regulujących jakąś dziedzinę życia (prawo przedmiotowe)</a:t>
            </a:r>
          </a:p>
          <a:p>
            <a:pPr marL="0" indent="0">
              <a:buNone/>
            </a:pPr>
            <a:r>
              <a:rPr lang="pl-PL" dirty="0" smtClean="0"/>
              <a:t>- uprawnienie wynikające z prawa przedmiotowego</a:t>
            </a:r>
          </a:p>
          <a:p>
            <a:pPr marL="0" indent="0">
              <a:buNone/>
            </a:pPr>
            <a:r>
              <a:rPr lang="pl-PL" dirty="0" smtClean="0"/>
              <a:t>- miejsce wykonywania jurysdykcji</a:t>
            </a:r>
          </a:p>
          <a:p>
            <a:pPr marL="0" indent="0">
              <a:buNone/>
            </a:pPr>
            <a:r>
              <a:rPr lang="pl-PL" dirty="0" smtClean="0"/>
              <a:t>- pierwsze stadium w procesie cywilnym</a:t>
            </a:r>
          </a:p>
          <a:p>
            <a:pPr marL="0" indent="0">
              <a:buNone/>
            </a:pPr>
            <a:r>
              <a:rPr lang="pl-PL" dirty="0" smtClean="0"/>
              <a:t>- prawo w ogóle</a:t>
            </a:r>
          </a:p>
          <a:p>
            <a:endParaRPr lang="pl-PL" dirty="0" smtClean="0"/>
          </a:p>
          <a:p>
            <a:r>
              <a:rPr lang="pl-PL" b="1" u="sng" dirty="0" smtClean="0"/>
              <a:t>Lex (l. mn. </a:t>
            </a:r>
            <a:r>
              <a:rPr lang="pl-PL" b="1" u="sng" dirty="0" err="1" smtClean="0"/>
              <a:t>Leges</a:t>
            </a:r>
            <a:r>
              <a:rPr lang="pl-PL" b="1" u="sng" dirty="0" smtClean="0"/>
              <a:t>):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- ustawa</a:t>
            </a:r>
          </a:p>
          <a:p>
            <a:pPr marL="0" indent="0">
              <a:buNone/>
            </a:pPr>
            <a:r>
              <a:rPr lang="pl-PL" dirty="0" smtClean="0"/>
              <a:t>- zarządzenia cesarza</a:t>
            </a:r>
          </a:p>
          <a:p>
            <a:pPr marL="0" indent="0">
              <a:buNone/>
            </a:pPr>
            <a:r>
              <a:rPr lang="pl-PL" dirty="0" smtClean="0"/>
              <a:t>- klauzule umowne</a:t>
            </a: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2. </a:t>
            </a:r>
            <a:r>
              <a:rPr lang="pl-PL" dirty="0" err="1" smtClean="0"/>
              <a:t>Ius</a:t>
            </a:r>
            <a:r>
              <a:rPr lang="pl-PL" dirty="0" smtClean="0"/>
              <a:t> a Lex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5480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600201"/>
            <a:ext cx="8784976" cy="326896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Czy Lex (</a:t>
            </a:r>
            <a:r>
              <a:rPr lang="pl-PL" dirty="0" err="1" smtClean="0"/>
              <a:t>Leges</a:t>
            </a:r>
            <a:r>
              <a:rPr lang="pl-PL" dirty="0" smtClean="0"/>
              <a:t>) składa się na </a:t>
            </a:r>
            <a:r>
              <a:rPr lang="pl-PL" dirty="0" err="1" smtClean="0"/>
              <a:t>Ius</a:t>
            </a:r>
            <a:r>
              <a:rPr lang="pl-PL" dirty="0" smtClean="0"/>
              <a:t>?</a:t>
            </a:r>
          </a:p>
          <a:p>
            <a:pPr algn="just"/>
            <a:endParaRPr lang="pl-PL" dirty="0" smtClean="0"/>
          </a:p>
          <a:p>
            <a:pPr marL="0" indent="0" algn="just">
              <a:buNone/>
            </a:pPr>
            <a:r>
              <a:rPr lang="pl-PL" dirty="0" err="1" smtClean="0"/>
              <a:t>Ius</a:t>
            </a:r>
            <a:r>
              <a:rPr lang="pl-PL" dirty="0" smtClean="0"/>
              <a:t> </a:t>
            </a:r>
            <a:r>
              <a:rPr lang="pl-PL" dirty="0" err="1" smtClean="0"/>
              <a:t>est</a:t>
            </a:r>
            <a:r>
              <a:rPr lang="pl-PL" dirty="0" smtClean="0"/>
              <a:t> ars </a:t>
            </a:r>
            <a:r>
              <a:rPr lang="pl-PL" dirty="0" err="1" smtClean="0"/>
              <a:t>boni</a:t>
            </a:r>
            <a:r>
              <a:rPr lang="pl-PL" dirty="0" smtClean="0"/>
              <a:t> et </a:t>
            </a:r>
            <a:r>
              <a:rPr lang="pl-PL" dirty="0" err="1" smtClean="0"/>
              <a:t>aequi</a:t>
            </a:r>
            <a:r>
              <a:rPr lang="pl-PL" dirty="0" smtClean="0"/>
              <a:t> (</a:t>
            </a:r>
            <a:r>
              <a:rPr lang="pl-PL" dirty="0" err="1" smtClean="0"/>
              <a:t>Ulpian</a:t>
            </a:r>
            <a:r>
              <a:rPr lang="pl-PL" dirty="0" smtClean="0"/>
              <a:t>) </a:t>
            </a:r>
          </a:p>
          <a:p>
            <a:pPr marL="0" indent="0" algn="just">
              <a:buNone/>
            </a:pPr>
            <a:r>
              <a:rPr lang="pl-PL" dirty="0" smtClean="0"/>
              <a:t>– prawo jest umiejętnością stosowania tego, co dobre i słuszne</a:t>
            </a:r>
          </a:p>
          <a:p>
            <a:pPr algn="just"/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Lex </a:t>
            </a:r>
            <a:r>
              <a:rPr lang="pl-PL" dirty="0" err="1" smtClean="0"/>
              <a:t>iniustissima</a:t>
            </a:r>
            <a:r>
              <a:rPr lang="pl-PL" dirty="0" smtClean="0"/>
              <a:t> non </a:t>
            </a:r>
            <a:r>
              <a:rPr lang="pl-PL" dirty="0" err="1" smtClean="0"/>
              <a:t>est</a:t>
            </a:r>
            <a:r>
              <a:rPr lang="pl-PL" dirty="0" smtClean="0"/>
              <a:t> lex </a:t>
            </a:r>
          </a:p>
          <a:p>
            <a:pPr marL="0" indent="0" algn="just">
              <a:buNone/>
            </a:pPr>
            <a:r>
              <a:rPr lang="pl-PL" dirty="0" smtClean="0"/>
              <a:t>– prawo skrajnie niesprawiedliwie nie jest ustawą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683568" y="5221649"/>
            <a:ext cx="7992888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l-PL" sz="2000" dirty="0" smtClean="0"/>
              <a:t>Gustaw </a:t>
            </a:r>
            <a:r>
              <a:rPr lang="pl-PL" sz="2000" dirty="0" err="1" smtClean="0"/>
              <a:t>Radbruch</a:t>
            </a:r>
            <a:r>
              <a:rPr lang="pl-PL" sz="2000" dirty="0" smtClean="0"/>
              <a:t>: Czy ustawodawca tworząc prawo w znaczeniu Lex, nie napotyka żadnych barier i ograniczeń, czy też wręcz przeciwnie – jest związany pewnymi wartościami, tkwiącymi w idei prawa w znaczeniu </a:t>
            </a:r>
            <a:r>
              <a:rPr lang="pl-PL" sz="2000" dirty="0" err="1" smtClean="0"/>
              <a:t>Ius</a:t>
            </a:r>
            <a:r>
              <a:rPr lang="pl-PL" sz="2000" dirty="0" smtClean="0"/>
              <a:t>?</a:t>
            </a:r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2. </a:t>
            </a:r>
            <a:r>
              <a:rPr lang="pl-PL" dirty="0" err="1" smtClean="0"/>
              <a:t>Ius</a:t>
            </a:r>
            <a:r>
              <a:rPr lang="pl-PL" dirty="0" smtClean="0"/>
              <a:t> a Lex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62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3. </a:t>
            </a:r>
            <a:r>
              <a:rPr lang="pl-PL" dirty="0" err="1" smtClean="0"/>
              <a:t>Iustitia</a:t>
            </a:r>
            <a:r>
              <a:rPr lang="pl-PL" dirty="0" smtClean="0"/>
              <a:t> a </a:t>
            </a:r>
            <a:r>
              <a:rPr lang="pl-PL" dirty="0" err="1" smtClean="0"/>
              <a:t>aequitas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 smtClean="0"/>
              <a:t>Iustitia</a:t>
            </a:r>
            <a:r>
              <a:rPr lang="pl-PL" dirty="0" smtClean="0"/>
              <a:t> – sprawiedliwość</a:t>
            </a:r>
          </a:p>
          <a:p>
            <a:pPr marL="0" indent="0">
              <a:buNone/>
            </a:pPr>
            <a:r>
              <a:rPr lang="pl-PL" dirty="0" err="1" smtClean="0"/>
              <a:t>Aequitas</a:t>
            </a:r>
            <a:r>
              <a:rPr lang="pl-PL" dirty="0" smtClean="0"/>
              <a:t> – słuszność</a:t>
            </a:r>
          </a:p>
          <a:p>
            <a:endParaRPr lang="pl-PL" dirty="0" smtClean="0"/>
          </a:p>
          <a:p>
            <a:pPr marL="0" indent="0" algn="ctr">
              <a:buNone/>
            </a:pPr>
            <a:r>
              <a:rPr lang="pl-PL" b="1" i="1" dirty="0" smtClean="0"/>
              <a:t>„</a:t>
            </a:r>
            <a:r>
              <a:rPr lang="pl-PL" b="1" i="1" dirty="0" err="1" smtClean="0"/>
              <a:t>Ius</a:t>
            </a:r>
            <a:r>
              <a:rPr lang="pl-PL" b="1" i="1" dirty="0" smtClean="0"/>
              <a:t> </a:t>
            </a:r>
            <a:r>
              <a:rPr lang="pl-PL" b="1" i="1" dirty="0" err="1" smtClean="0"/>
              <a:t>est</a:t>
            </a:r>
            <a:r>
              <a:rPr lang="pl-PL" b="1" i="1" dirty="0" smtClean="0"/>
              <a:t> ars </a:t>
            </a:r>
            <a:r>
              <a:rPr lang="pl-PL" b="1" i="1" dirty="0" err="1" smtClean="0"/>
              <a:t>boni</a:t>
            </a:r>
            <a:r>
              <a:rPr lang="pl-PL" b="1" i="1" dirty="0" smtClean="0"/>
              <a:t> et </a:t>
            </a:r>
            <a:r>
              <a:rPr lang="pl-PL" b="1" i="1" dirty="0" err="1" smtClean="0"/>
              <a:t>aequi</a:t>
            </a:r>
            <a:r>
              <a:rPr lang="pl-PL" b="1" i="1" dirty="0" smtClean="0"/>
              <a:t>”</a:t>
            </a:r>
            <a:endParaRPr lang="pl-PL" b="1" i="1" dirty="0"/>
          </a:p>
        </p:txBody>
      </p:sp>
    </p:spTree>
    <p:extLst>
      <p:ext uri="{BB962C8B-B14F-4D97-AF65-F5344CB8AC3E}">
        <p14:creationId xmlns:p14="http://schemas.microsoft.com/office/powerpoint/2010/main" val="1643606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 smtClean="0"/>
              <a:t>Dwa podejścia do stosowania prawa:</a:t>
            </a:r>
          </a:p>
          <a:p>
            <a:endParaRPr lang="pl-PL" dirty="0" smtClean="0"/>
          </a:p>
          <a:p>
            <a:pPr marL="0" indent="0" algn="ctr">
              <a:buNone/>
            </a:pPr>
            <a:r>
              <a:rPr lang="pl-PL" b="1" dirty="0" smtClean="0"/>
              <a:t>Dura lex </a:t>
            </a:r>
            <a:r>
              <a:rPr lang="pl-PL" b="1" dirty="0" err="1" smtClean="0"/>
              <a:t>sed</a:t>
            </a:r>
            <a:r>
              <a:rPr lang="pl-PL" b="1" dirty="0" smtClean="0"/>
              <a:t> lex </a:t>
            </a:r>
            <a:r>
              <a:rPr lang="pl-PL" dirty="0" smtClean="0"/>
              <a:t>vs. </a:t>
            </a:r>
            <a:r>
              <a:rPr lang="pl-PL" b="1" dirty="0" err="1" smtClean="0"/>
              <a:t>Summum</a:t>
            </a:r>
            <a:r>
              <a:rPr lang="pl-PL" b="1" dirty="0" smtClean="0"/>
              <a:t> </a:t>
            </a:r>
            <a:r>
              <a:rPr lang="pl-PL" b="1" dirty="0" err="1" smtClean="0"/>
              <a:t>ius</a:t>
            </a:r>
            <a:r>
              <a:rPr lang="pl-PL" b="1" dirty="0" smtClean="0"/>
              <a:t>, summa </a:t>
            </a:r>
            <a:r>
              <a:rPr lang="pl-PL" b="1" dirty="0" err="1" smtClean="0"/>
              <a:t>iniuria</a:t>
            </a:r>
            <a:endParaRPr lang="pl-PL" b="1" dirty="0" smtClean="0"/>
          </a:p>
          <a:p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tj. Twarde prawo, ale prawo vs. Najwyższe prawo, najwyższą krzywdą</a:t>
            </a:r>
          </a:p>
          <a:p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Ścisłe stosowanie prawa może wyrządzić krzywdę, czasami potrzeba jest </a:t>
            </a:r>
            <a:r>
              <a:rPr lang="pl-PL" dirty="0" err="1" smtClean="0"/>
              <a:t>aequitas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oba terminy są równie istotne, pomimo sporu</a:t>
            </a:r>
          </a:p>
          <a:p>
            <a:r>
              <a:rPr lang="pl-PL" dirty="0" smtClean="0"/>
              <a:t>niekiedy „ścisłe prawo” wymaga uzupełnienia zasadami słuszności</a:t>
            </a: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dirty="0" smtClean="0"/>
              <a:t>3. </a:t>
            </a:r>
            <a:r>
              <a:rPr lang="pl-PL" dirty="0" err="1" smtClean="0"/>
              <a:t>Iustitia</a:t>
            </a:r>
            <a:r>
              <a:rPr lang="pl-PL" dirty="0" smtClean="0"/>
              <a:t> a </a:t>
            </a:r>
            <a:r>
              <a:rPr lang="pl-PL" dirty="0" err="1" smtClean="0"/>
              <a:t>aequitas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499045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683</Words>
  <Application>Microsoft Office PowerPoint</Application>
  <PresentationFormat>Pokaz na ekranie (4:3)</PresentationFormat>
  <Paragraphs>130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Motyw pakietu Office</vt:lpstr>
      <vt:lpstr>Łacińska terminologia prawnicza</vt:lpstr>
      <vt:lpstr>1. Zasady dotyczące wymowy łacińskiej</vt:lpstr>
      <vt:lpstr>1. Zasady dotyczące wymowy łacińskiej</vt:lpstr>
      <vt:lpstr>2. Ius a Lex</vt:lpstr>
      <vt:lpstr>2. Ius a Lex</vt:lpstr>
      <vt:lpstr>2. Ius a Lex</vt:lpstr>
      <vt:lpstr>2. Ius a Lex</vt:lpstr>
      <vt:lpstr>3. Iustitia a aequitas</vt:lpstr>
      <vt:lpstr>3. Iustitia a aequitas</vt:lpstr>
      <vt:lpstr>3. Iustitia a aequitas</vt:lpstr>
      <vt:lpstr>PAREMIE</vt:lpstr>
      <vt:lpstr>PAREMIE</vt:lpstr>
      <vt:lpstr>PAREMIE</vt:lpstr>
      <vt:lpstr>PAREMIE</vt:lpstr>
      <vt:lpstr>PAREMIE</vt:lpstr>
      <vt:lpstr>PAREMIE</vt:lpstr>
      <vt:lpstr>PAREMIE</vt:lpstr>
      <vt:lpstr>PAREMIE</vt:lpstr>
      <vt:lpstr>PAREMIE</vt:lpstr>
      <vt:lpstr>PAREMIE</vt:lpstr>
      <vt:lpstr>PAREMIE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Łacińska terminologia prawnicza</dc:title>
  <dc:creator>Marta</dc:creator>
  <cp:lastModifiedBy>Marta</cp:lastModifiedBy>
  <cp:revision>3</cp:revision>
  <dcterms:created xsi:type="dcterms:W3CDTF">2018-11-10T10:06:18Z</dcterms:created>
  <dcterms:modified xsi:type="dcterms:W3CDTF">2018-11-10T10:32:06Z</dcterms:modified>
</cp:coreProperties>
</file>