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78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C59-FFC5-4F91-B256-EAD66FBA98F5}" type="datetimeFigureOut">
              <a:rPr lang="pl-PL" smtClean="0"/>
              <a:t>2018-12-08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9B1F-ED83-48DA-8DF3-A7311D8AE0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7854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C59-FFC5-4F91-B256-EAD66FBA98F5}" type="datetimeFigureOut">
              <a:rPr lang="pl-PL" smtClean="0"/>
              <a:t>2018-12-08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9B1F-ED83-48DA-8DF3-A7311D8AE0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9464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C59-FFC5-4F91-B256-EAD66FBA98F5}" type="datetimeFigureOut">
              <a:rPr lang="pl-PL" smtClean="0"/>
              <a:t>2018-12-08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9B1F-ED83-48DA-8DF3-A7311D8AE0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10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C59-FFC5-4F91-B256-EAD66FBA98F5}" type="datetimeFigureOut">
              <a:rPr lang="pl-PL" smtClean="0"/>
              <a:t>2018-12-08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9B1F-ED83-48DA-8DF3-A7311D8AE0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5661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C59-FFC5-4F91-B256-EAD66FBA98F5}" type="datetimeFigureOut">
              <a:rPr lang="pl-PL" smtClean="0"/>
              <a:t>2018-12-08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9B1F-ED83-48DA-8DF3-A7311D8AE0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4372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C59-FFC5-4F91-B256-EAD66FBA98F5}" type="datetimeFigureOut">
              <a:rPr lang="pl-PL" smtClean="0"/>
              <a:t>2018-12-08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9B1F-ED83-48DA-8DF3-A7311D8AE0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1962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C59-FFC5-4F91-B256-EAD66FBA98F5}" type="datetimeFigureOut">
              <a:rPr lang="pl-PL" smtClean="0"/>
              <a:t>2018-12-08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9B1F-ED83-48DA-8DF3-A7311D8AE0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1850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C59-FFC5-4F91-B256-EAD66FBA98F5}" type="datetimeFigureOut">
              <a:rPr lang="pl-PL" smtClean="0"/>
              <a:t>2018-12-08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9B1F-ED83-48DA-8DF3-A7311D8AE0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0109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C59-FFC5-4F91-B256-EAD66FBA98F5}" type="datetimeFigureOut">
              <a:rPr lang="pl-PL" smtClean="0"/>
              <a:t>2018-12-08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9B1F-ED83-48DA-8DF3-A7311D8AE0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664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C59-FFC5-4F91-B256-EAD66FBA98F5}" type="datetimeFigureOut">
              <a:rPr lang="pl-PL" smtClean="0"/>
              <a:t>2018-12-08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9B1F-ED83-48DA-8DF3-A7311D8AE0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9983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C59-FFC5-4F91-B256-EAD66FBA98F5}" type="datetimeFigureOut">
              <a:rPr lang="pl-PL" smtClean="0"/>
              <a:t>2018-12-08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9B1F-ED83-48DA-8DF3-A7311D8AE0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868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23C59-FFC5-4F91-B256-EAD66FBA98F5}" type="datetimeFigureOut">
              <a:rPr lang="pl-PL" smtClean="0"/>
              <a:t>2018-12-08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89B1F-ED83-48DA-8DF3-A7311D8AE0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2539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1470025"/>
          </a:xfrm>
        </p:spPr>
        <p:txBody>
          <a:bodyPr/>
          <a:lstStyle/>
          <a:p>
            <a:r>
              <a:rPr lang="pl-PL" b="1" dirty="0" smtClean="0"/>
              <a:t>Łacińska terminologia prawnicza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7504" y="3886200"/>
            <a:ext cx="8856984" cy="2495128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Zajęcia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3. 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Łacińska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terminologia w procesie i prawie cywilnym </a:t>
            </a:r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kontynuacja poprzednich zajęć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).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Łacińska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terminologia w procesie i prawie 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karnym.</a:t>
            </a:r>
          </a:p>
          <a:p>
            <a:endParaRPr lang="pl-PL" dirty="0" smtClean="0"/>
          </a:p>
          <a:p>
            <a:r>
              <a:rPr lang="pl-PL" dirty="0" smtClean="0"/>
              <a:t>mgr Jędrzej </a:t>
            </a:r>
            <a:r>
              <a:rPr lang="pl-PL" dirty="0" err="1" smtClean="0"/>
              <a:t>Jachira</a:t>
            </a:r>
            <a:endParaRPr lang="pl-PL" dirty="0" smtClean="0"/>
          </a:p>
          <a:p>
            <a:r>
              <a:rPr lang="pl-PL" dirty="0"/>
              <a:t>Zakład Prawa Rzymskiego</a:t>
            </a: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48938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107504" y="620688"/>
            <a:ext cx="8784976" cy="59766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Wyjątek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marL="0" indent="0" algn="just">
              <a:buNone/>
            </a:pPr>
            <a:endParaRPr lang="pl-PL" sz="195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1950" b="1" u="sng" dirty="0">
                <a:solidFill>
                  <a:schemeClr val="tx2">
                    <a:lumMod val="75000"/>
                  </a:schemeClr>
                </a:solidFill>
              </a:rPr>
              <a:t>art. 235 k.c.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§ 1. Budynki i inne urządzenia wzniesione na gruncie Skarbu Państwa lub gruncie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należącym do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jednostek samorządu terytorialnego bądź ich związków przez wieczystego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użytkownika stanowią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jego własność. To samo dotyczy budynków i innych urządzeń, które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wieczysty użytkownik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nabył zgodnie z właściwymi przepisami przy zawarciu umowy o oddanie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gruntu w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użytkowanie wieczyste.</a:t>
            </a:r>
            <a:endParaRPr lang="pl-PL" sz="19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318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107504" y="0"/>
            <a:ext cx="8928992" cy="63813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500" u="sng" dirty="0">
                <a:solidFill>
                  <a:srgbClr val="FF0000"/>
                </a:solidFill>
              </a:rPr>
              <a:t>Prawo karne (kodeks karny oraz kodeks postępowania karnego</a:t>
            </a:r>
            <a:r>
              <a:rPr lang="pl-PL" sz="2500" u="sng" dirty="0" smtClean="0">
                <a:solidFill>
                  <a:srgbClr val="FF0000"/>
                </a:solidFill>
              </a:rPr>
              <a:t>).</a:t>
            </a:r>
            <a:endParaRPr lang="pl-PL" sz="2500" u="sng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pl-PL" sz="4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pl-PL" sz="4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pl-PL" sz="4000" b="1" i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sz="4000" b="1" i="1" dirty="0">
                <a:solidFill>
                  <a:schemeClr val="tx2">
                    <a:lumMod val="75000"/>
                  </a:schemeClr>
                </a:solidFill>
              </a:rPr>
              <a:t>ACCUSARE NEMO SE </a:t>
            </a:r>
            <a:r>
              <a:rPr lang="pl-PL" sz="4000" b="1" i="1" dirty="0" smtClean="0">
                <a:solidFill>
                  <a:schemeClr val="tx2">
                    <a:lumMod val="75000"/>
                  </a:schemeClr>
                </a:solidFill>
              </a:rPr>
              <a:t>DEBET</a:t>
            </a:r>
          </a:p>
          <a:p>
            <a:pPr marL="0" indent="0" algn="ctr">
              <a:buNone/>
            </a:pPr>
            <a:endParaRPr lang="pl-PL" sz="4000" b="1" i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sz="3700" dirty="0">
                <a:solidFill>
                  <a:schemeClr val="tx2">
                    <a:lumMod val="75000"/>
                  </a:schemeClr>
                </a:solidFill>
              </a:rPr>
              <a:t>Nikt nie musi oskarżać samego </a:t>
            </a:r>
            <a:r>
              <a:rPr lang="pl-PL" sz="3700" dirty="0" smtClean="0">
                <a:solidFill>
                  <a:schemeClr val="tx2">
                    <a:lumMod val="75000"/>
                  </a:schemeClr>
                </a:solidFill>
              </a:rPr>
              <a:t>siebie.</a:t>
            </a:r>
            <a:endParaRPr lang="pl-PL" sz="37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704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107504" y="332656"/>
            <a:ext cx="8784976" cy="626469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sz="1950" b="1" u="sng" dirty="0">
                <a:solidFill>
                  <a:schemeClr val="tx2">
                    <a:lumMod val="75000"/>
                  </a:schemeClr>
                </a:solidFill>
              </a:rPr>
              <a:t>art. 74 k.p.k.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§ 1. Oskarżony nie ma obowiązku dowodzenia swej niewinności ani obowiązku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dostarczania dowodów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na swoją niekorzyść.</a:t>
            </a:r>
          </a:p>
          <a:p>
            <a:pPr marL="0" indent="0" algn="just">
              <a:buNone/>
            </a:pPr>
            <a:endParaRPr lang="pl-PL" sz="195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Połączenie z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zasadą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: </a:t>
            </a:r>
            <a:endParaRPr lang="pl-PL" sz="195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1950" b="1" dirty="0" err="1" smtClean="0">
                <a:solidFill>
                  <a:schemeClr val="tx2">
                    <a:lumMod val="75000"/>
                  </a:schemeClr>
                </a:solidFill>
              </a:rPr>
              <a:t>Actori</a:t>
            </a:r>
            <a:r>
              <a:rPr lang="pl-PL" sz="195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1950" b="1" dirty="0" err="1">
                <a:solidFill>
                  <a:schemeClr val="tx2">
                    <a:lumMod val="75000"/>
                  </a:schemeClr>
                </a:solidFill>
              </a:rPr>
              <a:t>incumbit</a:t>
            </a:r>
            <a:r>
              <a:rPr lang="pl-PL" sz="195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1950" b="1" dirty="0" err="1">
                <a:solidFill>
                  <a:schemeClr val="tx2">
                    <a:lumMod val="75000"/>
                  </a:schemeClr>
                </a:solidFill>
              </a:rPr>
              <a:t>onus</a:t>
            </a:r>
            <a:r>
              <a:rPr lang="pl-PL" sz="195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1950" b="1" dirty="0" err="1">
                <a:solidFill>
                  <a:schemeClr val="tx2">
                    <a:lumMod val="75000"/>
                  </a:schemeClr>
                </a:solidFill>
              </a:rPr>
              <a:t>probandi</a:t>
            </a:r>
            <a:r>
              <a:rPr lang="pl-PL" sz="195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(na powodzie spoczywa ciężar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dowodu) oraz </a:t>
            </a:r>
          </a:p>
          <a:p>
            <a:pPr marL="0" indent="0" algn="just">
              <a:buNone/>
            </a:pPr>
            <a:r>
              <a:rPr lang="pl-PL" sz="1950" b="1" dirty="0" err="1" smtClean="0">
                <a:solidFill>
                  <a:schemeClr val="tx2">
                    <a:lumMod val="75000"/>
                  </a:schemeClr>
                </a:solidFill>
              </a:rPr>
              <a:t>Nemo</a:t>
            </a:r>
            <a:r>
              <a:rPr lang="pl-PL" sz="195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1950" b="1" dirty="0" err="1">
                <a:solidFill>
                  <a:schemeClr val="tx2">
                    <a:lumMod val="75000"/>
                  </a:schemeClr>
                </a:solidFill>
              </a:rPr>
              <a:t>tenetur</a:t>
            </a:r>
            <a:r>
              <a:rPr lang="pl-PL" sz="195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1950" b="1" dirty="0" err="1">
                <a:solidFill>
                  <a:schemeClr val="tx2">
                    <a:lumMod val="75000"/>
                  </a:schemeClr>
                </a:solidFill>
              </a:rPr>
              <a:t>armare</a:t>
            </a:r>
            <a:r>
              <a:rPr lang="pl-PL" sz="195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1950" b="1" dirty="0" err="1">
                <a:solidFill>
                  <a:schemeClr val="tx2">
                    <a:lumMod val="75000"/>
                  </a:schemeClr>
                </a:solidFill>
              </a:rPr>
              <a:t>adverarium</a:t>
            </a:r>
            <a:r>
              <a:rPr lang="pl-PL" sz="1950" b="1" dirty="0">
                <a:solidFill>
                  <a:schemeClr val="tx2">
                    <a:lumMod val="75000"/>
                  </a:schemeClr>
                </a:solidFill>
              </a:rPr>
              <a:t> contra </a:t>
            </a:r>
            <a:r>
              <a:rPr lang="pl-PL" sz="1950" b="1" dirty="0" err="1">
                <a:solidFill>
                  <a:schemeClr val="tx2">
                    <a:lumMod val="75000"/>
                  </a:schemeClr>
                </a:solidFill>
              </a:rPr>
              <a:t>se</a:t>
            </a:r>
            <a:r>
              <a:rPr lang="pl-PL" sz="195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(nikt nie jest zobowiązany do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dostarczania przeciwnikowi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broni przeciw sobie).</a:t>
            </a:r>
          </a:p>
          <a:p>
            <a:pPr marL="0" indent="0" algn="just">
              <a:buNone/>
            </a:pPr>
            <a:endParaRPr lang="pl-PL" sz="195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1950" dirty="0" smtClean="0">
                <a:solidFill>
                  <a:srgbClr val="FF0000"/>
                </a:solidFill>
              </a:rPr>
              <a:t>- w </a:t>
            </a:r>
            <a:r>
              <a:rPr lang="pl-PL" sz="1950" dirty="0">
                <a:solidFill>
                  <a:srgbClr val="FF0000"/>
                </a:solidFill>
              </a:rPr>
              <a:t>postępowaniu karnym obowiązek </a:t>
            </a:r>
            <a:r>
              <a:rPr lang="pl-PL" sz="1950" dirty="0" smtClean="0">
                <a:solidFill>
                  <a:srgbClr val="FF0000"/>
                </a:solidFill>
              </a:rPr>
              <a:t>udowodnienia </a:t>
            </a:r>
            <a:r>
              <a:rPr lang="pl-PL" sz="1950" dirty="0">
                <a:solidFill>
                  <a:srgbClr val="FF0000"/>
                </a:solidFill>
              </a:rPr>
              <a:t>spoczywa na </a:t>
            </a:r>
            <a:r>
              <a:rPr lang="pl-PL" sz="1950" dirty="0" smtClean="0">
                <a:solidFill>
                  <a:srgbClr val="FF0000"/>
                </a:solidFill>
              </a:rPr>
              <a:t>oskarżycielu</a:t>
            </a:r>
          </a:p>
          <a:p>
            <a:pPr algn="just">
              <a:buFontTx/>
              <a:buChar char="-"/>
            </a:pPr>
            <a:endParaRPr lang="pl-PL" sz="1950" u="sng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pl-PL" sz="1950" u="sng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pl-PL" sz="1950" b="1" u="sng" dirty="0">
                <a:solidFill>
                  <a:schemeClr val="tx2">
                    <a:lumMod val="75000"/>
                  </a:schemeClr>
                </a:solidFill>
              </a:rPr>
              <a:t>art. 175 k.p.k.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§ 1. Oskarżony ma prawo składać wyjaśnienia; może jednak bez podania powodów odmówić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odpowiedzi na poszczególne pytania lub odmówić składania wyjaśnień. O prawie tym należy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go pouczyć.</a:t>
            </a:r>
          </a:p>
          <a:p>
            <a:pPr marL="0" indent="0" algn="just">
              <a:buNone/>
            </a:pPr>
            <a:endParaRPr lang="pl-PL" sz="195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1950" dirty="0">
                <a:solidFill>
                  <a:srgbClr val="FF0000"/>
                </a:solidFill>
              </a:rPr>
              <a:t>- powyższe wiąże się nawet z prawem do kłamstwa oskarżonego, albowiem kodeks karny nie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rgbClr val="FF0000"/>
                </a:solidFill>
              </a:rPr>
              <a:t>typizuje przestępstwa składania fałszywych wyjaśnień, lecz zeznań (dot. świadka</a:t>
            </a:r>
            <a:r>
              <a:rPr lang="pl-PL" sz="1950" dirty="0" smtClean="0">
                <a:solidFill>
                  <a:srgbClr val="FF0000"/>
                </a:solidFill>
              </a:rPr>
              <a:t>)</a:t>
            </a:r>
            <a:r>
              <a:rPr lang="pl-PL" sz="1950" dirty="0">
                <a:solidFill>
                  <a:srgbClr val="FF0000"/>
                </a:solidFill>
              </a:rPr>
              <a:t> </a:t>
            </a:r>
            <a:endParaRPr lang="pl-PL" sz="195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113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107504" y="836712"/>
            <a:ext cx="8784976" cy="62646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950" b="1" u="sng" dirty="0">
                <a:solidFill>
                  <a:schemeClr val="tx2">
                    <a:lumMod val="75000"/>
                  </a:schemeClr>
                </a:solidFill>
              </a:rPr>
              <a:t>art. 233 k.k.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§ 1. Kto, składając zeznanie mające służyć za dowód w postępowaniu sądowym lub w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innym postępowaniu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prowadzonym na podstawie ustawy, zeznaje nieprawdę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lub zataja prawdę, podlega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karze pozbawienia wolności od 6 miesięcy do lat 8.</a:t>
            </a:r>
          </a:p>
          <a:p>
            <a:pPr marL="0" indent="0" algn="just">
              <a:buNone/>
            </a:pPr>
            <a:endParaRPr lang="pl-PL" sz="195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pl-PL" sz="1950" dirty="0">
                <a:solidFill>
                  <a:srgbClr val="FF0000"/>
                </a:solidFill>
              </a:rPr>
              <a:t>Z tego względu nie obowiązuje dawna zasada: </a:t>
            </a:r>
            <a:endParaRPr lang="pl-PL" sz="195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pl-PL" sz="1950" b="1" dirty="0" err="1" smtClean="0">
                <a:solidFill>
                  <a:srgbClr val="FF0000"/>
                </a:solidFill>
              </a:rPr>
              <a:t>Silentium</a:t>
            </a:r>
            <a:r>
              <a:rPr lang="pl-PL" sz="1950" b="1" dirty="0" smtClean="0">
                <a:solidFill>
                  <a:srgbClr val="FF0000"/>
                </a:solidFill>
              </a:rPr>
              <a:t> </a:t>
            </a:r>
            <a:r>
              <a:rPr lang="pl-PL" sz="1950" b="1" dirty="0" err="1">
                <a:solidFill>
                  <a:srgbClr val="FF0000"/>
                </a:solidFill>
              </a:rPr>
              <a:t>videtur</a:t>
            </a:r>
            <a:r>
              <a:rPr lang="pl-PL" sz="1950" b="1" dirty="0">
                <a:solidFill>
                  <a:srgbClr val="FF0000"/>
                </a:solidFill>
              </a:rPr>
              <a:t> </a:t>
            </a:r>
            <a:r>
              <a:rPr lang="pl-PL" sz="1950" b="1" dirty="0" err="1">
                <a:solidFill>
                  <a:srgbClr val="FF0000"/>
                </a:solidFill>
              </a:rPr>
              <a:t>confessio</a:t>
            </a:r>
            <a:r>
              <a:rPr lang="pl-PL" sz="1950" b="1" dirty="0">
                <a:solidFill>
                  <a:srgbClr val="FF0000"/>
                </a:solidFill>
              </a:rPr>
              <a:t> </a:t>
            </a:r>
            <a:r>
              <a:rPr lang="pl-PL" sz="1950" dirty="0">
                <a:solidFill>
                  <a:srgbClr val="FF0000"/>
                </a:solidFill>
              </a:rPr>
              <a:t>(milczenie </a:t>
            </a:r>
            <a:r>
              <a:rPr lang="pl-PL" sz="1950" dirty="0" smtClean="0">
                <a:solidFill>
                  <a:srgbClr val="FF0000"/>
                </a:solidFill>
              </a:rPr>
              <a:t>jest przyznaniem</a:t>
            </a:r>
            <a:r>
              <a:rPr lang="pl-PL" sz="1950" dirty="0">
                <a:solidFill>
                  <a:srgbClr val="FF0000"/>
                </a:solidFill>
              </a:rPr>
              <a:t>)</a:t>
            </a:r>
            <a:endParaRPr lang="pl-PL" sz="195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80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107504" y="0"/>
            <a:ext cx="8928992" cy="63813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4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pl-PL" sz="4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pl-PL" sz="4000" b="1" i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sz="4000" b="1" i="1" dirty="0">
                <a:solidFill>
                  <a:schemeClr val="tx2">
                    <a:lumMod val="75000"/>
                  </a:schemeClr>
                </a:solidFill>
              </a:rPr>
              <a:t>CONFESSIO PRO IUDICA EST</a:t>
            </a:r>
          </a:p>
          <a:p>
            <a:pPr marL="0" indent="0" algn="ctr">
              <a:buNone/>
            </a:pPr>
            <a:endParaRPr lang="pl-PL" sz="4000" b="1" i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sz="3400" dirty="0">
                <a:solidFill>
                  <a:schemeClr val="tx2">
                    <a:lumMod val="75000"/>
                  </a:schemeClr>
                </a:solidFill>
              </a:rPr>
              <a:t>Ten, kto się przyznał, uważany jest za </a:t>
            </a:r>
            <a:r>
              <a:rPr lang="pl-PL" sz="3400" dirty="0" smtClean="0">
                <a:solidFill>
                  <a:schemeClr val="tx2">
                    <a:lumMod val="75000"/>
                  </a:schemeClr>
                </a:solidFill>
              </a:rPr>
              <a:t>zasądzonego.</a:t>
            </a:r>
            <a:endParaRPr lang="pl-PL" sz="3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544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107504" y="332656"/>
            <a:ext cx="8784976" cy="62646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- zasada pozwalająca na skorzystanie z konsensualnych form zakończenia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postępowania karnego</a:t>
            </a:r>
            <a:endParaRPr lang="pl-PL" sz="195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pl-PL" sz="195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1950" b="1" u="sng" dirty="0">
                <a:solidFill>
                  <a:schemeClr val="tx2">
                    <a:lumMod val="75000"/>
                  </a:schemeClr>
                </a:solidFill>
              </a:rPr>
              <a:t>art. 335 k.p.k. (skazanie bez rozprawy)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§ 1. Prokurator może umieścić w akcie oskarżenia wniosek o wydanie wyroku skazującego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i orzeczenie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uzgodnionych z oskarżonym kary lub środka karnego (…) bez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przeprowadzenia rozprawy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, jeżeli okoliczności popełnienia przestępstwa nie budzą wątpliwości, a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postawa oskarżonego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wskazuje, że cele postępowania zostaną osiągnięte.</a:t>
            </a:r>
          </a:p>
          <a:p>
            <a:pPr marL="0" indent="0" algn="just">
              <a:buNone/>
            </a:pPr>
            <a:endParaRPr lang="pl-PL" sz="195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1950" b="1" u="sng" dirty="0">
                <a:solidFill>
                  <a:schemeClr val="tx2">
                    <a:lumMod val="75000"/>
                  </a:schemeClr>
                </a:solidFill>
              </a:rPr>
              <a:t>art. 387 k.p.k. (dobrowolne poddanie się odpowiedzialności karnej)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§ 1. Do chwili zakończenia pierwszego przesłuchania wszystkich oskarżonych na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rozprawie głównej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oskarżony, któremu zarzucono występek może złożyć wniosek o wydanie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wyroku skazującego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i wymierzenie mu określonej kary lub środka karnego bez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przeprowadzania postępowania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dowodowego (…).</a:t>
            </a:r>
            <a:endParaRPr lang="pl-PL" sz="195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690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107504" y="908720"/>
            <a:ext cx="8784976" cy="46085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950" b="1" u="sng" dirty="0">
                <a:solidFill>
                  <a:schemeClr val="tx2">
                    <a:lumMod val="75000"/>
                  </a:schemeClr>
                </a:solidFill>
              </a:rPr>
              <a:t>art. 388 k.p.k. (postępowanie częściowe</a:t>
            </a:r>
            <a:r>
              <a:rPr lang="pl-PL" sz="1950" b="1" u="sng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pPr marL="0" indent="0" algn="just">
              <a:buNone/>
            </a:pPr>
            <a:endParaRPr lang="pl-PL" sz="1950" b="1" u="sng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Za zgodą obecnych stron sąd może przeprowadzić postępowanie dowodowe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tylko częściowo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, jeżeli wyjaśnienia oskarżonego przyznającego się do winy nie budzą wątpliwości.</a:t>
            </a:r>
          </a:p>
          <a:p>
            <a:pPr marL="0" indent="0" algn="just">
              <a:buNone/>
            </a:pPr>
            <a:endParaRPr lang="pl-PL" sz="195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- w ostatnim wariancie sąd praktycznie może zrezygnować z przeprowadzenia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postępowania dowodowego</a:t>
            </a:r>
            <a:endParaRPr lang="pl-PL" sz="195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- wyjaśnienia muszą jednak zawierać element przyznania się do określonego czynu</a:t>
            </a:r>
            <a:endParaRPr lang="pl-PL" sz="195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1063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628800"/>
            <a:ext cx="8928992" cy="47525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4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sz="4000" b="1" i="1" dirty="0">
                <a:solidFill>
                  <a:schemeClr val="tx2">
                    <a:lumMod val="75000"/>
                  </a:schemeClr>
                </a:solidFill>
              </a:rPr>
              <a:t>IN DUBIO</a:t>
            </a:r>
            <a:r>
              <a:rPr lang="pl-PL" sz="4000" b="1" i="1" dirty="0" smtClean="0">
                <a:solidFill>
                  <a:schemeClr val="tx2">
                    <a:lumMod val="75000"/>
                  </a:schemeClr>
                </a:solidFill>
              </a:rPr>
              <a:t>….</a:t>
            </a:r>
          </a:p>
          <a:p>
            <a:pPr marL="0" indent="0" algn="ctr">
              <a:buNone/>
            </a:pPr>
            <a:endParaRPr lang="pl-PL" sz="4000" b="1" i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sz="3700" dirty="0">
                <a:solidFill>
                  <a:schemeClr val="tx2">
                    <a:lumMod val="75000"/>
                  </a:schemeClr>
                </a:solidFill>
              </a:rPr>
              <a:t>W razie wątpliwości</a:t>
            </a:r>
            <a:endParaRPr lang="pl-PL" sz="37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1067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35496" y="908720"/>
            <a:ext cx="8784976" cy="46085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pl-PL" sz="1950" b="1" dirty="0">
                <a:solidFill>
                  <a:schemeClr val="tx2">
                    <a:lumMod val="75000"/>
                  </a:schemeClr>
                </a:solidFill>
              </a:rPr>
              <a:t>pro </a:t>
            </a:r>
            <a:r>
              <a:rPr lang="pl-PL" sz="1950" b="1" dirty="0" err="1">
                <a:solidFill>
                  <a:schemeClr val="tx2">
                    <a:lumMod val="75000"/>
                  </a:schemeClr>
                </a:solidFill>
              </a:rPr>
              <a:t>reo</a:t>
            </a:r>
            <a:r>
              <a:rPr lang="pl-PL" sz="195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(na korzyść oskarżonego)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pl-PL" sz="1950" b="1" dirty="0">
                <a:solidFill>
                  <a:schemeClr val="tx2">
                    <a:lumMod val="75000"/>
                  </a:schemeClr>
                </a:solidFill>
              </a:rPr>
              <a:t>minus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 (należy zasądzić mniej)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pl-PL" sz="1950" b="1" dirty="0">
                <a:solidFill>
                  <a:schemeClr val="tx2">
                    <a:lumMod val="75000"/>
                  </a:schemeClr>
                </a:solidFill>
              </a:rPr>
              <a:t>pars </a:t>
            </a:r>
            <a:r>
              <a:rPr lang="pl-PL" sz="1950" b="1" dirty="0" err="1">
                <a:solidFill>
                  <a:schemeClr val="tx2">
                    <a:lumMod val="75000"/>
                  </a:schemeClr>
                </a:solidFill>
              </a:rPr>
              <a:t>mitior</a:t>
            </a:r>
            <a:r>
              <a:rPr lang="pl-PL" sz="195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1950" b="1" dirty="0" err="1">
                <a:solidFill>
                  <a:schemeClr val="tx2">
                    <a:lumMod val="75000"/>
                  </a:schemeClr>
                </a:solidFill>
              </a:rPr>
              <a:t>sequenda</a:t>
            </a:r>
            <a:r>
              <a:rPr lang="pl-PL" sz="195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(należy podążyć za rozwiązaniem łagodniejszym)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pl-PL" sz="1950" b="1" dirty="0">
                <a:solidFill>
                  <a:schemeClr val="tx2">
                    <a:lumMod val="75000"/>
                  </a:schemeClr>
                </a:solidFill>
              </a:rPr>
              <a:t>pro </a:t>
            </a:r>
            <a:r>
              <a:rPr lang="pl-PL" sz="1950" b="1" dirty="0" err="1">
                <a:solidFill>
                  <a:schemeClr val="tx2">
                    <a:lumMod val="75000"/>
                  </a:schemeClr>
                </a:solidFill>
              </a:rPr>
              <a:t>libertate</a:t>
            </a:r>
            <a:r>
              <a:rPr lang="pl-PL" sz="195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(na korzyść wolności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pl-PL" sz="195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pl-PL" sz="1950" b="1" dirty="0">
                <a:solidFill>
                  <a:schemeClr val="tx2">
                    <a:lumMod val="75000"/>
                  </a:schemeClr>
                </a:solidFill>
              </a:rPr>
              <a:t>In </a:t>
            </a:r>
            <a:r>
              <a:rPr lang="pl-PL" sz="1950" b="1" dirty="0" err="1">
                <a:solidFill>
                  <a:schemeClr val="tx2">
                    <a:lumMod val="75000"/>
                  </a:schemeClr>
                </a:solidFill>
              </a:rPr>
              <a:t>dubiis</a:t>
            </a:r>
            <a:r>
              <a:rPr lang="pl-PL" sz="195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1950" b="1" dirty="0" err="1">
                <a:solidFill>
                  <a:schemeClr val="tx2">
                    <a:lumMod val="75000"/>
                  </a:schemeClr>
                </a:solidFill>
              </a:rPr>
              <a:t>benigniora</a:t>
            </a:r>
            <a:r>
              <a:rPr lang="pl-PL" sz="195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(bardziej życzliwie)</a:t>
            </a:r>
          </a:p>
          <a:p>
            <a:pPr marL="0" indent="0" algn="just">
              <a:buNone/>
            </a:pPr>
            <a:endParaRPr lang="pl-PL" sz="195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pl-PL" sz="195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1950" b="1" u="sng" dirty="0">
                <a:solidFill>
                  <a:schemeClr val="tx2">
                    <a:lumMod val="75000"/>
                  </a:schemeClr>
                </a:solidFill>
              </a:rPr>
              <a:t>art. 5 k.p.k.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§ 1. Oskarżonego uważa się za niewinnego, dopóki wina jego nie zostanie udowodniona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i stwierdzona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prawomocnym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wyrokiem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pl-PL" sz="1950" dirty="0" err="1">
                <a:solidFill>
                  <a:schemeClr val="tx2">
                    <a:lumMod val="75000"/>
                  </a:schemeClr>
                </a:solidFill>
              </a:rPr>
              <a:t>praesumptio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1950" dirty="0" err="1">
                <a:solidFill>
                  <a:schemeClr val="tx2">
                    <a:lumMod val="75000"/>
                  </a:schemeClr>
                </a:solidFill>
              </a:rPr>
              <a:t>boni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1950" dirty="0" err="1">
                <a:solidFill>
                  <a:schemeClr val="tx2">
                    <a:lumMod val="75000"/>
                  </a:schemeClr>
                </a:solidFill>
              </a:rPr>
              <a:t>viri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).</a:t>
            </a:r>
            <a:endParaRPr lang="pl-PL" sz="195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§ 2. Nie dające się usunąć wątpliwości rozstrzyga się na korzyść oskarżonego.</a:t>
            </a:r>
            <a:endParaRPr lang="pl-PL" sz="195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2281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44644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4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sz="4000" b="1" i="1" dirty="0" smtClean="0">
                <a:solidFill>
                  <a:schemeClr val="tx2">
                    <a:lumMod val="75000"/>
                  </a:schemeClr>
                </a:solidFill>
              </a:rPr>
              <a:t>NEMO </a:t>
            </a:r>
            <a:r>
              <a:rPr lang="pl-PL" sz="4000" b="1" i="1" dirty="0">
                <a:solidFill>
                  <a:schemeClr val="tx2">
                    <a:lumMod val="75000"/>
                  </a:schemeClr>
                </a:solidFill>
              </a:rPr>
              <a:t>IUDEX IN SUA </a:t>
            </a:r>
            <a:r>
              <a:rPr lang="pl-PL" sz="4000" b="1" i="1" dirty="0" smtClean="0">
                <a:solidFill>
                  <a:schemeClr val="tx2">
                    <a:lumMod val="75000"/>
                  </a:schemeClr>
                </a:solidFill>
              </a:rPr>
              <a:t>CAUSA</a:t>
            </a:r>
            <a:endParaRPr lang="pl-PL" sz="4000" b="1" i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pl-PL" sz="4000" b="1" i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sz="3400" dirty="0">
                <a:solidFill>
                  <a:schemeClr val="tx2">
                    <a:lumMod val="75000"/>
                  </a:schemeClr>
                </a:solidFill>
              </a:rPr>
              <a:t>Nikt nie jest </a:t>
            </a:r>
            <a:r>
              <a:rPr lang="pl-PL" sz="3400" dirty="0" smtClean="0">
                <a:solidFill>
                  <a:schemeClr val="tx2">
                    <a:lumMod val="75000"/>
                  </a:schemeClr>
                </a:solidFill>
              </a:rPr>
              <a:t>sędzią </a:t>
            </a:r>
            <a:r>
              <a:rPr lang="pl-PL" sz="3400" dirty="0">
                <a:solidFill>
                  <a:schemeClr val="tx2">
                    <a:lumMod val="75000"/>
                  </a:schemeClr>
                </a:solidFill>
              </a:rPr>
              <a:t>w swojej </a:t>
            </a:r>
            <a:r>
              <a:rPr lang="pl-PL" sz="3400" dirty="0" smtClean="0">
                <a:solidFill>
                  <a:schemeClr val="tx2">
                    <a:lumMod val="75000"/>
                  </a:schemeClr>
                </a:solidFill>
              </a:rPr>
              <a:t>sprawie.</a:t>
            </a:r>
          </a:p>
        </p:txBody>
      </p:sp>
    </p:spTree>
    <p:extLst>
      <p:ext uri="{BB962C8B-B14F-4D97-AF65-F5344CB8AC3E}">
        <p14:creationId xmlns:p14="http://schemas.microsoft.com/office/powerpoint/2010/main" val="2138008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2420888"/>
            <a:ext cx="8928992" cy="21602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000" b="1" i="1" dirty="0">
                <a:solidFill>
                  <a:schemeClr val="tx2">
                    <a:lumMod val="75000"/>
                  </a:schemeClr>
                </a:solidFill>
              </a:rPr>
              <a:t>PRIOR TEMPORE POTIOR </a:t>
            </a:r>
            <a:r>
              <a:rPr lang="pl-PL" sz="4000" b="1" i="1" dirty="0" smtClean="0">
                <a:solidFill>
                  <a:schemeClr val="tx2">
                    <a:lumMod val="75000"/>
                  </a:schemeClr>
                </a:solidFill>
              </a:rPr>
              <a:t>IURE</a:t>
            </a:r>
          </a:p>
          <a:p>
            <a:pPr marL="0" indent="0" algn="ctr">
              <a:buNone/>
            </a:pPr>
            <a:endParaRPr lang="pl-PL" sz="4000" b="1" i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sz="3400" dirty="0">
                <a:solidFill>
                  <a:schemeClr val="tx2">
                    <a:lumMod val="75000"/>
                  </a:schemeClr>
                </a:solidFill>
              </a:rPr>
              <a:t>Kto lepszy co do czasu, ten lepszy co do </a:t>
            </a:r>
            <a:r>
              <a:rPr lang="pl-PL" sz="3400" dirty="0" smtClean="0">
                <a:solidFill>
                  <a:schemeClr val="tx2">
                    <a:lumMod val="75000"/>
                  </a:schemeClr>
                </a:solidFill>
              </a:rPr>
              <a:t>prawa.</a:t>
            </a:r>
            <a:endParaRPr lang="pl-PL" sz="3400" dirty="0" smtClean="0"/>
          </a:p>
        </p:txBody>
      </p:sp>
    </p:spTree>
    <p:extLst>
      <p:ext uri="{BB962C8B-B14F-4D97-AF65-F5344CB8AC3E}">
        <p14:creationId xmlns:p14="http://schemas.microsoft.com/office/powerpoint/2010/main" val="5935167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35496" y="404664"/>
            <a:ext cx="8928992" cy="58326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850" b="1" u="sng" dirty="0">
                <a:solidFill>
                  <a:schemeClr val="tx2">
                    <a:lumMod val="75000"/>
                  </a:schemeClr>
                </a:solidFill>
              </a:rPr>
              <a:t>art. 40 k.p.k. (</a:t>
            </a:r>
            <a:r>
              <a:rPr lang="pl-PL" sz="1850" b="1" u="sng" dirty="0" err="1">
                <a:solidFill>
                  <a:schemeClr val="tx2">
                    <a:lumMod val="75000"/>
                  </a:schemeClr>
                </a:solidFill>
              </a:rPr>
              <a:t>iudex</a:t>
            </a:r>
            <a:r>
              <a:rPr lang="pl-PL" sz="1850" b="1" u="sng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1850" b="1" u="sng" dirty="0" err="1">
                <a:solidFill>
                  <a:schemeClr val="tx2">
                    <a:lumMod val="75000"/>
                  </a:schemeClr>
                </a:solidFill>
              </a:rPr>
              <a:t>inhabilis</a:t>
            </a:r>
            <a:r>
              <a:rPr lang="pl-PL" sz="1850" b="1" u="sng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pPr marL="0" indent="0" algn="just">
              <a:buNone/>
            </a:pPr>
            <a:endParaRPr lang="pl-PL" sz="185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1850" dirty="0">
                <a:solidFill>
                  <a:schemeClr val="tx2">
                    <a:lumMod val="75000"/>
                  </a:schemeClr>
                </a:solidFill>
              </a:rPr>
              <a:t>§ 1. Sędzia jest z mocy prawa wyłączony od udziału w sprawie, jeżeli</a:t>
            </a:r>
            <a:r>
              <a:rPr lang="pl-PL" sz="1850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marL="0" indent="0" algn="just">
              <a:buNone/>
            </a:pPr>
            <a:endParaRPr lang="pl-PL" sz="185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1850" dirty="0">
                <a:solidFill>
                  <a:schemeClr val="tx2">
                    <a:lumMod val="75000"/>
                  </a:schemeClr>
                </a:solidFill>
              </a:rPr>
              <a:t>1) sprawa dotyczy tego sędziego bezpośrednio,</a:t>
            </a:r>
          </a:p>
          <a:p>
            <a:pPr marL="0" indent="0" algn="just">
              <a:buNone/>
            </a:pPr>
            <a:r>
              <a:rPr lang="pl-PL" sz="1850" dirty="0">
                <a:solidFill>
                  <a:schemeClr val="tx2">
                    <a:lumMod val="75000"/>
                  </a:schemeClr>
                </a:solidFill>
              </a:rPr>
              <a:t>2) jest małżonkiem strony lub pokrzywdzonego albo ich obrońcy, pełnomocnika </a:t>
            </a:r>
            <a:r>
              <a:rPr lang="pl-PL" sz="1850" dirty="0" smtClean="0">
                <a:solidFill>
                  <a:schemeClr val="tx2">
                    <a:lumMod val="75000"/>
                  </a:schemeClr>
                </a:solidFill>
              </a:rPr>
              <a:t>lub przedstawiciela </a:t>
            </a:r>
            <a:r>
              <a:rPr lang="pl-PL" sz="1850" dirty="0">
                <a:solidFill>
                  <a:schemeClr val="tx2">
                    <a:lumMod val="75000"/>
                  </a:schemeClr>
                </a:solidFill>
              </a:rPr>
              <a:t>ustawowego albo pozostaje we wspólnym pożyciu z jedną z </a:t>
            </a:r>
            <a:r>
              <a:rPr lang="pl-PL" sz="1850" dirty="0" smtClean="0">
                <a:solidFill>
                  <a:schemeClr val="tx2">
                    <a:lumMod val="75000"/>
                  </a:schemeClr>
                </a:solidFill>
              </a:rPr>
              <a:t>tych osób</a:t>
            </a:r>
            <a:r>
              <a:rPr lang="pl-PL" sz="1850" dirty="0">
                <a:solidFill>
                  <a:schemeClr val="tx2">
                    <a:lumMod val="75000"/>
                  </a:schemeClr>
                </a:solidFill>
              </a:rPr>
              <a:t>,</a:t>
            </a:r>
          </a:p>
          <a:p>
            <a:pPr marL="0" indent="0" algn="just">
              <a:buNone/>
            </a:pPr>
            <a:r>
              <a:rPr lang="pl-PL" sz="1850" dirty="0">
                <a:solidFill>
                  <a:schemeClr val="tx2">
                    <a:lumMod val="75000"/>
                  </a:schemeClr>
                </a:solidFill>
              </a:rPr>
              <a:t>3) jest krewnym lub powinowatym w linii prostej, a w linii bocznej aż do </a:t>
            </a:r>
            <a:r>
              <a:rPr lang="pl-PL" sz="1850" dirty="0" smtClean="0">
                <a:solidFill>
                  <a:schemeClr val="tx2">
                    <a:lumMod val="75000"/>
                  </a:schemeClr>
                </a:solidFill>
              </a:rPr>
              <a:t>stopnia pomiędzy </a:t>
            </a:r>
            <a:r>
              <a:rPr lang="pl-PL" sz="1850" dirty="0">
                <a:solidFill>
                  <a:schemeClr val="tx2">
                    <a:lumMod val="75000"/>
                  </a:schemeClr>
                </a:solidFill>
              </a:rPr>
              <a:t>dziećmi rodzeństwa osób wymienionych w pkt 2 albo jest powiązany </a:t>
            </a:r>
            <a:r>
              <a:rPr lang="pl-PL" sz="1850" dirty="0" smtClean="0">
                <a:solidFill>
                  <a:schemeClr val="tx2">
                    <a:lumMod val="75000"/>
                  </a:schemeClr>
                </a:solidFill>
              </a:rPr>
              <a:t>z jedną </a:t>
            </a:r>
            <a:r>
              <a:rPr lang="pl-PL" sz="1850" dirty="0">
                <a:solidFill>
                  <a:schemeClr val="tx2">
                    <a:lumMod val="75000"/>
                  </a:schemeClr>
                </a:solidFill>
              </a:rPr>
              <a:t>z tych osób węzłem przysposobienia, opieki lub kurateli,</a:t>
            </a:r>
          </a:p>
          <a:p>
            <a:pPr marL="0" indent="0" algn="just">
              <a:buNone/>
            </a:pPr>
            <a:r>
              <a:rPr lang="pl-PL" sz="1850" dirty="0">
                <a:solidFill>
                  <a:schemeClr val="tx2">
                    <a:lumMod val="75000"/>
                  </a:schemeClr>
                </a:solidFill>
              </a:rPr>
              <a:t>4) był świadkiem czynu, o który sprawa się toczy, albo w tej samej sprawie </a:t>
            </a:r>
            <a:r>
              <a:rPr lang="pl-PL" sz="1850" dirty="0" smtClean="0">
                <a:solidFill>
                  <a:schemeClr val="tx2">
                    <a:lumMod val="75000"/>
                  </a:schemeClr>
                </a:solidFill>
              </a:rPr>
              <a:t>był przesłuchany </a:t>
            </a:r>
            <a:r>
              <a:rPr lang="pl-PL" sz="1850" dirty="0">
                <a:solidFill>
                  <a:schemeClr val="tx2">
                    <a:lumMod val="75000"/>
                  </a:schemeClr>
                </a:solidFill>
              </a:rPr>
              <a:t>w charakterze świadka lub występował jako biegły,</a:t>
            </a:r>
          </a:p>
          <a:p>
            <a:pPr marL="0" indent="0" algn="just">
              <a:buNone/>
            </a:pPr>
            <a:r>
              <a:rPr lang="pl-PL" sz="1850" dirty="0">
                <a:solidFill>
                  <a:schemeClr val="tx2">
                    <a:lumMod val="75000"/>
                  </a:schemeClr>
                </a:solidFill>
              </a:rPr>
              <a:t>5) brał udział w sprawie jako prokurator, obrońca, pełnomocnik, </a:t>
            </a:r>
            <a:r>
              <a:rPr lang="pl-PL" sz="1850" dirty="0" smtClean="0">
                <a:solidFill>
                  <a:schemeClr val="tx2">
                    <a:lumMod val="75000"/>
                  </a:schemeClr>
                </a:solidFill>
              </a:rPr>
              <a:t>przedstawiciel ustawowy </a:t>
            </a:r>
            <a:r>
              <a:rPr lang="pl-PL" sz="1850" dirty="0">
                <a:solidFill>
                  <a:schemeClr val="tx2">
                    <a:lumMod val="75000"/>
                  </a:schemeClr>
                </a:solidFill>
              </a:rPr>
              <a:t>strony, albo prowadził postępowanie przygotowawcze,</a:t>
            </a:r>
          </a:p>
          <a:p>
            <a:pPr marL="0" indent="0" algn="just">
              <a:buNone/>
            </a:pPr>
            <a:r>
              <a:rPr lang="pl-PL" sz="1850" dirty="0">
                <a:solidFill>
                  <a:schemeClr val="tx2">
                    <a:lumMod val="75000"/>
                  </a:schemeClr>
                </a:solidFill>
              </a:rPr>
              <a:t>6) brał udział w wydaniu zaskarżonego orzeczenia lub wydał zaskarżone zarządzenie,</a:t>
            </a:r>
          </a:p>
          <a:p>
            <a:pPr marL="0" indent="0" algn="just">
              <a:buNone/>
            </a:pPr>
            <a:r>
              <a:rPr lang="pl-PL" sz="1850" dirty="0">
                <a:solidFill>
                  <a:schemeClr val="tx2">
                    <a:lumMod val="75000"/>
                  </a:schemeClr>
                </a:solidFill>
              </a:rPr>
              <a:t>7) brał udział w wydaniu orzeczenia, które zostało uchylone,</a:t>
            </a:r>
          </a:p>
          <a:p>
            <a:pPr marL="0" indent="0" algn="just">
              <a:buNone/>
            </a:pPr>
            <a:r>
              <a:rPr lang="pl-PL" sz="1850" dirty="0">
                <a:solidFill>
                  <a:schemeClr val="tx2">
                    <a:lumMod val="75000"/>
                  </a:schemeClr>
                </a:solidFill>
              </a:rPr>
              <a:t>8) prowadził </a:t>
            </a:r>
            <a:r>
              <a:rPr lang="pl-PL" sz="1850" dirty="0" err="1">
                <a:solidFill>
                  <a:schemeClr val="tx2">
                    <a:lumMod val="75000"/>
                  </a:schemeClr>
                </a:solidFill>
              </a:rPr>
              <a:t>mediacę</a:t>
            </a:r>
            <a:r>
              <a:rPr lang="pl-PL" sz="1850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0" indent="0" algn="just">
              <a:buNone/>
            </a:pPr>
            <a:endParaRPr lang="pl-PL" sz="185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1850" dirty="0">
                <a:solidFill>
                  <a:schemeClr val="tx2">
                    <a:lumMod val="75000"/>
                  </a:schemeClr>
                </a:solidFill>
              </a:rPr>
              <a:t>- tutaj wyłączenie ex lege</a:t>
            </a:r>
            <a:endParaRPr lang="pl-PL" sz="185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2109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052736"/>
            <a:ext cx="8352928" cy="518457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950" b="1" u="sng" dirty="0">
                <a:solidFill>
                  <a:schemeClr val="tx2">
                    <a:lumMod val="75000"/>
                  </a:schemeClr>
                </a:solidFill>
              </a:rPr>
              <a:t>art. 41 k.p.k. (</a:t>
            </a:r>
            <a:r>
              <a:rPr lang="pl-PL" sz="1950" b="1" u="sng" dirty="0" err="1">
                <a:solidFill>
                  <a:schemeClr val="tx2">
                    <a:lumMod val="75000"/>
                  </a:schemeClr>
                </a:solidFill>
              </a:rPr>
              <a:t>iudes</a:t>
            </a:r>
            <a:r>
              <a:rPr lang="pl-PL" sz="1950" b="1" u="sng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1950" b="1" u="sng" dirty="0" err="1">
                <a:solidFill>
                  <a:schemeClr val="tx2">
                    <a:lumMod val="75000"/>
                  </a:schemeClr>
                </a:solidFill>
              </a:rPr>
              <a:t>suspectus</a:t>
            </a:r>
            <a:r>
              <a:rPr lang="pl-PL" sz="1950" b="1" u="sng" dirty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§ 1. Sędzia ulega wyłączeniu, jeżeli istnieje okoliczność tego rodzaju, że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mogłaby wywołać uzasadnioną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wątpliwość co do jego bezstronności w danej sprawie.</a:t>
            </a:r>
          </a:p>
          <a:p>
            <a:pPr marL="0" indent="0" algn="just">
              <a:buNone/>
            </a:pPr>
            <a:endParaRPr lang="pl-PL" sz="195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- tutaj </a:t>
            </a:r>
            <a:r>
              <a:rPr lang="pl-PL" sz="1950" b="1" dirty="0">
                <a:solidFill>
                  <a:schemeClr val="tx2">
                    <a:lumMod val="75000"/>
                  </a:schemeClr>
                </a:solidFill>
              </a:rPr>
              <a:t>wyłączenie wniosku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strony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- powyższa zasada wiąże się z dyrektywą gwarancji bezstronności organów postępowania</a:t>
            </a:r>
            <a:endParaRPr lang="pl-PL" sz="195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1400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44644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4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sz="4000" b="1" i="1" dirty="0" smtClean="0">
                <a:solidFill>
                  <a:schemeClr val="tx2">
                    <a:lumMod val="75000"/>
                  </a:schemeClr>
                </a:solidFill>
              </a:rPr>
              <a:t>NULLA </a:t>
            </a:r>
            <a:r>
              <a:rPr lang="pl-PL" sz="4000" b="1" i="1" dirty="0">
                <a:solidFill>
                  <a:schemeClr val="tx2">
                    <a:lumMod val="75000"/>
                  </a:schemeClr>
                </a:solidFill>
              </a:rPr>
              <a:t>POENA SINE </a:t>
            </a:r>
            <a:r>
              <a:rPr lang="pl-PL" sz="4000" b="1" i="1" dirty="0" smtClean="0">
                <a:solidFill>
                  <a:schemeClr val="tx2">
                    <a:lumMod val="75000"/>
                  </a:schemeClr>
                </a:solidFill>
              </a:rPr>
              <a:t>CULPA</a:t>
            </a:r>
          </a:p>
          <a:p>
            <a:pPr marL="0" indent="0" algn="ctr">
              <a:buNone/>
            </a:pPr>
            <a:endParaRPr lang="pl-PL" sz="37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sz="3700" dirty="0">
                <a:solidFill>
                  <a:schemeClr val="tx2">
                    <a:lumMod val="75000"/>
                  </a:schemeClr>
                </a:solidFill>
              </a:rPr>
              <a:t>Nie ma kary bez </a:t>
            </a:r>
            <a:r>
              <a:rPr lang="pl-PL" sz="3700" dirty="0" smtClean="0">
                <a:solidFill>
                  <a:schemeClr val="tx2">
                    <a:lumMod val="75000"/>
                  </a:schemeClr>
                </a:solidFill>
              </a:rPr>
              <a:t>winy.</a:t>
            </a:r>
          </a:p>
        </p:txBody>
      </p:sp>
    </p:spTree>
    <p:extLst>
      <p:ext uri="{BB962C8B-B14F-4D97-AF65-F5344CB8AC3E}">
        <p14:creationId xmlns:p14="http://schemas.microsoft.com/office/powerpoint/2010/main" val="3398323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052736"/>
            <a:ext cx="8352928" cy="518457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950" b="1" u="sng" dirty="0">
                <a:solidFill>
                  <a:schemeClr val="tx2">
                    <a:lumMod val="75000"/>
                  </a:schemeClr>
                </a:solidFill>
              </a:rPr>
              <a:t>art. 1 k.k.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§ 3. Nie popełnia przestępstwa sprawca czynu zabronionego, jeżeli nie można mu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przypisać winy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w czasie czynu.</a:t>
            </a:r>
          </a:p>
          <a:p>
            <a:pPr marL="0" indent="0" algn="just">
              <a:buNone/>
            </a:pPr>
            <a:endParaRPr lang="pl-PL" sz="195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- przestępstwem może być tylko czy zawiniony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- koncepcja winy w prawie karnym jest skomplikowana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- istnieją przesłanki ją wyłączające oraz stopniujące</a:t>
            </a:r>
            <a:endParaRPr lang="pl-PL" sz="195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7239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07504" y="1340768"/>
            <a:ext cx="8928992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37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sz="4000" b="1" i="1" dirty="0" smtClean="0">
                <a:solidFill>
                  <a:schemeClr val="tx2">
                    <a:lumMod val="75000"/>
                  </a:schemeClr>
                </a:solidFill>
              </a:rPr>
              <a:t>NULLUM </a:t>
            </a:r>
            <a:r>
              <a:rPr lang="pl-PL" sz="4000" b="1" i="1" dirty="0">
                <a:solidFill>
                  <a:schemeClr val="tx2">
                    <a:lumMod val="75000"/>
                  </a:schemeClr>
                </a:solidFill>
              </a:rPr>
              <a:t>CRIMEN SINE </a:t>
            </a:r>
            <a:r>
              <a:rPr lang="pl-PL" sz="4000" b="1" i="1" dirty="0" smtClean="0">
                <a:solidFill>
                  <a:schemeClr val="tx2">
                    <a:lumMod val="75000"/>
                  </a:schemeClr>
                </a:solidFill>
              </a:rPr>
              <a:t>LEGE</a:t>
            </a:r>
          </a:p>
          <a:p>
            <a:pPr marL="0" indent="0" algn="ctr">
              <a:buNone/>
            </a:pPr>
            <a:endParaRPr lang="pl-PL" sz="40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sz="3700" dirty="0">
                <a:solidFill>
                  <a:schemeClr val="tx2">
                    <a:lumMod val="75000"/>
                  </a:schemeClr>
                </a:solidFill>
              </a:rPr>
              <a:t>Nie ma przestępstwa bez </a:t>
            </a:r>
            <a:r>
              <a:rPr lang="pl-PL" sz="3700" dirty="0" smtClean="0">
                <a:solidFill>
                  <a:schemeClr val="tx2">
                    <a:lumMod val="75000"/>
                  </a:schemeClr>
                </a:solidFill>
              </a:rPr>
              <a:t>ustawy.</a:t>
            </a:r>
            <a:endParaRPr lang="pl-PL" sz="37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9219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323528" y="260648"/>
            <a:ext cx="8352928" cy="63367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950" b="1" u="sng" dirty="0">
                <a:solidFill>
                  <a:schemeClr val="tx2">
                    <a:lumMod val="75000"/>
                  </a:schemeClr>
                </a:solidFill>
              </a:rPr>
              <a:t>art. 1 k.k.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§ 1. Odpowiedzialności karnej podlega ten tylko, kto popełnia czyn zabroniony pod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groźbą kary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przez ustawę obowiązującą w czasie jego popełnienia.</a:t>
            </a:r>
          </a:p>
          <a:p>
            <a:pPr marL="0" indent="0" algn="just">
              <a:buNone/>
            </a:pPr>
            <a:endParaRPr lang="pl-PL" sz="195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1950" b="1" u="sng" dirty="0">
                <a:solidFill>
                  <a:schemeClr val="tx2">
                    <a:lumMod val="75000"/>
                  </a:schemeClr>
                </a:solidFill>
              </a:rPr>
              <a:t>Jaka dokładnie powinna być ustawa?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pl-PL" sz="1950" b="1" dirty="0">
                <a:solidFill>
                  <a:schemeClr val="tx2">
                    <a:lumMod val="75000"/>
                  </a:schemeClr>
                </a:solidFill>
              </a:rPr>
              <a:t>lege </a:t>
            </a:r>
            <a:r>
              <a:rPr lang="pl-PL" sz="1950" b="1" dirty="0" err="1">
                <a:solidFill>
                  <a:schemeClr val="tx2">
                    <a:lumMod val="75000"/>
                  </a:schemeClr>
                </a:solidFill>
              </a:rPr>
              <a:t>scripta</a:t>
            </a:r>
            <a:r>
              <a:rPr lang="pl-PL" sz="195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(forma spisana, ustawowa)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pl-PL" sz="1950" b="1" dirty="0">
                <a:solidFill>
                  <a:schemeClr val="tx2">
                    <a:lumMod val="75000"/>
                  </a:schemeClr>
                </a:solidFill>
              </a:rPr>
              <a:t>lege certa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(pewnej, precyzyjnej)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pl-PL" sz="1950" b="1" dirty="0" err="1">
                <a:solidFill>
                  <a:schemeClr val="tx2">
                    <a:lumMod val="75000"/>
                  </a:schemeClr>
                </a:solidFill>
              </a:rPr>
              <a:t>stricta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 (zakazująca stosowania analogii i wykładni rozszerzającej)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pl-PL" sz="1950" b="1" dirty="0" err="1">
                <a:solidFill>
                  <a:schemeClr val="tx2">
                    <a:lumMod val="75000"/>
                  </a:schemeClr>
                </a:solidFill>
              </a:rPr>
              <a:t>praevia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 (wstecznej, tj. musi dany czyn musi być przestępstwem w chwili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jego popełnienia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pPr marL="0" indent="0" algn="just">
              <a:buNone/>
            </a:pPr>
            <a:endParaRPr lang="pl-PL" sz="195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1950" b="1" u="sng" dirty="0">
                <a:solidFill>
                  <a:schemeClr val="tx2">
                    <a:lumMod val="75000"/>
                  </a:schemeClr>
                </a:solidFill>
              </a:rPr>
              <a:t>art. 42 Konstytucji RP: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Odpowiedzialności karnej podlega ten tylko, kto dopuścił się </a:t>
            </a:r>
            <a:r>
              <a:rPr lang="pl-PL" sz="1950" b="1" dirty="0">
                <a:solidFill>
                  <a:schemeClr val="tx2">
                    <a:lumMod val="75000"/>
                  </a:schemeClr>
                </a:solidFill>
              </a:rPr>
              <a:t>czynu </a:t>
            </a:r>
            <a:r>
              <a:rPr lang="pl-PL" sz="1950" b="1" dirty="0" smtClean="0">
                <a:solidFill>
                  <a:schemeClr val="tx2">
                    <a:lumMod val="75000"/>
                  </a:schemeClr>
                </a:solidFill>
              </a:rPr>
              <a:t>zabronionego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pod groźbą kary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przez ustawę obowiązującą w czasie jego popełnienia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0" indent="0" algn="just">
              <a:buNone/>
            </a:pPr>
            <a:endParaRPr lang="pl-PL" sz="195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sz="2500" b="1" u="sng" dirty="0">
                <a:solidFill>
                  <a:srgbClr val="FF0000"/>
                </a:solidFill>
              </a:rPr>
              <a:t>Lex </a:t>
            </a:r>
            <a:r>
              <a:rPr lang="pl-PL" sz="2500" b="1" u="sng" dirty="0" err="1">
                <a:solidFill>
                  <a:srgbClr val="FF0000"/>
                </a:solidFill>
              </a:rPr>
              <a:t>severior</a:t>
            </a:r>
            <a:r>
              <a:rPr lang="pl-PL" sz="2500" b="1" u="sng" dirty="0">
                <a:solidFill>
                  <a:srgbClr val="FF0000"/>
                </a:solidFill>
              </a:rPr>
              <a:t> </a:t>
            </a:r>
            <a:r>
              <a:rPr lang="pl-PL" sz="2500" b="1" u="sng" dirty="0" err="1">
                <a:solidFill>
                  <a:srgbClr val="FF0000"/>
                </a:solidFill>
              </a:rPr>
              <a:t>poenalis</a:t>
            </a:r>
            <a:r>
              <a:rPr lang="pl-PL" sz="2500" b="1" u="sng" dirty="0">
                <a:solidFill>
                  <a:srgbClr val="FF0000"/>
                </a:solidFill>
              </a:rPr>
              <a:t> retro non </a:t>
            </a:r>
            <a:r>
              <a:rPr lang="pl-PL" sz="2500" b="1" u="sng" dirty="0" err="1">
                <a:solidFill>
                  <a:srgbClr val="FF0000"/>
                </a:solidFill>
              </a:rPr>
              <a:t>agit</a:t>
            </a:r>
            <a:r>
              <a:rPr lang="pl-PL" sz="2500" b="1" u="sng" dirty="0">
                <a:solidFill>
                  <a:srgbClr val="FF000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pl-PL" sz="2000" b="1" dirty="0">
                <a:solidFill>
                  <a:schemeClr val="tx2">
                    <a:lumMod val="75000"/>
                  </a:schemeClr>
                </a:solidFill>
              </a:rPr>
              <a:t>– ustawa karna surowsza nie działa wstecz</a:t>
            </a:r>
          </a:p>
          <a:p>
            <a:pPr marL="0" indent="0" algn="just">
              <a:buNone/>
            </a:pPr>
            <a:endParaRPr lang="pl-PL" sz="195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9502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07504" y="1340768"/>
            <a:ext cx="8928992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37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sz="4400" b="1" i="1" dirty="0">
                <a:solidFill>
                  <a:schemeClr val="tx2">
                    <a:lumMod val="75000"/>
                  </a:schemeClr>
                </a:solidFill>
              </a:rPr>
              <a:t>NULLUM CRIMEN SINE </a:t>
            </a:r>
            <a:r>
              <a:rPr lang="pl-PL" sz="4400" b="1" i="1" dirty="0" smtClean="0">
                <a:solidFill>
                  <a:schemeClr val="tx2">
                    <a:lumMod val="75000"/>
                  </a:schemeClr>
                </a:solidFill>
              </a:rPr>
              <a:t>POENA</a:t>
            </a:r>
          </a:p>
          <a:p>
            <a:pPr marL="0" indent="0" algn="ctr">
              <a:buNone/>
            </a:pPr>
            <a:endParaRPr lang="pl-PL" sz="37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sz="3700" dirty="0">
                <a:solidFill>
                  <a:schemeClr val="tx2">
                    <a:lumMod val="75000"/>
                  </a:schemeClr>
                </a:solidFill>
              </a:rPr>
              <a:t>Nie ma przestępstwa bez </a:t>
            </a:r>
            <a:r>
              <a:rPr lang="pl-PL" sz="3700" dirty="0" smtClean="0">
                <a:solidFill>
                  <a:schemeClr val="tx2">
                    <a:lumMod val="75000"/>
                  </a:schemeClr>
                </a:solidFill>
              </a:rPr>
              <a:t>kary.</a:t>
            </a:r>
            <a:endParaRPr lang="pl-PL" sz="37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8044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18457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950" b="1" u="sng" dirty="0">
                <a:solidFill>
                  <a:schemeClr val="tx2">
                    <a:lumMod val="75000"/>
                  </a:schemeClr>
                </a:solidFill>
              </a:rPr>
              <a:t>art. 2 k.p.k</a:t>
            </a:r>
            <a:r>
              <a:rPr lang="pl-PL" sz="1950" b="1" u="sng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0" indent="0" algn="just">
              <a:buNone/>
            </a:pPr>
            <a:endParaRPr lang="pl-PL" sz="1950" b="1" u="sng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§ 1. Przepisy niniejszego kodeksu mają na celu takie ukształtowanie postępowania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karnego, aby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1) sprawca przestępstwa został wykryty i pociągnięty do odpowiedzialności karnej,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a osoba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niewinna nie poniosła tej odpowiedzialności.</a:t>
            </a:r>
          </a:p>
          <a:p>
            <a:pPr marL="0" indent="0" algn="just">
              <a:buNone/>
            </a:pPr>
            <a:endParaRPr lang="pl-PL" sz="195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- zasada zakłada </a:t>
            </a:r>
            <a:r>
              <a:rPr lang="pl-PL" sz="1950" dirty="0" err="1">
                <a:solidFill>
                  <a:schemeClr val="tx2">
                    <a:lumMod val="75000"/>
                  </a:schemeClr>
                </a:solidFill>
              </a:rPr>
              <a:t>sankcyjność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 przestępstw</a:t>
            </a:r>
          </a:p>
          <a:p>
            <a:pPr algn="just">
              <a:buFontTx/>
              <a:buChar char="-"/>
            </a:pP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czy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działa ona w praktyce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?</a:t>
            </a:r>
          </a:p>
          <a:p>
            <a:pPr algn="just">
              <a:buFontTx/>
              <a:buChar char="-"/>
            </a:pPr>
            <a:endParaRPr lang="pl-PL" sz="195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Tx/>
              <a:buChar char="-"/>
            </a:pPr>
            <a:endParaRPr lang="pl-PL" sz="195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sz="2800" b="1" dirty="0">
                <a:solidFill>
                  <a:srgbClr val="FF0000"/>
                </a:solidFill>
              </a:rPr>
              <a:t>NULLA POENA SINE LEGE</a:t>
            </a:r>
          </a:p>
          <a:p>
            <a:pPr marL="0" indent="0" algn="ctr">
              <a:buNone/>
            </a:pPr>
            <a:r>
              <a:rPr lang="pl-PL" sz="1950" b="1" dirty="0">
                <a:solidFill>
                  <a:schemeClr val="tx2">
                    <a:lumMod val="75000"/>
                  </a:schemeClr>
                </a:solidFill>
              </a:rPr>
              <a:t>Kara za czyn musi być określona w ustawie</a:t>
            </a:r>
            <a:endParaRPr lang="pl-PL" sz="195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9086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07504" y="1340768"/>
            <a:ext cx="8928992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37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sz="4400" b="1" i="1" dirty="0">
                <a:solidFill>
                  <a:schemeClr val="tx2">
                    <a:lumMod val="75000"/>
                  </a:schemeClr>
                </a:solidFill>
              </a:rPr>
              <a:t>NULLUM CRIMEN SINE PERICULO SOCIALI</a:t>
            </a:r>
          </a:p>
          <a:p>
            <a:pPr marL="0" indent="0" algn="ctr">
              <a:buNone/>
            </a:pPr>
            <a:endParaRPr lang="pl-PL" sz="44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sz="3700" dirty="0">
                <a:solidFill>
                  <a:schemeClr val="tx2">
                    <a:lumMod val="75000"/>
                  </a:schemeClr>
                </a:solidFill>
              </a:rPr>
              <a:t>Nie ma przestępstwa bez społecznego niebezpieczeństwa </a:t>
            </a:r>
            <a:r>
              <a:rPr lang="pl-PL" sz="3700" dirty="0" smtClean="0">
                <a:solidFill>
                  <a:schemeClr val="tx2">
                    <a:lumMod val="75000"/>
                  </a:schemeClr>
                </a:solidFill>
              </a:rPr>
              <a:t>czynu.</a:t>
            </a:r>
            <a:endParaRPr lang="pl-PL" sz="37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5325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18457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100" b="1" dirty="0">
                <a:solidFill>
                  <a:schemeClr val="tx2">
                    <a:lumMod val="75000"/>
                  </a:schemeClr>
                </a:solidFill>
              </a:rPr>
              <a:t>art. 1 k.k.</a:t>
            </a:r>
          </a:p>
          <a:p>
            <a:pPr marL="0" indent="0" algn="just">
              <a:buNone/>
            </a:pPr>
            <a:r>
              <a:rPr lang="pl-PL" sz="2100" dirty="0">
                <a:solidFill>
                  <a:schemeClr val="tx2">
                    <a:lumMod val="75000"/>
                  </a:schemeClr>
                </a:solidFill>
              </a:rPr>
              <a:t>§ 2. Nie stanowi przestępstwa czyn, którego społeczna szkodliwość jest znikoma.</a:t>
            </a:r>
          </a:p>
          <a:p>
            <a:pPr marL="0" indent="0" algn="just">
              <a:buNone/>
            </a:pPr>
            <a:endParaRPr lang="pl-PL" sz="21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2100" b="1" dirty="0">
                <a:solidFill>
                  <a:schemeClr val="tx2">
                    <a:lumMod val="75000"/>
                  </a:schemeClr>
                </a:solidFill>
              </a:rPr>
              <a:t>art. 17 k.p.k.</a:t>
            </a:r>
          </a:p>
          <a:p>
            <a:pPr marL="0" indent="0" algn="just">
              <a:buNone/>
            </a:pPr>
            <a:r>
              <a:rPr lang="pl-PL" sz="2100" dirty="0">
                <a:solidFill>
                  <a:schemeClr val="tx2">
                    <a:lumMod val="75000"/>
                  </a:schemeClr>
                </a:solidFill>
              </a:rPr>
              <a:t>§ 1. Nie wszczyna się postępowania, a wszczęte umarza, gdy:</a:t>
            </a:r>
          </a:p>
          <a:p>
            <a:pPr marL="0" indent="0" algn="just">
              <a:buNone/>
            </a:pPr>
            <a:r>
              <a:rPr lang="pl-PL" sz="2100" dirty="0">
                <a:solidFill>
                  <a:schemeClr val="tx2">
                    <a:lumMod val="75000"/>
                  </a:schemeClr>
                </a:solidFill>
              </a:rPr>
              <a:t>3) społeczna szkodliwość czynu jest znikoma.</a:t>
            </a:r>
            <a:endParaRPr lang="pl-PL" sz="21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063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56166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200" dirty="0">
                <a:solidFill>
                  <a:schemeClr val="tx2">
                    <a:lumMod val="75000"/>
                  </a:schemeClr>
                </a:solidFill>
              </a:rPr>
              <a:t>- zasada wyrażona w Konstytucji cesarza Karakalli, znajdująca zastosowanie głównie </a:t>
            </a:r>
            <a:r>
              <a:rPr lang="pl-PL" sz="2200" dirty="0" smtClean="0">
                <a:solidFill>
                  <a:schemeClr val="tx2">
                    <a:lumMod val="75000"/>
                  </a:schemeClr>
                </a:solidFill>
              </a:rPr>
              <a:t>do hipoteki,</a:t>
            </a:r>
            <a:endParaRPr lang="pl-PL" sz="22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2200" dirty="0">
                <a:solidFill>
                  <a:schemeClr val="tx2">
                    <a:lumMod val="75000"/>
                  </a:schemeClr>
                </a:solidFill>
              </a:rPr>
              <a:t>- hipoteka w prawie rzymskim znajdowała zastosowanie do </a:t>
            </a:r>
            <a:r>
              <a:rPr lang="pl-PL" sz="2200" dirty="0" smtClean="0">
                <a:solidFill>
                  <a:schemeClr val="tx2">
                    <a:lumMod val="75000"/>
                  </a:schemeClr>
                </a:solidFill>
              </a:rPr>
              <a:t>rzeczy ruchomych i nieruchomości</a:t>
            </a:r>
            <a:r>
              <a:rPr lang="pl-PL" sz="2200" dirty="0">
                <a:solidFill>
                  <a:schemeClr val="tx2">
                    <a:lumMod val="75000"/>
                  </a:schemeClr>
                </a:solidFill>
              </a:rPr>
              <a:t>, a później jedynie do </a:t>
            </a:r>
            <a:r>
              <a:rPr lang="pl-PL" sz="2200" b="1" dirty="0">
                <a:solidFill>
                  <a:schemeClr val="tx2">
                    <a:lumMod val="75000"/>
                  </a:schemeClr>
                </a:solidFill>
              </a:rPr>
              <a:t>rzeczy ruchomych</a:t>
            </a:r>
          </a:p>
          <a:p>
            <a:pPr marL="0" indent="0" algn="just">
              <a:buNone/>
            </a:pPr>
            <a:endParaRPr lang="pl-PL" sz="22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2200" b="1" u="sng" dirty="0">
                <a:solidFill>
                  <a:schemeClr val="tx2">
                    <a:lumMod val="75000"/>
                  </a:schemeClr>
                </a:solidFill>
              </a:rPr>
              <a:t>art. 249 k.c.</a:t>
            </a:r>
          </a:p>
          <a:p>
            <a:pPr marL="0" indent="0" algn="just">
              <a:buNone/>
            </a:pPr>
            <a:r>
              <a:rPr lang="pl-PL" sz="2200" dirty="0">
                <a:solidFill>
                  <a:schemeClr val="tx2">
                    <a:lumMod val="75000"/>
                  </a:schemeClr>
                </a:solidFill>
              </a:rPr>
              <a:t>§ 1. Jeżeli kilka ograniczonych praw rzeczowych obciąża tę samą rzecz, prawo </a:t>
            </a:r>
            <a:r>
              <a:rPr lang="pl-PL" sz="2200" dirty="0" smtClean="0">
                <a:solidFill>
                  <a:schemeClr val="tx2">
                    <a:lumMod val="75000"/>
                  </a:schemeClr>
                </a:solidFill>
              </a:rPr>
              <a:t>powstałe później </a:t>
            </a:r>
            <a:r>
              <a:rPr lang="pl-PL" sz="2200" dirty="0">
                <a:solidFill>
                  <a:schemeClr val="tx2">
                    <a:lumMod val="75000"/>
                  </a:schemeClr>
                </a:solidFill>
              </a:rPr>
              <a:t>nie może być wykonywane z uszczerbkiem dla prawa powstałego </a:t>
            </a:r>
            <a:r>
              <a:rPr lang="pl-PL" sz="2200" dirty="0" smtClean="0">
                <a:solidFill>
                  <a:schemeClr val="tx2">
                    <a:lumMod val="75000"/>
                  </a:schemeClr>
                </a:solidFill>
              </a:rPr>
              <a:t>wcześniej (pierwszeństwo</a:t>
            </a:r>
            <a:r>
              <a:rPr lang="pl-PL" sz="2200" dirty="0">
                <a:solidFill>
                  <a:schemeClr val="tx2">
                    <a:lumMod val="75000"/>
                  </a:schemeClr>
                </a:solidFill>
              </a:rPr>
              <a:t>).</a:t>
            </a:r>
          </a:p>
          <a:p>
            <a:pPr marL="0" indent="0" algn="just">
              <a:buNone/>
            </a:pPr>
            <a:endParaRPr lang="pl-PL" sz="22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2200" b="1" u="sng" dirty="0">
                <a:solidFill>
                  <a:schemeClr val="tx2">
                    <a:lumMod val="75000"/>
                  </a:schemeClr>
                </a:solidFill>
              </a:rPr>
              <a:t>art. 244 k.c.</a:t>
            </a:r>
          </a:p>
          <a:p>
            <a:pPr marL="0" indent="0" algn="just">
              <a:buNone/>
            </a:pPr>
            <a:r>
              <a:rPr lang="pl-PL" sz="2200" dirty="0">
                <a:solidFill>
                  <a:schemeClr val="tx2">
                    <a:lumMod val="75000"/>
                  </a:schemeClr>
                </a:solidFill>
              </a:rPr>
              <a:t>§ 1. Ograniczonymi prawami rzeczowymi są: użytkowanie, służebność, zastaw, </a:t>
            </a:r>
            <a:r>
              <a:rPr lang="pl-PL" sz="2200" dirty="0" smtClean="0">
                <a:solidFill>
                  <a:schemeClr val="tx2">
                    <a:lumMod val="75000"/>
                  </a:schemeClr>
                </a:solidFill>
              </a:rPr>
              <a:t>spółdzielcze własnościowe </a:t>
            </a:r>
            <a:r>
              <a:rPr lang="pl-PL" sz="2200" dirty="0">
                <a:solidFill>
                  <a:schemeClr val="tx2">
                    <a:lumMod val="75000"/>
                  </a:schemeClr>
                </a:solidFill>
              </a:rPr>
              <a:t>prawo do lokalu oraz hipoteka.</a:t>
            </a:r>
            <a:endParaRPr lang="pl-PL" sz="2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6852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07504" y="1340768"/>
            <a:ext cx="8928992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3700" b="1" i="1" dirty="0">
                <a:solidFill>
                  <a:schemeClr val="tx2">
                    <a:lumMod val="75000"/>
                  </a:schemeClr>
                </a:solidFill>
              </a:rPr>
              <a:t>REFORMATIO IN PEIUS IUDICI APPELATIO NON LICET</a:t>
            </a:r>
          </a:p>
          <a:p>
            <a:pPr marL="0" indent="0" algn="ctr">
              <a:buNone/>
            </a:pPr>
            <a:endParaRPr lang="pl-PL" sz="37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pl-PL" sz="37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dirty="0">
                <a:solidFill>
                  <a:schemeClr val="tx2">
                    <a:lumMod val="75000"/>
                  </a:schemeClr>
                </a:solidFill>
              </a:rPr>
              <a:t>Sądowi apelacyjnemu nie wolno zmieniać wyroku na niekorzyść zasądzonego (skazanego</a:t>
            </a:r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).</a:t>
            </a:r>
            <a:endParaRPr lang="pl-PL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9096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59766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100" b="1" u="sng" dirty="0">
                <a:solidFill>
                  <a:schemeClr val="tx2">
                    <a:lumMod val="75000"/>
                  </a:schemeClr>
                </a:solidFill>
              </a:rPr>
              <a:t>art. 434 k.p.k.</a:t>
            </a:r>
          </a:p>
          <a:p>
            <a:pPr marL="0" indent="0" algn="just">
              <a:buNone/>
            </a:pPr>
            <a:r>
              <a:rPr lang="pl-PL" sz="2100" dirty="0">
                <a:solidFill>
                  <a:schemeClr val="tx2">
                    <a:lumMod val="75000"/>
                  </a:schemeClr>
                </a:solidFill>
              </a:rPr>
              <a:t>§ 1. Sąd odwoławczy może orzec na niekorzyść oskarżonego tylko wtedy, gdy wniesiono </a:t>
            </a:r>
            <a:r>
              <a:rPr lang="pl-PL" sz="2100" dirty="0" smtClean="0">
                <a:solidFill>
                  <a:schemeClr val="tx2">
                    <a:lumMod val="75000"/>
                  </a:schemeClr>
                </a:solidFill>
              </a:rPr>
              <a:t>na jego </a:t>
            </a:r>
            <a:r>
              <a:rPr lang="pl-PL" sz="2100" dirty="0">
                <a:solidFill>
                  <a:schemeClr val="tx2">
                    <a:lumMod val="75000"/>
                  </a:schemeClr>
                </a:solidFill>
              </a:rPr>
              <a:t>niekorzyść środek odwoławczy, a także tylko w graniach zaskarżenia, </a:t>
            </a:r>
            <a:r>
              <a:rPr lang="pl-PL" sz="2100" dirty="0" smtClean="0">
                <a:solidFill>
                  <a:schemeClr val="tx2">
                    <a:lumMod val="75000"/>
                  </a:schemeClr>
                </a:solidFill>
              </a:rPr>
              <a:t>chyba że ustawa stanowi </a:t>
            </a:r>
            <a:r>
              <a:rPr lang="pl-PL" sz="2100" dirty="0">
                <a:solidFill>
                  <a:schemeClr val="tx2">
                    <a:lumMod val="75000"/>
                  </a:schemeClr>
                </a:solidFill>
              </a:rPr>
              <a:t>inaczej. Jeżeli środek odwoławczy pochodzi od oskarżyciela publicznego </a:t>
            </a:r>
            <a:r>
              <a:rPr lang="pl-PL" sz="2100" dirty="0" smtClean="0">
                <a:solidFill>
                  <a:schemeClr val="tx2">
                    <a:lumMod val="75000"/>
                  </a:schemeClr>
                </a:solidFill>
              </a:rPr>
              <a:t>lub pełnomocnika</a:t>
            </a:r>
            <a:r>
              <a:rPr lang="pl-PL" sz="2100" dirty="0">
                <a:solidFill>
                  <a:schemeClr val="tx2">
                    <a:lumMod val="75000"/>
                  </a:schemeClr>
                </a:solidFill>
              </a:rPr>
              <a:t>, sąd odwoławczy może orzec na niekorzyść oskarżonego ponadto tylko </a:t>
            </a:r>
            <a:r>
              <a:rPr lang="pl-PL" sz="2100" dirty="0" smtClean="0">
                <a:solidFill>
                  <a:schemeClr val="tx2">
                    <a:lumMod val="75000"/>
                  </a:schemeClr>
                </a:solidFill>
              </a:rPr>
              <a:t>w razie </a:t>
            </a:r>
            <a:r>
              <a:rPr lang="pl-PL" sz="2100" dirty="0">
                <a:solidFill>
                  <a:schemeClr val="tx2">
                    <a:lumMod val="75000"/>
                  </a:schemeClr>
                </a:solidFill>
              </a:rPr>
              <a:t>stwierdzenia uchybień podniesionych w środku odwoławczym lub </a:t>
            </a:r>
            <a:r>
              <a:rPr lang="pl-PL" sz="2100" dirty="0" smtClean="0">
                <a:solidFill>
                  <a:schemeClr val="tx2">
                    <a:lumMod val="75000"/>
                  </a:schemeClr>
                </a:solidFill>
              </a:rPr>
              <a:t>podlegających uwzględnieniu </a:t>
            </a:r>
            <a:r>
              <a:rPr lang="pl-PL" sz="2100" dirty="0">
                <a:solidFill>
                  <a:schemeClr val="tx2">
                    <a:lumMod val="75000"/>
                  </a:schemeClr>
                </a:solidFill>
              </a:rPr>
              <a:t>z urzędu.</a:t>
            </a:r>
          </a:p>
          <a:p>
            <a:pPr marL="0" indent="0" algn="just">
              <a:buNone/>
            </a:pPr>
            <a:endParaRPr lang="pl-PL" sz="21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pl-PL" sz="21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2100" dirty="0">
                <a:solidFill>
                  <a:schemeClr val="tx2">
                    <a:lumMod val="75000"/>
                  </a:schemeClr>
                </a:solidFill>
              </a:rPr>
              <a:t>- powyższa zasada oznacza zakaz orzekania na niekorzyść oskarżonego, jeżeli orzeczenie </a:t>
            </a:r>
            <a:r>
              <a:rPr lang="pl-PL" sz="2100" dirty="0" smtClean="0">
                <a:solidFill>
                  <a:schemeClr val="tx2">
                    <a:lumMod val="75000"/>
                  </a:schemeClr>
                </a:solidFill>
              </a:rPr>
              <a:t>nie zostało </a:t>
            </a:r>
            <a:r>
              <a:rPr lang="pl-PL" sz="2100" dirty="0">
                <a:solidFill>
                  <a:schemeClr val="tx2">
                    <a:lumMod val="75000"/>
                  </a:schemeClr>
                </a:solidFill>
              </a:rPr>
              <a:t>na jego niekorzyść zaskarżone</a:t>
            </a:r>
          </a:p>
          <a:p>
            <a:pPr marL="0" indent="0" algn="just">
              <a:buNone/>
            </a:pPr>
            <a:r>
              <a:rPr lang="pl-PL" sz="2100" dirty="0">
                <a:solidFill>
                  <a:schemeClr val="tx2">
                    <a:lumMod val="75000"/>
                  </a:schemeClr>
                </a:solidFill>
              </a:rPr>
              <a:t>- jeżeli oskarżony </a:t>
            </a:r>
            <a:r>
              <a:rPr lang="pl-PL" sz="2100" dirty="0" smtClean="0">
                <a:solidFill>
                  <a:schemeClr val="tx2">
                    <a:lumMod val="75000"/>
                  </a:schemeClr>
                </a:solidFill>
              </a:rPr>
              <a:t>wniesie apelację </a:t>
            </a:r>
            <a:r>
              <a:rPr lang="pl-PL" sz="2100" dirty="0">
                <a:solidFill>
                  <a:schemeClr val="tx2">
                    <a:lumMod val="75000"/>
                  </a:schemeClr>
                </a:solidFill>
              </a:rPr>
              <a:t>na swoją korzyść, </a:t>
            </a:r>
            <a:r>
              <a:rPr lang="pl-PL" sz="2100" dirty="0" smtClean="0">
                <a:solidFill>
                  <a:schemeClr val="tx2">
                    <a:lumMod val="75000"/>
                  </a:schemeClr>
                </a:solidFill>
              </a:rPr>
              <a:t>to </a:t>
            </a:r>
            <a:r>
              <a:rPr lang="pl-PL" sz="2100" dirty="0">
                <a:solidFill>
                  <a:schemeClr val="tx2">
                    <a:lumMod val="75000"/>
                  </a:schemeClr>
                </a:solidFill>
              </a:rPr>
              <a:t>sąd nie może orzec na </a:t>
            </a:r>
            <a:r>
              <a:rPr lang="pl-PL" sz="2100" dirty="0" smtClean="0">
                <a:solidFill>
                  <a:schemeClr val="tx2">
                    <a:lumMod val="75000"/>
                  </a:schemeClr>
                </a:solidFill>
              </a:rPr>
              <a:t>niekorzyść, jeśli </a:t>
            </a:r>
            <a:r>
              <a:rPr lang="pl-PL" sz="2100" dirty="0">
                <a:solidFill>
                  <a:schemeClr val="tx2">
                    <a:lumMod val="75000"/>
                  </a:schemeClr>
                </a:solidFill>
              </a:rPr>
              <a:t>oskarżyciel nie wniósł na jego niekorzyść</a:t>
            </a:r>
          </a:p>
          <a:p>
            <a:pPr marL="0" indent="0" algn="just">
              <a:buNone/>
            </a:pPr>
            <a:r>
              <a:rPr lang="pl-PL" sz="2100" dirty="0">
                <a:solidFill>
                  <a:schemeClr val="tx2">
                    <a:lumMod val="75000"/>
                  </a:schemeClr>
                </a:solidFill>
              </a:rPr>
              <a:t>- szczególny rygor w przypadku pełnomocnika / oskarżyciela publicznego</a:t>
            </a:r>
            <a:endParaRPr lang="pl-PL" sz="21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2407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07504" y="1340768"/>
            <a:ext cx="8928992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pl-PL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b="1" dirty="0" smtClean="0">
                <a:solidFill>
                  <a:schemeClr val="tx2">
                    <a:lumMod val="75000"/>
                  </a:schemeClr>
                </a:solidFill>
              </a:rPr>
              <a:t>NEMO </a:t>
            </a:r>
            <a:r>
              <a:rPr lang="pl-PL" b="1" dirty="0">
                <a:solidFill>
                  <a:schemeClr val="tx2">
                    <a:lumMod val="75000"/>
                  </a:schemeClr>
                </a:solidFill>
              </a:rPr>
              <a:t>PROHIBITUR PLURIBUS DEFENSIONIBUS </a:t>
            </a:r>
            <a:r>
              <a:rPr lang="pl-PL" b="1" dirty="0" smtClean="0">
                <a:solidFill>
                  <a:schemeClr val="tx2">
                    <a:lumMod val="75000"/>
                  </a:schemeClr>
                </a:solidFill>
              </a:rPr>
              <a:t>UTI</a:t>
            </a:r>
          </a:p>
          <a:p>
            <a:pPr marL="0" indent="0" algn="ctr">
              <a:buNone/>
            </a:pPr>
            <a:endParaRPr lang="pl-PL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sz="3100" dirty="0">
                <a:solidFill>
                  <a:schemeClr val="tx2">
                    <a:lumMod val="75000"/>
                  </a:schemeClr>
                </a:solidFill>
              </a:rPr>
              <a:t>Nikomu nie zakazuje się posługiwania wieloma środkami </a:t>
            </a:r>
            <a:r>
              <a:rPr lang="pl-PL" sz="3100" dirty="0" smtClean="0">
                <a:solidFill>
                  <a:schemeClr val="tx2">
                    <a:lumMod val="75000"/>
                  </a:schemeClr>
                </a:solidFill>
              </a:rPr>
              <a:t>obrony.</a:t>
            </a:r>
            <a:endParaRPr lang="pl-PL" sz="31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9730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59766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100" b="1" u="sng" dirty="0">
                <a:solidFill>
                  <a:schemeClr val="tx2">
                    <a:lumMod val="75000"/>
                  </a:schemeClr>
                </a:solidFill>
              </a:rPr>
              <a:t>art. 6 k.p.k.</a:t>
            </a:r>
          </a:p>
          <a:p>
            <a:pPr marL="0" indent="0" algn="just">
              <a:buNone/>
            </a:pPr>
            <a:r>
              <a:rPr lang="pl-PL" sz="2100" dirty="0">
                <a:solidFill>
                  <a:schemeClr val="tx2">
                    <a:lumMod val="75000"/>
                  </a:schemeClr>
                </a:solidFill>
              </a:rPr>
              <a:t>Oskarżonemu przysługuje prawo do obrony, w tym prawo do korzystania z pomocy </a:t>
            </a:r>
            <a:r>
              <a:rPr lang="pl-PL" sz="2100" dirty="0" smtClean="0">
                <a:solidFill>
                  <a:schemeClr val="tx2">
                    <a:lumMod val="75000"/>
                  </a:schemeClr>
                </a:solidFill>
              </a:rPr>
              <a:t>obrońcy, o </a:t>
            </a:r>
            <a:r>
              <a:rPr lang="pl-PL" sz="2100" dirty="0">
                <a:solidFill>
                  <a:schemeClr val="tx2">
                    <a:lumMod val="75000"/>
                  </a:schemeClr>
                </a:solidFill>
              </a:rPr>
              <a:t>czym należy go pouczyć.</a:t>
            </a:r>
          </a:p>
          <a:p>
            <a:pPr marL="0" indent="0" algn="just">
              <a:buNone/>
            </a:pPr>
            <a:endParaRPr lang="pl-PL" sz="21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2100" dirty="0">
                <a:solidFill>
                  <a:schemeClr val="tx2">
                    <a:lumMod val="75000"/>
                  </a:schemeClr>
                </a:solidFill>
              </a:rPr>
              <a:t>- jest to </a:t>
            </a:r>
            <a:r>
              <a:rPr lang="pl-PL" sz="2100" b="1" dirty="0">
                <a:solidFill>
                  <a:schemeClr val="tx2">
                    <a:lumMod val="75000"/>
                  </a:schemeClr>
                </a:solidFill>
              </a:rPr>
              <a:t>zasada prawa do obrony</a:t>
            </a:r>
          </a:p>
          <a:p>
            <a:pPr marL="0" indent="0" algn="just">
              <a:buNone/>
            </a:pPr>
            <a:r>
              <a:rPr lang="pl-PL" sz="2100" dirty="0">
                <a:solidFill>
                  <a:schemeClr val="tx2">
                    <a:lumMod val="75000"/>
                  </a:schemeClr>
                </a:solidFill>
              </a:rPr>
              <a:t>- wynika ono ponadto z </a:t>
            </a:r>
            <a:r>
              <a:rPr lang="pl-PL" sz="2100" b="1" dirty="0">
                <a:solidFill>
                  <a:schemeClr val="tx2">
                    <a:lumMod val="75000"/>
                  </a:schemeClr>
                </a:solidFill>
              </a:rPr>
              <a:t>Konstytucji RP </a:t>
            </a:r>
            <a:r>
              <a:rPr lang="pl-PL" sz="2100" dirty="0">
                <a:solidFill>
                  <a:schemeClr val="tx2">
                    <a:lumMod val="75000"/>
                  </a:schemeClr>
                </a:solidFill>
              </a:rPr>
              <a:t>(art. 42, EKPC)</a:t>
            </a:r>
          </a:p>
          <a:p>
            <a:pPr marL="0" indent="0" algn="just">
              <a:buNone/>
            </a:pPr>
            <a:endParaRPr lang="pl-PL" sz="21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2100" b="1" dirty="0">
                <a:solidFill>
                  <a:schemeClr val="tx2">
                    <a:lumMod val="75000"/>
                  </a:schemeClr>
                </a:solidFill>
              </a:rPr>
              <a:t>Z tej zasady wynika m.in. prawo do:</a:t>
            </a:r>
          </a:p>
          <a:p>
            <a:pPr marL="0" indent="0" algn="just">
              <a:buNone/>
            </a:pPr>
            <a:r>
              <a:rPr lang="pl-PL" sz="2100" dirty="0">
                <a:solidFill>
                  <a:schemeClr val="tx2">
                    <a:lumMod val="75000"/>
                  </a:schemeClr>
                </a:solidFill>
              </a:rPr>
              <a:t>- udziału w czynnościach procesowych</a:t>
            </a:r>
          </a:p>
          <a:p>
            <a:pPr marL="0" indent="0" algn="just">
              <a:buNone/>
            </a:pPr>
            <a:r>
              <a:rPr lang="pl-PL" sz="2100" dirty="0">
                <a:solidFill>
                  <a:schemeClr val="tx2">
                    <a:lumMod val="75000"/>
                  </a:schemeClr>
                </a:solidFill>
              </a:rPr>
              <a:t>- składania wyjaśnień</a:t>
            </a:r>
          </a:p>
          <a:p>
            <a:pPr marL="0" indent="0" algn="just">
              <a:buNone/>
            </a:pPr>
            <a:r>
              <a:rPr lang="pl-PL" sz="2100" dirty="0">
                <a:solidFill>
                  <a:schemeClr val="tx2">
                    <a:lumMod val="75000"/>
                  </a:schemeClr>
                </a:solidFill>
              </a:rPr>
              <a:t>- zaskarżania orzeczeń</a:t>
            </a:r>
            <a:endParaRPr lang="pl-PL" sz="21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949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56166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200" dirty="0">
                <a:solidFill>
                  <a:schemeClr val="tx2">
                    <a:lumMod val="75000"/>
                  </a:schemeClr>
                </a:solidFill>
              </a:rPr>
              <a:t>od tej zasady zdarzają się wyjątki:</a:t>
            </a:r>
          </a:p>
          <a:p>
            <a:pPr marL="0" indent="0" algn="just">
              <a:buNone/>
            </a:pPr>
            <a:endParaRPr lang="pl-PL" sz="22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2200" b="1" u="sng" dirty="0">
                <a:solidFill>
                  <a:schemeClr val="tx2">
                    <a:lumMod val="75000"/>
                  </a:schemeClr>
                </a:solidFill>
              </a:rPr>
              <a:t>art. 310 k.c.</a:t>
            </a:r>
          </a:p>
          <a:p>
            <a:pPr marL="0" indent="0" algn="just">
              <a:buNone/>
            </a:pPr>
            <a:r>
              <a:rPr lang="pl-PL" sz="2200" dirty="0">
                <a:solidFill>
                  <a:schemeClr val="tx2">
                    <a:lumMod val="75000"/>
                  </a:schemeClr>
                </a:solidFill>
              </a:rPr>
              <a:t>Jeżeli w chwili ustanowienia zastawu rzecz jest już obciążona innym prawem </a:t>
            </a:r>
            <a:r>
              <a:rPr lang="pl-PL" sz="2200" dirty="0" smtClean="0">
                <a:solidFill>
                  <a:schemeClr val="tx2">
                    <a:lumMod val="75000"/>
                  </a:schemeClr>
                </a:solidFill>
              </a:rPr>
              <a:t>rzeczowym, zastaw </a:t>
            </a:r>
            <a:r>
              <a:rPr lang="pl-PL" sz="2200" dirty="0">
                <a:solidFill>
                  <a:schemeClr val="tx2">
                    <a:lumMod val="75000"/>
                  </a:schemeClr>
                </a:solidFill>
              </a:rPr>
              <a:t>powstały później ma pierwszeństwo przed prawem powstałym wcześniej, chyba </a:t>
            </a:r>
            <a:r>
              <a:rPr lang="pl-PL" sz="2200" dirty="0" smtClean="0">
                <a:solidFill>
                  <a:schemeClr val="tx2">
                    <a:lumMod val="75000"/>
                  </a:schemeClr>
                </a:solidFill>
              </a:rPr>
              <a:t>że zastawnik </a:t>
            </a:r>
            <a:r>
              <a:rPr lang="pl-PL" sz="2200" dirty="0">
                <a:solidFill>
                  <a:schemeClr val="tx2">
                    <a:lumMod val="75000"/>
                  </a:schemeClr>
                </a:solidFill>
              </a:rPr>
              <a:t>działał w złej wierze.</a:t>
            </a:r>
            <a:endParaRPr lang="pl-PL" sz="2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820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107504" y="2420888"/>
            <a:ext cx="8928992" cy="266429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sz="4700" b="1" i="1" dirty="0">
                <a:solidFill>
                  <a:schemeClr val="tx2">
                    <a:lumMod val="75000"/>
                  </a:schemeClr>
                </a:solidFill>
              </a:rPr>
              <a:t>REBUS SIC STANTIBUS OMNIS </a:t>
            </a:r>
            <a:endParaRPr lang="pl-PL" sz="47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sz="4700" b="1" i="1" dirty="0" smtClean="0">
                <a:solidFill>
                  <a:schemeClr val="tx2">
                    <a:lumMod val="75000"/>
                  </a:schemeClr>
                </a:solidFill>
              </a:rPr>
              <a:t>PROMISSIO </a:t>
            </a:r>
            <a:r>
              <a:rPr lang="pl-PL" sz="4700" b="1" i="1" dirty="0">
                <a:solidFill>
                  <a:schemeClr val="tx2">
                    <a:lumMod val="75000"/>
                  </a:schemeClr>
                </a:solidFill>
              </a:rPr>
              <a:t>INTELLEGITUR</a:t>
            </a:r>
          </a:p>
          <a:p>
            <a:pPr marL="0" indent="0" algn="ctr">
              <a:buNone/>
            </a:pPr>
            <a:endParaRPr lang="pl-PL" sz="4000" b="1" i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sz="4000" dirty="0">
                <a:solidFill>
                  <a:schemeClr val="tx2">
                    <a:lumMod val="75000"/>
                  </a:schemeClr>
                </a:solidFill>
              </a:rPr>
              <a:t>Każde przyrzeczenie pojmowane jest jako obowiązujące w oznaczonych </a:t>
            </a:r>
            <a:r>
              <a:rPr lang="pl-PL" sz="4000" dirty="0" smtClean="0">
                <a:solidFill>
                  <a:schemeClr val="tx2">
                    <a:lumMod val="75000"/>
                  </a:schemeClr>
                </a:solidFill>
              </a:rPr>
              <a:t>warunkach.</a:t>
            </a:r>
            <a:endParaRPr lang="pl-PL" sz="3400" dirty="0" smtClean="0"/>
          </a:p>
        </p:txBody>
      </p:sp>
    </p:spTree>
    <p:extLst>
      <p:ext uri="{BB962C8B-B14F-4D97-AF65-F5344CB8AC3E}">
        <p14:creationId xmlns:p14="http://schemas.microsoft.com/office/powerpoint/2010/main" val="1990994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16632"/>
            <a:ext cx="8784976" cy="69127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- zasada wywodzi się z pism Seneki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- odnosi się do możliwości modyfikacji świadczenia ze względu na nadzwyczajną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zmianę stosunków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(warunków)</a:t>
            </a:r>
          </a:p>
          <a:p>
            <a:pPr marL="0" indent="0" algn="just">
              <a:buNone/>
            </a:pPr>
            <a:endParaRPr lang="pl-PL" sz="195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1950" b="1" u="sng" dirty="0">
                <a:solidFill>
                  <a:schemeClr val="tx2">
                    <a:lumMod val="75000"/>
                  </a:schemeClr>
                </a:solidFill>
              </a:rPr>
              <a:t>art. 357 1 k.c.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Jeżeli z powodu nadzwyczajnej zmiany stosunków spełnienie świadczenia byłoby połączone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z nadmiernymi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trudnościami albo groziłoby jednej ze stron rażącą stratą, czego strony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nie przewidywały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przy zawarciu umowy, sąd może po rozważeniu interesów stron, zgodnie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z zasadami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współżycia społecznego, oznaczyć sposób wykonania zobowiązania,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wysokość świadczenia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lub nawet orzec o rozwiązaniu umowy. Rozwiązując umowę sąd może w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miarę potrzeb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orzec o rozliczeniach stron, kierując się zasadami określonymi w zdaniu poprzednim.</a:t>
            </a:r>
          </a:p>
          <a:p>
            <a:pPr marL="0" indent="0" algn="just">
              <a:buNone/>
            </a:pPr>
            <a:endParaRPr lang="pl-PL" sz="195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1950" b="1" u="sng" dirty="0">
                <a:solidFill>
                  <a:schemeClr val="tx2">
                    <a:lumMod val="75000"/>
                  </a:schemeClr>
                </a:solidFill>
              </a:rPr>
              <a:t>Warunki zastosowania tego przepisu: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1) zobowiązanie na podstawie umowy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2) nastąpienie nadzwyczajnej zmiany stosunków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3) wystąpienie zmiany powodującej nadmierną trudność spełnienia świadczenia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lub grożącej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jednej ze stron rażącą stratą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4) nieprzewidzenie zmiany przez strony w momencie zawarcia umowy</a:t>
            </a:r>
            <a:endParaRPr lang="pl-PL" sz="19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740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107504" y="620688"/>
            <a:ext cx="8784976" cy="59766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950" b="1" u="sng" dirty="0">
                <a:solidFill>
                  <a:schemeClr val="tx2">
                    <a:lumMod val="75000"/>
                  </a:schemeClr>
                </a:solidFill>
              </a:rPr>
              <a:t>wyrok SN z 15.11.1991 r. (III CZP 115/91):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„Klauzula rebus sic </a:t>
            </a:r>
            <a:r>
              <a:rPr lang="pl-PL" sz="1950" dirty="0" err="1">
                <a:solidFill>
                  <a:schemeClr val="tx2">
                    <a:lumMod val="75000"/>
                  </a:schemeClr>
                </a:solidFill>
              </a:rPr>
              <a:t>stantibus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 jest instytucją o charakterze wyjątkowym. Obok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wystąpienia nadzwyczajnych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zmian, które muszą powodować określone skutki, wymaga ona, aby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strony przy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zawarciu umowy nie przewidywały tych skutków, tj. nadmiernych trudności w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spełnieniu świadczenia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lub rażącej straty w wyniku spełnienia świadczenia.”</a:t>
            </a:r>
          </a:p>
          <a:p>
            <a:pPr marL="0" indent="0" algn="just">
              <a:buNone/>
            </a:pPr>
            <a:endParaRPr lang="pl-PL" sz="195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„Stwierdzenie nadzwyczajnej zmiany okoliczności wymaga porównania warunków, w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jakich zawierano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umowę z warunkami, w jakich przyszło ją wykonywać. Jeżeli strony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zawierały umowę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w anormalnych warunkach, licząc na ustabilizowanie stosunków w czasie</a:t>
            </a:r>
          </a:p>
          <a:p>
            <a:pPr marL="0" indent="0" algn="just">
              <a:buNone/>
            </a:pPr>
            <a:endParaRPr lang="pl-PL" sz="195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wykonywania umowy, a do oczekiwanego ustabilizowania stosunków nie doszło, nie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można powołać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się na art. 357 1 k.c.”</a:t>
            </a:r>
            <a:endParaRPr lang="pl-PL" sz="19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021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107504" y="2132856"/>
            <a:ext cx="8928992" cy="26642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000" b="1" i="1" dirty="0">
                <a:solidFill>
                  <a:schemeClr val="tx2">
                    <a:lumMod val="75000"/>
                  </a:schemeClr>
                </a:solidFill>
              </a:rPr>
              <a:t>SUPERFICIES SOLO CEDIT</a:t>
            </a:r>
          </a:p>
          <a:p>
            <a:pPr marL="0" indent="0" algn="ctr">
              <a:buNone/>
            </a:pPr>
            <a:endParaRPr lang="pl-PL" sz="34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sz="3400" dirty="0">
                <a:solidFill>
                  <a:schemeClr val="tx2">
                    <a:lumMod val="75000"/>
                  </a:schemeClr>
                </a:solidFill>
              </a:rPr>
              <a:t>To, co znajduje się na gruncie, przypada gruntowi</a:t>
            </a:r>
          </a:p>
          <a:p>
            <a:pPr marL="0" indent="0" algn="ctr">
              <a:buNone/>
            </a:pPr>
            <a:r>
              <a:rPr lang="pl-PL" sz="3400" dirty="0">
                <a:solidFill>
                  <a:schemeClr val="tx2">
                    <a:lumMod val="75000"/>
                  </a:schemeClr>
                </a:solidFill>
              </a:rPr>
              <a:t>(to, co jest na powierzchni, przypada gruntowi</a:t>
            </a:r>
            <a:r>
              <a:rPr lang="pl-PL" sz="3400" dirty="0" smtClean="0">
                <a:solidFill>
                  <a:schemeClr val="tx2">
                    <a:lumMod val="75000"/>
                  </a:schemeClr>
                </a:solidFill>
              </a:rPr>
              <a:t>).</a:t>
            </a:r>
            <a:endParaRPr lang="pl-PL" sz="3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61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107504" y="620688"/>
            <a:ext cx="8784976" cy="59766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- stara zasada prawa rzymskiego, zakładająca, że właścicielem rzeczy położonych na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terenie danej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nieruchomości, staje się właściciel tej nieruchomości</a:t>
            </a:r>
          </a:p>
          <a:p>
            <a:pPr marL="0" indent="0" algn="just">
              <a:buNone/>
            </a:pPr>
            <a:endParaRPr lang="pl-PL" sz="195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1950" b="1" u="sng" dirty="0">
                <a:solidFill>
                  <a:schemeClr val="tx2">
                    <a:lumMod val="75000"/>
                  </a:schemeClr>
                </a:solidFill>
              </a:rPr>
              <a:t>art. 48 k.c.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Z zastrzeżeniem wyjątków w ustawie przewidzianych, do części składowych gruntu należą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w szczególności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budynki i inne urządzenia trwale z gruntem związane, jak również drzewa </a:t>
            </a:r>
            <a:r>
              <a:rPr lang="pl-PL" sz="1950" dirty="0" smtClean="0">
                <a:solidFill>
                  <a:schemeClr val="tx2">
                    <a:lumMod val="75000"/>
                  </a:schemeClr>
                </a:solidFill>
              </a:rPr>
              <a:t>i inne </a:t>
            </a: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rośliny od chwili zasadzenia lub zasiania.</a:t>
            </a:r>
          </a:p>
          <a:p>
            <a:pPr marL="0" indent="0" algn="just">
              <a:buNone/>
            </a:pPr>
            <a:endParaRPr lang="pl-PL" sz="195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1950" b="1" u="sng" dirty="0">
                <a:solidFill>
                  <a:schemeClr val="tx2">
                    <a:lumMod val="75000"/>
                  </a:schemeClr>
                </a:solidFill>
              </a:rPr>
              <a:t>art. 191 k.c.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Własność nieruchomości rozciąga się na rzecz ruchomą, która została połączona z</a:t>
            </a:r>
          </a:p>
          <a:p>
            <a:pPr marL="0" indent="0" algn="just">
              <a:buNone/>
            </a:pPr>
            <a:r>
              <a:rPr lang="pl-PL" sz="1950" dirty="0">
                <a:solidFill>
                  <a:schemeClr val="tx2">
                    <a:lumMod val="75000"/>
                  </a:schemeClr>
                </a:solidFill>
              </a:rPr>
              <a:t>nieruchomością w taki sposób, że stała się jej częścią składową.</a:t>
            </a:r>
            <a:endParaRPr lang="pl-PL" sz="19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9027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1927</Words>
  <Application>Microsoft Office PowerPoint</Application>
  <PresentationFormat>Pokaz na ekranie (4:3)</PresentationFormat>
  <Paragraphs>223</Paragraphs>
  <Slides>33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34" baseType="lpstr">
      <vt:lpstr>Motyw pakietu Office</vt:lpstr>
      <vt:lpstr>Łacińska terminologia prawnicza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Łacińska terminologia prawnicza</dc:title>
  <dc:creator>Marta</dc:creator>
  <cp:lastModifiedBy>Marta</cp:lastModifiedBy>
  <cp:revision>10</cp:revision>
  <dcterms:created xsi:type="dcterms:W3CDTF">2018-11-10T10:06:18Z</dcterms:created>
  <dcterms:modified xsi:type="dcterms:W3CDTF">2018-12-08T14:29:59Z</dcterms:modified>
</cp:coreProperties>
</file>