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79" r:id="rId13"/>
    <p:sldId id="281" r:id="rId14"/>
    <p:sldId id="271" r:id="rId15"/>
    <p:sldId id="268" r:id="rId16"/>
    <p:sldId id="282" r:id="rId17"/>
    <p:sldId id="272" r:id="rId18"/>
    <p:sldId id="274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05.10.2019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5921" y="1990279"/>
            <a:ext cx="10049300" cy="3122634"/>
          </a:xfrm>
        </p:spPr>
        <p:txBody>
          <a:bodyPr anchor="ctr">
            <a:normAutofit/>
          </a:bodyPr>
          <a:lstStyle/>
          <a:p>
            <a:pPr algn="ctr"/>
            <a:r>
              <a:rPr lang="pl-PL" sz="6600" b="1" dirty="0" smtClean="0"/>
              <a:t>Ślady kryminalistyczne</a:t>
            </a:r>
            <a:endParaRPr lang="pl-PL" sz="6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86" y="175296"/>
            <a:ext cx="2035935" cy="13572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55" y="175296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/>
          <a:lstStyle/>
          <a:p>
            <a:pPr algn="ctr"/>
            <a:r>
              <a:rPr lang="pl-PL" b="1" dirty="0" smtClean="0"/>
              <a:t>Funkcje śladów kryminalistycznych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0181" y="1468192"/>
            <a:ext cx="4881093" cy="5267459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pl-PL" sz="2400" dirty="0" smtClean="0"/>
              <a:t>Dowodowa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Identyfikacyjna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Kojarząco-reaktywująca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Organizacyjna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Rejestracyjna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Rekonstrukcyjna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Typująca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Wersyjna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Weryfikacyjna</a:t>
            </a:r>
          </a:p>
          <a:p>
            <a:pPr>
              <a:buFont typeface="+mj-lt"/>
              <a:buAutoNum type="arabicParenR"/>
            </a:pPr>
            <a:r>
              <a:rPr lang="pl-PL" sz="2400" dirty="0" smtClean="0"/>
              <a:t>zapobiegawcza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245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daktyloskopijne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 smtClean="0"/>
              <a:t>Podział śladów daktyloskopijnych:</a:t>
            </a:r>
          </a:p>
          <a:p>
            <a:pPr marL="0" indent="0">
              <a:buNone/>
            </a:pPr>
            <a:endParaRPr lang="pl-PL" sz="2400" b="1" dirty="0" smtClean="0"/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linii papilarnych palców, dłoni i stóp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poletkowej budowy skóry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czerwieni wargowej (</a:t>
            </a:r>
            <a:r>
              <a:rPr lang="pl-PL" sz="2400" b="1" dirty="0" err="1" smtClean="0"/>
              <a:t>cheiloskopijne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pl-PL" sz="2400" b="1" dirty="0" smtClean="0"/>
              <a:t>Ślady małżowiny usznej (</a:t>
            </a:r>
            <a:r>
              <a:rPr lang="pl-PL" sz="2400" b="1" dirty="0" err="1" smtClean="0"/>
              <a:t>otoskopijne</a:t>
            </a:r>
            <a:r>
              <a:rPr lang="pl-PL" sz="2400" b="1" dirty="0" smtClean="0"/>
              <a:t>)</a:t>
            </a:r>
          </a:p>
          <a:p>
            <a:pPr>
              <a:buFont typeface="+mj-lt"/>
              <a:buAutoNum type="arabicPeriod"/>
            </a:pPr>
            <a:endParaRPr lang="pl-PL" b="1" dirty="0" smtClean="0"/>
          </a:p>
          <a:p>
            <a:pPr>
              <a:buFont typeface="+mj-lt"/>
              <a:buAutoNum type="arabicPeriod"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1027" y="639951"/>
            <a:ext cx="5412905" cy="1280890"/>
          </a:xfrm>
        </p:spPr>
        <p:txBody>
          <a:bodyPr/>
          <a:lstStyle/>
          <a:p>
            <a:pPr algn="ctr"/>
            <a:r>
              <a:rPr lang="pl-PL" b="1" dirty="0" smtClean="0"/>
              <a:t>Wzory linii papilarnych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5322" y="1723086"/>
            <a:ext cx="6108610" cy="34118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b="1" dirty="0"/>
              <a:t>Podstawowe rodzaje wzorów linii papilarnych:</a:t>
            </a:r>
          </a:p>
          <a:p>
            <a:pPr marL="0" indent="0">
              <a:buNone/>
            </a:pPr>
            <a:endParaRPr lang="pl-PL" sz="2000" dirty="0" smtClean="0"/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</a:t>
            </a:r>
            <a:r>
              <a:rPr lang="pl-PL" sz="2600" dirty="0" smtClean="0"/>
              <a:t>lewy,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 smtClean="0"/>
              <a:t>wzór </a:t>
            </a:r>
            <a:r>
              <a:rPr lang="pl-PL" sz="2600" dirty="0"/>
              <a:t>pętlicowy prawy,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lewoskrętny,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wirowy prawoskrętny,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łukowy,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600" dirty="0"/>
              <a:t>wzór łukowy namiotowy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4" y="0"/>
            <a:ext cx="5165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0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45951" y="5210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/>
              <a:t>Zasada 3N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/>
              <a:t>niepowtarzalne</a:t>
            </a:r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niezmienne</a:t>
            </a:r>
            <a:r>
              <a:rPr lang="pl-PL" sz="2800" dirty="0"/>
              <a:t> </a:t>
            </a:r>
          </a:p>
          <a:p>
            <a:pPr>
              <a:lnSpc>
                <a:spcPct val="150000"/>
              </a:lnSpc>
            </a:pPr>
            <a:r>
              <a:rPr lang="pl-PL" sz="2800" b="1" dirty="0" smtClean="0"/>
              <a:t>nieusuwalne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41748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5642" y="296726"/>
            <a:ext cx="8911687" cy="982748"/>
          </a:xfrm>
        </p:spPr>
        <p:txBody>
          <a:bodyPr/>
          <a:lstStyle/>
          <a:p>
            <a:pPr algn="ctr"/>
            <a:r>
              <a:rPr lang="pl-PL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25014" y="2532194"/>
            <a:ext cx="9843236" cy="37776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narzędzi,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/>
              <a:t>mechanicznego oddziaływania różnych powierzchni względem siebie, </a:t>
            </a:r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ślady </a:t>
            </a:r>
            <a:r>
              <a:rPr lang="pl-PL" sz="2400" dirty="0" err="1"/>
              <a:t>odłamań</a:t>
            </a:r>
            <a:r>
              <a:rPr lang="pl-PL" sz="2400" dirty="0"/>
              <a:t>, rozerwań.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90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65669" y="663160"/>
            <a:ext cx="6130865" cy="737675"/>
          </a:xfrm>
        </p:spPr>
        <p:txBody>
          <a:bodyPr/>
          <a:lstStyle/>
          <a:p>
            <a:pPr algn="ctr"/>
            <a:r>
              <a:rPr lang="pl-PL" sz="4000" b="1" dirty="0" smtClean="0"/>
              <a:t>Ślady traseologiczne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2688" y="3019008"/>
            <a:ext cx="7783133" cy="4017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Ślady przemieszczania się:</a:t>
            </a:r>
          </a:p>
          <a:p>
            <a:pPr>
              <a:buFontTx/>
              <a:buChar char="-"/>
            </a:pPr>
            <a:r>
              <a:rPr lang="pl-PL" sz="2400" dirty="0" smtClean="0"/>
              <a:t>ludzi;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wierząt;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ojazdów;</a:t>
            </a:r>
          </a:p>
          <a:p>
            <a:pPr>
              <a:buFontTx/>
              <a:buChar char="-"/>
            </a:pPr>
            <a:r>
              <a:rPr lang="pl-PL" sz="2400" dirty="0" smtClean="0"/>
              <a:t>przesuwania i wleczenia przedmiotów;</a:t>
            </a:r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60" y="530497"/>
            <a:ext cx="1239175" cy="12391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8" y="2276496"/>
            <a:ext cx="3620005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/>
              <a:t>ICHNOGRAM, </a:t>
            </a:r>
            <a:br>
              <a:rPr lang="pl-PL" b="1" dirty="0"/>
            </a:br>
            <a:r>
              <a:rPr lang="pl-PL" b="1" dirty="0"/>
              <a:t>czyli ścieżka chodu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2809875"/>
            <a:ext cx="8917927" cy="2663646"/>
          </a:xfrm>
        </p:spPr>
      </p:pic>
    </p:spTree>
    <p:extLst>
      <p:ext uri="{BB962C8B-B14F-4D97-AF65-F5344CB8AC3E}">
        <p14:creationId xmlns:p14="http://schemas.microsoft.com/office/powerpoint/2010/main" val="397848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/>
          <a:lstStyle/>
          <a:p>
            <a:pPr algn="ctr"/>
            <a:r>
              <a:rPr lang="pl-PL" b="1" dirty="0" smtClean="0"/>
              <a:t>Ślady biologiczne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25584" y="2446437"/>
            <a:ext cx="7185853" cy="25929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ślady pochodzenia tkankowego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wydzieliny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wydaliny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1210" y="473189"/>
            <a:ext cx="5166158" cy="1280890"/>
          </a:xfrm>
        </p:spPr>
        <p:txBody>
          <a:bodyPr/>
          <a:lstStyle/>
          <a:p>
            <a:r>
              <a:rPr lang="pl-PL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003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endParaRPr lang="pl-PL" sz="3200" b="1" dirty="0"/>
          </a:p>
          <a:p>
            <a:pPr marL="0" indent="0" algn="just">
              <a:buNone/>
            </a:pPr>
            <a:r>
              <a:rPr lang="pl-PL" sz="3200" dirty="0" smtClean="0"/>
              <a:t>ślady </a:t>
            </a:r>
            <a:r>
              <a:rPr lang="pl-PL" sz="3200" dirty="0"/>
              <a:t>zapachowe w postaci molekuł  zapachowych powstające w wyniku kontaktu sprawcy z przedmiotem lub miejscem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566" y="292474"/>
            <a:ext cx="6490951" cy="1280890"/>
          </a:xfrm>
        </p:spPr>
        <p:txBody>
          <a:bodyPr/>
          <a:lstStyle/>
          <a:p>
            <a:r>
              <a:rPr lang="pl-PL" b="1" dirty="0" smtClean="0"/>
              <a:t>Ślady użycia </a:t>
            </a:r>
            <a:r>
              <a:rPr lang="pl-PL" b="1" dirty="0"/>
              <a:t>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856" y="2288147"/>
            <a:ext cx="8915400" cy="377762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broń </a:t>
            </a:r>
            <a:r>
              <a:rPr lang="pl-PL" sz="2400" dirty="0"/>
              <a:t>lub jej części;</a:t>
            </a:r>
          </a:p>
          <a:p>
            <a:r>
              <a:rPr lang="pl-PL" sz="2400" dirty="0"/>
              <a:t>naboje;</a:t>
            </a:r>
          </a:p>
          <a:p>
            <a:r>
              <a:rPr lang="pl-PL" sz="2400" dirty="0"/>
              <a:t>pociski;</a:t>
            </a:r>
          </a:p>
          <a:p>
            <a:r>
              <a:rPr lang="pl-PL" sz="2400" dirty="0"/>
              <a:t>łuski;</a:t>
            </a:r>
          </a:p>
          <a:p>
            <a:r>
              <a:rPr lang="pl-PL" sz="2400" dirty="0"/>
              <a:t>ślady </a:t>
            </a:r>
            <a:r>
              <a:rPr lang="pl-PL" sz="2400" dirty="0" smtClean="0"/>
              <a:t>strzału;</a:t>
            </a:r>
          </a:p>
          <a:p>
            <a:r>
              <a:rPr lang="pl-PL" sz="2400" dirty="0" smtClean="0"/>
              <a:t>inne </a:t>
            </a:r>
            <a:r>
              <a:rPr lang="pl-PL" sz="2400" dirty="0"/>
              <a:t>skutki działania broni </a:t>
            </a:r>
            <a:r>
              <a:rPr lang="pl-PL" sz="2400" dirty="0" smtClean="0"/>
              <a:t>palnej;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" y="149255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Pojęcie śladu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0315" y="1390917"/>
            <a:ext cx="9624297" cy="5112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i="1" dirty="0"/>
              <a:t>T. </a:t>
            </a:r>
            <a:r>
              <a:rPr lang="pl-PL" sz="2400" i="1" dirty="0" err="1"/>
              <a:t>Hanausek</a:t>
            </a:r>
            <a:r>
              <a:rPr lang="pl-PL" sz="2400" dirty="0"/>
              <a:t>: Ślady są to wszelkie dające się ustalić w określonym wycinku rzeczywistości następstwa tych zmian, których zespół albo tworzy jakieś zdarzenie, albo jest z tym zdarzeniem ściśle powiązany. </a:t>
            </a:r>
            <a:endParaRPr lang="pl-PL" sz="2400" dirty="0" smtClean="0"/>
          </a:p>
          <a:p>
            <a:pPr>
              <a:lnSpc>
                <a:spcPct val="150000"/>
              </a:lnSpc>
            </a:pPr>
            <a:r>
              <a:rPr lang="pl-PL" sz="2400" dirty="0" smtClean="0"/>
              <a:t>Ślad to każda zmiana wyglądu lub usytuowania jakiegoś przedmiotu oraz odkształcenia podłoża, jak również pozostałość substancji, rzeczy, itp., które nasuwają podejrzenie, iż mają związek z badanym zdarzeniem.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47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3194" y="1732208"/>
            <a:ext cx="9968248" cy="3728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 smtClean="0"/>
              <a:t>Ślad</a:t>
            </a:r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znaczenie węższe										znaczenie szerokie</a:t>
            </a:r>
            <a:endParaRPr lang="pl-PL" sz="2400" dirty="0"/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709115" y="2356834"/>
            <a:ext cx="2253803" cy="1519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26569" y="2459865"/>
            <a:ext cx="1854558" cy="145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Pojęcie śladu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o</a:t>
            </a:r>
            <a:r>
              <a:rPr lang="pl-PL" sz="2400" dirty="0" smtClean="0"/>
              <a:t>kreślony </a:t>
            </a:r>
            <a:r>
              <a:rPr lang="pl-PL" sz="2400" b="1" dirty="0" smtClean="0"/>
              <a:t>stan</a:t>
            </a:r>
            <a:r>
              <a:rPr lang="pl-PL" sz="2400" dirty="0" smtClean="0"/>
              <a:t> rzeczywistości;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wiązek</a:t>
            </a:r>
            <a:r>
              <a:rPr lang="pl-PL" sz="2400" dirty="0" smtClean="0"/>
              <a:t> przyczynowo – skutkowy stanu z badanym zdarzeniem;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z</a:t>
            </a:r>
            <a:r>
              <a:rPr lang="pl-PL" sz="2400" b="1" dirty="0" smtClean="0"/>
              <a:t>naczenie</a:t>
            </a:r>
            <a:r>
              <a:rPr lang="pl-PL" sz="2400" dirty="0" smtClean="0"/>
              <a:t> kryminalistyczne stanu dla wyjaśnienia badanego zdarzenia;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p</a:t>
            </a:r>
            <a:r>
              <a:rPr lang="pl-PL" sz="2400" b="1" dirty="0" smtClean="0"/>
              <a:t>oznawalność</a:t>
            </a:r>
            <a:r>
              <a:rPr lang="pl-PL" sz="2400" dirty="0" smtClean="0"/>
              <a:t> stanu;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943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1203"/>
          </a:xfrm>
        </p:spPr>
        <p:txBody>
          <a:bodyPr/>
          <a:lstStyle/>
          <a:p>
            <a:pPr algn="ctr"/>
            <a:r>
              <a:rPr lang="pl-PL" b="1" dirty="0" smtClean="0"/>
              <a:t>Podział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AutoNum type="arabicPeriod"/>
            </a:pPr>
            <a:r>
              <a:rPr lang="pl-PL" sz="2000" b="1" dirty="0" smtClean="0"/>
              <a:t>według zorganizowania materii tworzącej ślad</a:t>
            </a:r>
          </a:p>
          <a:p>
            <a:pPr>
              <a:buAutoNum type="arabicPeriod"/>
            </a:pPr>
            <a:endParaRPr lang="pl-PL" sz="2000" dirty="0"/>
          </a:p>
          <a:p>
            <a:pPr>
              <a:buAutoNum type="arabicPeriod"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 smtClean="0"/>
              <a:t>materialne												pamięciowe</a:t>
            </a:r>
          </a:p>
          <a:p>
            <a:pPr>
              <a:buAutoNum type="arabicPeriod"/>
            </a:pPr>
            <a:endParaRPr lang="pl-PL" dirty="0" smtClean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554569" y="2511380"/>
            <a:ext cx="1584101" cy="1107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13690" y="2511380"/>
            <a:ext cx="1532586" cy="97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9859" y="2133600"/>
            <a:ext cx="9894753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/>
              <a:t>2. biorąc </a:t>
            </a:r>
            <a:r>
              <a:rPr lang="pl-PL" sz="2000" b="1" dirty="0"/>
              <a:t>pod uwagę postać zjawiskową materii tworzącej ślady </a:t>
            </a:r>
            <a:r>
              <a:rPr lang="pl-PL" sz="2000" b="1" dirty="0" smtClean="0"/>
              <a:t>rzeczowe: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400" dirty="0"/>
              <a:t>ś</a:t>
            </a:r>
            <a:r>
              <a:rPr lang="pl-PL" sz="2400" dirty="0" smtClean="0"/>
              <a:t>lady </a:t>
            </a:r>
            <a:r>
              <a:rPr lang="pl-PL" sz="2400" dirty="0" smtClean="0"/>
              <a:t>substancji</a:t>
            </a:r>
            <a:r>
              <a:rPr lang="pl-PL" sz="2400" dirty="0" smtClean="0"/>
              <a:t>											</a:t>
            </a:r>
            <a:r>
              <a:rPr lang="pl-PL" sz="2400" dirty="0" smtClean="0"/>
              <a:t>	ślady energii</a:t>
            </a:r>
          </a:p>
          <a:p>
            <a:pPr>
              <a:buFontTx/>
              <a:buChar char="-"/>
            </a:pPr>
            <a:r>
              <a:rPr lang="pl-PL" sz="2400" dirty="0" smtClean="0"/>
              <a:t>obiektowe											-	oddziaływania</a:t>
            </a:r>
          </a:p>
          <a:p>
            <a:pPr>
              <a:buFontTx/>
              <a:buChar char="-"/>
            </a:pPr>
            <a:r>
              <a:rPr lang="pl-PL" sz="2400" dirty="0" smtClean="0"/>
              <a:t>nawarstwione lub odwarstwione				- 	odwzorowania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335628" y="2485623"/>
            <a:ext cx="1687134" cy="1094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293995" y="2485623"/>
            <a:ext cx="1777284" cy="128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946" y="1339403"/>
            <a:ext cx="10908405" cy="5357611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000" b="1" dirty="0" smtClean="0"/>
              <a:t>3. </a:t>
            </a:r>
            <a:r>
              <a:rPr lang="pl-PL" sz="2000" b="1" dirty="0"/>
              <a:t>według miejsca występowania </a:t>
            </a:r>
            <a:r>
              <a:rPr lang="pl-PL" sz="2000" b="1" dirty="0" smtClean="0"/>
              <a:t>śladów: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2949262" y="2601532"/>
            <a:ext cx="1223495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5241701" y="2601532"/>
            <a:ext cx="283336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7379594" y="2601532"/>
            <a:ext cx="412124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9040969" y="2601532"/>
            <a:ext cx="1223493" cy="1210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1184858" y="3812146"/>
            <a:ext cx="215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miejscu czynu przestępnego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018209" y="4095482"/>
            <a:ext cx="23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środkach służących do popełnienia czynu karalnego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70501" y="4095482"/>
            <a:ext cx="1777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sprawcach czynu karalnego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9530365" y="4018208"/>
            <a:ext cx="1764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ślady na ofiarach i innych osobach</a:t>
            </a:r>
          </a:p>
        </p:txBody>
      </p:sp>
    </p:spTree>
    <p:extLst>
      <p:ext uri="{BB962C8B-B14F-4D97-AF65-F5344CB8AC3E}">
        <p14:creationId xmlns:p14="http://schemas.microsoft.com/office/powerpoint/2010/main" val="31978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572594"/>
            <a:ext cx="8911687" cy="1280890"/>
          </a:xfrm>
        </p:spPr>
        <p:txBody>
          <a:bodyPr anchor="ctr"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4. </a:t>
            </a:r>
            <a:r>
              <a:rPr lang="pl-PL" sz="2000" b="1" dirty="0"/>
              <a:t>ze </a:t>
            </a:r>
            <a:r>
              <a:rPr lang="pl-PL" sz="2000" b="1" dirty="0" smtClean="0"/>
              <a:t>względu </a:t>
            </a:r>
            <a:r>
              <a:rPr lang="pl-PL" sz="2000" b="1" dirty="0"/>
              <a:t>na wielkość </a:t>
            </a:r>
            <a:r>
              <a:rPr lang="pl-PL" sz="2000" b="1" dirty="0" smtClean="0"/>
              <a:t>śladów: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400" dirty="0" smtClean="0"/>
              <a:t>makroślady											mikroślady</a:t>
            </a:r>
            <a:endParaRPr lang="pl-PL" sz="24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4404575" y="2665927"/>
            <a:ext cx="1236371" cy="114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190963" y="2704563"/>
            <a:ext cx="1210614" cy="1081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2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Podział śladów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92925" y="1463898"/>
            <a:ext cx="8915400" cy="47952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b="1" dirty="0" smtClean="0"/>
              <a:t>5. </a:t>
            </a:r>
            <a:r>
              <a:rPr lang="pl-PL" sz="2000" b="1" dirty="0"/>
              <a:t>ze względu na dział techniki </a:t>
            </a:r>
            <a:r>
              <a:rPr lang="pl-PL" sz="2000" b="1" dirty="0" smtClean="0"/>
              <a:t>kryminalistycznej: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daktyloskopijne;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mechanoskopijne;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 smtClean="0"/>
              <a:t>- ślady traseologiczne;</a:t>
            </a:r>
          </a:p>
          <a:p>
            <a:pPr marL="0" indent="0" algn="ctr">
              <a:buNone/>
            </a:pPr>
            <a:r>
              <a:rPr lang="pl-PL" sz="2400" dirty="0" smtClean="0"/>
              <a:t>- ślady pisma;</a:t>
            </a:r>
          </a:p>
          <a:p>
            <a:pPr marL="0" indent="0" algn="ctr">
              <a:buNone/>
            </a:pPr>
            <a:r>
              <a:rPr lang="pl-PL" sz="2400" dirty="0" smtClean="0"/>
              <a:t>- </a:t>
            </a:r>
            <a:r>
              <a:rPr lang="pl-PL" sz="2400" dirty="0"/>
              <a:t>ślady </a:t>
            </a:r>
            <a:r>
              <a:rPr lang="pl-PL" sz="2400" dirty="0" smtClean="0"/>
              <a:t>fonoskopijne;</a:t>
            </a: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- ślady </a:t>
            </a:r>
            <a:r>
              <a:rPr lang="pl-PL" sz="2400" dirty="0" smtClean="0"/>
              <a:t>biologiczne;</a:t>
            </a:r>
            <a:endParaRPr lang="pl-PL" sz="2400" dirty="0"/>
          </a:p>
          <a:p>
            <a:pPr algn="ctr">
              <a:buFontTx/>
              <a:buChar char="-"/>
            </a:pPr>
            <a:r>
              <a:rPr lang="pl-PL" sz="2400" dirty="0" smtClean="0"/>
              <a:t>ślady osmologiczne;</a:t>
            </a:r>
          </a:p>
          <a:p>
            <a:pPr algn="ctr">
              <a:buFontTx/>
              <a:buChar char="-"/>
            </a:pPr>
            <a:r>
              <a:rPr lang="pl-PL" sz="2400" dirty="0" smtClean="0"/>
              <a:t>itd.</a:t>
            </a:r>
            <a:endParaRPr lang="pl-PL" sz="2400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58" y="212635"/>
            <a:ext cx="1251263" cy="12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3236</TotalTime>
  <Words>373</Words>
  <Application>Microsoft Office PowerPoint</Application>
  <PresentationFormat>Niestandardowy</PresentationFormat>
  <Paragraphs>119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Smuga</vt:lpstr>
      <vt:lpstr>Ślady kryminalistyczne</vt:lpstr>
      <vt:lpstr>Pojęcie śladu</vt:lpstr>
      <vt:lpstr>Pojęcie śladu</vt:lpstr>
      <vt:lpstr>Pojęcie śladu</vt:lpstr>
      <vt:lpstr>Podział śladów</vt:lpstr>
      <vt:lpstr>Podział śladów</vt:lpstr>
      <vt:lpstr>Podział śladów</vt:lpstr>
      <vt:lpstr>Podział śladów</vt:lpstr>
      <vt:lpstr>Podział śladów</vt:lpstr>
      <vt:lpstr>Funkcje śladów kryminalistycznych</vt:lpstr>
      <vt:lpstr>Ślady daktyloskopijne</vt:lpstr>
      <vt:lpstr>Wzory linii papilarnych</vt:lpstr>
      <vt:lpstr>Zasada 3N</vt:lpstr>
      <vt:lpstr>Ślady mechanoskopijne</vt:lpstr>
      <vt:lpstr>Ślady traseologiczne</vt:lpstr>
      <vt:lpstr>ICHNOGRAM,  czyli ścieżka chodu</vt:lpstr>
      <vt:lpstr>Ślady biologiczne</vt:lpstr>
      <vt:lpstr>Ślady osmologiczne</vt:lpstr>
      <vt:lpstr>Ślady użycia broni palnej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Użytkownik systemu Windows</cp:lastModifiedBy>
  <cp:revision>46</cp:revision>
  <dcterms:created xsi:type="dcterms:W3CDTF">2018-03-04T14:56:16Z</dcterms:created>
  <dcterms:modified xsi:type="dcterms:W3CDTF">2019-10-05T14:31:45Z</dcterms:modified>
</cp:coreProperties>
</file>