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9" r:id="rId13"/>
    <p:sldId id="281" r:id="rId14"/>
    <p:sldId id="271" r:id="rId15"/>
    <p:sldId id="268" r:id="rId16"/>
    <p:sldId id="282" r:id="rId17"/>
    <p:sldId id="272" r:id="rId18"/>
    <p:sldId id="274" r:id="rId19"/>
    <p:sldId id="27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13.03.2021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15921" y="1990279"/>
            <a:ext cx="10049300" cy="3122634"/>
          </a:xfrm>
        </p:spPr>
        <p:txBody>
          <a:bodyPr anchor="ctr">
            <a:normAutofit/>
          </a:bodyPr>
          <a:lstStyle/>
          <a:p>
            <a:pPr algn="ctr"/>
            <a:r>
              <a:rPr lang="pl-PL" sz="6600" b="1" dirty="0"/>
              <a:t>Ślady kryminalistyczne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86" y="175296"/>
            <a:ext cx="2035935" cy="13572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55" y="175296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082"/>
          </a:xfrm>
        </p:spPr>
        <p:txBody>
          <a:bodyPr/>
          <a:lstStyle/>
          <a:p>
            <a:pPr algn="ctr"/>
            <a:r>
              <a:rPr lang="pl-PL" b="1" dirty="0"/>
              <a:t>Funkcje śladów kryminalistycznych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0181" y="1468192"/>
            <a:ext cx="4881093" cy="5267459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pl-PL" sz="2400" dirty="0"/>
              <a:t>Dowodowa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Identyfikacyjna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Kojarząco-reaktywująca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Organizacyjna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Rejestracyjna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Rekonstrukcyjna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Typująca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Wersyjna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Weryfikacyjna</a:t>
            </a:r>
          </a:p>
          <a:p>
            <a:pPr>
              <a:buFont typeface="+mj-lt"/>
              <a:buAutoNum type="arabicParenR"/>
            </a:pPr>
            <a:r>
              <a:rPr lang="pl-PL" sz="2400" dirty="0"/>
              <a:t>zapobiegawcza</a:t>
            </a:r>
          </a:p>
        </p:txBody>
      </p:sp>
    </p:spTree>
    <p:extLst>
      <p:ext uri="{BB962C8B-B14F-4D97-AF65-F5344CB8AC3E}">
        <p14:creationId xmlns:p14="http://schemas.microsoft.com/office/powerpoint/2010/main" val="352454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Ślady daktyloskopijne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/>
              <a:t>Podział śladów daktyloskopijnych:</a:t>
            </a:r>
          </a:p>
          <a:p>
            <a:pPr marL="0" indent="0">
              <a:buNone/>
            </a:pPr>
            <a:endParaRPr lang="pl-PL" sz="2400" b="1" dirty="0"/>
          </a:p>
          <a:p>
            <a:pPr>
              <a:buFont typeface="+mj-lt"/>
              <a:buAutoNum type="arabicPeriod"/>
            </a:pPr>
            <a:r>
              <a:rPr lang="pl-PL" sz="2400" b="1" dirty="0"/>
              <a:t>ślady linii papilarnych palców, dłoni i stóp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ślady poletkowej budowy skóry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ślady czerwieni wargowej (</a:t>
            </a:r>
            <a:r>
              <a:rPr lang="pl-PL" sz="2400" b="1" dirty="0" err="1"/>
              <a:t>cheiloskopijne</a:t>
            </a:r>
            <a:r>
              <a:rPr lang="pl-PL" sz="2400" b="1" dirty="0"/>
              <a:t>)</a:t>
            </a:r>
          </a:p>
          <a:p>
            <a:pPr>
              <a:buFont typeface="+mj-lt"/>
              <a:buAutoNum type="arabicPeriod"/>
            </a:pPr>
            <a:r>
              <a:rPr lang="pl-PL" sz="2400" b="1" dirty="0"/>
              <a:t>Ślady małżowiny usznej (</a:t>
            </a:r>
            <a:r>
              <a:rPr lang="pl-PL" sz="2400" b="1" dirty="0" err="1"/>
              <a:t>otoskopijne</a:t>
            </a:r>
            <a:r>
              <a:rPr lang="pl-PL" sz="2400" b="1" dirty="0"/>
              <a:t>)</a:t>
            </a:r>
          </a:p>
          <a:p>
            <a:pPr>
              <a:buFont typeface="+mj-lt"/>
              <a:buAutoNum type="arabicPeriod"/>
            </a:pPr>
            <a:endParaRPr lang="pl-PL" b="1" dirty="0"/>
          </a:p>
          <a:p>
            <a:pPr>
              <a:buFont typeface="+mj-lt"/>
              <a:buAutoNum type="arabicPeriod"/>
            </a:pP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1027" y="639951"/>
            <a:ext cx="5412905" cy="1280890"/>
          </a:xfrm>
        </p:spPr>
        <p:txBody>
          <a:bodyPr/>
          <a:lstStyle/>
          <a:p>
            <a:pPr algn="ctr"/>
            <a:r>
              <a:rPr lang="pl-PL" b="1" dirty="0"/>
              <a:t>Wzory linii papilarnych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322" y="1723086"/>
            <a:ext cx="6108610" cy="34118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/>
              <a:t>Podstawowe rodzaje wzorów linii papilarnych:</a:t>
            </a:r>
          </a:p>
          <a:p>
            <a:pPr marL="0" indent="0">
              <a:buNone/>
            </a:pPr>
            <a:endParaRPr lang="pl-PL" sz="2000" dirty="0"/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pętlicowy lewy,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pętlicowy prawy,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lewoskrętny,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prawoskrętny,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 namiotowy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4" y="0"/>
            <a:ext cx="5165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5951" y="5210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/>
              <a:t>Zasada 3N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/>
              <a:t>niepowtarzalne</a:t>
            </a:r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800" b="1" dirty="0"/>
              <a:t>niezmienne</a:t>
            </a:r>
            <a:r>
              <a:rPr lang="pl-PL" sz="2800" dirty="0"/>
              <a:t> </a:t>
            </a:r>
          </a:p>
          <a:p>
            <a:pPr>
              <a:lnSpc>
                <a:spcPct val="150000"/>
              </a:lnSpc>
            </a:pPr>
            <a:r>
              <a:rPr lang="pl-PL" sz="2800" b="1" dirty="0"/>
              <a:t>nieusuwalne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1748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5642" y="296726"/>
            <a:ext cx="8911687" cy="982748"/>
          </a:xfrm>
        </p:spPr>
        <p:txBody>
          <a:bodyPr/>
          <a:lstStyle/>
          <a:p>
            <a:pPr algn="ctr"/>
            <a:r>
              <a:rPr lang="pl-PL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5014" y="2532194"/>
            <a:ext cx="9843236" cy="37776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dirty="0"/>
              <a:t>ślady narzędzi,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ślady mechanicznego oddziaływania różnych powierzchni względem siebie,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ślady </a:t>
            </a:r>
            <a:r>
              <a:rPr lang="pl-PL" sz="2400" dirty="0" err="1"/>
              <a:t>odłamań</a:t>
            </a:r>
            <a:r>
              <a:rPr lang="pl-PL" sz="2400" dirty="0"/>
              <a:t>, rozerwań.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90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5669" y="663160"/>
            <a:ext cx="6130865" cy="737675"/>
          </a:xfrm>
        </p:spPr>
        <p:txBody>
          <a:bodyPr/>
          <a:lstStyle/>
          <a:p>
            <a:pPr algn="ctr"/>
            <a:r>
              <a:rPr lang="pl-PL" sz="4000" b="1" dirty="0"/>
              <a:t>Ślady traseologiczne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2688" y="3019008"/>
            <a:ext cx="7783133" cy="4017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Ślady przemieszczania się:</a:t>
            </a:r>
          </a:p>
          <a:p>
            <a:pPr>
              <a:buFontTx/>
              <a:buChar char="-"/>
            </a:pPr>
            <a:r>
              <a:rPr lang="pl-PL" sz="2400" dirty="0"/>
              <a:t>ludzi;</a:t>
            </a:r>
          </a:p>
          <a:p>
            <a:pPr>
              <a:buFontTx/>
              <a:buChar char="-"/>
            </a:pPr>
            <a:r>
              <a:rPr lang="pl-PL" sz="2400" dirty="0"/>
              <a:t>zwierząt;</a:t>
            </a:r>
          </a:p>
          <a:p>
            <a:pPr>
              <a:buFontTx/>
              <a:buChar char="-"/>
            </a:pPr>
            <a:r>
              <a:rPr lang="pl-PL" sz="2400" dirty="0"/>
              <a:t>pojazdów;</a:t>
            </a:r>
          </a:p>
          <a:p>
            <a:pPr>
              <a:buFontTx/>
              <a:buChar char="-"/>
            </a:pPr>
            <a:r>
              <a:rPr lang="pl-PL" sz="2400" dirty="0"/>
              <a:t>przesuwania i wleczenia przedmiotów;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60" y="530497"/>
            <a:ext cx="1239175" cy="12391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8" y="2276496"/>
            <a:ext cx="3620005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/>
              <a:t>ICHNOGRAM, </a:t>
            </a:r>
            <a:br>
              <a:rPr lang="pl-PL" b="1" dirty="0"/>
            </a:br>
            <a:r>
              <a:rPr lang="pl-PL" b="1" dirty="0"/>
              <a:t>czyli ścieżka chodu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2809875"/>
            <a:ext cx="8917927" cy="2663646"/>
          </a:xfrm>
        </p:spPr>
      </p:pic>
    </p:spTree>
    <p:extLst>
      <p:ext uri="{BB962C8B-B14F-4D97-AF65-F5344CB8AC3E}">
        <p14:creationId xmlns:p14="http://schemas.microsoft.com/office/powerpoint/2010/main" val="397848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/>
          <a:lstStyle/>
          <a:p>
            <a:pPr algn="ctr"/>
            <a:r>
              <a:rPr lang="pl-PL" b="1" dirty="0"/>
              <a:t>Ślady biologiczne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25584" y="2446437"/>
            <a:ext cx="7185853" cy="25929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ślady pochodzenia tkankowego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wydzieliny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wydaliny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1210" y="473189"/>
            <a:ext cx="5166158" cy="1280890"/>
          </a:xfrm>
        </p:spPr>
        <p:txBody>
          <a:bodyPr/>
          <a:lstStyle/>
          <a:p>
            <a:r>
              <a:rPr lang="pl-PL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00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sz="3200" b="1" dirty="0"/>
          </a:p>
          <a:p>
            <a:pPr marL="0" indent="0" algn="just">
              <a:buNone/>
            </a:pPr>
            <a:r>
              <a:rPr lang="pl-PL" sz="3200" dirty="0"/>
              <a:t>ślady zapachowe w postaci molekuł  zapachowych powstające w wyniku kontaktu sprawcy z przedmiotem lub miejscem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9566" y="292474"/>
            <a:ext cx="6490951" cy="1280890"/>
          </a:xfrm>
        </p:spPr>
        <p:txBody>
          <a:bodyPr/>
          <a:lstStyle/>
          <a:p>
            <a:r>
              <a:rPr lang="pl-PL" b="1" dirty="0"/>
              <a:t>Ślady użycia 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856" y="2288147"/>
            <a:ext cx="8915400" cy="3777622"/>
          </a:xfrm>
        </p:spPr>
        <p:txBody>
          <a:bodyPr>
            <a:normAutofit/>
          </a:bodyPr>
          <a:lstStyle/>
          <a:p>
            <a:r>
              <a:rPr lang="pl-PL" sz="2400" dirty="0"/>
              <a:t>broń lub jej części;</a:t>
            </a:r>
          </a:p>
          <a:p>
            <a:r>
              <a:rPr lang="pl-PL" sz="2400" dirty="0"/>
              <a:t>naboje;</a:t>
            </a:r>
          </a:p>
          <a:p>
            <a:r>
              <a:rPr lang="pl-PL" sz="2400" dirty="0"/>
              <a:t>pociski;</a:t>
            </a:r>
          </a:p>
          <a:p>
            <a:r>
              <a:rPr lang="pl-PL" sz="2400" dirty="0"/>
              <a:t>łuski;</a:t>
            </a:r>
          </a:p>
          <a:p>
            <a:r>
              <a:rPr lang="pl-PL" sz="2400" dirty="0"/>
              <a:t>ślady strzału;</a:t>
            </a:r>
          </a:p>
          <a:p>
            <a:r>
              <a:rPr lang="pl-PL" sz="2400" dirty="0"/>
              <a:t>inne skutki działania broni palnej;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7" y="149255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0315" y="1390917"/>
            <a:ext cx="9624297" cy="51129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i="1" dirty="0"/>
              <a:t>T. </a:t>
            </a:r>
            <a:r>
              <a:rPr lang="pl-PL" sz="2400" i="1" dirty="0" err="1"/>
              <a:t>Hanausek</a:t>
            </a:r>
            <a:r>
              <a:rPr lang="pl-PL" sz="2400" dirty="0"/>
              <a:t>: Ślady są to wszelkie dające się ustalić w określonym wycinku rzeczywistości następstwa tych zmian, których zespół albo tworzy jakieś zdarzenie, albo jest z tym zdarzeniem ściśle powiązany.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Ślad to każda zmiana wyglądu lub usytuowania jakiegoś przedmiotu oraz odkształcenia podłoża, jak również pozostałość substancji, rzeczy, itp., które nasuwają podejrzenie, iż mają związek z badanym zdarzeniem.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472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3194" y="1732208"/>
            <a:ext cx="9968248" cy="3728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/>
              <a:t>Ślad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znaczenie węższe										znaczenie szerokie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709115" y="2356834"/>
            <a:ext cx="2253803" cy="151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26569" y="2459865"/>
            <a:ext cx="1854558" cy="1455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8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określony </a:t>
            </a:r>
            <a:r>
              <a:rPr lang="pl-PL" sz="2400" b="1" dirty="0"/>
              <a:t>stan</a:t>
            </a:r>
            <a:r>
              <a:rPr lang="pl-PL" sz="2400" dirty="0"/>
              <a:t> rzeczywistości;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związek</a:t>
            </a:r>
            <a:r>
              <a:rPr lang="pl-PL" sz="2400" dirty="0"/>
              <a:t> przyczynowo – skutkowy stanu z badanym zdarzeniem;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znaczenie</a:t>
            </a:r>
            <a:r>
              <a:rPr lang="pl-PL" sz="2400" dirty="0"/>
              <a:t> kryminalistyczne stanu dla wyjaśnienia badanego zdarzenia;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poznawalność</a:t>
            </a:r>
            <a:r>
              <a:rPr lang="pl-PL" sz="2400" dirty="0"/>
              <a:t> stanu;</a:t>
            </a:r>
          </a:p>
        </p:txBody>
      </p:sp>
    </p:spTree>
    <p:extLst>
      <p:ext uri="{BB962C8B-B14F-4D97-AF65-F5344CB8AC3E}">
        <p14:creationId xmlns:p14="http://schemas.microsoft.com/office/powerpoint/2010/main" val="49435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203"/>
          </a:xfrm>
        </p:spPr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67225"/>
          </a:xfrm>
        </p:spPr>
        <p:txBody>
          <a:bodyPr>
            <a:normAutofit/>
          </a:bodyPr>
          <a:lstStyle/>
          <a:p>
            <a:pPr algn="ctr">
              <a:buAutoNum type="arabicPeriod"/>
            </a:pPr>
            <a:r>
              <a:rPr lang="pl-PL" sz="2000" b="1" dirty="0"/>
              <a:t>według zorganizowania materii tworzącej ślad</a:t>
            </a:r>
          </a:p>
          <a:p>
            <a:pPr>
              <a:buAutoNum type="arabicPeriod"/>
            </a:pPr>
            <a:endParaRPr lang="pl-PL" sz="2000" dirty="0"/>
          </a:p>
          <a:p>
            <a:pPr>
              <a:buAutoNum type="arabicPeriod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materialne			pamięciowe</a:t>
            </a:r>
          </a:p>
          <a:p>
            <a:pPr marL="0" indent="0">
              <a:buNone/>
            </a:pPr>
            <a:r>
              <a:rPr lang="pl-PL" sz="2400" dirty="0"/>
              <a:t>											cyfrowe		zjawiskowe</a:t>
            </a:r>
          </a:p>
          <a:p>
            <a:pPr marL="0" indent="0">
              <a:buNone/>
            </a:pPr>
            <a:r>
              <a:rPr lang="pl-PL" sz="2400" dirty="0"/>
              <a:t>															</a:t>
            </a:r>
            <a:r>
              <a:rPr lang="pl-PL" sz="2000" dirty="0"/>
              <a:t>-zapachowe</a:t>
            </a:r>
          </a:p>
          <a:p>
            <a:pPr marL="0" indent="0">
              <a:buNone/>
            </a:pPr>
            <a:r>
              <a:rPr lang="pl-PL" sz="2400" dirty="0"/>
              <a:t>															-</a:t>
            </a:r>
            <a:r>
              <a:rPr lang="pl-PL" sz="2000" dirty="0"/>
              <a:t>termiczne</a:t>
            </a:r>
          </a:p>
          <a:p>
            <a:pPr marL="0" indent="0">
              <a:buNone/>
            </a:pPr>
            <a:r>
              <a:rPr lang="pl-PL" sz="2000" dirty="0"/>
              <a:t>															- fale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554569" y="2511380"/>
            <a:ext cx="1584101" cy="110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>
            <a:cxnSpLocks/>
          </p:cNvCxnSpPr>
          <p:nvPr/>
        </p:nvCxnSpPr>
        <p:spPr>
          <a:xfrm flipH="1">
            <a:off x="5753100" y="2574902"/>
            <a:ext cx="292972" cy="129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511BA963-9529-4B62-AD36-27AA7049B17A}"/>
              </a:ext>
            </a:extLst>
          </p:cNvPr>
          <p:cNvCxnSpPr/>
          <p:nvPr/>
        </p:nvCxnSpPr>
        <p:spPr>
          <a:xfrm>
            <a:off x="7972425" y="2619375"/>
            <a:ext cx="202730" cy="1403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FE589F05-0CD3-49AA-85A9-3B014C2D8D57}"/>
              </a:ext>
            </a:extLst>
          </p:cNvPr>
          <p:cNvCxnSpPr/>
          <p:nvPr/>
        </p:nvCxnSpPr>
        <p:spPr>
          <a:xfrm>
            <a:off x="9439275" y="2619375"/>
            <a:ext cx="571500" cy="1609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3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9859" y="2133600"/>
            <a:ext cx="989475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2. biorąc pod uwagę postać zjawiskową materii tworzącej ślady rzeczowe: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ślady substancji												ślady energii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335628" y="2485623"/>
            <a:ext cx="1687134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293995" y="2485623"/>
            <a:ext cx="1777284" cy="128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1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8946" y="1339403"/>
            <a:ext cx="10908405" cy="5357611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000" b="1" dirty="0"/>
              <a:t>3. według miejsca występowania śladów: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949262" y="2601532"/>
            <a:ext cx="1223495" cy="92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5241701" y="2601532"/>
            <a:ext cx="283336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7379594" y="2601532"/>
            <a:ext cx="412124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9040969" y="2601532"/>
            <a:ext cx="1223493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184858" y="3812146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miejscu czynu przestępnego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018209" y="4095482"/>
            <a:ext cx="2395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środkach służących do popełnienia czynu karalnego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70501" y="4095482"/>
            <a:ext cx="1777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sprawcach czynu karalnego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530365" y="4018208"/>
            <a:ext cx="1764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ofiarach i innych osobach</a:t>
            </a:r>
          </a:p>
        </p:txBody>
      </p:sp>
    </p:spTree>
    <p:extLst>
      <p:ext uri="{BB962C8B-B14F-4D97-AF65-F5344CB8AC3E}">
        <p14:creationId xmlns:p14="http://schemas.microsoft.com/office/powerpoint/2010/main" val="31978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572594"/>
            <a:ext cx="8911687" cy="1280890"/>
          </a:xfrm>
        </p:spPr>
        <p:txBody>
          <a:bodyPr anchor="ctr"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/>
              <a:t>4. ze względu na wielkość śladów: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/>
              <a:t>makroślady											mikroślady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404575" y="2665927"/>
            <a:ext cx="1236371" cy="114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90963" y="2704563"/>
            <a:ext cx="1210614" cy="108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2925" y="1463898"/>
            <a:ext cx="8915400" cy="4795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/>
              <a:t>5. ze względu na dział techniki kryminalistycznej: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400" dirty="0"/>
              <a:t>- ślady daktyloskopijne;</a:t>
            </a:r>
          </a:p>
          <a:p>
            <a:pPr marL="0" indent="0" algn="ctr">
              <a:buNone/>
            </a:pPr>
            <a:r>
              <a:rPr lang="pl-PL" sz="2400" dirty="0"/>
              <a:t>- ślady mechanoskopijne;</a:t>
            </a:r>
          </a:p>
          <a:p>
            <a:pPr marL="0" indent="0" algn="ctr">
              <a:buNone/>
            </a:pPr>
            <a:r>
              <a:rPr lang="pl-PL" sz="2400" dirty="0"/>
              <a:t>- ślady traseologiczne;</a:t>
            </a:r>
          </a:p>
          <a:p>
            <a:pPr marL="0" indent="0" algn="ctr">
              <a:buNone/>
            </a:pPr>
            <a:r>
              <a:rPr lang="pl-PL" sz="2400" dirty="0"/>
              <a:t>- ślady pisma;</a:t>
            </a:r>
          </a:p>
          <a:p>
            <a:pPr marL="0" indent="0" algn="ctr">
              <a:buNone/>
            </a:pPr>
            <a:r>
              <a:rPr lang="pl-PL" sz="2400" dirty="0"/>
              <a:t>- ślady fonoskopijne;</a:t>
            </a:r>
          </a:p>
          <a:p>
            <a:pPr marL="0" indent="0" algn="ctr">
              <a:buNone/>
            </a:pPr>
            <a:r>
              <a:rPr lang="pl-PL" sz="2400" dirty="0"/>
              <a:t>- ślady biologiczne;</a:t>
            </a:r>
          </a:p>
          <a:p>
            <a:pPr algn="ctr">
              <a:buFontTx/>
              <a:buChar char="-"/>
            </a:pPr>
            <a:r>
              <a:rPr lang="pl-PL" sz="2400" dirty="0"/>
              <a:t>ślady osmologiczne;</a:t>
            </a:r>
          </a:p>
          <a:p>
            <a:pPr algn="ctr">
              <a:buFontTx/>
              <a:buChar char="-"/>
            </a:pPr>
            <a:r>
              <a:rPr lang="pl-PL" sz="2400" dirty="0"/>
              <a:t>itd.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58" y="212635"/>
            <a:ext cx="1251263" cy="12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063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45BB15EBE7584DA6CD114B7EBB8E0B" ma:contentTypeVersion="3" ma:contentTypeDescription="Utwórz nowy dokument." ma:contentTypeScope="" ma:versionID="65d13ceab4e28084c3f352c9f98bde27">
  <xsd:schema xmlns:xsd="http://www.w3.org/2001/XMLSchema" xmlns:xs="http://www.w3.org/2001/XMLSchema" xmlns:p="http://schemas.microsoft.com/office/2006/metadata/properties" xmlns:ns2="d448033f-6250-49be-9b84-7fcdb5ebcbec" targetNamespace="http://schemas.microsoft.com/office/2006/metadata/properties" ma:root="true" ma:fieldsID="99860431cdb15ed437e47361b6d57e57" ns2:_="">
    <xsd:import namespace="d448033f-6250-49be-9b84-7fcdb5ebc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8033f-6250-49be-9b84-7fcdb5ebc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D42109-65D0-4DE1-8E44-DB1F11212BD3}"/>
</file>

<file path=customXml/itemProps2.xml><?xml version="1.0" encoding="utf-8"?>
<ds:datastoreItem xmlns:ds="http://schemas.openxmlformats.org/officeDocument/2006/customXml" ds:itemID="{74E0EB2A-9D65-4529-AAAA-E5B3483BD604}"/>
</file>

<file path=customXml/itemProps3.xml><?xml version="1.0" encoding="utf-8"?>
<ds:datastoreItem xmlns:ds="http://schemas.openxmlformats.org/officeDocument/2006/customXml" ds:itemID="{9369C8CE-C206-4CED-B373-830D178A3E98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3235</TotalTime>
  <Words>486</Words>
  <Application>Microsoft Office PowerPoint</Application>
  <PresentationFormat>Panoramiczny</PresentationFormat>
  <Paragraphs>121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Smuga</vt:lpstr>
      <vt:lpstr>Ślady kryminalistyczne</vt:lpstr>
      <vt:lpstr>Pojęcie śladu</vt:lpstr>
      <vt:lpstr>Pojęcie śladu</vt:lpstr>
      <vt:lpstr>Pojęcie śladu</vt:lpstr>
      <vt:lpstr>Podział śladów</vt:lpstr>
      <vt:lpstr>Podział śladów</vt:lpstr>
      <vt:lpstr>Podział śladów</vt:lpstr>
      <vt:lpstr>Podział śladów</vt:lpstr>
      <vt:lpstr>Podział śladów</vt:lpstr>
      <vt:lpstr>Funkcje śladów kryminalistycznych</vt:lpstr>
      <vt:lpstr>Ślady daktyloskopijne</vt:lpstr>
      <vt:lpstr>Wzory linii papilarnych</vt:lpstr>
      <vt:lpstr>Zasada 3N</vt:lpstr>
      <vt:lpstr>Ślady mechanoskopijne</vt:lpstr>
      <vt:lpstr>Ślady traseologiczne</vt:lpstr>
      <vt:lpstr>ICHNOGRAM,  czyli ścieżka chodu</vt:lpstr>
      <vt:lpstr>Ślady biologiczne</vt:lpstr>
      <vt:lpstr>Ślady osmologiczne</vt:lpstr>
      <vt:lpstr>Ślady użycia broni palnej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Patrycja Mencel</cp:lastModifiedBy>
  <cp:revision>47</cp:revision>
  <dcterms:created xsi:type="dcterms:W3CDTF">2018-03-04T14:56:16Z</dcterms:created>
  <dcterms:modified xsi:type="dcterms:W3CDTF">2021-03-13T06:57:20Z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0x0101004C45BB15EBE7584DA6CD114B7EBB8E0B</vt:lpwstr>
  </property>
</Properties>
</file>