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66" r:id="rId14"/>
    <p:sldId id="268"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8D37B-83A4-4A67-B0B8-B1C87DE220E7}" type="datetimeFigureOut">
              <a:rPr lang="pl-PL" smtClean="0"/>
              <a:t>25.02.2018</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63CF3F-0028-436B-9131-C750F3AD42E7}" type="slidenum">
              <a:rPr lang="pl-PL" smtClean="0"/>
              <a:t>‹#›</a:t>
            </a:fld>
            <a:endParaRPr lang="pl-PL"/>
          </a:p>
        </p:txBody>
      </p:sp>
    </p:spTree>
    <p:extLst>
      <p:ext uri="{BB962C8B-B14F-4D97-AF65-F5344CB8AC3E}">
        <p14:creationId xmlns:p14="http://schemas.microsoft.com/office/powerpoint/2010/main" val="2231886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0">
                      <a:schemeClr val="tx1"/>
                    </a:gs>
                    <a:gs pos="68000">
                      <a:srgbClr val="F1F1F1"/>
                    </a:gs>
                    <a:gs pos="100000">
                      <a:schemeClr val="bg1">
                        <a:lumMod val="11000"/>
                        <a:lumOff val="89000"/>
                      </a:schemeClr>
                    </a:gs>
                  </a:gsLst>
                  <a:lin ang="5400000" scaled="1"/>
                  <a:tileRect/>
                </a:gradFill>
                <a:effectLst>
                  <a:outerShdw blurRad="469900" dist="342900" dir="5400000" sy="-20000" rotWithShape="0">
                    <a:prstClr val="black">
                      <a:alpha val="66000"/>
                    </a:prstClr>
                  </a:outerShdw>
                </a:effectLst>
              </a:defRPr>
            </a:lvl1pPr>
          </a:lstStyle>
          <a:p>
            <a:pPr lvl="0" algn="r"/>
            <a:r>
              <a:rPr lang="pl-PL"/>
              <a:t>Kliknij, aby edytować styl</a:t>
            </a:r>
            <a:endParaRPr lang="en-US" dirty="0"/>
          </a:p>
        </p:txBody>
      </p:sp>
      <p:sp>
        <p:nvSpPr>
          <p:cNvPr id="3" name="Subtitle 2"/>
          <p:cNvSpPr>
            <a:spLocks noGrp="1"/>
          </p:cNvSpPr>
          <p:nvPr>
            <p:ph type="subTitle" idx="1"/>
          </p:nvPr>
        </p:nvSpPr>
        <p:spPr>
          <a:xfrm>
            <a:off x="2209799" y="3694375"/>
            <a:ext cx="9144000" cy="754025"/>
          </a:xfrm>
        </p:spPr>
        <p:txBody>
          <a:bodyPr vert="horz" lIns="91440" tIns="45720" rIns="91440" bIns="45720" rtlCol="0"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stStyle>
          <a:p>
            <a:pPr marL="0" lvl="0" indent="0" algn="r">
              <a:buNone/>
            </a:pPr>
            <a:r>
              <a:rPr lang="pl-PL"/>
              <a:t>Kliknij, aby edytować styl wzorca podtytułu</a:t>
            </a:r>
            <a:endParaRPr lang="en-US" dirty="0"/>
          </a:p>
        </p:txBody>
      </p:sp>
      <p:sp>
        <p:nvSpPr>
          <p:cNvPr id="7" name="Date Placeholder 6"/>
          <p:cNvSpPr>
            <a:spLocks noGrp="1"/>
          </p:cNvSpPr>
          <p:nvPr>
            <p:ph type="dt" sz="half" idx="10"/>
          </p:nvPr>
        </p:nvSpPr>
        <p:spPr/>
        <p:txBody>
          <a:bodyPr/>
          <a:lstStyle/>
          <a:p>
            <a:fld id="{4706BA3E-7AAE-4254-A2D4-4D7E8616BAFD}" type="datetimeFigureOut">
              <a:rPr lang="pl-PL" smtClean="0"/>
              <a:t>25.02.2018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2011044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25.02.2018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2743610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25.02.2018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635507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pl-PL"/>
              <a:t>Kliknij, aby edytować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25.02.2018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39748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pl-PL"/>
              <a:t>Kliknij, aby edytować styl</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25.02.2018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461836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pl-PL"/>
              <a:t>Kliknij, aby edytować styl</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l-PL"/>
              <a:t>Edytuj style wzorca tekstu</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l-PL"/>
              <a:t>Edytuj style wzorca tekstu</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706BA3E-7AAE-4254-A2D4-4D7E8616BAFD}" type="datetimeFigureOut">
              <a:rPr lang="pl-PL" smtClean="0"/>
              <a:t>25.02.2018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3323213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pl-PL"/>
              <a:t>Kliknij, aby edytować styl</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706BA3E-7AAE-4254-A2D4-4D7E8616BAFD}" type="datetimeFigureOut">
              <a:rPr lang="pl-PL" smtClean="0"/>
              <a:t>25.02.2018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2605532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706BA3E-7AAE-4254-A2D4-4D7E8616BAFD}" type="datetimeFigureOut">
              <a:rPr lang="pl-PL" smtClean="0"/>
              <a:t>25.02.2018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3327485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706BA3E-7AAE-4254-A2D4-4D7E8616BAFD}" type="datetimeFigureOut">
              <a:rPr lang="pl-PL" smtClean="0"/>
              <a:t>25.02.2018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3392319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706BA3E-7AAE-4254-A2D4-4D7E8616BAFD}" type="datetimeFigureOut">
              <a:rPr lang="pl-PL" smtClean="0"/>
              <a:t>25.02.2018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72112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32000"/>
                        <a:lumOff val="68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pl-PL"/>
              <a:t>Kliknij, aby edytować styl</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706BA3E-7AAE-4254-A2D4-4D7E8616BAFD}" type="datetimeFigureOut">
              <a:rPr lang="pl-PL" smtClean="0"/>
              <a:t>25.02.2018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45488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706BA3E-7AAE-4254-A2D4-4D7E8616BAFD}" type="datetimeFigureOut">
              <a:rPr lang="pl-PL" smtClean="0"/>
              <a:t>25.02.2018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40538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120000" y="2505075"/>
            <a:ext cx="5025216"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l-PL"/>
              <a:t>Edytuj style wzorca tekstu</a:t>
            </a:r>
          </a:p>
        </p:txBody>
      </p:sp>
      <p:sp>
        <p:nvSpPr>
          <p:cNvPr id="6" name="Content Placeholder 5"/>
          <p:cNvSpPr>
            <a:spLocks noGrp="1"/>
          </p:cNvSpPr>
          <p:nvPr>
            <p:ph sz="quarter" idx="4"/>
          </p:nvPr>
        </p:nvSpPr>
        <p:spPr>
          <a:xfrm>
            <a:off x="6319840" y="2505075"/>
            <a:ext cx="503554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706BA3E-7AAE-4254-A2D4-4D7E8616BAFD}" type="datetimeFigureOut">
              <a:rPr lang="pl-PL" smtClean="0"/>
              <a:t>25.02.2018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656132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706BA3E-7AAE-4254-A2D4-4D7E8616BAFD}" type="datetimeFigureOut">
              <a:rPr lang="pl-PL" smtClean="0"/>
              <a:t>25.02.2018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559341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6BA3E-7AAE-4254-A2D4-4D7E8616BAFD}" type="datetimeFigureOut">
              <a:rPr lang="pl-PL" smtClean="0"/>
              <a:t>25.02.2018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2510493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25.02.2018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674915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25.02.2018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95523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706BA3E-7AAE-4254-A2D4-4D7E8616BAFD}" type="datetimeFigureOut">
              <a:rPr lang="pl-PL" smtClean="0"/>
              <a:t>25.02.2018</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2189291-6D9A-42FF-8C41-02BAD8D3682B}" type="slidenum">
              <a:rPr lang="pl-PL" smtClean="0"/>
              <a:t>‹#›</a:t>
            </a:fld>
            <a:endParaRPr lang="pl-PL"/>
          </a:p>
        </p:txBody>
      </p:sp>
    </p:spTree>
    <p:extLst>
      <p:ext uri="{BB962C8B-B14F-4D97-AF65-F5344CB8AC3E}">
        <p14:creationId xmlns:p14="http://schemas.microsoft.com/office/powerpoint/2010/main" val="4022992229"/>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13000"/>
                  <a:lumOff val="87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B8170F-DFE5-46D6-998C-703A9985207D}"/>
              </a:ext>
            </a:extLst>
          </p:cNvPr>
          <p:cNvSpPr>
            <a:spLocks noGrp="1"/>
          </p:cNvSpPr>
          <p:nvPr>
            <p:ph type="ctrTitle"/>
          </p:nvPr>
        </p:nvSpPr>
        <p:spPr>
          <a:xfrm>
            <a:off x="2369191" y="1704050"/>
            <a:ext cx="9144000" cy="1641490"/>
          </a:xfrm>
        </p:spPr>
        <p:txBody>
          <a:bodyPr/>
          <a:lstStyle/>
          <a:p>
            <a:r>
              <a:rPr lang="pl-PL" dirty="0"/>
              <a:t>Środki karne</a:t>
            </a:r>
          </a:p>
        </p:txBody>
      </p:sp>
      <p:sp>
        <p:nvSpPr>
          <p:cNvPr id="3" name="Podtytuł 2">
            <a:extLst>
              <a:ext uri="{FF2B5EF4-FFF2-40B4-BE49-F238E27FC236}">
                <a16:creationId xmlns:a16="http://schemas.microsoft.com/office/drawing/2014/main" id="{F7618B8F-0C6E-4714-9B83-6B152C2E8FE8}"/>
              </a:ext>
            </a:extLst>
          </p:cNvPr>
          <p:cNvSpPr>
            <a:spLocks noGrp="1"/>
          </p:cNvSpPr>
          <p:nvPr>
            <p:ph type="subTitle" idx="1"/>
          </p:nvPr>
        </p:nvSpPr>
        <p:spPr/>
        <p:txBody>
          <a:bodyPr>
            <a:normAutofit fontScale="77500" lnSpcReduction="20000"/>
          </a:bodyPr>
          <a:lstStyle/>
          <a:p>
            <a:r>
              <a:rPr lang="pl-PL" dirty="0"/>
              <a:t>mgr Katarzyna Piątkowska</a:t>
            </a:r>
          </a:p>
          <a:p>
            <a:r>
              <a:rPr lang="pl-PL" dirty="0"/>
              <a:t>Katedra Prawa Karnego Materialnego</a:t>
            </a:r>
          </a:p>
        </p:txBody>
      </p:sp>
    </p:spTree>
    <p:extLst>
      <p:ext uri="{BB962C8B-B14F-4D97-AF65-F5344CB8AC3E}">
        <p14:creationId xmlns:p14="http://schemas.microsoft.com/office/powerpoint/2010/main" val="178387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20BD0F-95C3-4189-8932-0E60F4073A1B}"/>
              </a:ext>
            </a:extLst>
          </p:cNvPr>
          <p:cNvSpPr>
            <a:spLocks noGrp="1"/>
          </p:cNvSpPr>
          <p:nvPr>
            <p:ph type="title"/>
          </p:nvPr>
        </p:nvSpPr>
        <p:spPr>
          <a:xfrm>
            <a:off x="838200" y="247680"/>
            <a:ext cx="10515600" cy="398272"/>
          </a:xfrm>
        </p:spPr>
        <p:txBody>
          <a:bodyPr>
            <a:normAutofit fontScale="90000"/>
          </a:bodyPr>
          <a:lstStyle/>
          <a:p>
            <a:pPr algn="ctr"/>
            <a:r>
              <a:rPr lang="pl-PL" sz="3000" b="1" dirty="0"/>
              <a:t>Zakaz prowadzenia pojazdów </a:t>
            </a:r>
          </a:p>
        </p:txBody>
      </p:sp>
      <p:sp>
        <p:nvSpPr>
          <p:cNvPr id="3" name="Symbol zastępczy zawartości 2">
            <a:extLst>
              <a:ext uri="{FF2B5EF4-FFF2-40B4-BE49-F238E27FC236}">
                <a16:creationId xmlns:a16="http://schemas.microsoft.com/office/drawing/2014/main" id="{A800FE74-A82D-45B9-8E2F-28F2364E0C25}"/>
              </a:ext>
            </a:extLst>
          </p:cNvPr>
          <p:cNvSpPr>
            <a:spLocks noGrp="1"/>
          </p:cNvSpPr>
          <p:nvPr>
            <p:ph idx="1"/>
          </p:nvPr>
        </p:nvSpPr>
        <p:spPr>
          <a:xfrm>
            <a:off x="587229" y="746620"/>
            <a:ext cx="10766571" cy="6023296"/>
          </a:xfrm>
        </p:spPr>
        <p:txBody>
          <a:bodyPr>
            <a:normAutofit fontScale="55000" lnSpcReduction="20000"/>
          </a:bodyPr>
          <a:lstStyle/>
          <a:p>
            <a:pPr>
              <a:lnSpc>
                <a:spcPct val="170000"/>
              </a:lnSpc>
            </a:pPr>
            <a:r>
              <a:rPr lang="pl-PL" sz="1900" dirty="0"/>
              <a:t>Orzekając zakaz prowadzenia pojazdów, sąd nakłada obowiązek zwrotu dokumentu uprawniającego do prowadzenia pojazdu; do chwili wykonania obowiązku okres, na który orzeczono zakaz, nie biegnie.</a:t>
            </a:r>
            <a:endParaRPr lang="pl-PL" sz="1900" dirty="0">
              <a:solidFill>
                <a:srgbClr val="FF0000"/>
              </a:solidFill>
            </a:endParaRPr>
          </a:p>
          <a:p>
            <a:pPr>
              <a:lnSpc>
                <a:spcPct val="170000"/>
              </a:lnSpc>
            </a:pPr>
            <a:r>
              <a:rPr lang="pl-PL" sz="1900" dirty="0">
                <a:solidFill>
                  <a:srgbClr val="FF0000"/>
                </a:solidFill>
              </a:rPr>
              <a:t>Fakultatywnie</a:t>
            </a:r>
            <a:r>
              <a:rPr lang="pl-PL" sz="1900" dirty="0"/>
              <a:t>, na okres </a:t>
            </a:r>
            <a:r>
              <a:rPr lang="pl-PL" sz="1900" dirty="0">
                <a:solidFill>
                  <a:srgbClr val="FF0000"/>
                </a:solidFill>
              </a:rPr>
              <a:t>od 1 roku do lat 15</a:t>
            </a:r>
            <a:r>
              <a:rPr lang="pl-PL" sz="1900" dirty="0"/>
              <a:t>, pojazdów określonego rodzaju </a:t>
            </a:r>
            <a:r>
              <a:rPr lang="pl-PL" sz="1900" dirty="0">
                <a:solidFill>
                  <a:srgbClr val="FF0000"/>
                </a:solidFill>
              </a:rPr>
              <a:t>w razie skazania osoby uczestniczącej w ruchu </a:t>
            </a:r>
            <a:r>
              <a:rPr lang="pl-PL" sz="1900" dirty="0"/>
              <a:t>za </a:t>
            </a:r>
            <a:r>
              <a:rPr lang="pl-PL" sz="1900" dirty="0">
                <a:solidFill>
                  <a:srgbClr val="FF0000"/>
                </a:solidFill>
              </a:rPr>
              <a:t>przestępstwo przeciwko bezpieczeństwu w komunikacji</a:t>
            </a:r>
            <a:r>
              <a:rPr lang="pl-PL" sz="1900" dirty="0"/>
              <a:t>, w szczególności jeżeli z okoliczności popełnionego przestępstwa wynika, że prowadzenie pojazdu przez tę osobę zagraża bezpieczeństwu w komunikacji.</a:t>
            </a:r>
          </a:p>
          <a:p>
            <a:r>
              <a:rPr lang="pl-PL" sz="1900" dirty="0"/>
              <a:t>Przestępstwa przeciwko bezpieczeństwu w komunikacji – rozdział XXI k.k.</a:t>
            </a:r>
          </a:p>
          <a:p>
            <a:pPr marL="0" indent="0">
              <a:buNone/>
            </a:pPr>
            <a:r>
              <a:rPr lang="pl-PL" sz="1900" dirty="0"/>
              <a:t>	-katastrofa w komunikacji – art. 173 k.k.</a:t>
            </a:r>
          </a:p>
          <a:p>
            <a:pPr marL="914400" lvl="2" indent="0">
              <a:buNone/>
            </a:pPr>
            <a:r>
              <a:rPr lang="pl-PL" sz="1900" dirty="0"/>
              <a:t>-sprowadzenie bezpośredniego niebezpieczeństwa katastrofy – 1rt. 174 k.k.</a:t>
            </a:r>
          </a:p>
          <a:p>
            <a:pPr marL="914400" lvl="2" indent="0">
              <a:buNone/>
            </a:pPr>
            <a:r>
              <a:rPr lang="pl-PL" sz="1900" dirty="0"/>
              <a:t>-spowodowanie wypadku w komunikacji – art. 177 k.k.</a:t>
            </a:r>
          </a:p>
          <a:p>
            <a:pPr marL="914400" lvl="2" indent="0">
              <a:buNone/>
            </a:pPr>
            <a:r>
              <a:rPr lang="pl-PL" sz="1900" dirty="0"/>
              <a:t>-prowadzenie pojazdu w stanie nietrzeźwości lub pod wpływem środka odurzającego – art. 178a k.k.</a:t>
            </a:r>
          </a:p>
          <a:p>
            <a:pPr marL="914400" lvl="2" indent="0">
              <a:buNone/>
            </a:pPr>
            <a:r>
              <a:rPr lang="pl-PL" sz="1900" dirty="0"/>
              <a:t>-</a:t>
            </a:r>
            <a:r>
              <a:rPr lang="pl-PL" sz="1900" strike="sngStrike" dirty="0"/>
              <a:t>niedostosowanie się do polecenia zatrzymania pojazdu mechanicznego – art. 178b k.k.</a:t>
            </a:r>
          </a:p>
          <a:p>
            <a:pPr marL="914400" lvl="2" indent="0">
              <a:buNone/>
            </a:pPr>
            <a:r>
              <a:rPr lang="pl-PL" sz="1900" dirty="0"/>
              <a:t>-dopuszczenie do ruchu niebezpiecznego pojazdu – art. 179 k.k.</a:t>
            </a:r>
          </a:p>
          <a:p>
            <a:pPr marL="914400" lvl="2" indent="0">
              <a:buNone/>
            </a:pPr>
            <a:r>
              <a:rPr lang="pl-PL" sz="1900" dirty="0"/>
              <a:t>-pełnienie czynności związanych bezpośrednio z zapewnieniem bezpieczeństwa ruchu pojazdów mechanicznych znajdując się w stanie nietrzeźwości lub pod wpływem środka odurzającego – art. 180 k.k.</a:t>
            </a:r>
          </a:p>
          <a:p>
            <a:pPr marL="914400" lvl="2" indent="0">
              <a:buNone/>
            </a:pPr>
            <a:r>
              <a:rPr lang="pl-PL" sz="1900" dirty="0"/>
              <a:t>-</a:t>
            </a:r>
            <a:r>
              <a:rPr lang="pl-PL" sz="1900" strike="sngStrike" dirty="0"/>
              <a:t>prowadzenie pojazdu po cofnięciu uprawnień – art. 180a k.k.</a:t>
            </a:r>
          </a:p>
          <a:p>
            <a:r>
              <a:rPr lang="pl-PL" sz="1900" dirty="0"/>
              <a:t>Wyrok WSA w Bydgoszczy z dnia 3 czerwca 2014 r., II SA/</a:t>
            </a:r>
            <a:r>
              <a:rPr lang="pl-PL" sz="1900" dirty="0" err="1"/>
              <a:t>Bd</a:t>
            </a:r>
            <a:r>
              <a:rPr lang="pl-PL" sz="1900" dirty="0"/>
              <a:t> 401/14:</a:t>
            </a:r>
          </a:p>
          <a:p>
            <a:pPr marL="0" indent="0">
              <a:buNone/>
            </a:pPr>
            <a:r>
              <a:rPr lang="pl-PL" sz="1900" dirty="0"/>
              <a:t>„To sąd powszechny - a nie organ administracji - orzeka o zakazie prowadzenia pojazdów, ustalając jednocześnie jakiego rodzaju pojazdów zakaz dotyczy i dopiero to orzeczenie sądu powszechnego stanowi podstawę do cofnięcia uprawnień do ich prowadzenia. Zatem organ administracji nie może rozszerzać zakazu orzeczonego przez sąd powszechny na uprawnienia do kierowania pojazdami w zakresie szerszym, niż to orzeczono w prawomocnym wyroku sądu powszechnego.</a:t>
            </a:r>
          </a:p>
          <a:p>
            <a:pPr marL="0" indent="0">
              <a:buNone/>
            </a:pPr>
            <a:r>
              <a:rPr lang="pl-PL" sz="1900" dirty="0"/>
              <a:t>Prawidłowa wykładnia art. 12 ust. 2 pkt 2 ustawy z 2011 r. o kierujących pojazdami prowadzi do wniosku, iż w przypadku zastosowania przez sąd powszechny art. 42 § 1 lub § 2 k.k. i orzeczenia zakazu prowadzenia pojazdów mechanicznych jedynie określonego rodzaju, organ administracji publicznej jest zobowiązany wydać (zwrócić) osobie, wobec której orzeczono taki zakaz, prawo jazdy kategorii, której ten zakaz nie obejmuje, jeżeli je ona posiadała”</a:t>
            </a:r>
          </a:p>
          <a:p>
            <a:r>
              <a:rPr lang="pl-PL" sz="1900" dirty="0"/>
              <a:t>Wyrok SA w Katowicach z dnia 26 lipca 2012 r., II </a:t>
            </a:r>
            <a:r>
              <a:rPr lang="pl-PL" sz="1900" dirty="0" err="1"/>
              <a:t>Aka</a:t>
            </a:r>
            <a:r>
              <a:rPr lang="pl-PL" sz="1900" dirty="0"/>
              <a:t> 250/12:	</a:t>
            </a:r>
          </a:p>
          <a:p>
            <a:pPr marL="0" indent="0">
              <a:buNone/>
            </a:pPr>
            <a:r>
              <a:rPr lang="pl-PL" sz="1900" b="1" dirty="0"/>
              <a:t>„</a:t>
            </a:r>
            <a:r>
              <a:rPr lang="pl-PL" sz="1900" dirty="0"/>
              <a:t>Przesłanką orzeczenia zakazu prowadzenia pojazdów wobec sprawcy przestępstwa przeciwko bezpieczeństwu w komunikacji nie jest samo naruszenie zasad bezpieczeństwa w ruchu, gdyż zaistnienie okoliczności należących do znamion przestępstwa nie może być wystarczającą podstawą orzeczenia środka karnego. To z zachowania sprawcy powinien wynikać wniosek, że lekceważy on zasady ostrożności i bezpieczeństwo innych uczestników ruchu, przez co stwarza zagrożenie w komunikacji”</a:t>
            </a:r>
          </a:p>
          <a:p>
            <a:r>
              <a:rPr lang="pl-PL" sz="1900" dirty="0"/>
              <a:t>Wyrok Sądu Najwyższego z dnia 12 czerwca 2010 r., IV KK 70/10:  </a:t>
            </a:r>
          </a:p>
          <a:p>
            <a:pPr marL="0" indent="0">
              <a:buNone/>
            </a:pPr>
            <a:r>
              <a:rPr lang="pl-PL" sz="1900" dirty="0"/>
              <a:t>„Sprawcą przestępstwa przeciwko bezpieczeństwu w komunikacji, wobec którego należy orzec środek karny przewidziany w art. 42 § 2 k.k., jest każda osoba uczestnicząca w ruchu, nie tylko prowadzący pojazd mechaniczny, lecz także prowadzący w stanie nietrzeźwości rower”</a:t>
            </a:r>
          </a:p>
          <a:p>
            <a:pPr marL="0" indent="0">
              <a:buNone/>
            </a:pPr>
            <a:endParaRPr lang="pl-PL" dirty="0"/>
          </a:p>
          <a:p>
            <a:endParaRPr lang="pl-PL" dirty="0"/>
          </a:p>
        </p:txBody>
      </p:sp>
    </p:spTree>
    <p:extLst>
      <p:ext uri="{BB962C8B-B14F-4D97-AF65-F5344CB8AC3E}">
        <p14:creationId xmlns:p14="http://schemas.microsoft.com/office/powerpoint/2010/main" val="10850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198143-C0C4-4977-AE40-1B71D5DE7668}"/>
              </a:ext>
            </a:extLst>
          </p:cNvPr>
          <p:cNvSpPr>
            <a:spLocks noGrp="1"/>
          </p:cNvSpPr>
          <p:nvPr>
            <p:ph type="title"/>
          </p:nvPr>
        </p:nvSpPr>
        <p:spPr>
          <a:xfrm>
            <a:off x="838200" y="365126"/>
            <a:ext cx="10515600" cy="465384"/>
          </a:xfrm>
        </p:spPr>
        <p:txBody>
          <a:bodyPr>
            <a:noAutofit/>
          </a:bodyPr>
          <a:lstStyle/>
          <a:p>
            <a:pPr algn="ctr"/>
            <a:r>
              <a:rPr lang="pl-PL" sz="3000" b="1" dirty="0"/>
              <a:t>Zakaz prowadzenia pojazdów</a:t>
            </a:r>
          </a:p>
        </p:txBody>
      </p:sp>
      <p:sp>
        <p:nvSpPr>
          <p:cNvPr id="3" name="Symbol zastępczy zawartości 2">
            <a:extLst>
              <a:ext uri="{FF2B5EF4-FFF2-40B4-BE49-F238E27FC236}">
                <a16:creationId xmlns:a16="http://schemas.microsoft.com/office/drawing/2014/main" id="{57EBE727-41AA-4538-8A15-0ABF6FFF1378}"/>
              </a:ext>
            </a:extLst>
          </p:cNvPr>
          <p:cNvSpPr>
            <a:spLocks noGrp="1"/>
          </p:cNvSpPr>
          <p:nvPr>
            <p:ph idx="1"/>
          </p:nvPr>
        </p:nvSpPr>
        <p:spPr>
          <a:xfrm>
            <a:off x="478172" y="1150822"/>
            <a:ext cx="10875628" cy="5495925"/>
          </a:xfrm>
        </p:spPr>
        <p:txBody>
          <a:bodyPr>
            <a:normAutofit fontScale="85000" lnSpcReduction="20000"/>
          </a:bodyPr>
          <a:lstStyle/>
          <a:p>
            <a:pPr algn="just"/>
            <a:r>
              <a:rPr lang="pl-PL" dirty="0">
                <a:solidFill>
                  <a:srgbClr val="FF0000"/>
                </a:solidFill>
              </a:rPr>
              <a:t>obligatoryjnie, na okres od 1 roku do lat 15</a:t>
            </a:r>
            <a:r>
              <a:rPr lang="pl-PL" dirty="0"/>
              <a:t>, wszelkich pojazdów mechanicznych: w razie skazania za przestępstwo z </a:t>
            </a:r>
            <a:r>
              <a:rPr lang="pl-PL" dirty="0">
                <a:solidFill>
                  <a:srgbClr val="FF0000"/>
                </a:solidFill>
              </a:rPr>
              <a:t>art. 178b </a:t>
            </a:r>
            <a:r>
              <a:rPr lang="pl-PL" dirty="0"/>
              <a:t>(niedostosowanie się do polecenia zatrzymania pojazdu mechanicznego) lub </a:t>
            </a:r>
            <a:r>
              <a:rPr lang="pl-PL" dirty="0">
                <a:solidFill>
                  <a:srgbClr val="FF0000"/>
                </a:solidFill>
              </a:rPr>
              <a:t>art. 180a</a:t>
            </a:r>
            <a:r>
              <a:rPr lang="pl-PL" dirty="0"/>
              <a:t> (prowadzenie pojazdu po cofnięciu uprawnień) lub z art. 244, jeżeli czyn sprawcy polegał na niezastosowaniu się do zakazu prowadzenia pojazdów mechanicznych</a:t>
            </a:r>
          </a:p>
          <a:p>
            <a:pPr algn="just"/>
            <a:r>
              <a:rPr lang="pl-PL" dirty="0">
                <a:solidFill>
                  <a:srgbClr val="FF0000"/>
                </a:solidFill>
              </a:rPr>
              <a:t>obligatoryjnie, na okres nie krótszy niż 3 lata do lat 15</a:t>
            </a:r>
            <a:r>
              <a:rPr lang="pl-PL" dirty="0"/>
              <a:t>, wszelkich albo określonego rodzaju pojazdów mechanicznych, jeżeli sprawca w czasie popełnienia </a:t>
            </a:r>
            <a:r>
              <a:rPr lang="pl-PL" dirty="0">
                <a:solidFill>
                  <a:srgbClr val="FF0000"/>
                </a:solidFill>
              </a:rPr>
              <a:t>przestępstwa przeciwko bezpieczeństwu w komunikacji </a:t>
            </a:r>
            <a:r>
              <a:rPr lang="pl-PL" dirty="0"/>
              <a:t>był w stanie </a:t>
            </a:r>
            <a:r>
              <a:rPr lang="pl-PL" dirty="0">
                <a:solidFill>
                  <a:srgbClr val="FF0000"/>
                </a:solidFill>
              </a:rPr>
              <a:t>nietrzeźwości</a:t>
            </a:r>
            <a:r>
              <a:rPr lang="pl-PL" dirty="0"/>
              <a:t>, pod wpływem </a:t>
            </a:r>
            <a:r>
              <a:rPr lang="pl-PL" dirty="0">
                <a:solidFill>
                  <a:srgbClr val="FF0000"/>
                </a:solidFill>
              </a:rPr>
              <a:t>środka odurzającego </a:t>
            </a:r>
            <a:r>
              <a:rPr lang="pl-PL" dirty="0"/>
              <a:t>lub </a:t>
            </a:r>
            <a:r>
              <a:rPr lang="pl-PL" dirty="0">
                <a:solidFill>
                  <a:srgbClr val="FF0000"/>
                </a:solidFill>
              </a:rPr>
              <a:t>zbiegł z miejsca zdarzenia określonego w art. 173, art. 174 lub art. 177 k.k</a:t>
            </a:r>
            <a:r>
              <a:rPr lang="pl-PL" dirty="0"/>
              <a:t>.</a:t>
            </a:r>
          </a:p>
          <a:p>
            <a:pPr algn="just"/>
            <a:r>
              <a:rPr lang="pl-PL" dirty="0">
                <a:solidFill>
                  <a:srgbClr val="FF0000"/>
                </a:solidFill>
              </a:rPr>
              <a:t>obligatoryjnie, dożywotnio, wszelkich pojazdów mechanicznych</a:t>
            </a:r>
            <a:r>
              <a:rPr lang="pl-PL" dirty="0"/>
              <a:t>, w razie popełnienia przestępstwa określonego w </a:t>
            </a:r>
            <a:r>
              <a:rPr lang="pl-PL" dirty="0">
                <a:solidFill>
                  <a:srgbClr val="FF0000"/>
                </a:solidFill>
              </a:rPr>
              <a:t>art. 178a § 4 </a:t>
            </a:r>
            <a:r>
              <a:rPr lang="pl-PL" dirty="0"/>
              <a:t>lub jeżeli sprawca w czasie popełnienia przestępstwa określonego w </a:t>
            </a:r>
            <a:r>
              <a:rPr lang="pl-PL" dirty="0">
                <a:solidFill>
                  <a:srgbClr val="FF0000"/>
                </a:solidFill>
              </a:rPr>
              <a:t>art. 173, którego następstwem jest śmierć innej osoby lub ciężki uszczerbek na jej zdrowiu</a:t>
            </a:r>
            <a:r>
              <a:rPr lang="pl-PL" dirty="0"/>
              <a:t>, albo w czasie popełnienia przestępstwa określonego w </a:t>
            </a:r>
            <a:r>
              <a:rPr lang="pl-PL" dirty="0">
                <a:solidFill>
                  <a:srgbClr val="FF0000"/>
                </a:solidFill>
              </a:rPr>
              <a:t>art. 177 § 2 lub w art. 355 § 2 </a:t>
            </a:r>
            <a:r>
              <a:rPr lang="pl-PL" dirty="0"/>
              <a:t>był w stanie </a:t>
            </a:r>
            <a:r>
              <a:rPr lang="pl-PL" dirty="0">
                <a:solidFill>
                  <a:srgbClr val="FF0000"/>
                </a:solidFill>
              </a:rPr>
              <a:t>nietrzeźwości</a:t>
            </a:r>
            <a:r>
              <a:rPr lang="pl-PL" dirty="0"/>
              <a:t> lub pod wpływem </a:t>
            </a:r>
            <a:r>
              <a:rPr lang="pl-PL" dirty="0">
                <a:solidFill>
                  <a:srgbClr val="FF0000"/>
                </a:solidFill>
              </a:rPr>
              <a:t>środka odurzającego </a:t>
            </a:r>
            <a:r>
              <a:rPr lang="pl-PL" dirty="0"/>
              <a:t>lub </a:t>
            </a:r>
            <a:r>
              <a:rPr lang="pl-PL" dirty="0">
                <a:solidFill>
                  <a:srgbClr val="FF0000"/>
                </a:solidFill>
              </a:rPr>
              <a:t>zbiegł z miejsca zdarzenia</a:t>
            </a:r>
            <a:r>
              <a:rPr lang="pl-PL" dirty="0"/>
              <a:t>, chyba że zachodzi wyjątkowy wypadek, uzasadniony szczególnymi okolicznościami (jeżeli ponownie – bez „chyba że”)</a:t>
            </a:r>
          </a:p>
        </p:txBody>
      </p:sp>
    </p:spTree>
    <p:extLst>
      <p:ext uri="{BB962C8B-B14F-4D97-AF65-F5344CB8AC3E}">
        <p14:creationId xmlns:p14="http://schemas.microsoft.com/office/powerpoint/2010/main" val="44275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A8A588-1B54-4A5E-9F00-D299CE1CEB3F}"/>
              </a:ext>
            </a:extLst>
          </p:cNvPr>
          <p:cNvSpPr>
            <a:spLocks noGrp="1"/>
          </p:cNvSpPr>
          <p:nvPr>
            <p:ph type="title"/>
          </p:nvPr>
        </p:nvSpPr>
        <p:spPr>
          <a:xfrm>
            <a:off x="804993" y="441002"/>
            <a:ext cx="10582013" cy="446638"/>
          </a:xfrm>
        </p:spPr>
        <p:txBody>
          <a:bodyPr>
            <a:noAutofit/>
          </a:bodyPr>
          <a:lstStyle/>
          <a:p>
            <a:pPr algn="ctr"/>
            <a:r>
              <a:rPr lang="pl-PL" sz="4000" dirty="0"/>
              <a:t>Blokada antyalkoholowa</a:t>
            </a:r>
          </a:p>
        </p:txBody>
      </p:sp>
      <p:sp>
        <p:nvSpPr>
          <p:cNvPr id="3" name="Symbol zastępczy zawartości 2">
            <a:extLst>
              <a:ext uri="{FF2B5EF4-FFF2-40B4-BE49-F238E27FC236}">
                <a16:creationId xmlns:a16="http://schemas.microsoft.com/office/drawing/2014/main" id="{DD5F16A9-9D40-405D-99E7-70E05875DE01}"/>
              </a:ext>
            </a:extLst>
          </p:cNvPr>
          <p:cNvSpPr>
            <a:spLocks noGrp="1"/>
          </p:cNvSpPr>
          <p:nvPr>
            <p:ph idx="1"/>
          </p:nvPr>
        </p:nvSpPr>
        <p:spPr>
          <a:xfrm>
            <a:off x="239942" y="1496026"/>
            <a:ext cx="7560450" cy="4474334"/>
          </a:xfrm>
        </p:spPr>
        <p:txBody>
          <a:bodyPr>
            <a:normAutofit fontScale="62500" lnSpcReduction="20000"/>
          </a:bodyPr>
          <a:lstStyle/>
          <a:p>
            <a:pPr algn="just"/>
            <a:r>
              <a:rPr lang="pl-PL" dirty="0"/>
              <a:t>zgodnie z </a:t>
            </a:r>
            <a:r>
              <a:rPr lang="pl-PL" dirty="0">
                <a:solidFill>
                  <a:srgbClr val="FF0000"/>
                </a:solidFill>
              </a:rPr>
              <a:t>art. 84 § 2a środek karny orzeczony dożywotnio może zostać uznany za wykonany po 15 latach, jeżeli skazany przestrzegał porządku prawnego i nie zachodzi obawa ponownego popełnienia przestępstwa podobnego do tego, za które orzeczono środek karny</a:t>
            </a:r>
            <a:r>
              <a:rPr lang="pl-PL" dirty="0"/>
              <a:t>. Jednocześnie ustawodawca wprowadził możliwość zmiany sposobu wykonywania zakazu prowadzenia pojazdów przez umożliwienie kierowania nimi po wyposażeniu samochodu w blokadę alkoholową. </a:t>
            </a:r>
            <a:r>
              <a:rPr lang="pl-PL" dirty="0">
                <a:solidFill>
                  <a:srgbClr val="FF0000"/>
                </a:solidFill>
              </a:rPr>
              <a:t>Zgodnie z art. 182a </a:t>
            </a:r>
            <a:r>
              <a:rPr lang="pl-PL" dirty="0" err="1">
                <a:solidFill>
                  <a:srgbClr val="FF0000"/>
                </a:solidFill>
              </a:rPr>
              <a:t>k.k.w</a:t>
            </a:r>
            <a:r>
              <a:rPr lang="pl-PL" dirty="0">
                <a:solidFill>
                  <a:srgbClr val="FF0000"/>
                </a:solidFill>
              </a:rPr>
              <a:t>. jeżeli zakaz prowadzenia pojazdów był wykonywany przez co najmniej połowę orzeczonego wymiaru, a w przypadku zakazu prowadzenia pojazdów orzeczonego na podstawie art. 42 § 3 lub 4 - przez co najmniej 10 lat, sąd może orzec o dalszym wykonywaniu tego środka karnego w postaci zakazu prowadzenia pojazdów niewyposażonych w blokadę alkoholową</a:t>
            </a:r>
            <a:r>
              <a:rPr lang="pl-PL" dirty="0"/>
              <a:t>, o której mowa w art. 2 pkt 84 </a:t>
            </a:r>
            <a:r>
              <a:rPr lang="pl-PL" dirty="0" err="1"/>
              <a:t>p.r.d</a:t>
            </a:r>
            <a:r>
              <a:rPr lang="pl-PL" dirty="0"/>
              <a:t>., jeżeli postawa, właściwości i warunki osobiste sprawcy oraz zachowanie w czasie wykonywania środka karnego uzasadniają przekonanie, że prowadzenie pojazdu przez tę osobę nie zagraża bezpieczeństwu w komunikacji.</a:t>
            </a:r>
          </a:p>
          <a:p>
            <a:pPr algn="just"/>
            <a:r>
              <a:rPr lang="pl-PL" dirty="0"/>
              <a:t>art. 2 pkt 84 </a:t>
            </a:r>
            <a:r>
              <a:rPr lang="pl-PL" dirty="0" err="1"/>
              <a:t>p.r.d</a:t>
            </a:r>
            <a:r>
              <a:rPr lang="pl-PL" dirty="0"/>
              <a:t>.: blokada alkoholowa - urządzenie techniczne uniemożliwiające uruchomienie silnika pojazdu silnikowego i pojazdu szynowego, w przypadku gdy zawartość alkoholu w wydychanym przez kierującego powietrzu wynosi co najmniej 0,1 mg alkoholu w 1 dm</a:t>
            </a:r>
            <a:r>
              <a:rPr lang="pl-PL" baseline="30000" dirty="0"/>
              <a:t>3</a:t>
            </a:r>
            <a:r>
              <a:rPr lang="pl-PL" dirty="0"/>
              <a:t>;</a:t>
            </a:r>
          </a:p>
        </p:txBody>
      </p:sp>
      <p:pic>
        <p:nvPicPr>
          <p:cNvPr id="5" name="Obraz 4">
            <a:extLst>
              <a:ext uri="{FF2B5EF4-FFF2-40B4-BE49-F238E27FC236}">
                <a16:creationId xmlns:a16="http://schemas.microsoft.com/office/drawing/2014/main" id="{F6D4C1BD-2038-4C35-8DC7-7CBF2DEEDE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6169" y="1800807"/>
            <a:ext cx="3783252" cy="2837439"/>
          </a:xfrm>
          <a:prstGeom prst="rect">
            <a:avLst/>
          </a:prstGeom>
        </p:spPr>
      </p:pic>
    </p:spTree>
    <p:extLst>
      <p:ext uri="{BB962C8B-B14F-4D97-AF65-F5344CB8AC3E}">
        <p14:creationId xmlns:p14="http://schemas.microsoft.com/office/powerpoint/2010/main" val="421396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A21EC3-9DF4-40D3-9DAC-93549B1E1588}"/>
              </a:ext>
            </a:extLst>
          </p:cNvPr>
          <p:cNvSpPr>
            <a:spLocks noGrp="1"/>
          </p:cNvSpPr>
          <p:nvPr>
            <p:ph type="title"/>
          </p:nvPr>
        </p:nvSpPr>
        <p:spPr>
          <a:xfrm>
            <a:off x="838200" y="255396"/>
            <a:ext cx="10515600" cy="666721"/>
          </a:xfrm>
        </p:spPr>
        <p:txBody>
          <a:bodyPr>
            <a:normAutofit/>
          </a:bodyPr>
          <a:lstStyle/>
          <a:p>
            <a:pPr algn="ctr"/>
            <a:r>
              <a:rPr lang="pl-PL" sz="2800" b="1" dirty="0"/>
              <a:t>Wyrok Sądu Najwyższego z dnia 15 lutego 2018 r., II K 30/18</a:t>
            </a:r>
          </a:p>
        </p:txBody>
      </p:sp>
      <p:sp>
        <p:nvSpPr>
          <p:cNvPr id="3" name="Symbol zastępczy zawartości 2">
            <a:extLst>
              <a:ext uri="{FF2B5EF4-FFF2-40B4-BE49-F238E27FC236}">
                <a16:creationId xmlns:a16="http://schemas.microsoft.com/office/drawing/2014/main" id="{0C3BBA61-45B1-4E2D-81FB-FE6578E561BF}"/>
              </a:ext>
            </a:extLst>
          </p:cNvPr>
          <p:cNvSpPr>
            <a:spLocks noGrp="1"/>
          </p:cNvSpPr>
          <p:nvPr>
            <p:ph idx="1"/>
          </p:nvPr>
        </p:nvSpPr>
        <p:spPr>
          <a:xfrm>
            <a:off x="520117" y="1031845"/>
            <a:ext cx="10833683" cy="5478479"/>
          </a:xfrm>
        </p:spPr>
        <p:txBody>
          <a:bodyPr>
            <a:normAutofit fontScale="55000" lnSpcReduction="20000"/>
          </a:bodyPr>
          <a:lstStyle/>
          <a:p>
            <a:r>
              <a:rPr lang="pl-PL" b="1" u="sng" dirty="0">
                <a:solidFill>
                  <a:srgbClr val="FF0000"/>
                </a:solidFill>
              </a:rPr>
              <a:t>nie można orzec odebrania prawa jazdy (zakazu prowadzenia pojazdów mechanicznych) za kierowanie roweru po alkoholu</a:t>
            </a:r>
          </a:p>
          <a:p>
            <a:endParaRPr lang="pl-PL" b="1" dirty="0"/>
          </a:p>
          <a:p>
            <a:pPr marL="457200" lvl="1" indent="0">
              <a:buNone/>
            </a:pPr>
            <a:r>
              <a:rPr lang="pl-PL" i="1" dirty="0"/>
              <a:t>„Rację ma skarżący, gdy twierdzi, że zgodnie z treścią art. 87 § 4 </a:t>
            </a:r>
            <a:r>
              <a:rPr lang="pl-PL" i="1" dirty="0" err="1"/>
              <a:t>kw</a:t>
            </a:r>
            <a:r>
              <a:rPr lang="pl-PL" i="1" dirty="0"/>
              <a:t>, w wypadku ukarania za wykroczenie określone w art. 87 § 1a </a:t>
            </a:r>
            <a:r>
              <a:rPr lang="pl-PL" i="1" dirty="0" err="1"/>
              <a:t>kw</a:t>
            </a:r>
            <a:r>
              <a:rPr lang="pl-PL" i="1" dirty="0"/>
              <a:t>, polegające na prowadzeniu w stanie nietrzeźwości pojazdu innego niż mechaniczny, można orzec zakaz prowadzenia pojazdów innych niż wymienione w art. 87 § 1 </a:t>
            </a:r>
            <a:r>
              <a:rPr lang="pl-PL" i="1" dirty="0" err="1"/>
              <a:t>kw</a:t>
            </a:r>
            <a:r>
              <a:rPr lang="pl-PL" i="1" dirty="0"/>
              <a:t>, a więc innych niż mechaniczne.</a:t>
            </a:r>
            <a:br>
              <a:rPr lang="pl-PL" dirty="0"/>
            </a:br>
            <a:r>
              <a:rPr lang="pl-PL" i="1" dirty="0"/>
              <a:t>W obowiązującym stanie prawnym Sąd Rejonowy skazując M.F. za wykroczenie polegające na kierowaniu rowerem w stanie nietrzeźwości (art. 87 § 1a </a:t>
            </a:r>
            <a:r>
              <a:rPr lang="pl-PL" i="1" dirty="0" err="1"/>
              <a:t>kw</a:t>
            </a:r>
            <a:r>
              <a:rPr lang="pl-PL" i="1" dirty="0"/>
              <a:t>) i orzekając wobec obwinionego środek karny w postaci zakazu prowadzenia wszelkich pojazdów mechanicznych, dopuścił się rażącej obrazy art. 87 § 4 kw. (…) W ponownym rozpoznaniu Sąd Rejonowy orzeknie w przedmiocie zakazu prowadzenia pojazdów zgodnie z art. 87 § 4 kw.”</a:t>
            </a:r>
            <a:endParaRPr lang="pl-PL" b="1" dirty="0"/>
          </a:p>
          <a:p>
            <a:pPr lvl="1"/>
            <a:endParaRPr lang="pl-PL" b="1" dirty="0"/>
          </a:p>
          <a:p>
            <a:r>
              <a:rPr lang="pl-PL" b="1" dirty="0"/>
              <a:t>art.  87.  [Prowadzenie pojazdu w stanie po użyciu alkoholu] §  1.  </a:t>
            </a:r>
            <a:r>
              <a:rPr lang="pl-PL" dirty="0"/>
              <a:t>Kto, znajdując się w stanie po użyciu alkoholu lub podobnie działającego środka, prowadzi pojazd mechaniczny w ruchu lądowym, wodnym lub </a:t>
            </a:r>
            <a:r>
              <a:rPr lang="pl-PL" dirty="0" err="1"/>
              <a:t>powietrznym,podlega</a:t>
            </a:r>
            <a:r>
              <a:rPr lang="pl-PL" dirty="0"/>
              <a:t> karze aresztu albo grzywny nie niższej niż 50 złotych.</a:t>
            </a:r>
          </a:p>
          <a:p>
            <a:r>
              <a:rPr lang="pl-PL" b="1" dirty="0"/>
              <a:t>§  1a.  </a:t>
            </a:r>
            <a:r>
              <a:rPr lang="pl-PL" dirty="0"/>
              <a:t>Tej samej karze podlega, kto, znajdując się w stanie nietrzeźwości lub pod wpływem podobnie działającego środka, prowadzi na drodze publicznej, w strefie zamieszkania lub w strefie ruchu inny pojazd niż określony w § 1.</a:t>
            </a:r>
          </a:p>
          <a:p>
            <a:r>
              <a:rPr lang="pl-PL" b="1" dirty="0"/>
              <a:t>§  2.  </a:t>
            </a:r>
            <a:r>
              <a:rPr lang="pl-PL" dirty="0"/>
              <a:t>Kto, znajdując się w stanie po użyciu alkoholu lub podobnie działającego środka, prowadzi na drodze publicznej, w strefie zamieszkania lub strefie ruchu inny pojazd niż określony w § 1,podlega karze aresztu do 14 dni albo karze grzywny.</a:t>
            </a:r>
          </a:p>
          <a:p>
            <a:r>
              <a:rPr lang="pl-PL" b="1" dirty="0"/>
              <a:t>§  3.  </a:t>
            </a:r>
            <a:r>
              <a:rPr lang="pl-PL" dirty="0"/>
              <a:t>W razie popełnienia wykroczenia określonego w § 1 orzeka się zakaz prowadzenia pojazdów.</a:t>
            </a:r>
          </a:p>
          <a:p>
            <a:r>
              <a:rPr lang="pl-PL" b="1" dirty="0"/>
              <a:t>§  4.  </a:t>
            </a:r>
            <a:r>
              <a:rPr lang="pl-PL" dirty="0"/>
              <a:t>W razie popełnienia wykroczenia określonego w § 1a lub 2 można orzec zakaz prowadzenia pojazdów innych niż określone w § 1.</a:t>
            </a:r>
          </a:p>
          <a:p>
            <a:r>
              <a:rPr lang="pl-PL" dirty="0"/>
              <a:t>Prowadzenie a kierowanie; art. 2 pkt 18 ustawy Prawo u ruchu drogowym: pieszy </a:t>
            </a:r>
            <a:r>
              <a:rPr lang="pl-PL" dirty="0" err="1"/>
              <a:t>pieszy</a:t>
            </a:r>
            <a:r>
              <a:rPr lang="pl-PL" dirty="0"/>
              <a:t> - osoba znajdująca się poza pojazdem na drodze i niewykonująca na niej robót lub czynności przewidzianych odrębnymi przepisami; za pieszego uważa się również osobę prowadzącą, ciągnącą lub pchającą rower, motorower, motocykl, wózek dziecięcy, podręczny lub inwalidzki, osobę poruszającą się w wózku inwalidzkim, a także osobę w wieku do 10 lat kierującą rowerem pod opieką osoby dorosłej;</a:t>
            </a:r>
          </a:p>
          <a:p>
            <a:r>
              <a:rPr lang="pl-PL" dirty="0"/>
              <a:t>prowadzenie np. roweru czy motocykla obok siebie czy też pchanie pojazdu mechanicznego nie może być traktowane jako zachowanie penalizowane przez art. 87 § 1, co potwierdza wyrok Sądu Najwyższego, w którym przyjęto, że oskarżony ani nie uruchomił silnika motocykla, ani też pojazdem tym nie jechał, ale jedynie pchał go siłą mięśni na pewnym odcinku trasy, nie może zatem być uznany za osobę prowadzącą </a:t>
            </a:r>
            <a:r>
              <a:rPr lang="pl-PL" i="1" dirty="0"/>
              <a:t>sensu stricto</a:t>
            </a:r>
            <a:r>
              <a:rPr lang="pl-PL" dirty="0"/>
              <a:t> pojazd mechaniczny, gdyż opisane wyżej jego działanie faktycznie utożsamia je z sytuacją pieszego (wyrok SN z dnia 11 marca 1971 r., </a:t>
            </a:r>
            <a:r>
              <a:rPr lang="pl-PL" u="sng" dirty="0"/>
              <a:t>N 9/71</a:t>
            </a:r>
            <a:r>
              <a:rPr lang="pl-PL" dirty="0"/>
              <a:t>, OSNKW 1971, nr 6, poz. 95).</a:t>
            </a:r>
          </a:p>
          <a:p>
            <a:endParaRPr lang="pl-PL" dirty="0"/>
          </a:p>
          <a:p>
            <a:endParaRPr lang="pl-PL" dirty="0"/>
          </a:p>
        </p:txBody>
      </p:sp>
    </p:spTree>
    <p:extLst>
      <p:ext uri="{BB962C8B-B14F-4D97-AF65-F5344CB8AC3E}">
        <p14:creationId xmlns:p14="http://schemas.microsoft.com/office/powerpoint/2010/main" val="3169504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B070E7-A0E8-4FC1-B76A-28F99C20159C}"/>
              </a:ext>
            </a:extLst>
          </p:cNvPr>
          <p:cNvSpPr>
            <a:spLocks noGrp="1"/>
          </p:cNvSpPr>
          <p:nvPr>
            <p:ph type="title"/>
          </p:nvPr>
        </p:nvSpPr>
        <p:spPr>
          <a:xfrm>
            <a:off x="838200" y="365125"/>
            <a:ext cx="10515600" cy="498941"/>
          </a:xfrm>
        </p:spPr>
        <p:txBody>
          <a:bodyPr>
            <a:normAutofit fontScale="90000"/>
          </a:bodyPr>
          <a:lstStyle/>
          <a:p>
            <a:pPr algn="ctr"/>
            <a:r>
              <a:rPr lang="pl-PL" sz="3500" b="1" dirty="0"/>
              <a:t>Świadczenie pieniężne</a:t>
            </a:r>
          </a:p>
        </p:txBody>
      </p:sp>
      <p:sp>
        <p:nvSpPr>
          <p:cNvPr id="3" name="Symbol zastępczy zawartości 2">
            <a:extLst>
              <a:ext uri="{FF2B5EF4-FFF2-40B4-BE49-F238E27FC236}">
                <a16:creationId xmlns:a16="http://schemas.microsoft.com/office/drawing/2014/main" id="{543B89C7-8B55-41B1-BB4A-6B2D37B12211}"/>
              </a:ext>
            </a:extLst>
          </p:cNvPr>
          <p:cNvSpPr>
            <a:spLocks noGrp="1"/>
          </p:cNvSpPr>
          <p:nvPr>
            <p:ph idx="1"/>
          </p:nvPr>
        </p:nvSpPr>
        <p:spPr>
          <a:xfrm>
            <a:off x="536895" y="1239002"/>
            <a:ext cx="10816905" cy="5161895"/>
          </a:xfrm>
        </p:spPr>
        <p:txBody>
          <a:bodyPr>
            <a:normAutofit/>
          </a:bodyPr>
          <a:lstStyle/>
          <a:p>
            <a:pPr algn="just"/>
            <a:r>
              <a:rPr lang="pl-PL" sz="2400" dirty="0">
                <a:solidFill>
                  <a:srgbClr val="FF0000"/>
                </a:solidFill>
              </a:rPr>
              <a:t>fakultatywnie</a:t>
            </a:r>
            <a:r>
              <a:rPr lang="pl-PL" sz="2400" dirty="0"/>
              <a:t>, gdy sąd odstępuje od wymierzenia kary, a także w wypadkach wskazanych w ustawie – przy karze ograniczenia wolności (art. 34 § 3 k.k.) lub kary łącznej ograniczenia wolności (art. 86 § 3 </a:t>
            </a:r>
            <a:r>
              <a:rPr lang="pl-PL" sz="2400" dirty="0" err="1"/>
              <a:t>k.k</a:t>
            </a:r>
            <a:r>
              <a:rPr lang="pl-PL" sz="2400" dirty="0"/>
              <a:t>), w wypadku warunkowego umorzenia postępowania (art. 67 § 3 k.k.), w wypadku warunkowego zawieszenia kary pozbawienia wolności (art. 72 § 2 k.k.) -&gt; na rzecz Funduszu Pomocy Pokrzywdzonym oraz Pomocy Postpenitencjarnej, </a:t>
            </a:r>
            <a:r>
              <a:rPr lang="pl-PL" sz="2400" dirty="0">
                <a:solidFill>
                  <a:srgbClr val="FF0000"/>
                </a:solidFill>
              </a:rPr>
              <a:t>max. 60 000 zł</a:t>
            </a:r>
          </a:p>
          <a:p>
            <a:pPr algn="just"/>
            <a:r>
              <a:rPr lang="pl-PL" sz="2400" dirty="0">
                <a:solidFill>
                  <a:srgbClr val="FF0000"/>
                </a:solidFill>
              </a:rPr>
              <a:t>obligatoryjnie</a:t>
            </a:r>
            <a:r>
              <a:rPr lang="pl-PL" sz="2400" dirty="0"/>
              <a:t> – </a:t>
            </a:r>
            <a:r>
              <a:rPr lang="pl-PL" sz="2400" dirty="0">
                <a:solidFill>
                  <a:srgbClr val="FF0000"/>
                </a:solidFill>
              </a:rPr>
              <a:t>max. 60 000 zł</a:t>
            </a:r>
            <a:r>
              <a:rPr lang="pl-PL" sz="2400" dirty="0"/>
              <a:t>, na rzecz Funduszu Pomocy Pokrzywdzonym oraz Pomocy Postpenitencjarnej</a:t>
            </a:r>
          </a:p>
          <a:p>
            <a:pPr marL="457200" lvl="1" indent="0" algn="just">
              <a:buNone/>
            </a:pPr>
            <a:r>
              <a:rPr lang="pl-PL" dirty="0"/>
              <a:t>-w razie skazania za przestępstwo z </a:t>
            </a:r>
            <a:r>
              <a:rPr lang="pl-PL" dirty="0">
                <a:solidFill>
                  <a:srgbClr val="FF0000"/>
                </a:solidFill>
              </a:rPr>
              <a:t>art. 178a § 1, art. 179 lub art. 180 k.k. </a:t>
            </a:r>
            <a:r>
              <a:rPr lang="pl-PL" dirty="0"/>
              <a:t>(co najmniej </a:t>
            </a:r>
            <a:r>
              <a:rPr lang="pl-PL" dirty="0">
                <a:solidFill>
                  <a:srgbClr val="FF0000"/>
                </a:solidFill>
              </a:rPr>
              <a:t>5 000 zł</a:t>
            </a:r>
            <a:r>
              <a:rPr lang="pl-PL" dirty="0"/>
              <a:t>),</a:t>
            </a:r>
          </a:p>
          <a:p>
            <a:pPr marL="457200" lvl="1" indent="0" algn="just">
              <a:buNone/>
            </a:pPr>
            <a:r>
              <a:rPr lang="pl-PL" dirty="0"/>
              <a:t>-w razie skazania za przestępstwo z </a:t>
            </a:r>
            <a:r>
              <a:rPr lang="pl-PL" dirty="0">
                <a:solidFill>
                  <a:srgbClr val="FF0000"/>
                </a:solidFill>
              </a:rPr>
              <a:t>art. 178a § 4 k.k</a:t>
            </a:r>
            <a:r>
              <a:rPr lang="pl-PL" dirty="0"/>
              <a:t>. (co najmniej </a:t>
            </a:r>
            <a:r>
              <a:rPr lang="pl-PL" dirty="0">
                <a:solidFill>
                  <a:srgbClr val="FF0000"/>
                </a:solidFill>
              </a:rPr>
              <a:t>10 000 zł</a:t>
            </a:r>
            <a:r>
              <a:rPr lang="pl-PL" dirty="0"/>
              <a:t>)</a:t>
            </a:r>
          </a:p>
        </p:txBody>
      </p:sp>
    </p:spTree>
    <p:extLst>
      <p:ext uri="{BB962C8B-B14F-4D97-AF65-F5344CB8AC3E}">
        <p14:creationId xmlns:p14="http://schemas.microsoft.com/office/powerpoint/2010/main" val="4293295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EFE516-41A6-4C75-8587-459DA5B4A80F}"/>
              </a:ext>
            </a:extLst>
          </p:cNvPr>
          <p:cNvSpPr>
            <a:spLocks noGrp="1"/>
          </p:cNvSpPr>
          <p:nvPr>
            <p:ph type="title"/>
          </p:nvPr>
        </p:nvSpPr>
        <p:spPr>
          <a:xfrm>
            <a:off x="838200" y="365125"/>
            <a:ext cx="10515600" cy="498941"/>
          </a:xfrm>
        </p:spPr>
        <p:txBody>
          <a:bodyPr>
            <a:normAutofit fontScale="90000"/>
          </a:bodyPr>
          <a:lstStyle/>
          <a:p>
            <a:r>
              <a:rPr lang="pl-PL" sz="4000" dirty="0"/>
              <a:t>Kazus 1 </a:t>
            </a:r>
          </a:p>
        </p:txBody>
      </p:sp>
      <p:sp>
        <p:nvSpPr>
          <p:cNvPr id="3" name="Symbol zastępczy zawartości 2">
            <a:extLst>
              <a:ext uri="{FF2B5EF4-FFF2-40B4-BE49-F238E27FC236}">
                <a16:creationId xmlns:a16="http://schemas.microsoft.com/office/drawing/2014/main" id="{6190512F-5293-40A1-8DF4-D371FA331094}"/>
              </a:ext>
            </a:extLst>
          </p:cNvPr>
          <p:cNvSpPr>
            <a:spLocks noGrp="1"/>
          </p:cNvSpPr>
          <p:nvPr>
            <p:ph idx="1"/>
          </p:nvPr>
        </p:nvSpPr>
        <p:spPr>
          <a:xfrm>
            <a:off x="402672" y="989901"/>
            <a:ext cx="11165746" cy="5352176"/>
          </a:xfrm>
        </p:spPr>
        <p:txBody>
          <a:bodyPr>
            <a:normAutofit fontScale="47500" lnSpcReduction="20000"/>
          </a:bodyPr>
          <a:lstStyle/>
          <a:p>
            <a:pPr marL="0" indent="0" algn="just">
              <a:buNone/>
            </a:pPr>
            <a:r>
              <a:rPr lang="pl-PL" sz="4200" dirty="0"/>
              <a:t>Czterdziestoletnia księgowa Halina G., mieszkanka Nowego Dworu, wracała w godzinach popołudniowych z pracy. Przechodząc przez nieoświetlony park, została w pewnej chwili zaatakowana przez młodego, dobrze zbudowanego mężczyznę, Wiesława B. Napastnik uderzył najpierw Halinę G. w plecy, następnie, gdy kobieta się przewróciła, kopał ją po głowie, łamiąc jej przy tym nos oraz kość jarzmową. Gdy kobieta leżała już na ziemi, mężczyzna zerwał z jej szyi złoty łańcuszek wraz zawieszką o wartości 900 zł oraz zabrał z torebki portfel, w którym było 670 zł. Krzyk kobiety oraz rozpaczliwe wołanie o pomoc usłyszeli przypadkowi przechodnie, którzy udzielili pokrzywdzonej pierwszej pomocy oraz powiadomili pogotowie i Policję. Dzięki szczegółowemu opisowi wyglądu sprawcy Wiesław B. został zatrzymany po dwóch godzinach w swoim mieszkaniu. W nowodworskiej prokuraturze usłyszał on zarzut rozboju (art. 280 § 1 k.k.). Z uwagi na podstawę sprawcy, w szczególności ze względu na pojednanie się z ofiarą, jak również starania o naprawienie szkody Sąd Rejonowy w Nowym Dworze, skazując Wiesława B., zastosował nadzwyczajne złagodzenie kary i wymierzył mu karę pozbawienia wolności w wymierzę 1 roku i 6 miesięcy. Jednocześnie Sąd uznał, że motywy działania Wiesława B. zasługiwały na szczególne potępienie, co skutkowało orzeczeniem wobec niego środka karnego w postaci pozbawienia go tytułu honorowego obywatela miasta Nowego Dworu oraz tytułu zawodowego magistra fizyki. </a:t>
            </a:r>
          </a:p>
          <a:p>
            <a:pPr marL="0" indent="0" algn="just">
              <a:buNone/>
            </a:pPr>
            <a:r>
              <a:rPr lang="pl-PL" sz="4200" dirty="0"/>
              <a:t>	Proszę ocenić trafność stanowiska SR w Nowym Dworze.</a:t>
            </a:r>
          </a:p>
          <a:p>
            <a:pPr algn="just"/>
            <a:r>
              <a:rPr lang="pl-PL" sz="4200" dirty="0"/>
              <a:t>Jakie są przesłanki uprawniające do orzeczenia środka karnego w postaci pozbawienia praw publicznych?</a:t>
            </a:r>
          </a:p>
          <a:p>
            <a:pPr algn="just"/>
            <a:r>
              <a:rPr lang="pl-PL" sz="4200" dirty="0"/>
              <a:t>Jakie funkcje realizuje środek karny w postaci pozbawienia praw publicznych?</a:t>
            </a:r>
          </a:p>
          <a:p>
            <a:pPr algn="just"/>
            <a:r>
              <a:rPr lang="pl-PL" sz="4200" dirty="0"/>
              <a:t>Czy orzeczenie środka karnego w postaci pozbawienia praw publicznych powoduje niemożność odzyskania w przyszłość utraconych praw, stopnia wojskowego, orderów, odznaczeń i tytułów honorowych?</a:t>
            </a:r>
          </a:p>
          <a:p>
            <a:endParaRPr lang="pl-PL" dirty="0"/>
          </a:p>
        </p:txBody>
      </p:sp>
    </p:spTree>
    <p:extLst>
      <p:ext uri="{BB962C8B-B14F-4D97-AF65-F5344CB8AC3E}">
        <p14:creationId xmlns:p14="http://schemas.microsoft.com/office/powerpoint/2010/main" val="261172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36F27B-D37A-4140-8BB2-8E5C02E64C71}"/>
              </a:ext>
            </a:extLst>
          </p:cNvPr>
          <p:cNvSpPr>
            <a:spLocks noGrp="1"/>
          </p:cNvSpPr>
          <p:nvPr>
            <p:ph type="title"/>
          </p:nvPr>
        </p:nvSpPr>
        <p:spPr>
          <a:xfrm>
            <a:off x="838200" y="365126"/>
            <a:ext cx="10515600" cy="775778"/>
          </a:xfrm>
        </p:spPr>
        <p:txBody>
          <a:bodyPr>
            <a:normAutofit/>
          </a:bodyPr>
          <a:lstStyle/>
          <a:p>
            <a:r>
              <a:rPr lang="pl-PL" sz="4000" dirty="0"/>
              <a:t>Kazus 2</a:t>
            </a:r>
          </a:p>
        </p:txBody>
      </p:sp>
      <p:sp>
        <p:nvSpPr>
          <p:cNvPr id="3" name="Symbol zastępczy zawartości 2">
            <a:extLst>
              <a:ext uri="{FF2B5EF4-FFF2-40B4-BE49-F238E27FC236}">
                <a16:creationId xmlns:a16="http://schemas.microsoft.com/office/drawing/2014/main" id="{B88E55A9-FDE8-46D8-828F-3C62E6594B03}"/>
              </a:ext>
            </a:extLst>
          </p:cNvPr>
          <p:cNvSpPr>
            <a:spLocks noGrp="1"/>
          </p:cNvSpPr>
          <p:nvPr>
            <p:ph idx="1"/>
          </p:nvPr>
        </p:nvSpPr>
        <p:spPr>
          <a:xfrm>
            <a:off x="620785" y="1417739"/>
            <a:ext cx="10733015" cy="4759224"/>
          </a:xfrm>
        </p:spPr>
        <p:txBody>
          <a:bodyPr>
            <a:normAutofit fontScale="70000" lnSpcReduction="20000"/>
          </a:bodyPr>
          <a:lstStyle/>
          <a:p>
            <a:pPr marL="0" indent="0" algn="just">
              <a:buNone/>
            </a:pPr>
            <a:r>
              <a:rPr lang="pl-PL" dirty="0"/>
              <a:t>Przemysław G. jak co wieczór wybrał się na trening biegowy. Zwyczajem Przemysława G. było słuchanie muzyki podczas biegania. W trakcie pokonywania dystansu biegowego, nie zwracając uwagi na poruszające się samochody, Przemysław G. będąc przekonany, że kierowcy ustąpią mu pierwszeństwa, próbował przebiec przez pasy przeznaczone dla pieszych. Pech chciał, że prowadzący samochód Jan  A. nie ustąpił pierwszeństwa Przemysławowi G., doprowadzając do zderzenia z nim, następstwem czego Przemysław G. doznał uszczerbku na zdrowiu w postaci krwiaka przymózgowego podoponowego lewostronnego z niedowładem prawostronnym oraz złamania żeber IV i V po stronie lewej. SR w Małcu Górskim warunkowo umorzył postępowanie karne wobec Jana A., nakładając jednocześnie na niego zakaz prowadzenia pojazdów mechanicznych na okres roku.</a:t>
            </a:r>
          </a:p>
          <a:p>
            <a:pPr algn="just"/>
            <a:r>
              <a:rPr lang="pl-PL" dirty="0"/>
              <a:t>Co jest celem środka karnego zakazu prowadzenia pojazdów?</a:t>
            </a:r>
          </a:p>
          <a:p>
            <a:pPr algn="just"/>
            <a:r>
              <a:rPr lang="pl-PL" dirty="0"/>
              <a:t>Jakie funkcje pełni środek karny zakazu prowadzenia pojazdów?</a:t>
            </a:r>
          </a:p>
          <a:p>
            <a:pPr algn="just"/>
            <a:r>
              <a:rPr lang="pl-PL" dirty="0"/>
              <a:t>Czy zakaz prowadzenia pojazdów może zostać nałożony na osobę nieprowadzącą pojazdu, w szczególności pieszego?</a:t>
            </a:r>
          </a:p>
          <a:p>
            <a:pPr algn="just"/>
            <a:r>
              <a:rPr lang="pl-PL" dirty="0"/>
              <a:t>Czy zakaz prowadzenia pojazdu może zostać orzeczony przy warunkowym umorzeniu postępowania karnego?</a:t>
            </a:r>
          </a:p>
          <a:p>
            <a:pPr algn="just"/>
            <a:r>
              <a:rPr lang="pl-PL" dirty="0"/>
              <a:t>Czy skutkiem zakazu prowadzenia pojazdu jest brak możliwości ubiegania się w trakcie jego trwania o uprawienia do prowadzenia pojazdów?</a:t>
            </a:r>
          </a:p>
        </p:txBody>
      </p:sp>
    </p:spTree>
    <p:extLst>
      <p:ext uri="{BB962C8B-B14F-4D97-AF65-F5344CB8AC3E}">
        <p14:creationId xmlns:p14="http://schemas.microsoft.com/office/powerpoint/2010/main" val="116911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9D90A9B-C4AB-43C8-8495-244F1F43D97A}"/>
              </a:ext>
            </a:extLst>
          </p:cNvPr>
          <p:cNvSpPr>
            <a:spLocks noGrp="1"/>
          </p:cNvSpPr>
          <p:nvPr>
            <p:ph idx="1"/>
          </p:nvPr>
        </p:nvSpPr>
        <p:spPr/>
        <p:txBody>
          <a:bodyPr/>
          <a:lstStyle/>
          <a:p>
            <a:pPr algn="just"/>
            <a:r>
              <a:rPr lang="pl-PL" i="1" dirty="0"/>
              <a:t>„Kara dodatkowa zakazu prowadzenia pojazdów mechanicznych obejmuje zarówno utratę prawa prowadzenia tych pojazdów, jak i zakaz nadania takiego uprawnienia. Osoby te pozbawione będą możliwości uzyskania takiego pozwolenia przez określony w orzeczeniu sądowym czas” </a:t>
            </a:r>
            <a:r>
              <a:rPr lang="pl-PL" dirty="0"/>
              <a:t>(Uchwała Sądu Najwyższego całej izby SN – Izby Karnej z dnia 28 lutego 1975 r., V KZP 2/74, pkt 24 tezy).</a:t>
            </a:r>
          </a:p>
          <a:p>
            <a:endParaRPr lang="pl-PL" dirty="0"/>
          </a:p>
        </p:txBody>
      </p:sp>
    </p:spTree>
    <p:extLst>
      <p:ext uri="{BB962C8B-B14F-4D97-AF65-F5344CB8AC3E}">
        <p14:creationId xmlns:p14="http://schemas.microsoft.com/office/powerpoint/2010/main" val="1532956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92854A-533F-46D1-8898-555F462A47FC}"/>
              </a:ext>
            </a:extLst>
          </p:cNvPr>
          <p:cNvSpPr>
            <a:spLocks noGrp="1"/>
          </p:cNvSpPr>
          <p:nvPr>
            <p:ph type="title"/>
          </p:nvPr>
        </p:nvSpPr>
        <p:spPr>
          <a:xfrm>
            <a:off x="838200" y="209726"/>
            <a:ext cx="10515600" cy="750611"/>
          </a:xfrm>
        </p:spPr>
        <p:txBody>
          <a:bodyPr>
            <a:normAutofit/>
          </a:bodyPr>
          <a:lstStyle/>
          <a:p>
            <a:pPr algn="ctr"/>
            <a:r>
              <a:rPr lang="pl-PL" sz="3500" b="1" dirty="0"/>
              <a:t>Środki karne – uwagi ogólne</a:t>
            </a:r>
          </a:p>
        </p:txBody>
      </p:sp>
      <p:sp>
        <p:nvSpPr>
          <p:cNvPr id="3" name="Symbol zastępczy zawartości 2">
            <a:extLst>
              <a:ext uri="{FF2B5EF4-FFF2-40B4-BE49-F238E27FC236}">
                <a16:creationId xmlns:a16="http://schemas.microsoft.com/office/drawing/2014/main" id="{22359872-32BE-46C2-84E1-FEE08A29EFBB}"/>
              </a:ext>
            </a:extLst>
          </p:cNvPr>
          <p:cNvSpPr>
            <a:spLocks noGrp="1"/>
          </p:cNvSpPr>
          <p:nvPr>
            <p:ph idx="1"/>
          </p:nvPr>
        </p:nvSpPr>
        <p:spPr>
          <a:xfrm>
            <a:off x="553673" y="1115735"/>
            <a:ext cx="10939244" cy="5494789"/>
          </a:xfrm>
        </p:spPr>
        <p:txBody>
          <a:bodyPr>
            <a:normAutofit fontScale="77500" lnSpcReduction="20000"/>
          </a:bodyPr>
          <a:lstStyle/>
          <a:p>
            <a:r>
              <a:rPr lang="pl-PL" sz="2400" dirty="0"/>
              <a:t>Nie są przewidziane w zagrożeniach ustawowych za przestępstwa</a:t>
            </a:r>
          </a:p>
          <a:p>
            <a:r>
              <a:rPr lang="pl-PL" sz="2400" dirty="0"/>
              <a:t>Określony środek karne można orzekać wtedy, gdy zachodzą ku temu podstawy określone w danym przepisie Części ogólnej k.k., dotyczącym danego środka karnego</a:t>
            </a:r>
          </a:p>
          <a:p>
            <a:r>
              <a:rPr lang="pl-PL" sz="2400" dirty="0"/>
              <a:t>Z reguły odwołują się do określonej kategorii przestępstw</a:t>
            </a:r>
          </a:p>
          <a:p>
            <a:r>
              <a:rPr lang="pl-PL" sz="2400" dirty="0"/>
              <a:t>Okresowe/jednorazowe</a:t>
            </a:r>
          </a:p>
          <a:p>
            <a:r>
              <a:rPr lang="pl-PL" sz="2400" dirty="0"/>
              <a:t>Zakazy/nakazy/inne, np. świadczenie pieniężne i podanie wyroku do publicznej wiadomości</a:t>
            </a:r>
          </a:p>
          <a:p>
            <a:r>
              <a:rPr lang="pl-PL" sz="2400" dirty="0"/>
              <a:t>O charakterze represyjnym/o charakterze prewencyjnym (ochronnym)</a:t>
            </a:r>
          </a:p>
          <a:p>
            <a:r>
              <a:rPr lang="pl-PL" sz="2400" dirty="0"/>
              <a:t>Orzekane obligatoryjnie/ fakultatywnie</a:t>
            </a:r>
          </a:p>
          <a:p>
            <a:r>
              <a:rPr lang="pl-PL" sz="2400" dirty="0"/>
              <a:t>Nowy rozdział </a:t>
            </a:r>
            <a:r>
              <a:rPr lang="pl-PL" sz="2400" dirty="0" err="1"/>
              <a:t>Va</a:t>
            </a:r>
            <a:r>
              <a:rPr lang="pl-PL" sz="2400" dirty="0"/>
              <a:t> – od 1 lipca 2015 r. – obejmuje środki kompensacyjne (niektóre z dawniejszych środków karnych) oraz przepadek</a:t>
            </a:r>
          </a:p>
          <a:p>
            <a:pPr algn="just"/>
            <a:r>
              <a:rPr lang="pl-PL" i="1" dirty="0"/>
              <a:t>Art. 244 k.k.: Kto nie stosuje się do orzeczonego przez sąd zakazu zajmowania stanowiska, wykonywania zawodu, prowadzenia działalności, prowadzenia pojazdów, wstępu do ośrodków gier i uczestnictwa w grach hazardowych, wstępu na imprezę masową, przebywania w określonych środowiskach lub miejscach, nakazu okresowego opuszczenia lokalu zajmowanego wspólnie z pokrzywdzonym, zakazu kontaktowania się z określonymi osobami, zakazu zbliżania się do określonych osób lub zakazu opuszczania określonego miejsca pobytu bez zgody sądu albo nie wykonuje zarządzenia sądu o ogłoszeniu orzeczenia w sposób w nim przewidziany,</a:t>
            </a:r>
          </a:p>
          <a:p>
            <a:pPr marL="0" indent="0">
              <a:buNone/>
            </a:pPr>
            <a:r>
              <a:rPr lang="pl-PL" i="1" dirty="0"/>
              <a:t>	podlega karze pozbawienia wolności od 3 miesięcy do lat 5.</a:t>
            </a:r>
          </a:p>
          <a:p>
            <a:endParaRPr lang="pl-PL" sz="2400" dirty="0"/>
          </a:p>
        </p:txBody>
      </p:sp>
    </p:spTree>
    <p:extLst>
      <p:ext uri="{BB962C8B-B14F-4D97-AF65-F5344CB8AC3E}">
        <p14:creationId xmlns:p14="http://schemas.microsoft.com/office/powerpoint/2010/main" val="209176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A08D44-BE94-440F-A4A0-62204FA3BAB6}"/>
              </a:ext>
            </a:extLst>
          </p:cNvPr>
          <p:cNvSpPr>
            <a:spLocks noGrp="1"/>
          </p:cNvSpPr>
          <p:nvPr>
            <p:ph type="title"/>
          </p:nvPr>
        </p:nvSpPr>
        <p:spPr>
          <a:xfrm>
            <a:off x="1061277" y="256068"/>
            <a:ext cx="10515600" cy="1325563"/>
          </a:xfrm>
        </p:spPr>
        <p:txBody>
          <a:bodyPr>
            <a:normAutofit/>
          </a:bodyPr>
          <a:lstStyle/>
          <a:p>
            <a:pPr algn="ctr"/>
            <a:r>
              <a:rPr lang="pl-PL" sz="4000" b="1" dirty="0"/>
              <a:t>Środki karne – uwagi ogólne</a:t>
            </a:r>
          </a:p>
        </p:txBody>
      </p:sp>
      <p:sp>
        <p:nvSpPr>
          <p:cNvPr id="3" name="Symbol zastępczy zawartości 2">
            <a:extLst>
              <a:ext uri="{FF2B5EF4-FFF2-40B4-BE49-F238E27FC236}">
                <a16:creationId xmlns:a16="http://schemas.microsoft.com/office/drawing/2014/main" id="{948DC4E6-40AE-4BF5-882A-1F0CE125EA1C}"/>
              </a:ext>
            </a:extLst>
          </p:cNvPr>
          <p:cNvSpPr>
            <a:spLocks noGrp="1"/>
          </p:cNvSpPr>
          <p:nvPr>
            <p:ph idx="1"/>
          </p:nvPr>
        </p:nvSpPr>
        <p:spPr>
          <a:xfrm>
            <a:off x="918664" y="1690688"/>
            <a:ext cx="10233800" cy="4351338"/>
          </a:xfrm>
        </p:spPr>
        <p:txBody>
          <a:bodyPr>
            <a:normAutofit fontScale="92500" lnSpcReduction="20000"/>
          </a:bodyPr>
          <a:lstStyle/>
          <a:p>
            <a:pPr algn="just"/>
            <a:r>
              <a:rPr lang="pl-PL" dirty="0"/>
              <a:t>Co do zasady można je orzekać kumulatywnie</a:t>
            </a:r>
          </a:p>
          <a:p>
            <a:pPr algn="just"/>
            <a:r>
              <a:rPr lang="pl-PL" dirty="0"/>
              <a:t>Niekiedy można je orzekać samodzielnie, tj. bez orzekania kary, zob. art. 59 k.k.: </a:t>
            </a:r>
            <a:r>
              <a:rPr lang="pl-PL" i="1" dirty="0"/>
              <a:t>Jeżeli przestępstwo jest zagrożone karą pozbawienia wolności nieprzekraczającą 3 lat albo karą łagodniejszego rodzaju i społeczna szkodliwość czynu nie jest znaczna, sąd może odstąpić od wymierzenia kary, jeżeli orzeka jednocześnie środek karny, przepadek lub środek kompensacyjny,                   a cele kary zostaną w ten sposób spełnione.</a:t>
            </a:r>
          </a:p>
          <a:p>
            <a:pPr algn="just"/>
            <a:r>
              <a:rPr lang="pl-PL" dirty="0"/>
              <a:t>W k.k. z 1969 r.: kary dodatkowe (orzekane obok kar dodatkowych)</a:t>
            </a:r>
          </a:p>
          <a:p>
            <a:r>
              <a:rPr lang="pl-PL" dirty="0"/>
              <a:t>Pozbawienie praw publicznych, zakazy i nakaz obowiązują od uprawomocnienia się orzeczenia.</a:t>
            </a:r>
          </a:p>
          <a:p>
            <a:r>
              <a:rPr lang="pl-PL" dirty="0"/>
              <a:t>Okres, na który orzeczono zakazy, nie biegnie w czasie odbywania kary pozbawienia wolności, chociażby orzeczonej za inne przestępstwo.</a:t>
            </a:r>
          </a:p>
          <a:p>
            <a:pPr algn="just"/>
            <a:endParaRPr lang="pl-PL" dirty="0"/>
          </a:p>
          <a:p>
            <a:pPr algn="just"/>
            <a:endParaRPr lang="pl-PL" dirty="0"/>
          </a:p>
          <a:p>
            <a:endParaRPr lang="pl-PL" dirty="0"/>
          </a:p>
        </p:txBody>
      </p:sp>
    </p:spTree>
    <p:extLst>
      <p:ext uri="{BB962C8B-B14F-4D97-AF65-F5344CB8AC3E}">
        <p14:creationId xmlns:p14="http://schemas.microsoft.com/office/powerpoint/2010/main" val="992820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B1C2B3-3461-454C-899F-56C2031065B7}"/>
              </a:ext>
            </a:extLst>
          </p:cNvPr>
          <p:cNvSpPr>
            <a:spLocks noGrp="1"/>
          </p:cNvSpPr>
          <p:nvPr>
            <p:ph type="title"/>
          </p:nvPr>
        </p:nvSpPr>
        <p:spPr>
          <a:xfrm>
            <a:off x="838200" y="272846"/>
            <a:ext cx="10515600" cy="851279"/>
          </a:xfrm>
        </p:spPr>
        <p:txBody>
          <a:bodyPr>
            <a:normAutofit/>
          </a:bodyPr>
          <a:lstStyle/>
          <a:p>
            <a:pPr algn="ctr"/>
            <a:r>
              <a:rPr lang="pl-PL" sz="3500" b="1" dirty="0"/>
              <a:t>Pozbawienie praw publicznych – art. 40 k.k.</a:t>
            </a:r>
          </a:p>
        </p:txBody>
      </p:sp>
      <p:sp>
        <p:nvSpPr>
          <p:cNvPr id="3" name="Symbol zastępczy zawartości 2">
            <a:extLst>
              <a:ext uri="{FF2B5EF4-FFF2-40B4-BE49-F238E27FC236}">
                <a16:creationId xmlns:a16="http://schemas.microsoft.com/office/drawing/2014/main" id="{74A6D107-41B8-4863-B258-ADFE8A304615}"/>
              </a:ext>
            </a:extLst>
          </p:cNvPr>
          <p:cNvSpPr>
            <a:spLocks noGrp="1"/>
          </p:cNvSpPr>
          <p:nvPr>
            <p:ph idx="1"/>
          </p:nvPr>
        </p:nvSpPr>
        <p:spPr>
          <a:xfrm>
            <a:off x="738231" y="1241571"/>
            <a:ext cx="10615569" cy="5679143"/>
          </a:xfrm>
        </p:spPr>
        <p:txBody>
          <a:bodyPr>
            <a:normAutofit fontScale="25000" lnSpcReduction="20000"/>
          </a:bodyPr>
          <a:lstStyle/>
          <a:p>
            <a:pPr algn="just"/>
            <a:r>
              <a:rPr lang="pl-PL" sz="5600" dirty="0"/>
              <a:t>Środek karny orzekany </a:t>
            </a:r>
            <a:r>
              <a:rPr lang="pl-PL" sz="5600" dirty="0">
                <a:solidFill>
                  <a:srgbClr val="FF0000"/>
                </a:solidFill>
              </a:rPr>
              <a:t>fakultatywnie</a:t>
            </a:r>
          </a:p>
          <a:p>
            <a:pPr algn="just"/>
            <a:r>
              <a:rPr lang="pl-PL" sz="5600" dirty="0"/>
              <a:t>Na </a:t>
            </a:r>
            <a:r>
              <a:rPr lang="pl-PL" sz="5600" dirty="0">
                <a:solidFill>
                  <a:srgbClr val="FF0000"/>
                </a:solidFill>
              </a:rPr>
              <a:t>okres od 1 roku do lat 10 </a:t>
            </a:r>
            <a:r>
              <a:rPr lang="pl-PL" sz="5600" dirty="0"/>
              <a:t>(art. 43 k.k.)</a:t>
            </a:r>
          </a:p>
          <a:p>
            <a:pPr algn="just"/>
            <a:r>
              <a:rPr lang="pl-PL" sz="5600" dirty="0"/>
              <a:t>Okres, na który orzeczono pozbawienie praw publicznych za dane przestępstwo, nie biegnie w czasie odbywania kary pozbawienia wolności za to przestępstwo.</a:t>
            </a:r>
          </a:p>
          <a:p>
            <a:pPr algn="just"/>
            <a:r>
              <a:rPr lang="pl-PL" sz="5600" dirty="0"/>
              <a:t>Przesłanki (muszą wystąpić kumulatywnie): </a:t>
            </a:r>
            <a:r>
              <a:rPr lang="pl-PL" sz="5600" dirty="0">
                <a:solidFill>
                  <a:srgbClr val="FF0000"/>
                </a:solidFill>
              </a:rPr>
              <a:t>skazanie na karę pozbawienie wolności na okres nie krótszy od lat 3 </a:t>
            </a:r>
            <a:r>
              <a:rPr lang="pl-PL" sz="5600" dirty="0"/>
              <a:t>oraz </a:t>
            </a:r>
            <a:r>
              <a:rPr lang="pl-PL" sz="5600" dirty="0">
                <a:solidFill>
                  <a:srgbClr val="FF0000"/>
                </a:solidFill>
              </a:rPr>
              <a:t>popełnienie przestępstwa w wyniku motywacji zasługującej na szczególne potępienie</a:t>
            </a:r>
            <a:r>
              <a:rPr lang="pl-PL" sz="5600" dirty="0"/>
              <a:t>.</a:t>
            </a:r>
          </a:p>
          <a:p>
            <a:pPr algn="just"/>
            <a:r>
              <a:rPr lang="pl-PL" sz="5600" i="1" dirty="0">
                <a:effectLst/>
              </a:rPr>
              <a:t>„Bezpodstawne upokorzenie drugiego człowieka w szczególności kobiety przez osoby jej znane i bliskie, wyrażające się w podejmowaniu wobec niej nieakceptowanych, wielokrotnych i zróżnicowanych praktyk seksualnych, dotkliwym biciu oraz obcięciu włosów i ogoleniu głowy, jest zaprzeczeniem elementarnych ludzkich odczuć prowadzących do wytworzenia u ofiary sytuacji wysoce traumatycznej nie tylko środowiskowo, ale i rzutujących na wykreowanie długotrwałego stresu pourazowego, a co za tym wywołujących społeczną odrazę, pozwalające przyjąć, że przestępstwo popełnione zostało w wyniku motywacji zasługującej na szczególne potępienie, umożliwiające orzeczenia środka karnego pozbawienia praw publicznych, o ile spełnione zostaną pozostałe przesłanki wynikające z treści przepisu art. 40 § 2 k.k.” </a:t>
            </a:r>
            <a:r>
              <a:rPr lang="pl-PL" sz="5600" dirty="0"/>
              <a:t>(wyrok SA w Katowicach z dnia 19 kwietnia 2007 r., II </a:t>
            </a:r>
            <a:r>
              <a:rPr lang="pl-PL" sz="5600" dirty="0" err="1"/>
              <a:t>Aka</a:t>
            </a:r>
            <a:r>
              <a:rPr lang="pl-PL" sz="5600" dirty="0"/>
              <a:t> 40.07)</a:t>
            </a:r>
          </a:p>
          <a:p>
            <a:pPr algn="just"/>
            <a:r>
              <a:rPr lang="pl-PL" sz="5600" b="1" i="1" dirty="0"/>
              <a:t>„</a:t>
            </a:r>
            <a:r>
              <a:rPr lang="pl-PL" sz="5600" i="1" dirty="0">
                <a:effectLst/>
              </a:rPr>
              <a:t>Orzeczenie środka karnego w oparciu o art. 40 § 2 k.k. wymaga ustalenia, że sprawca popełnił przestępstwo w wyniku motywacji zasługującej na szczególne potępienie. Samo działanie z chęci zaspokojenia popędu płciowego kosztem wolności seksualnej, znamienne dla przestępstw przeciw wolności seksualnej, a więc także przestępstwa z art. 197 § 3 k.k., nie może być równoznaczne z przyjęciem istnienia motywacji zasługującej na szczególne potępienie</a:t>
            </a:r>
            <a:r>
              <a:rPr lang="pl-PL" sz="5600" i="1" dirty="0"/>
              <a:t>”</a:t>
            </a:r>
            <a:r>
              <a:rPr lang="pl-PL" sz="5600" dirty="0">
                <a:effectLst/>
              </a:rPr>
              <a:t> (wyrok SA w Lublinie z dnia 27 maja 2002 r., II </a:t>
            </a:r>
            <a:r>
              <a:rPr lang="pl-PL" sz="5600" dirty="0" err="1">
                <a:effectLst/>
              </a:rPr>
              <a:t>Aka</a:t>
            </a:r>
            <a:r>
              <a:rPr lang="pl-PL" sz="5600" dirty="0">
                <a:effectLst/>
              </a:rPr>
              <a:t> 99/02)</a:t>
            </a:r>
            <a:endParaRPr lang="pl-PL" sz="5600" dirty="0"/>
          </a:p>
          <a:p>
            <a:pPr algn="just"/>
            <a:r>
              <a:rPr lang="pl-PL" sz="5600" i="1" dirty="0">
                <a:effectLst/>
              </a:rPr>
              <a:t>„Art. 148 § 2 pkt 3 kk przewiduje typ kwalifikowany zbrodni zabójstwa - tj. zabójstwo w wyniku motywacji zasługującej na szczególne potępienie. Tylko w razie przypisania sprawcy popełnienia zbrodni zabójstwa w typie kwalifikowanym otwiera się przed sądem możliwość sięgnięcia po środek karny z art. 40 kk. Przypisanie sprawcy popełnienia zabójstwa np. w innym typie kwalifikowanym (np. z art. 148 § 2 pkt 1, 2 lub 4 kk) czy też w typie podstawowym (art. 148 § 1 kk) wyklucza możliwość orzeczenia wobec sprawcy środka karnego w postaci pozbawienia praw publicznych, albowiem zbrodnia ta nie została popełniona w wyniku motywacji zasługującej na szczególne potępienie” </a:t>
            </a:r>
            <a:r>
              <a:rPr lang="pl-PL" sz="5600" dirty="0">
                <a:effectLst/>
              </a:rPr>
              <a:t>(wyrok SN z dnia 27 grudnia 2001 r., V KKN 289/00)</a:t>
            </a:r>
          </a:p>
          <a:p>
            <a:pPr algn="just"/>
            <a:r>
              <a:rPr lang="pl-PL" sz="5600" i="1" dirty="0"/>
              <a:t>„Krytyki wymaga pogląd, jakoby motywacja seksualna nigdy nie zasługiwała na szczególne potępienie. Głoszący tak skrajną interpretację nie dostrzegają, że motywacja skłaniająca do atakowania wolności w sferze seksualnej własnego małoletniego dziecka i do kaleczenia jego rozwoju </a:t>
            </a:r>
            <a:r>
              <a:rPr lang="pl-PL" sz="5600" i="1" dirty="0" err="1"/>
              <a:t>psycho</a:t>
            </a:r>
            <a:r>
              <a:rPr lang="pl-PL" sz="5600" i="1" dirty="0"/>
              <a:t>-fizycznego budzi wyjątkowe oburzenie. Jest ona - co jest oczywiste - jaskrawo naganna, jako że wywołuje w społeczeństwie odrazę, gniew i potępienie” </a:t>
            </a:r>
            <a:r>
              <a:rPr lang="pl-PL" sz="5600" dirty="0"/>
              <a:t>(wyrok SN z dnia 12 listopada 2002 r., V KKN 304/01)</a:t>
            </a:r>
            <a:endParaRPr lang="pl-PL" sz="5600" dirty="0">
              <a:effectLst/>
            </a:endParaRPr>
          </a:p>
          <a:p>
            <a:endParaRPr lang="pl-PL" dirty="0"/>
          </a:p>
        </p:txBody>
      </p:sp>
    </p:spTree>
    <p:extLst>
      <p:ext uri="{BB962C8B-B14F-4D97-AF65-F5344CB8AC3E}">
        <p14:creationId xmlns:p14="http://schemas.microsoft.com/office/powerpoint/2010/main" val="778187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03CE50-DFA9-4DB3-9118-5B1ADB2AD39A}"/>
              </a:ext>
            </a:extLst>
          </p:cNvPr>
          <p:cNvSpPr>
            <a:spLocks noGrp="1"/>
          </p:cNvSpPr>
          <p:nvPr>
            <p:ph type="title"/>
          </p:nvPr>
        </p:nvSpPr>
        <p:spPr>
          <a:xfrm>
            <a:off x="838200" y="142146"/>
            <a:ext cx="10515600" cy="1077781"/>
          </a:xfrm>
        </p:spPr>
        <p:txBody>
          <a:bodyPr>
            <a:normAutofit/>
          </a:bodyPr>
          <a:lstStyle/>
          <a:p>
            <a:pPr algn="ctr"/>
            <a:r>
              <a:rPr lang="pl-PL" sz="3500" b="1" dirty="0"/>
              <a:t>Pozbawienie praw publicznych</a:t>
            </a:r>
          </a:p>
        </p:txBody>
      </p:sp>
      <p:sp>
        <p:nvSpPr>
          <p:cNvPr id="3" name="Symbol zastępczy zawartości 2">
            <a:extLst>
              <a:ext uri="{FF2B5EF4-FFF2-40B4-BE49-F238E27FC236}">
                <a16:creationId xmlns:a16="http://schemas.microsoft.com/office/drawing/2014/main" id="{4C286E30-E035-4CDE-954C-CD0366ECA985}"/>
              </a:ext>
            </a:extLst>
          </p:cNvPr>
          <p:cNvSpPr>
            <a:spLocks noGrp="1"/>
          </p:cNvSpPr>
          <p:nvPr>
            <p:ph idx="1"/>
          </p:nvPr>
        </p:nvSpPr>
        <p:spPr>
          <a:xfrm>
            <a:off x="746620" y="1219927"/>
            <a:ext cx="10607180" cy="4957036"/>
          </a:xfrm>
        </p:spPr>
        <p:txBody>
          <a:bodyPr>
            <a:normAutofit/>
          </a:bodyPr>
          <a:lstStyle/>
          <a:p>
            <a:pPr marL="0" indent="0">
              <a:buNone/>
            </a:pPr>
            <a:r>
              <a:rPr lang="pl-PL" dirty="0"/>
              <a:t>Obejmuje:</a:t>
            </a:r>
          </a:p>
          <a:p>
            <a:pPr marL="0" indent="0">
              <a:buNone/>
            </a:pPr>
            <a:r>
              <a:rPr lang="pl-PL" dirty="0"/>
              <a:t> -utratę czynnego i biernego prawa wyborczego do organu władzy publicznej, organu samorządu zawodowego lub gospodarczego, </a:t>
            </a:r>
          </a:p>
          <a:p>
            <a:pPr marL="0" indent="0">
              <a:buNone/>
            </a:pPr>
            <a:r>
              <a:rPr lang="pl-PL" dirty="0"/>
              <a:t>-utratę prawa do udziału w sprawowaniu wymiaru sprawiedliwości oraz do pełnienia funkcji w organach i instytucjach państwowych i samorządu terytorialnego lub zawodowego, </a:t>
            </a:r>
          </a:p>
          <a:p>
            <a:pPr marL="0" indent="0">
              <a:buNone/>
            </a:pPr>
            <a:r>
              <a:rPr lang="pl-PL" dirty="0"/>
              <a:t>-utratę posiadanego stopnia wojskowego i powrót do stopnia szeregowego; </a:t>
            </a:r>
          </a:p>
          <a:p>
            <a:pPr marL="0" indent="0">
              <a:buNone/>
            </a:pPr>
            <a:r>
              <a:rPr lang="pl-PL" dirty="0"/>
              <a:t>-utratę orderów, odznaczeń i tytułów honorowych oraz utratę zdolności do ich uzyskania w okresie trwania pozbawienia praw.</a:t>
            </a:r>
          </a:p>
          <a:p>
            <a:endParaRPr lang="pl-PL" dirty="0"/>
          </a:p>
        </p:txBody>
      </p:sp>
    </p:spTree>
    <p:extLst>
      <p:ext uri="{BB962C8B-B14F-4D97-AF65-F5344CB8AC3E}">
        <p14:creationId xmlns:p14="http://schemas.microsoft.com/office/powerpoint/2010/main" val="4186243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0E43CE-F080-496E-B9B6-EED8984C7A47}"/>
              </a:ext>
            </a:extLst>
          </p:cNvPr>
          <p:cNvSpPr>
            <a:spLocks noGrp="1"/>
          </p:cNvSpPr>
          <p:nvPr>
            <p:ph type="title"/>
          </p:nvPr>
        </p:nvSpPr>
        <p:spPr>
          <a:xfrm>
            <a:off x="838200" y="365125"/>
            <a:ext cx="10515600" cy="1044225"/>
          </a:xfrm>
        </p:spPr>
        <p:txBody>
          <a:bodyPr>
            <a:noAutofit/>
          </a:bodyPr>
          <a:lstStyle/>
          <a:p>
            <a:pPr algn="ctr"/>
            <a:r>
              <a:rPr lang="pl-PL" sz="3000" b="1" dirty="0"/>
              <a:t>Zakaz zajmowania określonego stanowiska, wykonywania określonego zawodu lub prowadzenia określonej działalności gospodarczej</a:t>
            </a:r>
          </a:p>
        </p:txBody>
      </p:sp>
      <p:sp>
        <p:nvSpPr>
          <p:cNvPr id="3" name="Symbol zastępczy zawartości 2">
            <a:extLst>
              <a:ext uri="{FF2B5EF4-FFF2-40B4-BE49-F238E27FC236}">
                <a16:creationId xmlns:a16="http://schemas.microsoft.com/office/drawing/2014/main" id="{39A457A3-A78F-4305-98FD-62957A530962}"/>
              </a:ext>
            </a:extLst>
          </p:cNvPr>
          <p:cNvSpPr>
            <a:spLocks noGrp="1"/>
          </p:cNvSpPr>
          <p:nvPr>
            <p:ph idx="1"/>
          </p:nvPr>
        </p:nvSpPr>
        <p:spPr>
          <a:xfrm>
            <a:off x="549548" y="1666233"/>
            <a:ext cx="10233800" cy="4826641"/>
          </a:xfrm>
        </p:spPr>
        <p:txBody>
          <a:bodyPr>
            <a:normAutofit fontScale="92500" lnSpcReduction="10000"/>
          </a:bodyPr>
          <a:lstStyle/>
          <a:p>
            <a:r>
              <a:rPr lang="pl-PL" sz="2000" dirty="0"/>
              <a:t>zakaz zajmowania określonego </a:t>
            </a:r>
            <a:r>
              <a:rPr lang="pl-PL" sz="2000" dirty="0">
                <a:solidFill>
                  <a:srgbClr val="FF0000"/>
                </a:solidFill>
              </a:rPr>
              <a:t>stanowiska</a:t>
            </a:r>
            <a:r>
              <a:rPr lang="pl-PL" sz="2000" dirty="0"/>
              <a:t> albo wykonywania określonego </a:t>
            </a:r>
            <a:r>
              <a:rPr lang="pl-PL" sz="2000" dirty="0">
                <a:solidFill>
                  <a:srgbClr val="FF0000"/>
                </a:solidFill>
              </a:rPr>
              <a:t>zawodu</a:t>
            </a:r>
            <a:r>
              <a:rPr lang="pl-PL" sz="2000" dirty="0"/>
              <a:t>: </a:t>
            </a:r>
            <a:r>
              <a:rPr lang="pl-PL" sz="2000" dirty="0">
                <a:solidFill>
                  <a:srgbClr val="FF0000"/>
                </a:solidFill>
              </a:rPr>
              <a:t>fakultatywnie, na okres od 1 roku do lat 15</a:t>
            </a:r>
            <a:r>
              <a:rPr lang="pl-PL" sz="2000" dirty="0"/>
              <a:t>; jeżeli sprawca nadużył przy popełnieniu p-</a:t>
            </a:r>
            <a:r>
              <a:rPr lang="pl-PL" sz="2000" dirty="0" err="1"/>
              <a:t>stwa</a:t>
            </a:r>
            <a:r>
              <a:rPr lang="pl-PL" sz="2000" dirty="0"/>
              <a:t> stanowiska lub wykonywanego zawodu albo okazał, że dalsze zajmowanie stanowiska lub wykonywanie zawodu zagraża </a:t>
            </a:r>
            <a:r>
              <a:rPr lang="pl-PL" sz="2000" u="sng" dirty="0"/>
              <a:t>istotnym</a:t>
            </a:r>
            <a:r>
              <a:rPr lang="pl-PL" sz="2000" dirty="0"/>
              <a:t> dobrom chronionym prawem</a:t>
            </a:r>
          </a:p>
          <a:p>
            <a:r>
              <a:rPr lang="pl-PL" sz="2000" dirty="0"/>
              <a:t>zakaz prowadzenia określonej </a:t>
            </a:r>
            <a:r>
              <a:rPr lang="pl-PL" sz="2000" dirty="0">
                <a:solidFill>
                  <a:srgbClr val="FF0000"/>
                </a:solidFill>
              </a:rPr>
              <a:t>działalności gospodarczej</a:t>
            </a:r>
            <a:r>
              <a:rPr lang="pl-PL" sz="2000" dirty="0"/>
              <a:t>: </a:t>
            </a:r>
            <a:r>
              <a:rPr lang="pl-PL" sz="2000" dirty="0">
                <a:solidFill>
                  <a:srgbClr val="FF0000"/>
                </a:solidFill>
              </a:rPr>
              <a:t>fakultatywnie, na okres od 1 roku do lat 15</a:t>
            </a:r>
            <a:r>
              <a:rPr lang="pl-PL" sz="2000" dirty="0"/>
              <a:t>; w razie skazania za p-</a:t>
            </a:r>
            <a:r>
              <a:rPr lang="pl-PL" sz="2000" dirty="0" err="1"/>
              <a:t>stwo</a:t>
            </a:r>
            <a:r>
              <a:rPr lang="pl-PL" sz="2000" dirty="0"/>
              <a:t> popełnione w związku z prowadzeniem takiej działalności, jeżeli dalsze jej prowadzenie zagraża istotnym dobrom chronionym prawem</a:t>
            </a:r>
          </a:p>
          <a:p>
            <a:pPr marL="0" indent="0">
              <a:buNone/>
            </a:pPr>
            <a:r>
              <a:rPr lang="pl-PL" sz="2000" dirty="0"/>
              <a:t>	</a:t>
            </a:r>
            <a:r>
              <a:rPr lang="pl-PL" sz="2000" i="1" dirty="0"/>
              <a:t>Działalnością gospodarczą jest zarobkowa działalność wytwórcza, budowlana, 	handlowa, usługowa oraz poszukiwanie, rozpoznawanie i wydobywanie kopalin ze złóż, 	a także działalność zawodowa, wykonywana w sposób zorganizowany i ciągły</a:t>
            </a:r>
            <a:r>
              <a:rPr lang="pl-PL" sz="2000" dirty="0"/>
              <a:t> (art. 2 	ustawy o swobodzie działalności gospodarczej)</a:t>
            </a:r>
          </a:p>
          <a:p>
            <a:pPr marL="0" indent="0">
              <a:buNone/>
            </a:pPr>
            <a:r>
              <a:rPr lang="pl-PL" sz="2000" dirty="0"/>
              <a:t>-dot. wszelkich lub określonych stanowisk, zawodów albo działalności związanych z wychowywaniem, edukacją, leczeniem </a:t>
            </a:r>
            <a:r>
              <a:rPr lang="pl-PL" sz="2000" dirty="0">
                <a:solidFill>
                  <a:srgbClr val="FF0000"/>
                </a:solidFill>
              </a:rPr>
              <a:t>małoletnich</a:t>
            </a:r>
            <a:r>
              <a:rPr lang="pl-PL" sz="2000" dirty="0"/>
              <a:t> lub opieką nad nimi – </a:t>
            </a:r>
            <a:r>
              <a:rPr lang="pl-PL" sz="2000" u="sng" dirty="0">
                <a:solidFill>
                  <a:srgbClr val="FF0000"/>
                </a:solidFill>
              </a:rPr>
              <a:t>fakultatywnie na czas określony lub dożywotnio </a:t>
            </a:r>
            <a:r>
              <a:rPr lang="pl-PL" sz="2000" dirty="0"/>
              <a:t>w razie skazania na karę pozbawienia wolności za umyślne p-</a:t>
            </a:r>
            <a:r>
              <a:rPr lang="pl-PL" sz="2000" dirty="0" err="1"/>
              <a:t>stwo</a:t>
            </a:r>
            <a:r>
              <a:rPr lang="pl-PL" sz="2000" dirty="0"/>
              <a:t> przeciwko życiu lub zdrowiu na szkodę małoletniego. </a:t>
            </a:r>
            <a:r>
              <a:rPr lang="pl-PL" sz="2000" u="sng" dirty="0">
                <a:solidFill>
                  <a:srgbClr val="FF0000"/>
                </a:solidFill>
              </a:rPr>
              <a:t>Obligatoryjnie na czas określony lub dożywotnio </a:t>
            </a:r>
            <a:r>
              <a:rPr lang="pl-PL" sz="2000" dirty="0"/>
              <a:t>– w razie skazania za p-</a:t>
            </a:r>
            <a:r>
              <a:rPr lang="pl-PL" sz="2000" dirty="0" err="1"/>
              <a:t>stwo</a:t>
            </a:r>
            <a:r>
              <a:rPr lang="pl-PL" sz="2000" dirty="0"/>
              <a:t> przeciwko wolności seksualnej lub obyczajności na szkodę małoletniego. </a:t>
            </a:r>
            <a:r>
              <a:rPr lang="pl-PL" sz="2000" u="sng" dirty="0">
                <a:solidFill>
                  <a:srgbClr val="FF0000"/>
                </a:solidFill>
              </a:rPr>
              <a:t>Obligatoryjnie dożywotnio </a:t>
            </a:r>
            <a:r>
              <a:rPr lang="pl-PL" sz="2000" dirty="0"/>
              <a:t>– w razie ponownego skazania w tych warunkach.</a:t>
            </a:r>
          </a:p>
        </p:txBody>
      </p:sp>
    </p:spTree>
    <p:extLst>
      <p:ext uri="{BB962C8B-B14F-4D97-AF65-F5344CB8AC3E}">
        <p14:creationId xmlns:p14="http://schemas.microsoft.com/office/powerpoint/2010/main" val="1230883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597F82-FE72-46A4-A838-BEB64C181D5A}"/>
              </a:ext>
            </a:extLst>
          </p:cNvPr>
          <p:cNvSpPr>
            <a:spLocks noGrp="1"/>
          </p:cNvSpPr>
          <p:nvPr>
            <p:ph type="title"/>
          </p:nvPr>
        </p:nvSpPr>
        <p:spPr>
          <a:xfrm>
            <a:off x="838200" y="247679"/>
            <a:ext cx="10515600" cy="717055"/>
          </a:xfrm>
        </p:spPr>
        <p:txBody>
          <a:bodyPr>
            <a:normAutofit fontScale="90000"/>
          </a:bodyPr>
          <a:lstStyle/>
          <a:p>
            <a:pPr algn="ctr"/>
            <a:r>
              <a:rPr lang="pl-PL" sz="2800" b="1" dirty="0"/>
              <a:t>Zakaz wstępu na imprezę masową – pojęcie imprezy masowej (art. 3 ustawy o bezpieczeństwie imprez masowych</a:t>
            </a:r>
            <a:r>
              <a:rPr lang="pl-PL" sz="3000" b="1" dirty="0"/>
              <a:t>)</a:t>
            </a:r>
          </a:p>
        </p:txBody>
      </p:sp>
      <p:sp>
        <p:nvSpPr>
          <p:cNvPr id="3" name="Symbol zastępczy zawartości 2">
            <a:extLst>
              <a:ext uri="{FF2B5EF4-FFF2-40B4-BE49-F238E27FC236}">
                <a16:creationId xmlns:a16="http://schemas.microsoft.com/office/drawing/2014/main" id="{B38EBA5A-1004-44BE-B09E-642050DA60E9}"/>
              </a:ext>
            </a:extLst>
          </p:cNvPr>
          <p:cNvSpPr>
            <a:spLocks noGrp="1"/>
          </p:cNvSpPr>
          <p:nvPr>
            <p:ph idx="1"/>
          </p:nvPr>
        </p:nvSpPr>
        <p:spPr>
          <a:xfrm>
            <a:off x="377504" y="1057013"/>
            <a:ext cx="10976295" cy="5486400"/>
          </a:xfrm>
        </p:spPr>
        <p:txBody>
          <a:bodyPr>
            <a:normAutofit fontScale="25000" lnSpcReduction="20000"/>
          </a:bodyPr>
          <a:lstStyle/>
          <a:p>
            <a:pPr marL="0" indent="0" algn="just">
              <a:buNone/>
            </a:pPr>
            <a:r>
              <a:rPr lang="pl-PL" sz="4800" dirty="0"/>
              <a:t>Ilekroć w ustawie jest mowa o:</a:t>
            </a:r>
          </a:p>
          <a:p>
            <a:pPr marL="0" indent="0" algn="just">
              <a:buNone/>
            </a:pPr>
            <a:r>
              <a:rPr lang="pl-PL" sz="4800" dirty="0"/>
              <a:t>1) </a:t>
            </a:r>
            <a:r>
              <a:rPr lang="pl-PL" sz="4800" dirty="0">
                <a:solidFill>
                  <a:schemeClr val="accent3">
                    <a:lumMod val="50000"/>
                  </a:schemeClr>
                </a:solidFill>
              </a:rPr>
              <a:t>imprezie masowej </a:t>
            </a:r>
            <a:r>
              <a:rPr lang="pl-PL" sz="4800" dirty="0"/>
              <a:t>- należy przez to rozumieć imprezę masową artystyczno-rozrywkową, masową imprezę sportową, w tym mecz piłki nożnej, o których mowa w pkt 2-4, z wyjątkiem imprez:</a:t>
            </a:r>
          </a:p>
          <a:p>
            <a:pPr marL="0" indent="0" algn="just">
              <a:buNone/>
            </a:pPr>
            <a:r>
              <a:rPr lang="pl-PL" sz="4800" dirty="0"/>
              <a:t>a) organizowanych w teatrach, operach, operetkach, filharmoniach, kinach, muzeach, bibliotekach, domach kultury i galeriach sztuki lub w innych podobnych obiektach,</a:t>
            </a:r>
          </a:p>
          <a:p>
            <a:pPr marL="0" indent="0" algn="just">
              <a:buNone/>
            </a:pPr>
            <a:r>
              <a:rPr lang="pl-PL" sz="4800" dirty="0"/>
              <a:t>b) organizowanych w szkołach i placówkach oświatowych przez zarządzających tymi szkołami i placówkami,</a:t>
            </a:r>
          </a:p>
          <a:p>
            <a:pPr marL="0" indent="0" algn="just">
              <a:buNone/>
            </a:pPr>
            <a:r>
              <a:rPr lang="pl-PL" sz="4800" dirty="0"/>
              <a:t>c) organizowanych w ramach współzawodnictwa sportowego dzieci i młodzieży,</a:t>
            </a:r>
          </a:p>
          <a:p>
            <a:pPr marL="0" indent="0" algn="just">
              <a:buNone/>
            </a:pPr>
            <a:r>
              <a:rPr lang="pl-PL" sz="4800" dirty="0"/>
              <a:t>d) sportowych organizowanych dla sportowców niepełnosprawnych,</a:t>
            </a:r>
          </a:p>
          <a:p>
            <a:pPr marL="0" indent="0" algn="just">
              <a:buNone/>
            </a:pPr>
            <a:r>
              <a:rPr lang="pl-PL" sz="4800" dirty="0"/>
              <a:t>e) sportu powszechnego o charakterze rekreacji ruchowej, ogólnodostępnym i nieodpłatnym, organizowanych na terenie otwartym,</a:t>
            </a:r>
          </a:p>
          <a:p>
            <a:pPr marL="0" indent="0" algn="just">
              <a:buNone/>
            </a:pPr>
            <a:r>
              <a:rPr lang="pl-PL" sz="4800" dirty="0"/>
              <a:t>f) zamkniętych organizowanych przez pracodawców dla ich pracowników</a:t>
            </a:r>
          </a:p>
          <a:p>
            <a:pPr marL="0" indent="0" algn="just">
              <a:buNone/>
            </a:pPr>
            <a:r>
              <a:rPr lang="pl-PL" sz="4800" dirty="0"/>
              <a:t>- jeżeli rodzaj imprezy odpowiada przeznaczeniu obiektu lub terenu, gdzie ma się ona odbyć;</a:t>
            </a:r>
          </a:p>
          <a:p>
            <a:pPr marL="0" indent="0" algn="just">
              <a:buNone/>
            </a:pPr>
            <a:r>
              <a:rPr lang="pl-PL" sz="4800" dirty="0"/>
              <a:t>2) </a:t>
            </a:r>
            <a:r>
              <a:rPr lang="pl-PL" sz="4800" dirty="0">
                <a:solidFill>
                  <a:schemeClr val="accent3">
                    <a:lumMod val="50000"/>
                  </a:schemeClr>
                </a:solidFill>
              </a:rPr>
              <a:t>imprezie masowej artystyczno-rozrywkowej </a:t>
            </a:r>
            <a:r>
              <a:rPr lang="pl-PL" sz="4800" dirty="0"/>
              <a:t>- należy przez to rozumieć imprezę o charakterze artystycznym, rozrywkowym lub zorganizowane publiczne oglądanie przekazu telewizyjnego na ekranach lub urządzeniach umożliwiających uzyskanie obrazu o przekątnej przekraczającej 3 m, która ma się odbyć:</a:t>
            </a:r>
          </a:p>
          <a:p>
            <a:pPr marL="0" indent="0" algn="just">
              <a:buNone/>
            </a:pPr>
            <a:r>
              <a:rPr lang="pl-PL" sz="4800" dirty="0"/>
              <a:t>a) na stadionie, w innym obiekcie niebędącym budynkiem lub na terenie umożliwiającym przeprowadzenie imprezy masowej, na których liczba udostępnionych przez organizatora miejsc dla osób, ustalona zgodnie z przepisami prawa budowlanego oraz przepisami dotyczącymi ochrony przeciwpożarowej, wynosi nie mniej niż 1000,</a:t>
            </a:r>
          </a:p>
          <a:p>
            <a:pPr marL="0" indent="0" algn="just">
              <a:buNone/>
            </a:pPr>
            <a:r>
              <a:rPr lang="pl-PL" sz="4800" dirty="0"/>
              <a:t>b) w hali sportowej lub w innym budynku umożliwiającym przeprowadzenie imprezy masowej, w których liczba udostępnionych przez organizatora miejsc dla osób, ustalona zgodnie z przepisami prawa budowlanego oraz przepisami dotyczącymi ochrony przeciwpożarowej, wynosi nie mniej niż 500;</a:t>
            </a:r>
          </a:p>
          <a:p>
            <a:pPr marL="0" indent="0" algn="just">
              <a:buNone/>
            </a:pPr>
            <a:r>
              <a:rPr lang="pl-PL" sz="4800" dirty="0"/>
              <a:t>3) </a:t>
            </a:r>
            <a:r>
              <a:rPr lang="pl-PL" sz="4800" dirty="0">
                <a:solidFill>
                  <a:schemeClr val="accent3">
                    <a:lumMod val="50000"/>
                  </a:schemeClr>
                </a:solidFill>
              </a:rPr>
              <a:t>masowej imprezie sportowej </a:t>
            </a:r>
            <a:r>
              <a:rPr lang="pl-PL" sz="4800" dirty="0"/>
              <a:t>- należy przez to rozumieć imprezę masową mającą na celu współzawodnictwo sportowe lub popularyzowanie kultury fizycznej, organizowaną na:</a:t>
            </a:r>
          </a:p>
          <a:p>
            <a:pPr marL="0" indent="0" algn="just">
              <a:buNone/>
            </a:pPr>
            <a:r>
              <a:rPr lang="pl-PL" sz="4800" dirty="0"/>
              <a:t>a) stadionie lub w innym obiekcie niebędącym budynkiem, na którym liczba udostępnionych przez organizatora miejsc dla osób, ustalona zgodnie z przepisami prawa budowlanego oraz przepisami dotyczącymi ochrony przeciwpożarowej, wynosi nie mniej niż 1000, a w przypadku hali sportowej lub innego budynku umożliwiającego przeprowadzenie imprezy masowej - nie mniej niż 300,</a:t>
            </a:r>
          </a:p>
          <a:p>
            <a:pPr marL="0" indent="0" algn="just">
              <a:buNone/>
            </a:pPr>
            <a:r>
              <a:rPr lang="pl-PL" sz="4800" dirty="0"/>
              <a:t>b) terenie umożliwiającym przeprowadzenie imprezy masowej, na którym liczba udostępnionych przez organizatora miejsc dla osób wynosi nie mniej niż 1000;</a:t>
            </a:r>
          </a:p>
          <a:p>
            <a:pPr marL="0" indent="0" algn="just">
              <a:buNone/>
            </a:pPr>
            <a:r>
              <a:rPr lang="pl-PL" sz="4800" dirty="0"/>
              <a:t>4) meczu piłki nożnej - należy przez to rozumieć masową imprezę sportową mającą na celu współzawodnictwo w dyscyplinie piłki nożnej, organizowaną na stadionie lub w innym obiekcie sportowym, na którym liczba udostępnionych przez organizatora miejsc dla osób, ustalona zgodnie z przepisami prawa budowlanego oraz przepisami dotyczącymi ochrony przeciwpożarowej, wynosi nie mniej niż 1000;</a:t>
            </a:r>
          </a:p>
          <a:p>
            <a:pPr marL="0" indent="0" algn="just">
              <a:buNone/>
            </a:pPr>
            <a:r>
              <a:rPr lang="pl-PL" sz="4800" dirty="0"/>
              <a:t>5) imprezie masowej podwyższonego ryzyka - należy przez to rozumieć imprezę masową, w czasie której, zgodnie z informacją o przewidywanych zagrożeniach lub dotychczasowymi doświadczeniami dotyczącymi zachowania osób uczestniczących, istnieje obawa wystąpienia aktów przemocy lub agresji;</a:t>
            </a:r>
          </a:p>
          <a:p>
            <a:endParaRPr lang="pl-PL" sz="1500" dirty="0"/>
          </a:p>
        </p:txBody>
      </p:sp>
    </p:spTree>
    <p:extLst>
      <p:ext uri="{BB962C8B-B14F-4D97-AF65-F5344CB8AC3E}">
        <p14:creationId xmlns:p14="http://schemas.microsoft.com/office/powerpoint/2010/main" val="4020419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BACA92-1BC8-4115-98DD-0A1DEB76680B}"/>
              </a:ext>
            </a:extLst>
          </p:cNvPr>
          <p:cNvSpPr>
            <a:spLocks noGrp="1"/>
          </p:cNvSpPr>
          <p:nvPr>
            <p:ph type="title"/>
          </p:nvPr>
        </p:nvSpPr>
        <p:spPr>
          <a:xfrm>
            <a:off x="838200" y="365126"/>
            <a:ext cx="10515600" cy="826112"/>
          </a:xfrm>
        </p:spPr>
        <p:txBody>
          <a:bodyPr>
            <a:normAutofit/>
          </a:bodyPr>
          <a:lstStyle/>
          <a:p>
            <a:pPr algn="ctr"/>
            <a:r>
              <a:rPr lang="pl-PL" sz="3500" b="1" dirty="0"/>
              <a:t>Zakaz wstępu na imprezę masową</a:t>
            </a:r>
          </a:p>
        </p:txBody>
      </p:sp>
      <p:sp>
        <p:nvSpPr>
          <p:cNvPr id="3" name="Symbol zastępczy zawartości 2">
            <a:extLst>
              <a:ext uri="{FF2B5EF4-FFF2-40B4-BE49-F238E27FC236}">
                <a16:creationId xmlns:a16="http://schemas.microsoft.com/office/drawing/2014/main" id="{75E1BADA-8E66-4BBB-9443-01B977898E0E}"/>
              </a:ext>
            </a:extLst>
          </p:cNvPr>
          <p:cNvSpPr>
            <a:spLocks noGrp="1"/>
          </p:cNvSpPr>
          <p:nvPr>
            <p:ph idx="1"/>
          </p:nvPr>
        </p:nvSpPr>
        <p:spPr>
          <a:xfrm>
            <a:off x="979100" y="1417739"/>
            <a:ext cx="10233800" cy="4750835"/>
          </a:xfrm>
        </p:spPr>
        <p:txBody>
          <a:bodyPr>
            <a:normAutofit fontScale="92500" lnSpcReduction="20000"/>
          </a:bodyPr>
          <a:lstStyle/>
          <a:p>
            <a:pPr marL="0" indent="0" algn="just">
              <a:buNone/>
            </a:pPr>
            <a:r>
              <a:rPr lang="pl-PL" sz="2000" dirty="0">
                <a:solidFill>
                  <a:srgbClr val="C00000"/>
                </a:solidFill>
              </a:rPr>
              <a:t>fakultatywnie, na okres od 2 lat do lat 6</a:t>
            </a:r>
            <a:r>
              <a:rPr lang="pl-PL" sz="2000" dirty="0"/>
              <a:t>; </a:t>
            </a:r>
          </a:p>
          <a:p>
            <a:pPr algn="just">
              <a:buFont typeface="Wingdings" panose="05000000000000000000" pitchFamily="2" charset="2"/>
              <a:buChar char="ü"/>
            </a:pPr>
            <a:r>
              <a:rPr lang="pl-PL" sz="2000" dirty="0"/>
              <a:t>jeżeli przestępstwo zostało popełnione w związku z imprezą masową lub w razie skazania za występek o charakterze chuligańskim (</a:t>
            </a:r>
            <a:r>
              <a:rPr lang="pl-PL" sz="2000" i="1" dirty="0"/>
              <a:t>art. 115 § 21 k.k.: Występkiem o charakterze chuligańskim jest występek polegający na umyślnym zamachu na zdrowie, na wolność, na cześć lub nietykalność cielesną, na bezpieczeństwo powszechne, na działalność instytucji państwowych lub samorządu terytorialnego, na porządek publiczny, albo na umyślnym niszczeniu, uszkodzeniu lub czynieniu niezdatną do użytku cudzej rzeczy, jeżeli sprawca działa publicznie i bez powodu albo z oczywiście błahego powodu, okazując przez to rażące lekceważenie porządku prawnego</a:t>
            </a:r>
            <a:r>
              <a:rPr lang="pl-PL" sz="2000" dirty="0"/>
              <a:t>), </a:t>
            </a:r>
          </a:p>
          <a:p>
            <a:pPr algn="just">
              <a:buFont typeface="Wingdings" panose="05000000000000000000" pitchFamily="2" charset="2"/>
              <a:buChar char="ü"/>
            </a:pPr>
            <a:r>
              <a:rPr lang="pl-PL" sz="2000" dirty="0"/>
              <a:t>jeżeli udział sprawcy w imprezach masowych zagraża dobrom chronionym.</a:t>
            </a:r>
          </a:p>
          <a:p>
            <a:pPr algn="just"/>
            <a:r>
              <a:rPr lang="pl-PL" sz="2000" dirty="0">
                <a:solidFill>
                  <a:srgbClr val="C00000"/>
                </a:solidFill>
              </a:rPr>
              <a:t>obligatoryjnie: </a:t>
            </a:r>
            <a:r>
              <a:rPr lang="pl-PL" sz="2000" dirty="0"/>
              <a:t>w razie ponownego skazania sprawcy za przestępstwo popełnione w związku z imprezą masową</a:t>
            </a:r>
          </a:p>
          <a:p>
            <a:pPr algn="just"/>
            <a:r>
              <a:rPr lang="pl-PL" sz="2000" dirty="0"/>
              <a:t>+ sąd orzeka zakaz wstępu na imprezę masową w wypadkach wskazanych w ustawie; </a:t>
            </a:r>
            <a:r>
              <a:rPr lang="pl-PL" sz="2000" dirty="0">
                <a:solidFill>
                  <a:srgbClr val="0070C0"/>
                </a:solidFill>
              </a:rPr>
              <a:t>ustawa o bezpieczeństwie imprez masowych</a:t>
            </a:r>
            <a:r>
              <a:rPr lang="pl-PL" sz="2000" dirty="0"/>
              <a:t> – art. 65 -&gt; za wykroczenia z art. 50, art. 50a, art. 51, art. 52a, art. 124 lub art. 143 </a:t>
            </a:r>
            <a:r>
              <a:rPr lang="pl-PL" sz="2000" dirty="0" err="1"/>
              <a:t>k.w</a:t>
            </a:r>
            <a:r>
              <a:rPr lang="pl-PL" sz="2000" dirty="0"/>
              <a:t>. oraz za wykroczenia z art. 54-56 tejże ustawy, czyli np.: niewykonywanie polecenia porządkowego, wniesienie lub posiadania napojów alkoholowych (wówczas fakultatywnie); obligatoryjnie na podstawie tejże ustawy (na podstawie art. 66) za: wniesienie lub posiadanie broni, wdarcie się na teren, na którym rozgrywane są zawody sportowe, prowokowanie kibiców do niebezpiecznych działań)</a:t>
            </a:r>
          </a:p>
          <a:p>
            <a:endParaRPr lang="pl-PL" dirty="0"/>
          </a:p>
        </p:txBody>
      </p:sp>
    </p:spTree>
    <p:extLst>
      <p:ext uri="{BB962C8B-B14F-4D97-AF65-F5344CB8AC3E}">
        <p14:creationId xmlns:p14="http://schemas.microsoft.com/office/powerpoint/2010/main" val="2779260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55369F-DE0C-42D5-85E1-0D1834B9F25C}"/>
              </a:ext>
            </a:extLst>
          </p:cNvPr>
          <p:cNvSpPr>
            <a:spLocks noGrp="1"/>
          </p:cNvSpPr>
          <p:nvPr>
            <p:ph type="title"/>
          </p:nvPr>
        </p:nvSpPr>
        <p:spPr>
          <a:xfrm>
            <a:off x="838200" y="365126"/>
            <a:ext cx="10515600" cy="800944"/>
          </a:xfrm>
        </p:spPr>
        <p:txBody>
          <a:bodyPr>
            <a:noAutofit/>
          </a:bodyPr>
          <a:lstStyle/>
          <a:p>
            <a:pPr algn="ctr"/>
            <a:r>
              <a:rPr lang="pl-PL" sz="3500" b="1" dirty="0"/>
              <a:t>Zakaz wstępu na imprezę masową</a:t>
            </a:r>
          </a:p>
        </p:txBody>
      </p:sp>
      <p:sp>
        <p:nvSpPr>
          <p:cNvPr id="3" name="Symbol zastępczy zawartości 2">
            <a:extLst>
              <a:ext uri="{FF2B5EF4-FFF2-40B4-BE49-F238E27FC236}">
                <a16:creationId xmlns:a16="http://schemas.microsoft.com/office/drawing/2014/main" id="{1EA07310-B400-4069-8A31-CFDE9614B3DE}"/>
              </a:ext>
            </a:extLst>
          </p:cNvPr>
          <p:cNvSpPr>
            <a:spLocks noGrp="1"/>
          </p:cNvSpPr>
          <p:nvPr>
            <p:ph idx="1"/>
          </p:nvPr>
        </p:nvSpPr>
        <p:spPr>
          <a:xfrm>
            <a:off x="620785" y="1375795"/>
            <a:ext cx="10733015" cy="4901836"/>
          </a:xfrm>
        </p:spPr>
        <p:txBody>
          <a:bodyPr>
            <a:normAutofit fontScale="77500" lnSpcReduction="20000"/>
          </a:bodyPr>
          <a:lstStyle/>
          <a:p>
            <a:pPr algn="just"/>
            <a:r>
              <a:rPr lang="pl-PL" dirty="0"/>
              <a:t>Obejmuje wszelkie imprezy masowe na terytorium RP oraz mecze piłki nożnej rozgrywane przez polską kadrę narodową lub polski klub sportowy poza terytorium RP</a:t>
            </a:r>
          </a:p>
          <a:p>
            <a:pPr algn="just"/>
            <a:r>
              <a:rPr lang="pl-PL" dirty="0"/>
              <a:t>Sąd może jednocześnie orzec obowiązek przebywania skazanego w czasie trwania niektórych imprez masowych objętych zakazem w miejscu stałego pobytu lub w innym wyznaczonym miejscu, z zastosowaniem systemu dozoru elektronicznego (zob. przepisy </a:t>
            </a:r>
            <a:r>
              <a:rPr lang="pl-PL" dirty="0" err="1"/>
              <a:t>k.k.w</a:t>
            </a:r>
            <a:r>
              <a:rPr lang="pl-PL" dirty="0"/>
              <a:t>.) – od 6 do 12 miesięcy</a:t>
            </a:r>
          </a:p>
          <a:p>
            <a:pPr algn="just"/>
            <a:r>
              <a:rPr lang="pl-PL" dirty="0"/>
              <a:t>Jeżeli orzeczenie powyższego obowiązku byłoby niemożliwe lub oczywiście niecelowe, sąd może orzec obowiązek stawiennictwa skazanego w czasie trwania niektórych imprez masowych objętych zakazem w jednostce organizacyjnej Policji lub w miejscu określonym przez właściwego, ze względu na miejsce zamieszkania skazanego, komendanta powiatowego, rejonowego lub miejskiego Policji – od 6 miesięcy do 6 lat</a:t>
            </a:r>
          </a:p>
          <a:p>
            <a:pPr algn="just"/>
            <a:r>
              <a:rPr lang="pl-PL" dirty="0"/>
              <a:t>Czas trwania powyższych obowiązków nie może przekroczyć okresu, na jaki został orzeczony środek karny zakazu wstępu na imprezę masową</a:t>
            </a:r>
          </a:p>
          <a:p>
            <a:pPr algn="just"/>
            <a:r>
              <a:rPr lang="pl-PL" dirty="0"/>
              <a:t>Nakładając powyższe obowiązki, sąd określa imprezy masowe, w czasie trwania których obowiązek ten ma być wykonywany, wskazując w szczególności nazwy dyscyplin sportowych, nazwy klubów sportowych oraz zakres terytorialny imprez, których obowiązek dotyczy.</a:t>
            </a:r>
          </a:p>
          <a:p>
            <a:endParaRPr lang="pl-PL" dirty="0"/>
          </a:p>
        </p:txBody>
      </p:sp>
    </p:spTree>
    <p:extLst>
      <p:ext uri="{BB962C8B-B14F-4D97-AF65-F5344CB8AC3E}">
        <p14:creationId xmlns:p14="http://schemas.microsoft.com/office/powerpoint/2010/main" val="914789009"/>
      </p:ext>
    </p:extLst>
  </p:cSld>
  <p:clrMapOvr>
    <a:masterClrMapping/>
  </p:clrMapOvr>
</p:sld>
</file>

<file path=ppt/theme/theme1.xml><?xml version="1.0" encoding="utf-8"?>
<a:theme xmlns:a="http://schemas.openxmlformats.org/drawingml/2006/main" name="Głębokość">
  <a:themeElements>
    <a:clrScheme name="Głębokość">
      <a:dk1>
        <a:sysClr val="windowText" lastClr="000000"/>
      </a:dk1>
      <a:lt1>
        <a:sysClr val="window" lastClr="FFFFFF"/>
      </a:lt1>
      <a:dk2>
        <a:srgbClr val="4B4B4B"/>
      </a:dk2>
      <a:lt2>
        <a:srgbClr val="8ED5C1"/>
      </a:lt2>
      <a:accent1>
        <a:srgbClr val="73CBB2"/>
      </a:accent1>
      <a:accent2>
        <a:srgbClr val="AACD5B"/>
      </a:accent2>
      <a:accent3>
        <a:srgbClr val="65A9E1"/>
      </a:accent3>
      <a:accent4>
        <a:srgbClr val="6274D8"/>
      </a:accent4>
      <a:accent5>
        <a:srgbClr val="AB54D7"/>
      </a:accent5>
      <a:accent6>
        <a:srgbClr val="D15B37"/>
      </a:accent6>
      <a:hlink>
        <a:srgbClr val="BFE962"/>
      </a:hlink>
      <a:folHlink>
        <a:srgbClr val="C0D591"/>
      </a:folHlink>
    </a:clrScheme>
    <a:fontScheme name="Głębokość">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łębokość">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47428100-C732-4B2E-A30A-5273F581A0F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Głębokość</Template>
  <TotalTime>279</TotalTime>
  <Words>3259</Words>
  <Application>Microsoft Office PowerPoint</Application>
  <PresentationFormat>Panoramiczny</PresentationFormat>
  <Paragraphs>128</Paragraphs>
  <Slides>17</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17</vt:i4>
      </vt:variant>
    </vt:vector>
  </HeadingPairs>
  <TitlesOfParts>
    <vt:vector size="22" baseType="lpstr">
      <vt:lpstr>Arial</vt:lpstr>
      <vt:lpstr>Calibri</vt:lpstr>
      <vt:lpstr>Corbel</vt:lpstr>
      <vt:lpstr>Wingdings</vt:lpstr>
      <vt:lpstr>Głębokość</vt:lpstr>
      <vt:lpstr>Środki karne</vt:lpstr>
      <vt:lpstr>Środki karne – uwagi ogólne</vt:lpstr>
      <vt:lpstr>Środki karne – uwagi ogólne</vt:lpstr>
      <vt:lpstr>Pozbawienie praw publicznych – art. 40 k.k.</vt:lpstr>
      <vt:lpstr>Pozbawienie praw publicznych</vt:lpstr>
      <vt:lpstr>Zakaz zajmowania określonego stanowiska, wykonywania określonego zawodu lub prowadzenia określonej działalności gospodarczej</vt:lpstr>
      <vt:lpstr>Zakaz wstępu na imprezę masową – pojęcie imprezy masowej (art. 3 ustawy o bezpieczeństwie imprez masowych)</vt:lpstr>
      <vt:lpstr>Zakaz wstępu na imprezę masową</vt:lpstr>
      <vt:lpstr>Zakaz wstępu na imprezę masową</vt:lpstr>
      <vt:lpstr>Zakaz prowadzenia pojazdów </vt:lpstr>
      <vt:lpstr>Zakaz prowadzenia pojazdów</vt:lpstr>
      <vt:lpstr>Blokada antyalkoholowa</vt:lpstr>
      <vt:lpstr>Wyrok Sądu Najwyższego z dnia 15 lutego 2018 r., II K 30/18</vt:lpstr>
      <vt:lpstr>Świadczenie pieniężne</vt:lpstr>
      <vt:lpstr>Kazus 1 </vt:lpstr>
      <vt:lpstr>Kazus 2</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Środki karne</dc:title>
  <dc:creator>Katarzyna</dc:creator>
  <cp:lastModifiedBy>Katarzyna</cp:lastModifiedBy>
  <cp:revision>31</cp:revision>
  <dcterms:created xsi:type="dcterms:W3CDTF">2018-02-23T16:05:59Z</dcterms:created>
  <dcterms:modified xsi:type="dcterms:W3CDTF">2018-02-25T19:26:01Z</dcterms:modified>
</cp:coreProperties>
</file>