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8" r:id="rId30"/>
    <p:sldId id="29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EF34F-D9A6-40E0-AA22-94244803540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2B664C9-DF3C-4CAD-B685-2EA7AC3CB1E7}">
      <dgm:prSet phldrT="[Tekst]"/>
      <dgm:spPr/>
      <dgm:t>
        <a:bodyPr/>
        <a:lstStyle/>
        <a:p>
          <a:r>
            <a:rPr lang="pl-PL" dirty="0" smtClean="0"/>
            <a:t>Psychologiczne mechanizmy oddziaływania, </a:t>
          </a:r>
        </a:p>
        <a:p>
          <a:r>
            <a:rPr lang="pl-PL" dirty="0" smtClean="0"/>
            <a:t>System informacji zmierza do przekazania komunikatów:</a:t>
          </a:r>
          <a:endParaRPr lang="pl-PL" dirty="0"/>
        </a:p>
      </dgm:t>
    </dgm:pt>
    <dgm:pt modelId="{702B3C78-A94F-4CFE-A822-8D5839034B98}" type="parTrans" cxnId="{5B0B4BA8-5DA3-49D5-AF50-9E8B68FC4968}">
      <dgm:prSet/>
      <dgm:spPr/>
      <dgm:t>
        <a:bodyPr/>
        <a:lstStyle/>
        <a:p>
          <a:endParaRPr lang="pl-PL"/>
        </a:p>
      </dgm:t>
    </dgm:pt>
    <dgm:pt modelId="{38B610B8-10A1-469B-BA8A-04C5FE90A972}" type="sibTrans" cxnId="{5B0B4BA8-5DA3-49D5-AF50-9E8B68FC4968}">
      <dgm:prSet/>
      <dgm:spPr/>
      <dgm:t>
        <a:bodyPr/>
        <a:lstStyle/>
        <a:p>
          <a:endParaRPr lang="pl-PL"/>
        </a:p>
      </dgm:t>
    </dgm:pt>
    <dgm:pt modelId="{7ADAC6DC-8566-4B9E-887D-DF49FD4CBAAD}">
      <dgm:prSet/>
      <dgm:spPr/>
      <dgm:t>
        <a:bodyPr/>
        <a:lstStyle/>
        <a:p>
          <a:r>
            <a:rPr lang="pl-PL" dirty="0" smtClean="0"/>
            <a:t>1. Jeśli popełnisz przestępstwo, prawdopodobieństwo wykrycia jest wysokie,</a:t>
          </a:r>
          <a:endParaRPr lang="pl-PL" dirty="0"/>
        </a:p>
      </dgm:t>
    </dgm:pt>
    <dgm:pt modelId="{603833B1-70EC-4E82-B26F-3CAC687FB9DF}" type="parTrans" cxnId="{E70B41FD-C859-4A08-B731-47824512DFB1}">
      <dgm:prSet/>
      <dgm:spPr/>
      <dgm:t>
        <a:bodyPr/>
        <a:lstStyle/>
        <a:p>
          <a:endParaRPr lang="pl-PL"/>
        </a:p>
      </dgm:t>
    </dgm:pt>
    <dgm:pt modelId="{2CE8F812-834E-4312-9614-D5F649B40286}" type="sibTrans" cxnId="{E70B41FD-C859-4A08-B731-47824512DFB1}">
      <dgm:prSet/>
      <dgm:spPr/>
      <dgm:t>
        <a:bodyPr/>
        <a:lstStyle/>
        <a:p>
          <a:endParaRPr lang="pl-PL"/>
        </a:p>
      </dgm:t>
    </dgm:pt>
    <dgm:pt modelId="{E8DBA5A0-A128-43B7-8D44-1C301C08E8EB}">
      <dgm:prSet/>
      <dgm:spPr/>
      <dgm:t>
        <a:bodyPr/>
        <a:lstStyle/>
        <a:p>
          <a:r>
            <a:rPr lang="pl-PL" dirty="0" smtClean="0"/>
            <a:t>2. Wykryte przestępstwo, doprowadzi z wysokim prawdopodobieństwem do ujęcia, skazania i wykonania kary,</a:t>
          </a:r>
          <a:endParaRPr lang="pl-PL" dirty="0"/>
        </a:p>
      </dgm:t>
    </dgm:pt>
    <dgm:pt modelId="{B59E6A46-4E55-4242-A6FD-C1702B530743}" type="parTrans" cxnId="{A053A5FF-3D2C-4E46-A62F-6B2CA48DC206}">
      <dgm:prSet/>
      <dgm:spPr/>
      <dgm:t>
        <a:bodyPr/>
        <a:lstStyle/>
        <a:p>
          <a:endParaRPr lang="pl-PL"/>
        </a:p>
      </dgm:t>
    </dgm:pt>
    <dgm:pt modelId="{20C72E8E-E784-420B-AEEE-D0189011DAFF}" type="sibTrans" cxnId="{A053A5FF-3D2C-4E46-A62F-6B2CA48DC206}">
      <dgm:prSet/>
      <dgm:spPr/>
      <dgm:t>
        <a:bodyPr/>
        <a:lstStyle/>
        <a:p>
          <a:endParaRPr lang="pl-PL"/>
        </a:p>
      </dgm:t>
    </dgm:pt>
    <dgm:pt modelId="{CA02B6D3-26B7-46F3-A727-AEC6ACF65673}">
      <dgm:prSet/>
      <dgm:spPr/>
      <dgm:t>
        <a:bodyPr/>
        <a:lstStyle/>
        <a:p>
          <a:r>
            <a:rPr lang="pl-PL" dirty="0" smtClean="0"/>
            <a:t>3. Surowość kary jest wystarczająca, przeważa w ramach bilansu zysk/strata </a:t>
          </a:r>
          <a:endParaRPr lang="pl-PL" dirty="0"/>
        </a:p>
      </dgm:t>
    </dgm:pt>
    <dgm:pt modelId="{693ADA50-D962-4161-93BA-163582542AF1}" type="parTrans" cxnId="{F2F74672-13BA-4D37-98BE-C73A47E66F05}">
      <dgm:prSet/>
      <dgm:spPr/>
      <dgm:t>
        <a:bodyPr/>
        <a:lstStyle/>
        <a:p>
          <a:endParaRPr lang="pl-PL"/>
        </a:p>
      </dgm:t>
    </dgm:pt>
    <dgm:pt modelId="{9A259400-3449-4323-89C7-18BC33E83935}" type="sibTrans" cxnId="{F2F74672-13BA-4D37-98BE-C73A47E66F05}">
      <dgm:prSet/>
      <dgm:spPr/>
      <dgm:t>
        <a:bodyPr/>
        <a:lstStyle/>
        <a:p>
          <a:endParaRPr lang="pl-PL"/>
        </a:p>
      </dgm:t>
    </dgm:pt>
    <dgm:pt modelId="{D2F9E683-FED9-490D-97D9-7AE103B6658B}" type="pres">
      <dgm:prSet presAssocID="{F3EEF34F-D9A6-40E0-AA22-9424480354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E7476B2-F6DD-4577-951C-4979C5DABAD8}" type="pres">
      <dgm:prSet presAssocID="{F3EEF34F-D9A6-40E0-AA22-942448035406}" presName="dummyMaxCanvas" presStyleCnt="0">
        <dgm:presLayoutVars/>
      </dgm:prSet>
      <dgm:spPr/>
    </dgm:pt>
    <dgm:pt modelId="{DC646543-E1D1-4F08-84E2-F527EB9F0533}" type="pres">
      <dgm:prSet presAssocID="{F3EEF34F-D9A6-40E0-AA22-94244803540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1BF5F2-56EE-4A2F-959D-2B3C26FEF5A4}" type="pres">
      <dgm:prSet presAssocID="{F3EEF34F-D9A6-40E0-AA22-94244803540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D7E2282-A5FF-48A0-97A8-1927AADAA612}" type="pres">
      <dgm:prSet presAssocID="{F3EEF34F-D9A6-40E0-AA22-94244803540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F273E0-BE23-410A-86B6-A9220CDF9675}" type="pres">
      <dgm:prSet presAssocID="{F3EEF34F-D9A6-40E0-AA22-94244803540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889B30-FF0F-41BE-AEC6-82AB3774B78A}" type="pres">
      <dgm:prSet presAssocID="{F3EEF34F-D9A6-40E0-AA22-94244803540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1291BF9-CB80-4F9C-B8CA-E73058A18B39}" type="pres">
      <dgm:prSet presAssocID="{F3EEF34F-D9A6-40E0-AA22-94244803540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2DE9BA-2757-4959-A224-13E7517C5E26}" type="pres">
      <dgm:prSet presAssocID="{F3EEF34F-D9A6-40E0-AA22-94244803540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7D4E9FA-B90B-44CA-A32B-40E37278E9CB}" type="pres">
      <dgm:prSet presAssocID="{F3EEF34F-D9A6-40E0-AA22-94244803540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64363D-4F95-40D0-989D-CEB9BAAA507A}" type="pres">
      <dgm:prSet presAssocID="{F3EEF34F-D9A6-40E0-AA22-94244803540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CE220A-7A14-4F32-ADC8-42F6F0E6F769}" type="pres">
      <dgm:prSet presAssocID="{F3EEF34F-D9A6-40E0-AA22-94244803540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6845D6B-BFFD-4BA2-AEF8-6DC4FFB95DEA}" type="pres">
      <dgm:prSet presAssocID="{F3EEF34F-D9A6-40E0-AA22-94244803540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00D6638-C530-4C3B-A8CD-CD91D146E9C8}" type="presOf" srcId="{E8DBA5A0-A128-43B7-8D44-1C301C08E8EB}" destId="{32CE220A-7A14-4F32-ADC8-42F6F0E6F769}" srcOrd="1" destOrd="0" presId="urn:microsoft.com/office/officeart/2005/8/layout/vProcess5"/>
    <dgm:cxn modelId="{A053A5FF-3D2C-4E46-A62F-6B2CA48DC206}" srcId="{F3EEF34F-D9A6-40E0-AA22-942448035406}" destId="{E8DBA5A0-A128-43B7-8D44-1C301C08E8EB}" srcOrd="2" destOrd="0" parTransId="{B59E6A46-4E55-4242-A6FD-C1702B530743}" sibTransId="{20C72E8E-E784-420B-AEEE-D0189011DAFF}"/>
    <dgm:cxn modelId="{D7BEBCE4-2F32-4196-A91F-778BDECEBCBA}" type="presOf" srcId="{CA02B6D3-26B7-46F3-A727-AEC6ACF65673}" destId="{86845D6B-BFFD-4BA2-AEF8-6DC4FFB95DEA}" srcOrd="1" destOrd="0" presId="urn:microsoft.com/office/officeart/2005/8/layout/vProcess5"/>
    <dgm:cxn modelId="{26E5D7D7-3C4C-41CD-9727-70CC3ED06029}" type="presOf" srcId="{F3EEF34F-D9A6-40E0-AA22-942448035406}" destId="{D2F9E683-FED9-490D-97D9-7AE103B6658B}" srcOrd="0" destOrd="0" presId="urn:microsoft.com/office/officeart/2005/8/layout/vProcess5"/>
    <dgm:cxn modelId="{65A1BAA0-9869-432B-B915-2746EED9953F}" type="presOf" srcId="{38B610B8-10A1-469B-BA8A-04C5FE90A972}" destId="{E8889B30-FF0F-41BE-AEC6-82AB3774B78A}" srcOrd="0" destOrd="0" presId="urn:microsoft.com/office/officeart/2005/8/layout/vProcess5"/>
    <dgm:cxn modelId="{F2F74672-13BA-4D37-98BE-C73A47E66F05}" srcId="{F3EEF34F-D9A6-40E0-AA22-942448035406}" destId="{CA02B6D3-26B7-46F3-A727-AEC6ACF65673}" srcOrd="3" destOrd="0" parTransId="{693ADA50-D962-4161-93BA-163582542AF1}" sibTransId="{9A259400-3449-4323-89C7-18BC33E83935}"/>
    <dgm:cxn modelId="{D4074088-F5DF-4AEE-91CF-2E28D0D7295E}" type="presOf" srcId="{7ADAC6DC-8566-4B9E-887D-DF49FD4CBAAD}" destId="{4B1BF5F2-56EE-4A2F-959D-2B3C26FEF5A4}" srcOrd="0" destOrd="0" presId="urn:microsoft.com/office/officeart/2005/8/layout/vProcess5"/>
    <dgm:cxn modelId="{5B0B4BA8-5DA3-49D5-AF50-9E8B68FC4968}" srcId="{F3EEF34F-D9A6-40E0-AA22-942448035406}" destId="{D2B664C9-DF3C-4CAD-B685-2EA7AC3CB1E7}" srcOrd="0" destOrd="0" parTransId="{702B3C78-A94F-4CFE-A822-8D5839034B98}" sibTransId="{38B610B8-10A1-469B-BA8A-04C5FE90A972}"/>
    <dgm:cxn modelId="{DB96C76E-BE01-47A5-8D06-C171E73B934B}" type="presOf" srcId="{20C72E8E-E784-420B-AEEE-D0189011DAFF}" destId="{792DE9BA-2757-4959-A224-13E7517C5E26}" srcOrd="0" destOrd="0" presId="urn:microsoft.com/office/officeart/2005/8/layout/vProcess5"/>
    <dgm:cxn modelId="{52742D5B-A468-4D3A-873F-B5D9569ACA97}" type="presOf" srcId="{2CE8F812-834E-4312-9614-D5F649B40286}" destId="{71291BF9-CB80-4F9C-B8CA-E73058A18B39}" srcOrd="0" destOrd="0" presId="urn:microsoft.com/office/officeart/2005/8/layout/vProcess5"/>
    <dgm:cxn modelId="{DE1ABBDE-5FD9-477C-BA75-299EE2E0CEC2}" type="presOf" srcId="{D2B664C9-DF3C-4CAD-B685-2EA7AC3CB1E7}" destId="{E7D4E9FA-B90B-44CA-A32B-40E37278E9CB}" srcOrd="1" destOrd="0" presId="urn:microsoft.com/office/officeart/2005/8/layout/vProcess5"/>
    <dgm:cxn modelId="{0D7A0426-0251-4880-9290-79D117AC5530}" type="presOf" srcId="{7ADAC6DC-8566-4B9E-887D-DF49FD4CBAAD}" destId="{6364363D-4F95-40D0-989D-CEB9BAAA507A}" srcOrd="1" destOrd="0" presId="urn:microsoft.com/office/officeart/2005/8/layout/vProcess5"/>
    <dgm:cxn modelId="{CAB7FE31-28F0-4EE7-9BB9-39B747F2E07F}" type="presOf" srcId="{E8DBA5A0-A128-43B7-8D44-1C301C08E8EB}" destId="{5D7E2282-A5FF-48A0-97A8-1927AADAA612}" srcOrd="0" destOrd="0" presId="urn:microsoft.com/office/officeart/2005/8/layout/vProcess5"/>
    <dgm:cxn modelId="{E225FA5A-6436-4CD7-A76E-33EFBF938A19}" type="presOf" srcId="{CA02B6D3-26B7-46F3-A727-AEC6ACF65673}" destId="{63F273E0-BE23-410A-86B6-A9220CDF9675}" srcOrd="0" destOrd="0" presId="urn:microsoft.com/office/officeart/2005/8/layout/vProcess5"/>
    <dgm:cxn modelId="{E70B41FD-C859-4A08-B731-47824512DFB1}" srcId="{F3EEF34F-D9A6-40E0-AA22-942448035406}" destId="{7ADAC6DC-8566-4B9E-887D-DF49FD4CBAAD}" srcOrd="1" destOrd="0" parTransId="{603833B1-70EC-4E82-B26F-3CAC687FB9DF}" sibTransId="{2CE8F812-834E-4312-9614-D5F649B40286}"/>
    <dgm:cxn modelId="{145A298B-88F5-4630-9613-29E210BF04FA}" type="presOf" srcId="{D2B664C9-DF3C-4CAD-B685-2EA7AC3CB1E7}" destId="{DC646543-E1D1-4F08-84E2-F527EB9F0533}" srcOrd="0" destOrd="0" presId="urn:microsoft.com/office/officeart/2005/8/layout/vProcess5"/>
    <dgm:cxn modelId="{886D6A87-16AD-4FC5-A6AF-4E28C7466984}" type="presParOf" srcId="{D2F9E683-FED9-490D-97D9-7AE103B6658B}" destId="{7E7476B2-F6DD-4577-951C-4979C5DABAD8}" srcOrd="0" destOrd="0" presId="urn:microsoft.com/office/officeart/2005/8/layout/vProcess5"/>
    <dgm:cxn modelId="{CF865DA8-495B-4917-B6CD-8E5957E8B5BF}" type="presParOf" srcId="{D2F9E683-FED9-490D-97D9-7AE103B6658B}" destId="{DC646543-E1D1-4F08-84E2-F527EB9F0533}" srcOrd="1" destOrd="0" presId="urn:microsoft.com/office/officeart/2005/8/layout/vProcess5"/>
    <dgm:cxn modelId="{2E54DF79-0E2C-4020-8582-85050EC52BEA}" type="presParOf" srcId="{D2F9E683-FED9-490D-97D9-7AE103B6658B}" destId="{4B1BF5F2-56EE-4A2F-959D-2B3C26FEF5A4}" srcOrd="2" destOrd="0" presId="urn:microsoft.com/office/officeart/2005/8/layout/vProcess5"/>
    <dgm:cxn modelId="{D0173243-CFDC-4EB1-928E-6A5BC9645758}" type="presParOf" srcId="{D2F9E683-FED9-490D-97D9-7AE103B6658B}" destId="{5D7E2282-A5FF-48A0-97A8-1927AADAA612}" srcOrd="3" destOrd="0" presId="urn:microsoft.com/office/officeart/2005/8/layout/vProcess5"/>
    <dgm:cxn modelId="{F34D2E1F-56AE-4E45-A7FE-801E16FCD831}" type="presParOf" srcId="{D2F9E683-FED9-490D-97D9-7AE103B6658B}" destId="{63F273E0-BE23-410A-86B6-A9220CDF9675}" srcOrd="4" destOrd="0" presId="urn:microsoft.com/office/officeart/2005/8/layout/vProcess5"/>
    <dgm:cxn modelId="{EC1B6673-D182-4DDB-9959-7E29027F92B2}" type="presParOf" srcId="{D2F9E683-FED9-490D-97D9-7AE103B6658B}" destId="{E8889B30-FF0F-41BE-AEC6-82AB3774B78A}" srcOrd="5" destOrd="0" presId="urn:microsoft.com/office/officeart/2005/8/layout/vProcess5"/>
    <dgm:cxn modelId="{4F5AF44D-E55E-474F-B718-C6453DA66124}" type="presParOf" srcId="{D2F9E683-FED9-490D-97D9-7AE103B6658B}" destId="{71291BF9-CB80-4F9C-B8CA-E73058A18B39}" srcOrd="6" destOrd="0" presId="urn:microsoft.com/office/officeart/2005/8/layout/vProcess5"/>
    <dgm:cxn modelId="{137AFCF5-E8B9-4FC3-820B-0ADAF0D3C13D}" type="presParOf" srcId="{D2F9E683-FED9-490D-97D9-7AE103B6658B}" destId="{792DE9BA-2757-4959-A224-13E7517C5E26}" srcOrd="7" destOrd="0" presId="urn:microsoft.com/office/officeart/2005/8/layout/vProcess5"/>
    <dgm:cxn modelId="{43A1AE63-88C6-4EB4-A435-BC243B400F11}" type="presParOf" srcId="{D2F9E683-FED9-490D-97D9-7AE103B6658B}" destId="{E7D4E9FA-B90B-44CA-A32B-40E37278E9CB}" srcOrd="8" destOrd="0" presId="urn:microsoft.com/office/officeart/2005/8/layout/vProcess5"/>
    <dgm:cxn modelId="{4A1D09A7-3E59-41AB-9EFE-51A65A7E5F7D}" type="presParOf" srcId="{D2F9E683-FED9-490D-97D9-7AE103B6658B}" destId="{6364363D-4F95-40D0-989D-CEB9BAAA507A}" srcOrd="9" destOrd="0" presId="urn:microsoft.com/office/officeart/2005/8/layout/vProcess5"/>
    <dgm:cxn modelId="{096E2C2C-6BE6-4E71-9DCA-0080B99638E7}" type="presParOf" srcId="{D2F9E683-FED9-490D-97D9-7AE103B6658B}" destId="{32CE220A-7A14-4F32-ADC8-42F6F0E6F769}" srcOrd="10" destOrd="0" presId="urn:microsoft.com/office/officeart/2005/8/layout/vProcess5"/>
    <dgm:cxn modelId="{A62B946A-1E6E-4CCE-957A-EC906912DD30}" type="presParOf" srcId="{D2F9E683-FED9-490D-97D9-7AE103B6658B}" destId="{86845D6B-BFFD-4BA2-AEF8-6DC4FFB95DE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0978A-E675-41E2-B1F2-DC3723FEF38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3B9C566-0968-4BA4-933F-EFB3FB4184BE}">
      <dgm:prSet phldrT="[Tekst]" custT="1"/>
      <dgm:spPr/>
      <dgm:t>
        <a:bodyPr/>
        <a:lstStyle/>
        <a:p>
          <a:r>
            <a:rPr lang="pl-PL" sz="1800" dirty="0" smtClean="0"/>
            <a:t>Społeczna wiedza płynie z masmediów – zwiększa to skuteczność prewencji generalnej,</a:t>
          </a:r>
          <a:endParaRPr lang="pl-PL" sz="1800" dirty="0"/>
        </a:p>
      </dgm:t>
    </dgm:pt>
    <dgm:pt modelId="{7EAD0247-1E9B-4E86-A194-0E2CE26CF016}" type="parTrans" cxnId="{B29296DE-1490-4324-8097-0FAB5099E9E1}">
      <dgm:prSet/>
      <dgm:spPr/>
      <dgm:t>
        <a:bodyPr/>
        <a:lstStyle/>
        <a:p>
          <a:endParaRPr lang="pl-PL"/>
        </a:p>
      </dgm:t>
    </dgm:pt>
    <dgm:pt modelId="{38E1B4E5-139F-4876-BA0C-83EA5C1B5575}" type="sibTrans" cxnId="{B29296DE-1490-4324-8097-0FAB5099E9E1}">
      <dgm:prSet/>
      <dgm:spPr/>
      <dgm:t>
        <a:bodyPr/>
        <a:lstStyle/>
        <a:p>
          <a:endParaRPr lang="pl-PL"/>
        </a:p>
      </dgm:t>
    </dgm:pt>
    <dgm:pt modelId="{5F3AECC2-3962-444D-893D-9861C8F25731}">
      <dgm:prSet custT="1"/>
      <dgm:spPr/>
      <dgm:t>
        <a:bodyPr/>
        <a:lstStyle/>
        <a:p>
          <a:r>
            <a:rPr lang="pl-PL" sz="1800" dirty="0" smtClean="0"/>
            <a:t>Przekaz nie może być zbyt dokładny – im bardziej szczegółowa wiedza tym mniejsza skuteczność,</a:t>
          </a:r>
          <a:endParaRPr lang="pl-PL" sz="1800" dirty="0"/>
        </a:p>
      </dgm:t>
    </dgm:pt>
    <dgm:pt modelId="{3FC02056-1F70-46C3-BABD-507709873340}" type="parTrans" cxnId="{A213821E-4EBD-4F79-8E58-FE0CFF21F15A}">
      <dgm:prSet/>
      <dgm:spPr/>
      <dgm:t>
        <a:bodyPr/>
        <a:lstStyle/>
        <a:p>
          <a:endParaRPr lang="pl-PL"/>
        </a:p>
      </dgm:t>
    </dgm:pt>
    <dgm:pt modelId="{B08B9E50-6890-4D7D-B29D-2EDD28CA1230}" type="sibTrans" cxnId="{A213821E-4EBD-4F79-8E58-FE0CFF21F15A}">
      <dgm:prSet/>
      <dgm:spPr/>
      <dgm:t>
        <a:bodyPr/>
        <a:lstStyle/>
        <a:p>
          <a:endParaRPr lang="pl-PL"/>
        </a:p>
      </dgm:t>
    </dgm:pt>
    <dgm:pt modelId="{3E7A984E-6D2B-4147-BED3-AB9BB91753EF}">
      <dgm:prSet custT="1"/>
      <dgm:spPr/>
      <dgm:t>
        <a:bodyPr/>
        <a:lstStyle/>
        <a:p>
          <a:r>
            <a:rPr lang="pl-PL" sz="1800" dirty="0" smtClean="0"/>
            <a:t>Problem przeciążenie informacją o nasileniu przestępczości, może wywoływać strach, a także zwiększać przestępczość, oczekiwanie i zwiększenie działań po stronie organów ścigania i wymiaru sprawiedliwości zmniejsza jego skuteczność (efekt masowego uwięzienia),</a:t>
          </a:r>
          <a:endParaRPr lang="pl-PL" sz="1800" dirty="0"/>
        </a:p>
      </dgm:t>
    </dgm:pt>
    <dgm:pt modelId="{90B3B636-CD8D-43BE-918C-D9E371BEA71F}" type="parTrans" cxnId="{2401D0BC-0451-4D7F-B9BB-6E41EBFFBF55}">
      <dgm:prSet/>
      <dgm:spPr/>
      <dgm:t>
        <a:bodyPr/>
        <a:lstStyle/>
        <a:p>
          <a:endParaRPr lang="pl-PL"/>
        </a:p>
      </dgm:t>
    </dgm:pt>
    <dgm:pt modelId="{6A5F6879-F26D-4EDA-A766-634695AC3DAD}" type="sibTrans" cxnId="{2401D0BC-0451-4D7F-B9BB-6E41EBFFBF55}">
      <dgm:prSet/>
      <dgm:spPr/>
      <dgm:t>
        <a:bodyPr/>
        <a:lstStyle/>
        <a:p>
          <a:endParaRPr lang="pl-PL"/>
        </a:p>
      </dgm:t>
    </dgm:pt>
    <dgm:pt modelId="{82A9A43D-AA3A-4C3F-9804-C872195329AE}">
      <dgm:prSet custT="1"/>
      <dgm:spPr/>
      <dgm:t>
        <a:bodyPr/>
        <a:lstStyle/>
        <a:p>
          <a:r>
            <a:rPr lang="pl-PL" sz="1800" dirty="0" smtClean="0"/>
            <a:t>Efektywność prewencji wzrasta jeśli lokata jednostek w system społeczny i czerpane z niego nagrody będą wzrastać,</a:t>
          </a:r>
          <a:endParaRPr lang="pl-PL" sz="1800" dirty="0"/>
        </a:p>
      </dgm:t>
    </dgm:pt>
    <dgm:pt modelId="{163768F2-26FA-4C7C-8A78-70E1AFA6A602}" type="parTrans" cxnId="{D976ED8C-4534-4096-8012-234D5A48E2F8}">
      <dgm:prSet/>
      <dgm:spPr/>
      <dgm:t>
        <a:bodyPr/>
        <a:lstStyle/>
        <a:p>
          <a:endParaRPr lang="pl-PL"/>
        </a:p>
      </dgm:t>
    </dgm:pt>
    <dgm:pt modelId="{2A87B8C0-0BFD-4FB8-9A98-351CC870FC28}" type="sibTrans" cxnId="{D976ED8C-4534-4096-8012-234D5A48E2F8}">
      <dgm:prSet/>
      <dgm:spPr/>
      <dgm:t>
        <a:bodyPr/>
        <a:lstStyle/>
        <a:p>
          <a:endParaRPr lang="pl-PL"/>
        </a:p>
      </dgm:t>
    </dgm:pt>
    <dgm:pt modelId="{2BC1C6F8-6484-4DAC-93E2-B4C325F20A5F}">
      <dgm:prSet custT="1"/>
      <dgm:spPr/>
      <dgm:t>
        <a:bodyPr/>
        <a:lstStyle/>
        <a:p>
          <a:r>
            <a:rPr lang="pl-PL" sz="1800" dirty="0" smtClean="0"/>
            <a:t>Wzrost zrozumienia i zainteresowanie efektami długofalowymi swojego społecznego zachowania zwiększa efektywność prewencji,</a:t>
          </a:r>
          <a:endParaRPr lang="pl-PL" sz="1800" dirty="0"/>
        </a:p>
      </dgm:t>
    </dgm:pt>
    <dgm:pt modelId="{CAA40C34-F3B1-43EC-999E-D47C1C211718}" type="parTrans" cxnId="{A8E44041-33F0-4CE8-8A67-6BB06BD98EB3}">
      <dgm:prSet/>
      <dgm:spPr/>
      <dgm:t>
        <a:bodyPr/>
        <a:lstStyle/>
        <a:p>
          <a:endParaRPr lang="pl-PL"/>
        </a:p>
      </dgm:t>
    </dgm:pt>
    <dgm:pt modelId="{55DDD5D2-394B-4D8F-A518-AB0BB0F2C6DB}" type="sibTrans" cxnId="{A8E44041-33F0-4CE8-8A67-6BB06BD98EB3}">
      <dgm:prSet/>
      <dgm:spPr/>
      <dgm:t>
        <a:bodyPr/>
        <a:lstStyle/>
        <a:p>
          <a:endParaRPr lang="pl-PL"/>
        </a:p>
      </dgm:t>
    </dgm:pt>
    <dgm:pt modelId="{AB29A1F9-9C9F-49E0-8132-8A3D56B05823}">
      <dgm:prSet custT="1"/>
      <dgm:spPr/>
      <dgm:t>
        <a:bodyPr/>
        <a:lstStyle/>
        <a:p>
          <a:r>
            <a:rPr lang="pl-PL" sz="1800" dirty="0" smtClean="0"/>
            <a:t>Im większy i bardziej skomplikowany system społeczny tym mniej efektywny mechanizm prewencji generalnej (więcej norm, zamazanie reguł uszeregowania, wzrost anonimowości jednostek)</a:t>
          </a:r>
          <a:endParaRPr lang="pl-PL" sz="1800" dirty="0"/>
        </a:p>
      </dgm:t>
    </dgm:pt>
    <dgm:pt modelId="{A0E427A7-2F67-4328-9CFE-23F1C67E78D6}" type="parTrans" cxnId="{AA13995E-5945-4FBE-BFAD-11811F195E7A}">
      <dgm:prSet/>
      <dgm:spPr/>
      <dgm:t>
        <a:bodyPr/>
        <a:lstStyle/>
        <a:p>
          <a:endParaRPr lang="pl-PL"/>
        </a:p>
      </dgm:t>
    </dgm:pt>
    <dgm:pt modelId="{97B47631-2A4F-4E43-B502-027766A12140}" type="sibTrans" cxnId="{AA13995E-5945-4FBE-BFAD-11811F195E7A}">
      <dgm:prSet/>
      <dgm:spPr/>
      <dgm:t>
        <a:bodyPr/>
        <a:lstStyle/>
        <a:p>
          <a:endParaRPr lang="pl-PL"/>
        </a:p>
      </dgm:t>
    </dgm:pt>
    <dgm:pt modelId="{D9BB64EB-8A24-4C9B-A106-440040F8E9AD}" type="pres">
      <dgm:prSet presAssocID="{BDE0978A-E675-41E2-B1F2-DC3723FEF38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2ED814BB-503A-40E4-B4D3-799BC526F0A5}" type="pres">
      <dgm:prSet presAssocID="{BDE0978A-E675-41E2-B1F2-DC3723FEF38C}" presName="Name1" presStyleCnt="0"/>
      <dgm:spPr/>
    </dgm:pt>
    <dgm:pt modelId="{F29B27D7-31BC-4831-9081-6B419E3A33DB}" type="pres">
      <dgm:prSet presAssocID="{BDE0978A-E675-41E2-B1F2-DC3723FEF38C}" presName="cycle" presStyleCnt="0"/>
      <dgm:spPr/>
    </dgm:pt>
    <dgm:pt modelId="{8550CEBC-56EC-486E-AB3C-B1D6648D2AE7}" type="pres">
      <dgm:prSet presAssocID="{BDE0978A-E675-41E2-B1F2-DC3723FEF38C}" presName="srcNode" presStyleLbl="node1" presStyleIdx="0" presStyleCnt="6"/>
      <dgm:spPr/>
    </dgm:pt>
    <dgm:pt modelId="{280458B2-D4B1-4444-9659-928431B5BEDE}" type="pres">
      <dgm:prSet presAssocID="{BDE0978A-E675-41E2-B1F2-DC3723FEF38C}" presName="conn" presStyleLbl="parChTrans1D2" presStyleIdx="0" presStyleCnt="1"/>
      <dgm:spPr/>
      <dgm:t>
        <a:bodyPr/>
        <a:lstStyle/>
        <a:p>
          <a:endParaRPr lang="pl-PL"/>
        </a:p>
      </dgm:t>
    </dgm:pt>
    <dgm:pt modelId="{F5DE611B-5AB9-4AE0-8227-92891B6EB169}" type="pres">
      <dgm:prSet presAssocID="{BDE0978A-E675-41E2-B1F2-DC3723FEF38C}" presName="extraNode" presStyleLbl="node1" presStyleIdx="0" presStyleCnt="6"/>
      <dgm:spPr/>
    </dgm:pt>
    <dgm:pt modelId="{B20E192F-B61E-4265-B032-2A370C67039B}" type="pres">
      <dgm:prSet presAssocID="{BDE0978A-E675-41E2-B1F2-DC3723FEF38C}" presName="dstNode" presStyleLbl="node1" presStyleIdx="0" presStyleCnt="6"/>
      <dgm:spPr/>
    </dgm:pt>
    <dgm:pt modelId="{B4A54109-4388-4943-81B4-0C9DF9BCF12C}" type="pres">
      <dgm:prSet presAssocID="{53B9C566-0968-4BA4-933F-EFB3FB4184BE}" presName="text_1" presStyleLbl="node1" presStyleIdx="0" presStyleCnt="6" custScaleY="145584" custLinFactNeighborY="12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EE60BB9-A47B-414A-B923-42D61F5C617A}" type="pres">
      <dgm:prSet presAssocID="{53B9C566-0968-4BA4-933F-EFB3FB4184BE}" presName="accent_1" presStyleCnt="0"/>
      <dgm:spPr/>
    </dgm:pt>
    <dgm:pt modelId="{7C3D134D-CA39-4C5A-9372-D177D8DD629A}" type="pres">
      <dgm:prSet presAssocID="{53B9C566-0968-4BA4-933F-EFB3FB4184BE}" presName="accentRepeatNode" presStyleLbl="solidFgAcc1" presStyleIdx="0" presStyleCnt="6"/>
      <dgm:spPr/>
    </dgm:pt>
    <dgm:pt modelId="{B3A01FCD-21AB-4C1C-8F15-7B8B8EFEAEA8}" type="pres">
      <dgm:prSet presAssocID="{5F3AECC2-3962-444D-893D-9861C8F25731}" presName="text_2" presStyleLbl="node1" presStyleIdx="1" presStyleCnt="6" custScaleY="1200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2FAE74-8F03-4DD4-9410-E13041B8F9F4}" type="pres">
      <dgm:prSet presAssocID="{5F3AECC2-3962-444D-893D-9861C8F25731}" presName="accent_2" presStyleCnt="0"/>
      <dgm:spPr/>
    </dgm:pt>
    <dgm:pt modelId="{538D1128-4B44-446B-86C8-46698F35D4FB}" type="pres">
      <dgm:prSet presAssocID="{5F3AECC2-3962-444D-893D-9861C8F25731}" presName="accentRepeatNode" presStyleLbl="solidFgAcc1" presStyleIdx="1" presStyleCnt="6"/>
      <dgm:spPr/>
    </dgm:pt>
    <dgm:pt modelId="{08069205-98CF-4179-A9FC-8966328A81D2}" type="pres">
      <dgm:prSet presAssocID="{3E7A984E-6D2B-4147-BED3-AB9BB91753EF}" presName="text_3" presStyleLbl="node1" presStyleIdx="2" presStyleCnt="6" custScaleY="16264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5BDD66F-C886-4C74-BBC3-01BFF7E1F301}" type="pres">
      <dgm:prSet presAssocID="{3E7A984E-6D2B-4147-BED3-AB9BB91753EF}" presName="accent_3" presStyleCnt="0"/>
      <dgm:spPr/>
    </dgm:pt>
    <dgm:pt modelId="{4FF00EA1-871F-40E6-81B7-8B7F1B18E241}" type="pres">
      <dgm:prSet presAssocID="{3E7A984E-6D2B-4147-BED3-AB9BB91753EF}" presName="accentRepeatNode" presStyleLbl="solidFgAcc1" presStyleIdx="2" presStyleCnt="6" custScaleX="103625"/>
      <dgm:spPr/>
    </dgm:pt>
    <dgm:pt modelId="{F9A2305E-08B1-433E-8B62-2A1B0819DFB1}" type="pres">
      <dgm:prSet presAssocID="{82A9A43D-AA3A-4C3F-9804-C872195329AE}" presName="text_4" presStyleLbl="node1" presStyleIdx="3" presStyleCnt="6" custScaleY="11116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BBBDDCF-41DA-4582-9A98-65019C224430}" type="pres">
      <dgm:prSet presAssocID="{82A9A43D-AA3A-4C3F-9804-C872195329AE}" presName="accent_4" presStyleCnt="0"/>
      <dgm:spPr/>
    </dgm:pt>
    <dgm:pt modelId="{89B81430-0BA2-441F-8313-56CA80EA0615}" type="pres">
      <dgm:prSet presAssocID="{82A9A43D-AA3A-4C3F-9804-C872195329AE}" presName="accentRepeatNode" presStyleLbl="solidFgAcc1" presStyleIdx="3" presStyleCnt="6"/>
      <dgm:spPr/>
    </dgm:pt>
    <dgm:pt modelId="{82EC4D16-7C71-4C65-8886-ECEC82B2A434}" type="pres">
      <dgm:prSet presAssocID="{2BC1C6F8-6484-4DAC-93E2-B4C325F20A5F}" presName="text_5" presStyleLbl="node1" presStyleIdx="4" presStyleCnt="6" custScaleY="134866" custLinFactNeighborX="92" custLinFactNeighborY="-61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D81043D-F1C3-4BB2-80B1-EC3C2CEA4AA0}" type="pres">
      <dgm:prSet presAssocID="{2BC1C6F8-6484-4DAC-93E2-B4C325F20A5F}" presName="accent_5" presStyleCnt="0"/>
      <dgm:spPr/>
    </dgm:pt>
    <dgm:pt modelId="{4C78F95E-5E76-489E-B8F1-E82E036FB9D1}" type="pres">
      <dgm:prSet presAssocID="{2BC1C6F8-6484-4DAC-93E2-B4C325F20A5F}" presName="accentRepeatNode" presStyleLbl="solidFgAcc1" presStyleIdx="4" presStyleCnt="6"/>
      <dgm:spPr/>
    </dgm:pt>
    <dgm:pt modelId="{5730198C-366D-459C-8784-B6B0B8BA10FE}" type="pres">
      <dgm:prSet presAssocID="{AB29A1F9-9C9F-49E0-8132-8A3D56B05823}" presName="text_6" presStyleLbl="node1" presStyleIdx="5" presStyleCnt="6" custScaleY="1382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998942B-4E00-470B-B1FA-E9CE800745B3}" type="pres">
      <dgm:prSet presAssocID="{AB29A1F9-9C9F-49E0-8132-8A3D56B05823}" presName="accent_6" presStyleCnt="0"/>
      <dgm:spPr/>
    </dgm:pt>
    <dgm:pt modelId="{EB15B41E-878C-4A23-B2E5-9BFB472D0174}" type="pres">
      <dgm:prSet presAssocID="{AB29A1F9-9C9F-49E0-8132-8A3D56B05823}" presName="accentRepeatNode" presStyleLbl="solidFgAcc1" presStyleIdx="5" presStyleCnt="6"/>
      <dgm:spPr/>
    </dgm:pt>
  </dgm:ptLst>
  <dgm:cxnLst>
    <dgm:cxn modelId="{84DF305C-6904-43E3-A897-8F95CA41486D}" type="presOf" srcId="{82A9A43D-AA3A-4C3F-9804-C872195329AE}" destId="{F9A2305E-08B1-433E-8B62-2A1B0819DFB1}" srcOrd="0" destOrd="0" presId="urn:microsoft.com/office/officeart/2008/layout/VerticalCurvedList"/>
    <dgm:cxn modelId="{2401D0BC-0451-4D7F-B9BB-6E41EBFFBF55}" srcId="{BDE0978A-E675-41E2-B1F2-DC3723FEF38C}" destId="{3E7A984E-6D2B-4147-BED3-AB9BB91753EF}" srcOrd="2" destOrd="0" parTransId="{90B3B636-CD8D-43BE-918C-D9E371BEA71F}" sibTransId="{6A5F6879-F26D-4EDA-A766-634695AC3DAD}"/>
    <dgm:cxn modelId="{AA13995E-5945-4FBE-BFAD-11811F195E7A}" srcId="{BDE0978A-E675-41E2-B1F2-DC3723FEF38C}" destId="{AB29A1F9-9C9F-49E0-8132-8A3D56B05823}" srcOrd="5" destOrd="0" parTransId="{A0E427A7-2F67-4328-9CFE-23F1C67E78D6}" sibTransId="{97B47631-2A4F-4E43-B502-027766A12140}"/>
    <dgm:cxn modelId="{12992F18-85D9-4F13-B92C-7DD23BD9B52C}" type="presOf" srcId="{2BC1C6F8-6484-4DAC-93E2-B4C325F20A5F}" destId="{82EC4D16-7C71-4C65-8886-ECEC82B2A434}" srcOrd="0" destOrd="0" presId="urn:microsoft.com/office/officeart/2008/layout/VerticalCurvedList"/>
    <dgm:cxn modelId="{63A2D91F-7CC1-49E7-9275-EBF4A5A43D49}" type="presOf" srcId="{5F3AECC2-3962-444D-893D-9861C8F25731}" destId="{B3A01FCD-21AB-4C1C-8F15-7B8B8EFEAEA8}" srcOrd="0" destOrd="0" presId="urn:microsoft.com/office/officeart/2008/layout/VerticalCurvedList"/>
    <dgm:cxn modelId="{A213821E-4EBD-4F79-8E58-FE0CFF21F15A}" srcId="{BDE0978A-E675-41E2-B1F2-DC3723FEF38C}" destId="{5F3AECC2-3962-444D-893D-9861C8F25731}" srcOrd="1" destOrd="0" parTransId="{3FC02056-1F70-46C3-BABD-507709873340}" sibTransId="{B08B9E50-6890-4D7D-B29D-2EDD28CA1230}"/>
    <dgm:cxn modelId="{807C98F3-FB24-4B13-9EAC-68018CFA013C}" type="presOf" srcId="{BDE0978A-E675-41E2-B1F2-DC3723FEF38C}" destId="{D9BB64EB-8A24-4C9B-A106-440040F8E9AD}" srcOrd="0" destOrd="0" presId="urn:microsoft.com/office/officeart/2008/layout/VerticalCurvedList"/>
    <dgm:cxn modelId="{955CBEBD-6C9A-4412-9BEE-7A4B6A0ADA1D}" type="presOf" srcId="{38E1B4E5-139F-4876-BA0C-83EA5C1B5575}" destId="{280458B2-D4B1-4444-9659-928431B5BEDE}" srcOrd="0" destOrd="0" presId="urn:microsoft.com/office/officeart/2008/layout/VerticalCurvedList"/>
    <dgm:cxn modelId="{A8E44041-33F0-4CE8-8A67-6BB06BD98EB3}" srcId="{BDE0978A-E675-41E2-B1F2-DC3723FEF38C}" destId="{2BC1C6F8-6484-4DAC-93E2-B4C325F20A5F}" srcOrd="4" destOrd="0" parTransId="{CAA40C34-F3B1-43EC-999E-D47C1C211718}" sibTransId="{55DDD5D2-394B-4D8F-A518-AB0BB0F2C6DB}"/>
    <dgm:cxn modelId="{8B851E10-5C53-423F-BA96-E2DF5C8222BE}" type="presOf" srcId="{AB29A1F9-9C9F-49E0-8132-8A3D56B05823}" destId="{5730198C-366D-459C-8784-B6B0B8BA10FE}" srcOrd="0" destOrd="0" presId="urn:microsoft.com/office/officeart/2008/layout/VerticalCurvedList"/>
    <dgm:cxn modelId="{B29296DE-1490-4324-8097-0FAB5099E9E1}" srcId="{BDE0978A-E675-41E2-B1F2-DC3723FEF38C}" destId="{53B9C566-0968-4BA4-933F-EFB3FB4184BE}" srcOrd="0" destOrd="0" parTransId="{7EAD0247-1E9B-4E86-A194-0E2CE26CF016}" sibTransId="{38E1B4E5-139F-4876-BA0C-83EA5C1B5575}"/>
    <dgm:cxn modelId="{D976ED8C-4534-4096-8012-234D5A48E2F8}" srcId="{BDE0978A-E675-41E2-B1F2-DC3723FEF38C}" destId="{82A9A43D-AA3A-4C3F-9804-C872195329AE}" srcOrd="3" destOrd="0" parTransId="{163768F2-26FA-4C7C-8A78-70E1AFA6A602}" sibTransId="{2A87B8C0-0BFD-4FB8-9A98-351CC870FC28}"/>
    <dgm:cxn modelId="{7C0423B6-E3A9-4B04-938B-08BA401B8630}" type="presOf" srcId="{3E7A984E-6D2B-4147-BED3-AB9BB91753EF}" destId="{08069205-98CF-4179-A9FC-8966328A81D2}" srcOrd="0" destOrd="0" presId="urn:microsoft.com/office/officeart/2008/layout/VerticalCurvedList"/>
    <dgm:cxn modelId="{072E7390-7BBF-4742-9D7C-BFC8A0FFF606}" type="presOf" srcId="{53B9C566-0968-4BA4-933F-EFB3FB4184BE}" destId="{B4A54109-4388-4943-81B4-0C9DF9BCF12C}" srcOrd="0" destOrd="0" presId="urn:microsoft.com/office/officeart/2008/layout/VerticalCurvedList"/>
    <dgm:cxn modelId="{F07EE1E8-30D0-4D8C-BC17-BD212406E2A4}" type="presParOf" srcId="{D9BB64EB-8A24-4C9B-A106-440040F8E9AD}" destId="{2ED814BB-503A-40E4-B4D3-799BC526F0A5}" srcOrd="0" destOrd="0" presId="urn:microsoft.com/office/officeart/2008/layout/VerticalCurvedList"/>
    <dgm:cxn modelId="{EC4A29E4-FC64-42D2-90D6-98DE13C7EADE}" type="presParOf" srcId="{2ED814BB-503A-40E4-B4D3-799BC526F0A5}" destId="{F29B27D7-31BC-4831-9081-6B419E3A33DB}" srcOrd="0" destOrd="0" presId="urn:microsoft.com/office/officeart/2008/layout/VerticalCurvedList"/>
    <dgm:cxn modelId="{8C9BDE11-27F0-4FDF-AFD0-5707DE4C6827}" type="presParOf" srcId="{F29B27D7-31BC-4831-9081-6B419E3A33DB}" destId="{8550CEBC-56EC-486E-AB3C-B1D6648D2AE7}" srcOrd="0" destOrd="0" presId="urn:microsoft.com/office/officeart/2008/layout/VerticalCurvedList"/>
    <dgm:cxn modelId="{C542DDAC-3DEF-46D2-8435-240BE141C115}" type="presParOf" srcId="{F29B27D7-31BC-4831-9081-6B419E3A33DB}" destId="{280458B2-D4B1-4444-9659-928431B5BEDE}" srcOrd="1" destOrd="0" presId="urn:microsoft.com/office/officeart/2008/layout/VerticalCurvedList"/>
    <dgm:cxn modelId="{5A1DD3FC-B4B4-4DC2-8440-08EEAED9D775}" type="presParOf" srcId="{F29B27D7-31BC-4831-9081-6B419E3A33DB}" destId="{F5DE611B-5AB9-4AE0-8227-92891B6EB169}" srcOrd="2" destOrd="0" presId="urn:microsoft.com/office/officeart/2008/layout/VerticalCurvedList"/>
    <dgm:cxn modelId="{AAD34D73-4302-47EB-9955-EF914977D348}" type="presParOf" srcId="{F29B27D7-31BC-4831-9081-6B419E3A33DB}" destId="{B20E192F-B61E-4265-B032-2A370C67039B}" srcOrd="3" destOrd="0" presId="urn:microsoft.com/office/officeart/2008/layout/VerticalCurvedList"/>
    <dgm:cxn modelId="{85751D0A-C58C-44FF-BB53-917DA950EA04}" type="presParOf" srcId="{2ED814BB-503A-40E4-B4D3-799BC526F0A5}" destId="{B4A54109-4388-4943-81B4-0C9DF9BCF12C}" srcOrd="1" destOrd="0" presId="urn:microsoft.com/office/officeart/2008/layout/VerticalCurvedList"/>
    <dgm:cxn modelId="{7103F0EC-614E-4A60-A915-C5F5563F270E}" type="presParOf" srcId="{2ED814BB-503A-40E4-B4D3-799BC526F0A5}" destId="{7EE60BB9-A47B-414A-B923-42D61F5C617A}" srcOrd="2" destOrd="0" presId="urn:microsoft.com/office/officeart/2008/layout/VerticalCurvedList"/>
    <dgm:cxn modelId="{595B06F7-6B02-4C38-8777-B549D4E9D041}" type="presParOf" srcId="{7EE60BB9-A47B-414A-B923-42D61F5C617A}" destId="{7C3D134D-CA39-4C5A-9372-D177D8DD629A}" srcOrd="0" destOrd="0" presId="urn:microsoft.com/office/officeart/2008/layout/VerticalCurvedList"/>
    <dgm:cxn modelId="{681D5366-919A-4F93-839A-4FBC832C3957}" type="presParOf" srcId="{2ED814BB-503A-40E4-B4D3-799BC526F0A5}" destId="{B3A01FCD-21AB-4C1C-8F15-7B8B8EFEAEA8}" srcOrd="3" destOrd="0" presId="urn:microsoft.com/office/officeart/2008/layout/VerticalCurvedList"/>
    <dgm:cxn modelId="{8D0F7C09-6616-4D8A-859D-BE4944E6CC74}" type="presParOf" srcId="{2ED814BB-503A-40E4-B4D3-799BC526F0A5}" destId="{A32FAE74-8F03-4DD4-9410-E13041B8F9F4}" srcOrd="4" destOrd="0" presId="urn:microsoft.com/office/officeart/2008/layout/VerticalCurvedList"/>
    <dgm:cxn modelId="{AA190715-5942-45F8-8673-D348BF9E19F2}" type="presParOf" srcId="{A32FAE74-8F03-4DD4-9410-E13041B8F9F4}" destId="{538D1128-4B44-446B-86C8-46698F35D4FB}" srcOrd="0" destOrd="0" presId="urn:microsoft.com/office/officeart/2008/layout/VerticalCurvedList"/>
    <dgm:cxn modelId="{B5984124-BA0C-48A4-BABF-C3FAD5F90D9C}" type="presParOf" srcId="{2ED814BB-503A-40E4-B4D3-799BC526F0A5}" destId="{08069205-98CF-4179-A9FC-8966328A81D2}" srcOrd="5" destOrd="0" presId="urn:microsoft.com/office/officeart/2008/layout/VerticalCurvedList"/>
    <dgm:cxn modelId="{61F07D76-1E5C-45AF-BAE9-66511AA4690E}" type="presParOf" srcId="{2ED814BB-503A-40E4-B4D3-799BC526F0A5}" destId="{C5BDD66F-C886-4C74-BBC3-01BFF7E1F301}" srcOrd="6" destOrd="0" presId="urn:microsoft.com/office/officeart/2008/layout/VerticalCurvedList"/>
    <dgm:cxn modelId="{03ADA324-5FA7-4149-9593-25D636ECB077}" type="presParOf" srcId="{C5BDD66F-C886-4C74-BBC3-01BFF7E1F301}" destId="{4FF00EA1-871F-40E6-81B7-8B7F1B18E241}" srcOrd="0" destOrd="0" presId="urn:microsoft.com/office/officeart/2008/layout/VerticalCurvedList"/>
    <dgm:cxn modelId="{11935060-15A3-4810-A6A4-14FAD49453CC}" type="presParOf" srcId="{2ED814BB-503A-40E4-B4D3-799BC526F0A5}" destId="{F9A2305E-08B1-433E-8B62-2A1B0819DFB1}" srcOrd="7" destOrd="0" presId="urn:microsoft.com/office/officeart/2008/layout/VerticalCurvedList"/>
    <dgm:cxn modelId="{2AF797D9-7DEA-4101-82B7-F2C2A3D97CD2}" type="presParOf" srcId="{2ED814BB-503A-40E4-B4D3-799BC526F0A5}" destId="{8BBBDDCF-41DA-4582-9A98-65019C224430}" srcOrd="8" destOrd="0" presId="urn:microsoft.com/office/officeart/2008/layout/VerticalCurvedList"/>
    <dgm:cxn modelId="{1E289055-8DF1-40E8-8D59-5D45801D6BD8}" type="presParOf" srcId="{8BBBDDCF-41DA-4582-9A98-65019C224430}" destId="{89B81430-0BA2-441F-8313-56CA80EA0615}" srcOrd="0" destOrd="0" presId="urn:microsoft.com/office/officeart/2008/layout/VerticalCurvedList"/>
    <dgm:cxn modelId="{CCBF88B3-A459-4886-81D6-1B95D83D5EAC}" type="presParOf" srcId="{2ED814BB-503A-40E4-B4D3-799BC526F0A5}" destId="{82EC4D16-7C71-4C65-8886-ECEC82B2A434}" srcOrd="9" destOrd="0" presId="urn:microsoft.com/office/officeart/2008/layout/VerticalCurvedList"/>
    <dgm:cxn modelId="{EB594BB0-3E83-4A68-B15B-F26D4B91E92D}" type="presParOf" srcId="{2ED814BB-503A-40E4-B4D3-799BC526F0A5}" destId="{4D81043D-F1C3-4BB2-80B1-EC3C2CEA4AA0}" srcOrd="10" destOrd="0" presId="urn:microsoft.com/office/officeart/2008/layout/VerticalCurvedList"/>
    <dgm:cxn modelId="{C4A066BF-A319-408A-AE93-C433EBC5A4B7}" type="presParOf" srcId="{4D81043D-F1C3-4BB2-80B1-EC3C2CEA4AA0}" destId="{4C78F95E-5E76-489E-B8F1-E82E036FB9D1}" srcOrd="0" destOrd="0" presId="urn:microsoft.com/office/officeart/2008/layout/VerticalCurvedList"/>
    <dgm:cxn modelId="{6844EE90-FA29-43BA-AB50-44CBAC236502}" type="presParOf" srcId="{2ED814BB-503A-40E4-B4D3-799BC526F0A5}" destId="{5730198C-366D-459C-8784-B6B0B8BA10FE}" srcOrd="11" destOrd="0" presId="urn:microsoft.com/office/officeart/2008/layout/VerticalCurvedList"/>
    <dgm:cxn modelId="{668586A0-160A-4BCA-8E0A-56B0D76CAFCD}" type="presParOf" srcId="{2ED814BB-503A-40E4-B4D3-799BC526F0A5}" destId="{B998942B-4E00-470B-B1FA-E9CE800745B3}" srcOrd="12" destOrd="0" presId="urn:microsoft.com/office/officeart/2008/layout/VerticalCurvedList"/>
    <dgm:cxn modelId="{BB2177F7-FC49-425A-88D9-60D9CFF6487C}" type="presParOf" srcId="{B998942B-4E00-470B-B1FA-E9CE800745B3}" destId="{EB15B41E-878C-4A23-B2E5-9BFB472D01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46543-E1D1-4F08-84E2-F527EB9F0533}">
      <dsp:nvSpPr>
        <dsp:cNvPr id="0" name=""/>
        <dsp:cNvSpPr/>
      </dsp:nvSpPr>
      <dsp:spPr>
        <a:xfrm>
          <a:off x="0" y="0"/>
          <a:ext cx="9056914" cy="1097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Psychologiczne mechanizmy oddziaływania, 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System informacji zmierza do przekazania komunikatów:</a:t>
          </a:r>
          <a:endParaRPr lang="pl-PL" sz="2300" kern="1200" dirty="0"/>
        </a:p>
      </dsp:txBody>
      <dsp:txXfrm>
        <a:off x="32154" y="32154"/>
        <a:ext cx="7779534" cy="1033494"/>
      </dsp:txXfrm>
    </dsp:sp>
    <dsp:sp modelId="{4B1BF5F2-56EE-4A2F-959D-2B3C26FEF5A4}">
      <dsp:nvSpPr>
        <dsp:cNvPr id="0" name=""/>
        <dsp:cNvSpPr/>
      </dsp:nvSpPr>
      <dsp:spPr>
        <a:xfrm>
          <a:off x="758516" y="1297402"/>
          <a:ext cx="9056914" cy="1097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1. Jeśli popełnisz przestępstwo, prawdopodobieństwo wykrycia jest wysokie,</a:t>
          </a:r>
          <a:endParaRPr lang="pl-PL" sz="2300" kern="1200" dirty="0"/>
        </a:p>
      </dsp:txBody>
      <dsp:txXfrm>
        <a:off x="790670" y="1329556"/>
        <a:ext cx="7520518" cy="1033494"/>
      </dsp:txXfrm>
    </dsp:sp>
    <dsp:sp modelId="{5D7E2282-A5FF-48A0-97A8-1927AADAA612}">
      <dsp:nvSpPr>
        <dsp:cNvPr id="0" name=""/>
        <dsp:cNvSpPr/>
      </dsp:nvSpPr>
      <dsp:spPr>
        <a:xfrm>
          <a:off x="1505712" y="2594805"/>
          <a:ext cx="9056914" cy="1097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2. Wykryte przestępstwo, doprowadzi z wysokim prawdopodobieństwem do ujęcia, skazania i wykonania kary,</a:t>
          </a:r>
          <a:endParaRPr lang="pl-PL" sz="2300" kern="1200" dirty="0"/>
        </a:p>
      </dsp:txBody>
      <dsp:txXfrm>
        <a:off x="1537866" y="2626959"/>
        <a:ext cx="7531839" cy="1033494"/>
      </dsp:txXfrm>
    </dsp:sp>
    <dsp:sp modelId="{63F273E0-BE23-410A-86B6-A9220CDF9675}">
      <dsp:nvSpPr>
        <dsp:cNvPr id="0" name=""/>
        <dsp:cNvSpPr/>
      </dsp:nvSpPr>
      <dsp:spPr>
        <a:xfrm>
          <a:off x="2264228" y="3892208"/>
          <a:ext cx="9056914" cy="10978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smtClean="0"/>
            <a:t>3. Surowość kary jest wystarczająca, przeważa w ramach bilansu zysk/strata </a:t>
          </a:r>
          <a:endParaRPr lang="pl-PL" sz="2300" kern="1200" dirty="0"/>
        </a:p>
      </dsp:txBody>
      <dsp:txXfrm>
        <a:off x="2296382" y="3924362"/>
        <a:ext cx="7520518" cy="1033494"/>
      </dsp:txXfrm>
    </dsp:sp>
    <dsp:sp modelId="{E8889B30-FF0F-41BE-AEC6-82AB3774B78A}">
      <dsp:nvSpPr>
        <dsp:cNvPr id="0" name=""/>
        <dsp:cNvSpPr/>
      </dsp:nvSpPr>
      <dsp:spPr>
        <a:xfrm>
          <a:off x="8343342" y="840816"/>
          <a:ext cx="713571" cy="713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/>
        </a:p>
      </dsp:txBody>
      <dsp:txXfrm>
        <a:off x="8503895" y="840816"/>
        <a:ext cx="392465" cy="536962"/>
      </dsp:txXfrm>
    </dsp:sp>
    <dsp:sp modelId="{71291BF9-CB80-4F9C-B8CA-E73058A18B39}">
      <dsp:nvSpPr>
        <dsp:cNvPr id="0" name=""/>
        <dsp:cNvSpPr/>
      </dsp:nvSpPr>
      <dsp:spPr>
        <a:xfrm>
          <a:off x="9101859" y="2138219"/>
          <a:ext cx="713571" cy="713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/>
        </a:p>
      </dsp:txBody>
      <dsp:txXfrm>
        <a:off x="9262412" y="2138219"/>
        <a:ext cx="392465" cy="536962"/>
      </dsp:txXfrm>
    </dsp:sp>
    <dsp:sp modelId="{792DE9BA-2757-4959-A224-13E7517C5E26}">
      <dsp:nvSpPr>
        <dsp:cNvPr id="0" name=""/>
        <dsp:cNvSpPr/>
      </dsp:nvSpPr>
      <dsp:spPr>
        <a:xfrm>
          <a:off x="9849054" y="3435622"/>
          <a:ext cx="713571" cy="713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/>
        </a:p>
      </dsp:txBody>
      <dsp:txXfrm>
        <a:off x="10009607" y="3435622"/>
        <a:ext cx="392465" cy="536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458B2-D4B1-4444-9659-928431B5BEDE}">
      <dsp:nvSpPr>
        <dsp:cNvPr id="0" name=""/>
        <dsp:cNvSpPr/>
      </dsp:nvSpPr>
      <dsp:spPr>
        <a:xfrm>
          <a:off x="-7630837" y="-1166252"/>
          <a:ext cx="9081648" cy="9081648"/>
        </a:xfrm>
        <a:prstGeom prst="blockArc">
          <a:avLst>
            <a:gd name="adj1" fmla="val 18900000"/>
            <a:gd name="adj2" fmla="val 2700000"/>
            <a:gd name="adj3" fmla="val 238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54109-4388-4943-81B4-0C9DF9BCF12C}">
      <dsp:nvSpPr>
        <dsp:cNvPr id="0" name=""/>
        <dsp:cNvSpPr/>
      </dsp:nvSpPr>
      <dsp:spPr>
        <a:xfrm>
          <a:off x="540268" y="202172"/>
          <a:ext cx="10031555" cy="10344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9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Społeczna wiedza płynie z masmediów – zwiększa to skuteczność prewencji generalnej,</a:t>
          </a:r>
          <a:endParaRPr lang="pl-PL" sz="1800" kern="1200" dirty="0"/>
        </a:p>
      </dsp:txBody>
      <dsp:txXfrm>
        <a:off x="540268" y="202172"/>
        <a:ext cx="10031555" cy="1034446"/>
      </dsp:txXfrm>
    </dsp:sp>
    <dsp:sp modelId="{7C3D134D-CA39-4C5A-9372-D177D8DD629A}">
      <dsp:nvSpPr>
        <dsp:cNvPr id="0" name=""/>
        <dsp:cNvSpPr/>
      </dsp:nvSpPr>
      <dsp:spPr>
        <a:xfrm>
          <a:off x="96175" y="266591"/>
          <a:ext cx="888187" cy="888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01FCD-21AB-4C1C-8F15-7B8B8EFEAEA8}">
      <dsp:nvSpPr>
        <dsp:cNvPr id="0" name=""/>
        <dsp:cNvSpPr/>
      </dsp:nvSpPr>
      <dsp:spPr>
        <a:xfrm>
          <a:off x="1124744" y="1349831"/>
          <a:ext cx="9447080" cy="8530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9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Przekaz nie może być zbyt dokładny – im bardziej szczegółowa wiedza tym mniejsza skuteczność,</a:t>
          </a:r>
          <a:endParaRPr lang="pl-PL" sz="1800" kern="1200" dirty="0"/>
        </a:p>
      </dsp:txBody>
      <dsp:txXfrm>
        <a:off x="1124744" y="1349831"/>
        <a:ext cx="9447080" cy="853086"/>
      </dsp:txXfrm>
    </dsp:sp>
    <dsp:sp modelId="{538D1128-4B44-446B-86C8-46698F35D4FB}">
      <dsp:nvSpPr>
        <dsp:cNvPr id="0" name=""/>
        <dsp:cNvSpPr/>
      </dsp:nvSpPr>
      <dsp:spPr>
        <a:xfrm>
          <a:off x="680651" y="1332280"/>
          <a:ext cx="888187" cy="888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69205-98CF-4179-A9FC-8966328A81D2}">
      <dsp:nvSpPr>
        <dsp:cNvPr id="0" name=""/>
        <dsp:cNvSpPr/>
      </dsp:nvSpPr>
      <dsp:spPr>
        <a:xfrm>
          <a:off x="1392010" y="2264230"/>
          <a:ext cx="9179813" cy="11556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9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Problem przeciążenie informacją o nasileniu przestępczości, może wywoływać strach, a także zwiększać przestępczość, oczekiwanie i zwiększenie działań po stronie organów ścigania i wymiaru sprawiedliwości zmniejsza jego skuteczność (efekt masowego uwięzienia),</a:t>
          </a:r>
          <a:endParaRPr lang="pl-PL" sz="1800" kern="1200" dirty="0"/>
        </a:p>
      </dsp:txBody>
      <dsp:txXfrm>
        <a:off x="1392010" y="2264230"/>
        <a:ext cx="9179813" cy="1155666"/>
      </dsp:txXfrm>
    </dsp:sp>
    <dsp:sp modelId="{4FF00EA1-871F-40E6-81B7-8B7F1B18E241}">
      <dsp:nvSpPr>
        <dsp:cNvPr id="0" name=""/>
        <dsp:cNvSpPr/>
      </dsp:nvSpPr>
      <dsp:spPr>
        <a:xfrm>
          <a:off x="931818" y="2397970"/>
          <a:ext cx="920384" cy="888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A2305E-08B1-433E-8B62-2A1B0819DFB1}">
      <dsp:nvSpPr>
        <dsp:cNvPr id="0" name=""/>
        <dsp:cNvSpPr/>
      </dsp:nvSpPr>
      <dsp:spPr>
        <a:xfrm>
          <a:off x="1392010" y="3512123"/>
          <a:ext cx="9179813" cy="7899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9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Efektywność prewencji wzrasta jeśli lokata jednostek w system społeczny i czerpane z niego nagrody będą wzrastać,</a:t>
          </a:r>
          <a:endParaRPr lang="pl-PL" sz="1800" kern="1200" dirty="0"/>
        </a:p>
      </dsp:txBody>
      <dsp:txXfrm>
        <a:off x="1392010" y="3512123"/>
        <a:ext cx="9179813" cy="789911"/>
      </dsp:txXfrm>
    </dsp:sp>
    <dsp:sp modelId="{89B81430-0BA2-441F-8313-56CA80EA0615}">
      <dsp:nvSpPr>
        <dsp:cNvPr id="0" name=""/>
        <dsp:cNvSpPr/>
      </dsp:nvSpPr>
      <dsp:spPr>
        <a:xfrm>
          <a:off x="947917" y="3462985"/>
          <a:ext cx="888187" cy="888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EC4D16-7C71-4C65-8886-ECEC82B2A434}">
      <dsp:nvSpPr>
        <dsp:cNvPr id="0" name=""/>
        <dsp:cNvSpPr/>
      </dsp:nvSpPr>
      <dsp:spPr>
        <a:xfrm>
          <a:off x="1133435" y="4450081"/>
          <a:ext cx="9447080" cy="9582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9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Wzrost zrozumienia i zainteresowanie efektami długofalowymi swojego społecznego zachowania zwiększa efektywność prewencji,</a:t>
          </a:r>
          <a:endParaRPr lang="pl-PL" sz="1800" kern="1200" dirty="0"/>
        </a:p>
      </dsp:txBody>
      <dsp:txXfrm>
        <a:off x="1133435" y="4450081"/>
        <a:ext cx="9447080" cy="958290"/>
      </dsp:txXfrm>
    </dsp:sp>
    <dsp:sp modelId="{4C78F95E-5E76-489E-B8F1-E82E036FB9D1}">
      <dsp:nvSpPr>
        <dsp:cNvPr id="0" name=""/>
        <dsp:cNvSpPr/>
      </dsp:nvSpPr>
      <dsp:spPr>
        <a:xfrm>
          <a:off x="680651" y="4528674"/>
          <a:ext cx="888187" cy="888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30198C-366D-459C-8784-B6B0B8BA10FE}">
      <dsp:nvSpPr>
        <dsp:cNvPr id="0" name=""/>
        <dsp:cNvSpPr/>
      </dsp:nvSpPr>
      <dsp:spPr>
        <a:xfrm>
          <a:off x="540268" y="5547361"/>
          <a:ext cx="10031555" cy="982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9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Im większy i bardziej skomplikowany system społeczny tym mniej efektywny mechanizm prewencji generalnej (więcej norm, zamazanie reguł uszeregowania, wzrost anonimowości jednostek)</a:t>
          </a:r>
          <a:endParaRPr lang="pl-PL" sz="1800" kern="1200" dirty="0"/>
        </a:p>
      </dsp:txBody>
      <dsp:txXfrm>
        <a:off x="540268" y="5547361"/>
        <a:ext cx="10031555" cy="982192"/>
      </dsp:txXfrm>
    </dsp:sp>
    <dsp:sp modelId="{EB15B41E-878C-4A23-B2E5-9BFB472D0174}">
      <dsp:nvSpPr>
        <dsp:cNvPr id="0" name=""/>
        <dsp:cNvSpPr/>
      </dsp:nvSpPr>
      <dsp:spPr>
        <a:xfrm>
          <a:off x="96175" y="5594364"/>
          <a:ext cx="888187" cy="8881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92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3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54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82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49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5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2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0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0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7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55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03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b="1" dirty="0"/>
              <a:t>Środki masowego przekazu a przestępczość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286" y="5049933"/>
            <a:ext cx="3084843" cy="109737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 smtClean="0"/>
              <a:t>Propaganda, przekonywanie, populizm penalny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182845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98" y="1091836"/>
            <a:ext cx="5350613" cy="424651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091836"/>
            <a:ext cx="5529943" cy="4246518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151017" y="6362841"/>
            <a:ext cx="8961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https://allthatsinteresting.com/james-bulger-killers-robert-thompson-jon-venables</a:t>
            </a:r>
          </a:p>
        </p:txBody>
      </p:sp>
    </p:spTree>
    <p:extLst>
      <p:ext uri="{BB962C8B-B14F-4D97-AF65-F5344CB8AC3E}">
        <p14:creationId xmlns:p14="http://schemas.microsoft.com/office/powerpoint/2010/main" val="2843663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5759" y="256125"/>
            <a:ext cx="113908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/>
              <a:t>Silje</a:t>
            </a:r>
            <a:r>
              <a:rPr lang="pl-PL" b="1" dirty="0"/>
              <a:t> Marie </a:t>
            </a:r>
            <a:r>
              <a:rPr lang="pl-PL" b="1" dirty="0" err="1"/>
              <a:t>Redergård</a:t>
            </a:r>
            <a:r>
              <a:rPr lang="pl-PL" b="1" dirty="0"/>
              <a:t> (26 czerwca 1989 r. - 15 października 1994 r</a:t>
            </a:r>
            <a:r>
              <a:rPr lang="pl-PL" b="1" dirty="0" smtClean="0"/>
              <a:t>.)</a:t>
            </a: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norweska dziewczynka, </a:t>
            </a:r>
            <a:r>
              <a:rPr lang="pl-PL" dirty="0"/>
              <a:t>która została zabita przez dwóch chłopców w miejscowości </a:t>
            </a:r>
            <a:r>
              <a:rPr lang="pl-PL" dirty="0" err="1"/>
              <a:t>Rosten</a:t>
            </a:r>
            <a:r>
              <a:rPr lang="pl-PL" dirty="0"/>
              <a:t> koło </a:t>
            </a:r>
            <a:r>
              <a:rPr lang="pl-PL" dirty="0" err="1"/>
              <a:t>Trondheim</a:t>
            </a:r>
            <a:r>
              <a:rPr lang="pl-PL" dirty="0"/>
              <a:t> w dniu 15 października 1994 r.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</a:t>
            </a:r>
            <a:r>
              <a:rPr lang="pl-PL" dirty="0" smtClean="0"/>
              <a:t>hłopcy </a:t>
            </a:r>
            <a:r>
              <a:rPr lang="pl-PL" dirty="0"/>
              <a:t>w wieku pięciu i sześciu lat bili, kopali, kamienowali i rozebrał do naga </a:t>
            </a:r>
            <a:r>
              <a:rPr lang="pl-PL" dirty="0" err="1"/>
              <a:t>Redergård</a:t>
            </a:r>
            <a:r>
              <a:rPr lang="pl-PL" dirty="0"/>
              <a:t>, pozostawiając ją na śniegu, </a:t>
            </a:r>
            <a:r>
              <a:rPr lang="pl-PL" dirty="0" smtClean="0"/>
              <a:t>umarła na hipotermię,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</a:t>
            </a:r>
            <a:r>
              <a:rPr lang="pl-PL" dirty="0" smtClean="0"/>
              <a:t>hłopcom </a:t>
            </a:r>
            <a:r>
              <a:rPr lang="pl-PL" dirty="0"/>
              <a:t>polecono poddanie się ocenie psychologicznej, ponieważ norweskie prawo nie zezwalało na karanie osób poniżej 15 roku </a:t>
            </a:r>
            <a:r>
              <a:rPr lang="pl-PL" dirty="0" smtClean="0"/>
              <a:t>życia,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Imiona </a:t>
            </a:r>
            <a:r>
              <a:rPr lang="pl-PL" dirty="0"/>
              <a:t>chłopców nie zostały </a:t>
            </a:r>
            <a:r>
              <a:rPr lang="pl-PL" dirty="0" smtClean="0"/>
              <a:t>nigdy publicznie podane.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932" y="2631348"/>
            <a:ext cx="6118316" cy="390742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" y="2564449"/>
            <a:ext cx="3081608" cy="396240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166949" y="6526850"/>
            <a:ext cx="11025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https://www.theguardian.com/theguardian/2010/mar/20/norway-town-forgave-child-killers</a:t>
            </a:r>
          </a:p>
        </p:txBody>
      </p:sp>
    </p:spTree>
    <p:extLst>
      <p:ext uri="{BB962C8B-B14F-4D97-AF65-F5344CB8AC3E}">
        <p14:creationId xmlns:p14="http://schemas.microsoft.com/office/powerpoint/2010/main" val="1289921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Populizm penalny wg </a:t>
            </a:r>
            <a:r>
              <a:rPr lang="pl-PL" b="1" dirty="0" err="1" smtClean="0"/>
              <a:t>W.Zalewskiego</a:t>
            </a:r>
            <a:endParaRPr lang="pl-PL" b="1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Populizm penalny – </a:t>
            </a:r>
          </a:p>
          <a:p>
            <a:r>
              <a:rPr lang="pl-PL" sz="3200" dirty="0" smtClean="0"/>
              <a:t>to zespół społecznych przekonań, a także działań politycznych i legislacyjnych podejmowanych z programowym ograniczeniem roli ekspertów, współkształtowany przez media, charakteryzujący się surowym nastawieniem do przestępczości i brakiem współczucia dla jej sprawców.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053096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7246" y="-182880"/>
            <a:ext cx="10711543" cy="72803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2458" y="2116507"/>
            <a:ext cx="3499407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897" y="-548638"/>
            <a:ext cx="9515265" cy="773321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041" y="2113463"/>
            <a:ext cx="3499407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3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-139337"/>
            <a:ext cx="10354492" cy="713232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372" y="1936228"/>
            <a:ext cx="3499407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42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0926" y="86958"/>
            <a:ext cx="11025051" cy="1400530"/>
          </a:xfrm>
        </p:spPr>
        <p:txBody>
          <a:bodyPr/>
          <a:lstStyle/>
          <a:p>
            <a:r>
              <a:rPr lang="pl-PL" dirty="0"/>
              <a:t>Prewencja generalna – proces komunikacji społecznej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/>
          </p:nvPr>
        </p:nvGraphicFramePr>
        <p:xfrm>
          <a:off x="330926" y="1645920"/>
          <a:ext cx="11321143" cy="499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85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61257" y="1447799"/>
            <a:ext cx="3474720" cy="3341915"/>
          </a:xfrm>
        </p:spPr>
        <p:txBody>
          <a:bodyPr/>
          <a:lstStyle/>
          <a:p>
            <a:r>
              <a:rPr lang="pl-PL" dirty="0"/>
              <a:t>Warunki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skutecznego </a:t>
            </a:r>
            <a:r>
              <a:rPr lang="pl-PL" dirty="0"/>
              <a:t>działania</a:t>
            </a:r>
            <a:r>
              <a:rPr lang="pl-PL" dirty="0" smtClean="0"/>
              <a:t>/</a:t>
            </a:r>
            <a:br>
              <a:rPr lang="pl-PL" dirty="0" smtClean="0"/>
            </a:br>
            <a:r>
              <a:rPr lang="pl-PL" dirty="0" smtClean="0"/>
              <a:t>stopień </a:t>
            </a:r>
            <a:br>
              <a:rPr lang="pl-PL" dirty="0" smtClean="0"/>
            </a:br>
            <a:r>
              <a:rPr lang="pl-PL" dirty="0" smtClean="0"/>
              <a:t>przekazania </a:t>
            </a:r>
            <a:r>
              <a:rPr lang="pl-PL" dirty="0"/>
              <a:t>informacji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/>
          </p:nvPr>
        </p:nvGraphicFramePr>
        <p:xfrm>
          <a:off x="1323704" y="0"/>
          <a:ext cx="10668000" cy="6749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5543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92" y="166552"/>
            <a:ext cx="11495314" cy="657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96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9" y="174172"/>
            <a:ext cx="11739153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9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Przyczyny zainteresowania </a:t>
            </a:r>
            <a:br>
              <a:rPr lang="pl-PL" b="1" dirty="0" smtClean="0"/>
            </a:br>
            <a:r>
              <a:rPr lang="pl-PL" b="1" dirty="0" smtClean="0"/>
              <a:t>opinii publicznej przestępczością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200" dirty="0" smtClean="0"/>
              <a:t> społeczne zapotrzebowanie na tego rodzaju tematykę (potwierdzenie „normalności”, wzmocnienie samooceny);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pl-PL" sz="3200" dirty="0" smtClean="0"/>
              <a:t>łatwa dostępność do tego typu informacji,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pl-PL" sz="3200" dirty="0" smtClean="0"/>
              <a:t>łatwy i nieskomplikowany przekaz, jednoznaczne postawy, proste interpretacje, „sprzedaż” czarno-białego obrazu </a:t>
            </a:r>
            <a:r>
              <a:rPr lang="pl-PL" sz="3200" dirty="0"/>
              <a:t>ś</a:t>
            </a:r>
            <a:r>
              <a:rPr lang="pl-PL" sz="3200" dirty="0" smtClean="0"/>
              <a:t>wiata,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pl-PL" sz="3200" dirty="0" smtClean="0"/>
              <a:t>informacje o przestępczości służą do sterowania opinią publiczną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914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9" y="209006"/>
            <a:ext cx="11695611" cy="657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4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93" y="226423"/>
            <a:ext cx="11599049" cy="628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19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07" y="235131"/>
            <a:ext cx="11579583" cy="631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1" y="-58671"/>
            <a:ext cx="121310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Czy Polska jest krajem, w którym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żyje się bezpiecznie?  (w %)</a:t>
            </a:r>
            <a:endParaRPr kumimoji="0" lang="pl-PL" altLang="pl-PL" sz="400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 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700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Źródło: CBOS, 12-19 marca 2016 r., N=1007</a:t>
            </a:r>
            <a:endParaRPr kumimoji="0" lang="pl-PL" altLang="pl-PL" sz="169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policja.pl/dokumenty/zalaczniki/1/1-192205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4" y="1510989"/>
            <a:ext cx="11963805" cy="494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4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0887"/>
            <a:ext cx="11725664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2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Czy miejsce, w którym Pan(i) mieszka (dzielnica, osiedle, wieś), można nazwać bezpiecznym i spokojnym? (w %)</a:t>
            </a:r>
            <a:endParaRPr kumimoji="0" lang="pl-PL" altLang="pl-PL" sz="320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700" i="0" u="none" strike="noStrike" cap="none" normalizeH="0" baseline="0" dirty="0" smtClean="0">
                <a:ln>
                  <a:noFill/>
                </a:ln>
                <a:effectLst/>
                <a:cs typeface="Arial" panose="020B0604020202020204" pitchFamily="34" charset="0"/>
              </a:rPr>
              <a:t>Źródło: CBOS, 12-19 marca 2016 r., N=1007</a:t>
            </a:r>
          </a:p>
        </p:txBody>
      </p:sp>
      <p:pic>
        <p:nvPicPr>
          <p:cNvPr id="2050" name="Picture 2" descr="http://www.policja.pl/dokumenty/zalaczniki/1/1-192207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7" y="1811383"/>
            <a:ext cx="11756572" cy="497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04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6573" y="0"/>
            <a:ext cx="1163951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40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Czy obawia się Pan(i) tego, że może się Pan(i) stać ofiarą przestępstwa? (w %)</a:t>
            </a:r>
            <a:endParaRPr kumimoji="0" lang="pl-PL" altLang="pl-PL" sz="400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  </a:t>
            </a:r>
            <a:endParaRPr kumimoji="0" lang="pl-PL" altLang="pl-PL" sz="80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7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Źródło: CBOS, 12-19 marca 2016 r., N=1007</a:t>
            </a:r>
            <a:endParaRPr kumimoji="0" lang="pl-PL" altLang="pl-PL" sz="181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074" name="Picture 2" descr="http://www.policja.pl/dokumenty/zalaczniki/1/1-192208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73" y="1515939"/>
            <a:ext cx="11759003" cy="511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91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" y="276291"/>
            <a:ext cx="1204856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360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Czy obawia się Pan(i) tego, że ofiarą przestępstwa może stać się ktoś z Pana(i) najbliższej rodziny? (w %)</a:t>
            </a:r>
            <a:endParaRPr kumimoji="0" lang="pl-PL" altLang="pl-PL" sz="360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9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  </a:t>
            </a:r>
            <a:endParaRPr kumimoji="0" lang="pl-PL" altLang="pl-PL" sz="8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7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Arial" panose="020B0604020202020204" pitchFamily="34" charset="0"/>
              </a:rPr>
              <a:t>Źródło: CBOS, 12-19 marca 2016 r., N=1007</a:t>
            </a:r>
            <a:endParaRPr kumimoji="0" lang="pl-PL" altLang="pl-PL" sz="166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098" name="Picture 2" descr="http://www.policja.pl/dokumenty/zalaczniki/1/1-192209_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" y="1722841"/>
            <a:ext cx="11860305" cy="497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7" y="179293"/>
            <a:ext cx="11940988" cy="659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13211"/>
            <a:ext cx="11930743" cy="664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20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6754" y="139337"/>
            <a:ext cx="1192203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/>
              <a:t>Z pewnością celem prawa jest, obok sprawiedliwości, także dobro powszechne. </a:t>
            </a:r>
            <a:endParaRPr lang="pl-PL" sz="2800" dirty="0" smtClean="0"/>
          </a:p>
          <a:p>
            <a:r>
              <a:rPr lang="pl-PL" sz="2800" dirty="0" smtClean="0"/>
              <a:t>Z </a:t>
            </a:r>
            <a:r>
              <a:rPr lang="pl-PL" sz="2800" dirty="0"/>
              <a:t>pewnością ustawa jako taka, nawet ustawa zła, posiada pewną wartość – wartość przeciwstawienia prawa niepewności. </a:t>
            </a:r>
            <a:endParaRPr lang="pl-PL" sz="2800" dirty="0" smtClean="0"/>
          </a:p>
          <a:p>
            <a:r>
              <a:rPr lang="pl-PL" sz="2800" dirty="0" smtClean="0"/>
              <a:t>Z </a:t>
            </a:r>
            <a:r>
              <a:rPr lang="pl-PL" sz="2800" dirty="0"/>
              <a:t>pewnością ludzka niedoskonałość nie zawsze pozwala na harmonijne połączenie wszystkich trzech wartości prawa: powszechnej korzyści, bezpieczeństwa prawnego i sprawiedliwości; i wówczas pozostaje tylko zdobyć się na odwagą i albo uznać obowiązywanie ustaw złych, szkodliwych lub niesprawiedliwych w imię bezpieczeństwa prawnego, albo też z powodu ich powszechnej szkodliwości i niesprawiedliwości odmówić im mocy obowiązującej. Jedno musi jednak utkwić głęboko w świadomości narodu i prawników: mogą istnieć ustawy </a:t>
            </a:r>
            <a:r>
              <a:rPr lang="pl-PL" sz="2800"/>
              <a:t>o </a:t>
            </a:r>
            <a:r>
              <a:rPr lang="pl-PL" sz="2800" smtClean="0"/>
              <a:t>takim </a:t>
            </a:r>
            <a:r>
              <a:rPr lang="pl-PL" sz="2800" dirty="0"/>
              <a:t>stopniu niesprawiedliwości i szkodliwości, że należy odmówić im charakteru prawa</a:t>
            </a:r>
            <a:r>
              <a:rPr lang="pl-PL" sz="2800" dirty="0" smtClean="0"/>
              <a:t>”.</a:t>
            </a:r>
            <a:endParaRPr lang="pl-PL" sz="2800" dirty="0"/>
          </a:p>
          <a:p>
            <a:r>
              <a:rPr lang="pl-PL" sz="2800" b="1" dirty="0"/>
              <a:t>G. </a:t>
            </a:r>
            <a:r>
              <a:rPr lang="pl-PL" sz="2800" b="1" dirty="0" err="1"/>
              <a:t>Radbruch</a:t>
            </a:r>
            <a:r>
              <a:rPr lang="pl-PL" sz="2800" b="1" dirty="0"/>
              <a:t>, Pięć minut filozofii prawa, Colloquia </a:t>
            </a:r>
            <a:r>
              <a:rPr lang="pl-PL" sz="2800" b="1" dirty="0" err="1"/>
              <a:t>Communia</a:t>
            </a:r>
            <a:r>
              <a:rPr lang="pl-PL" sz="2800" b="1" dirty="0"/>
              <a:t> 1988–1989, 6(41)-1(42) (przeł. J. Zajadło)</a:t>
            </a:r>
          </a:p>
        </p:txBody>
      </p:sp>
    </p:spTree>
    <p:extLst>
      <p:ext uri="{BB962C8B-B14F-4D97-AF65-F5344CB8AC3E}">
        <p14:creationId xmlns:p14="http://schemas.microsoft.com/office/powerpoint/2010/main" val="148222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6949" y="312729"/>
            <a:ext cx="9953897" cy="1089351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Środki masowego przekazu – zakres informacji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6949" y="1811383"/>
            <a:ext cx="10197736" cy="406641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200" dirty="0" smtClean="0"/>
              <a:t> </a:t>
            </a:r>
            <a:r>
              <a:rPr lang="pl-PL" sz="3200" b="1" dirty="0" smtClean="0"/>
              <a:t>PRZEINFORMOWANIE</a:t>
            </a:r>
            <a:r>
              <a:rPr lang="pl-PL" sz="3200" dirty="0" smtClean="0"/>
              <a:t> – zalew informacji, wstrząsające przestępstwo, intrygujące zdarzenie, swoista moda, może to kreować tzw. zjawisko fali przestępczości, wzrost ilości doniesień, przekonanie o zalewie przestępczości;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b="1" dirty="0" smtClean="0"/>
              <a:t>NIEDOINFORMOWANIE – </a:t>
            </a:r>
            <a:r>
              <a:rPr lang="pl-PL" sz="3200" dirty="0" smtClean="0"/>
              <a:t>tuszowanie, zamazywanie problemu, przekierowanie zainteresowania na inne sfery życia społecznego;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b="1" dirty="0" smtClean="0"/>
              <a:t> jedna i druga sytuacja to klasyczna forma deformacji zjawiska przestępczości w </a:t>
            </a:r>
            <a:r>
              <a:rPr lang="pl-PL" sz="3200" b="1" dirty="0"/>
              <a:t>ś</a:t>
            </a:r>
            <a:r>
              <a:rPr lang="pl-PL" sz="3200" b="1" dirty="0" smtClean="0"/>
              <a:t>rodkach masowego przekazu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239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8269" y="2061626"/>
            <a:ext cx="8946541" cy="4195481"/>
          </a:xfrm>
        </p:spPr>
        <p:txBody>
          <a:bodyPr/>
          <a:lstStyle/>
          <a:p>
            <a:r>
              <a:rPr lang="pl-PL" dirty="0"/>
              <a:t>Opracowanie: Krzysztof Mycka — sędzia, główny specjalista w </a:t>
            </a:r>
            <a:r>
              <a:rPr lang="pl-PL" dirty="0" err="1"/>
              <a:t>DWOiP</a:t>
            </a:r>
            <a:r>
              <a:rPr lang="pl-PL" dirty="0"/>
              <a:t> Tomasz Kozłowski — sędzia, główny specjalista w </a:t>
            </a:r>
            <a:r>
              <a:rPr lang="pl-PL" dirty="0" err="1" smtClean="0"/>
              <a:t>DWOiP</a:t>
            </a:r>
            <a:r>
              <a:rPr lang="pl-PL" dirty="0" smtClean="0"/>
              <a:t>, Warszawa</a:t>
            </a:r>
            <a:r>
              <a:rPr lang="pl-PL" dirty="0"/>
              <a:t>, dn. 28 lutego </a:t>
            </a:r>
            <a:r>
              <a:rPr lang="pl-PL" dirty="0" smtClean="0"/>
              <a:t>2017,</a:t>
            </a:r>
          </a:p>
          <a:p>
            <a:r>
              <a:rPr lang="pl-PL" dirty="0"/>
              <a:t>http://www.policja.pl/pol/aktualnosci/125303,Rekordowy-wskaznik-poczucia-bezpieczenstwa-Polakow.html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04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6949" y="312729"/>
            <a:ext cx="9953897" cy="1089351"/>
          </a:xfrm>
        </p:spPr>
        <p:txBody>
          <a:bodyPr>
            <a:normAutofit/>
          </a:bodyPr>
          <a:lstStyle/>
          <a:p>
            <a:r>
              <a:rPr lang="pl-PL" b="1" dirty="0" smtClean="0"/>
              <a:t>Medialny obraz przestępczości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6949" y="1811383"/>
            <a:ext cx="10197736" cy="4066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200" dirty="0" smtClean="0"/>
              <a:t> </a:t>
            </a:r>
            <a:r>
              <a:rPr lang="pl-PL" sz="3200" b="1" dirty="0" smtClean="0"/>
              <a:t>obraz ten niemal zawsze ma charakter zdeformowany, nie przystający do rzeczywistości,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b="1" dirty="0"/>
              <a:t> </a:t>
            </a:r>
            <a:r>
              <a:rPr lang="pl-PL" sz="3200" b="1" dirty="0" smtClean="0"/>
              <a:t>rozbieżność dotyczy: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400" dirty="0" smtClean="0"/>
              <a:t> dynamiki i nasilenia,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400" dirty="0"/>
              <a:t>s</a:t>
            </a:r>
            <a:r>
              <a:rPr lang="pl-PL" sz="2400" dirty="0" smtClean="0"/>
              <a:t>truktury,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400" dirty="0"/>
              <a:t>g</a:t>
            </a:r>
            <a:r>
              <a:rPr lang="pl-PL" sz="2400" dirty="0" smtClean="0"/>
              <a:t>eografii,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400" dirty="0"/>
              <a:t>f</a:t>
            </a:r>
            <a:r>
              <a:rPr lang="pl-PL" sz="2400" dirty="0" smtClean="0"/>
              <a:t>unkcjonowania instytucji kontrolnych (policja, prokuratura, sądy, system penitencjarny itd.)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273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6949" y="312729"/>
            <a:ext cx="9953897" cy="1089351"/>
          </a:xfrm>
        </p:spPr>
        <p:txBody>
          <a:bodyPr>
            <a:normAutofit/>
          </a:bodyPr>
          <a:lstStyle/>
          <a:p>
            <a:r>
              <a:rPr lang="pl-PL" b="1" dirty="0" smtClean="0"/>
              <a:t>Medialny obraz przestępczości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6949" y="1811383"/>
            <a:ext cx="10197736" cy="406641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3200" dirty="0" smtClean="0"/>
              <a:t> </a:t>
            </a:r>
            <a:r>
              <a:rPr lang="pl-PL" sz="3200" b="1" dirty="0" smtClean="0"/>
              <a:t>selekcja informacji, najczęściej informacja ma charakter „wycieku” informacji z dochodzenia/śledztwa,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b="1" dirty="0"/>
              <a:t> </a:t>
            </a:r>
            <a:r>
              <a:rPr lang="pl-PL" sz="3200" b="1" dirty="0" smtClean="0"/>
              <a:t>sygnał o samym fakcie popełnienia przestępstwa (ok. 70% informacji z postępowania przygotowawczego,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b="1" dirty="0"/>
              <a:t> </a:t>
            </a:r>
            <a:r>
              <a:rPr lang="pl-PL" sz="3200" b="1" dirty="0" smtClean="0"/>
              <a:t>selektywny dobór przestępstw prezentowanych w mediach,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b="1" dirty="0"/>
              <a:t> </a:t>
            </a:r>
            <a:r>
              <a:rPr lang="pl-PL" sz="3200" b="1" dirty="0" smtClean="0"/>
              <a:t>brak pełnej informacji oraz odniesienia przedstawianych informacji do całości </a:t>
            </a:r>
            <a:r>
              <a:rPr lang="pl-PL" sz="3200" b="1" smtClean="0"/>
              <a:t>obrazu przestępczości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28279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6949" y="312729"/>
            <a:ext cx="9953897" cy="1089351"/>
          </a:xfrm>
        </p:spPr>
        <p:txBody>
          <a:bodyPr>
            <a:normAutofit/>
          </a:bodyPr>
          <a:lstStyle/>
          <a:p>
            <a:r>
              <a:rPr lang="pl-PL" b="1" dirty="0" smtClean="0"/>
              <a:t>Rola mediów w genezie przestępstwa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66949" y="1811383"/>
            <a:ext cx="10554788" cy="44413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3200" dirty="0" smtClean="0"/>
              <a:t>Do tej pory </a:t>
            </a:r>
            <a:r>
              <a:rPr lang="pl-PL" sz="3200" dirty="0"/>
              <a:t>badany był zwłaszcza wpływ </a:t>
            </a:r>
            <a:r>
              <a:rPr lang="pl-PL" sz="3200" dirty="0" smtClean="0"/>
              <a:t>prezentowanej przemocy na zachowania agresywne i przestępcze nieletnich i młodocianych. </a:t>
            </a:r>
          </a:p>
          <a:p>
            <a:pPr marL="0" indent="0">
              <a:buNone/>
            </a:pPr>
            <a:r>
              <a:rPr lang="pl-PL" sz="3200" dirty="0" smtClean="0"/>
              <a:t>Mnogość ujęć i koncepcji: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pl-PL" sz="3200" dirty="0" smtClean="0"/>
              <a:t>Katharsis (oczyszczenie) – rozładowanie napięć, wentyl bezpieczeństwa, przeżycie zastępcze, wyładowanie agresji;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/>
              <a:t> </a:t>
            </a:r>
            <a:r>
              <a:rPr lang="pl-PL" sz="3200" dirty="0" smtClean="0"/>
              <a:t>Powstrzymywanie – oglądanie przemocy wywołuje zahamowania psychiczne u odbiorcy, zanik popędów agresywnych;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 smtClean="0"/>
              <a:t>Stymulacja – przemoc w TV i innych mediach nakręca spiralę agresywnych </a:t>
            </a:r>
            <a:r>
              <a:rPr lang="pl-PL" sz="3200" dirty="0" err="1" smtClean="0"/>
              <a:t>zachowań</a:t>
            </a:r>
            <a:r>
              <a:rPr lang="pl-PL" sz="3200" dirty="0" smtClean="0"/>
              <a:t>, uczy agresji;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3200" dirty="0" smtClean="0"/>
              <a:t>Przyzwyczajanie – znieczulenie na postawy agresywne, oglądana często przemoc osłabia emocje, powszednieje.</a:t>
            </a:r>
          </a:p>
        </p:txBody>
      </p:sp>
    </p:spTree>
    <p:extLst>
      <p:ext uri="{BB962C8B-B14F-4D97-AF65-F5344CB8AC3E}">
        <p14:creationId xmlns:p14="http://schemas.microsoft.com/office/powerpoint/2010/main" val="28765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211" y="0"/>
            <a:ext cx="4762500" cy="652462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18" y="911662"/>
            <a:ext cx="7262949" cy="4135211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138057" y="452846"/>
            <a:ext cx="6679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James </a:t>
            </a:r>
            <a:r>
              <a:rPr lang="pl-PL" dirty="0" err="1" smtClean="0"/>
              <a:t>Bulger</a:t>
            </a:r>
            <a:r>
              <a:rPr lang="pl-PL" dirty="0" smtClean="0"/>
              <a:t> - 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46318" y="5700989"/>
            <a:ext cx="7345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https://allthatsinteresting.com/james-bulger-killers-robert-thompson-jon-venables</a:t>
            </a:r>
          </a:p>
        </p:txBody>
      </p:sp>
    </p:spTree>
    <p:extLst>
      <p:ext uri="{BB962C8B-B14F-4D97-AF65-F5344CB8AC3E}">
        <p14:creationId xmlns:p14="http://schemas.microsoft.com/office/powerpoint/2010/main" val="5686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110" y="323778"/>
            <a:ext cx="8391779" cy="5564114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2020389" y="6397675"/>
            <a:ext cx="10415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https://allthatsinteresting.com/james-bulger-killers-robert-thompson-jon-venables</a:t>
            </a:r>
          </a:p>
        </p:txBody>
      </p:sp>
    </p:spTree>
    <p:extLst>
      <p:ext uri="{BB962C8B-B14F-4D97-AF65-F5344CB8AC3E}">
        <p14:creationId xmlns:p14="http://schemas.microsoft.com/office/powerpoint/2010/main" val="2673888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8378" y="139337"/>
            <a:ext cx="1187849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12 lutego </a:t>
            </a:r>
            <a:r>
              <a:rPr lang="pl-PL" dirty="0" smtClean="0"/>
              <a:t>1993. Robert </a:t>
            </a:r>
            <a:r>
              <a:rPr lang="pl-PL" dirty="0"/>
              <a:t>Thompson i Jon </a:t>
            </a:r>
            <a:r>
              <a:rPr lang="pl-PL" dirty="0" err="1"/>
              <a:t>Venables</a:t>
            </a:r>
            <a:r>
              <a:rPr lang="pl-PL" dirty="0"/>
              <a:t> </a:t>
            </a:r>
            <a:r>
              <a:rPr lang="pl-PL" dirty="0" smtClean="0"/>
              <a:t>uciekają </a:t>
            </a:r>
            <a:r>
              <a:rPr lang="pl-PL" dirty="0"/>
              <a:t>ze szkoły na wagary.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Razem </a:t>
            </a:r>
            <a:r>
              <a:rPr lang="pl-PL" dirty="0"/>
              <a:t>kradli, rzucali w okna kamieniami i wchodzili na cudze posiadłości do ogródków. Dręczyli także zwierzęta, rzucali kamieniami w ptaki i torturowali </a:t>
            </a:r>
            <a:r>
              <a:rPr lang="pl-PL" dirty="0" smtClean="0"/>
              <a:t>koty. </a:t>
            </a:r>
            <a:r>
              <a:rPr lang="pl-PL" dirty="0"/>
              <a:t>Tego dnia mieli w planie dokonać porwania i zabicia jakiegoś dziecka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Jamesa </a:t>
            </a:r>
            <a:r>
              <a:rPr lang="pl-PL" dirty="0" err="1"/>
              <a:t>Bulgera</a:t>
            </a:r>
            <a:r>
              <a:rPr lang="pl-PL" dirty="0"/>
              <a:t> zobaczyli pod drzwiami sklepu mięsnego o 15:40. Jon </a:t>
            </a:r>
            <a:r>
              <a:rPr lang="pl-PL" dirty="0" err="1"/>
              <a:t>Venables</a:t>
            </a:r>
            <a:r>
              <a:rPr lang="pl-PL" dirty="0"/>
              <a:t> powiedział do niego "</a:t>
            </a:r>
            <a:r>
              <a:rPr lang="pl-PL" dirty="0" err="1"/>
              <a:t>Come</a:t>
            </a:r>
            <a:r>
              <a:rPr lang="pl-PL" dirty="0"/>
              <a:t> on, boy!" („Chodź, </a:t>
            </a:r>
            <a:r>
              <a:rPr lang="pl-PL" dirty="0" err="1"/>
              <a:t>chłopcze</a:t>
            </a:r>
            <a:r>
              <a:rPr lang="pl-PL" dirty="0"/>
              <a:t>!”). Początkowo James szedł z nimi chętnie. Wyprowadzili go z centrum handlowego na ulicę i skierowali się w stronę Kanału </a:t>
            </a:r>
            <a:r>
              <a:rPr lang="pl-PL" dirty="0" err="1"/>
              <a:t>Leeds</a:t>
            </a:r>
            <a:r>
              <a:rPr lang="pl-PL" dirty="0"/>
              <a:t>-Liverpool.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Trójkę chłopców na liczącej ponad dwie i pół mili trasie widziało wielu ludzi. Policja odnalazła 38 świadków, z których żaden nie powstrzymał porywaczy. Zostali wzięci za rodzeństwo, w którym starsi bracia opiekują się młodszym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Do </a:t>
            </a:r>
            <a:r>
              <a:rPr lang="pl-PL" dirty="0"/>
              <a:t>zabójstwa doszło na torach kolejowych w Walton. Początkowo Robert i Jon zamierzali położyć Jamesa na torach i obserwować z ukrycia, jak ginie pod kołami pociągu. James jednak nie chciał leżeć na torach i za każdym razem wstawał.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Wlali </a:t>
            </a:r>
            <a:r>
              <a:rPr lang="pl-PL" dirty="0"/>
              <a:t>mu niebieską farbę do lewego oka, obrzucali tłuczniem i cegłami, skakali po głowie i całym ciele, bili stalowym prętem. Rozebrali Jamesa od pasa w dół, chłopiec miał siłą ściągnięty napletek. Badano później, czy był tu motyw seksualny i czy Jamesowi wkładano baterie w odbyt. Nie znaleziono tam jednak żadnej; wiadomo za to, że wkładano mu baterie w usta. Na koniec któryś z morderców rzucił w głowę Jamesa ważącym około 10 kilogramów kawałkiem stali, używanym do łączenia szyn. Następnie chłopcy częściowo zamaskowali ciało Jamesa i zostawili je na torach, by przejechał po nim pociąg, co ich zdaniem miało zatrzeć ślady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Sąd </a:t>
            </a:r>
            <a:r>
              <a:rPr lang="pl-PL" dirty="0"/>
              <a:t>uznał obydwu chłopców za winnych. Sentencja wyroku zawierała zwrot Her </a:t>
            </a:r>
            <a:r>
              <a:rPr lang="pl-PL" dirty="0" err="1"/>
              <a:t>Majesty’s</a:t>
            </a:r>
            <a:r>
              <a:rPr lang="pl-PL" dirty="0"/>
              <a:t> </a:t>
            </a:r>
            <a:r>
              <a:rPr lang="pl-PL" dirty="0" err="1"/>
              <a:t>Pleasure</a:t>
            </a:r>
            <a:r>
              <a:rPr lang="pl-PL" dirty="0"/>
              <a:t> („oddać Królowej według uznania”), co oznaczało brak konkretnego terminu końca kary. 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Złożono </a:t>
            </a:r>
            <a:r>
              <a:rPr lang="pl-PL" dirty="0"/>
              <a:t>apelację w oparciu o fakt, że wyrok taki jest niezgodny z Europejską konwencją praw człowieka. </a:t>
            </a:r>
          </a:p>
        </p:txBody>
      </p:sp>
    </p:spTree>
    <p:extLst>
      <p:ext uri="{BB962C8B-B14F-4D97-AF65-F5344CB8AC3E}">
        <p14:creationId xmlns:p14="http://schemas.microsoft.com/office/powerpoint/2010/main" val="9227350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222</TotalTime>
  <Words>1264</Words>
  <Application>Microsoft Office PowerPoint</Application>
  <PresentationFormat>Panoramiczny</PresentationFormat>
  <Paragraphs>86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Wingdings</vt:lpstr>
      <vt:lpstr>Retrospekcja</vt:lpstr>
      <vt:lpstr>Środki masowego przekazu a przestępczość</vt:lpstr>
      <vt:lpstr>Przyczyny zainteresowania  opinii publicznej przestępczością</vt:lpstr>
      <vt:lpstr>Środki masowego przekazu – zakres informacji</vt:lpstr>
      <vt:lpstr>Medialny obraz przestępczości</vt:lpstr>
      <vt:lpstr>Medialny obraz przestępczości</vt:lpstr>
      <vt:lpstr>Rola mediów w genezie przestępstwa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Populizm penalny wg W.Zalewskiego</vt:lpstr>
      <vt:lpstr>Prezentacja programu PowerPoint</vt:lpstr>
      <vt:lpstr>Prezentacja programu PowerPoint</vt:lpstr>
      <vt:lpstr>Prezentacja programu PowerPoint</vt:lpstr>
      <vt:lpstr>Prewencja generalna – proces komunikacji społecznej</vt:lpstr>
      <vt:lpstr>Warunki  skutecznego działania/ stopień  przekazania informacji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Źródła: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Środki masowego przekazu a przestępczość</dc:title>
  <dc:creator>Tomasz Kalisz</dc:creator>
  <cp:lastModifiedBy>Tomasz Kalisz</cp:lastModifiedBy>
  <cp:revision>20</cp:revision>
  <dcterms:created xsi:type="dcterms:W3CDTF">2019-10-16T08:59:25Z</dcterms:created>
  <dcterms:modified xsi:type="dcterms:W3CDTF">2020-01-13T16:59:07Z</dcterms:modified>
</cp:coreProperties>
</file>