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3" r:id="rId1"/>
  </p:sldMasterIdLst>
  <p:notesMasterIdLst>
    <p:notesMasterId r:id="rId42"/>
  </p:notesMasterIdLst>
  <p:handoutMasterIdLst>
    <p:handoutMasterId r:id="rId43"/>
  </p:handoutMasterIdLst>
  <p:sldIdLst>
    <p:sldId id="257" r:id="rId2"/>
    <p:sldId id="333" r:id="rId3"/>
    <p:sldId id="405" r:id="rId4"/>
    <p:sldId id="334" r:id="rId5"/>
    <p:sldId id="427" r:id="rId6"/>
    <p:sldId id="448" r:id="rId7"/>
    <p:sldId id="445" r:id="rId8"/>
    <p:sldId id="446" r:id="rId9"/>
    <p:sldId id="447" r:id="rId10"/>
    <p:sldId id="335" r:id="rId11"/>
    <p:sldId id="410" r:id="rId12"/>
    <p:sldId id="416" r:id="rId13"/>
    <p:sldId id="428" r:id="rId14"/>
    <p:sldId id="417" r:id="rId15"/>
    <p:sldId id="418" r:id="rId16"/>
    <p:sldId id="419" r:id="rId17"/>
    <p:sldId id="420" r:id="rId18"/>
    <p:sldId id="421" r:id="rId19"/>
    <p:sldId id="422" r:id="rId20"/>
    <p:sldId id="443" r:id="rId21"/>
    <p:sldId id="423" r:id="rId22"/>
    <p:sldId id="444" r:id="rId23"/>
    <p:sldId id="429" r:id="rId24"/>
    <p:sldId id="424" r:id="rId25"/>
    <p:sldId id="425" r:id="rId26"/>
    <p:sldId id="430" r:id="rId27"/>
    <p:sldId id="431" r:id="rId28"/>
    <p:sldId id="432" r:id="rId29"/>
    <p:sldId id="433" r:id="rId30"/>
    <p:sldId id="434" r:id="rId31"/>
    <p:sldId id="435" r:id="rId32"/>
    <p:sldId id="436" r:id="rId33"/>
    <p:sldId id="437" r:id="rId34"/>
    <p:sldId id="438" r:id="rId35"/>
    <p:sldId id="439" r:id="rId36"/>
    <p:sldId id="440" r:id="rId37"/>
    <p:sldId id="449" r:id="rId38"/>
    <p:sldId id="441" r:id="rId39"/>
    <p:sldId id="442" r:id="rId40"/>
    <p:sldId id="409" r:id="rId41"/>
  </p:sldIdLst>
  <p:sldSz cx="9144000" cy="6858000" type="screen4x3"/>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111" d="100"/>
          <a:sy n="111" d="100"/>
        </p:scale>
        <p:origin x="165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0657F3B0-EB89-4A71-BE49-0F23B9026ECB}" type="datetimeFigureOut">
              <a:rPr lang="pl-PL" smtClean="0"/>
              <a:pPr/>
              <a:t>09.12.2024</a:t>
            </a:fld>
            <a:endParaRPr lang="pl-PL"/>
          </a:p>
        </p:txBody>
      </p:sp>
      <p:sp>
        <p:nvSpPr>
          <p:cNvPr id="4" name="Symbol zastępczy stopki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CA9EA962-F504-4CD7-B0F0-4973D311FD42}" type="slidenum">
              <a:rPr lang="pl-PL" smtClean="0"/>
              <a:pPr/>
              <a:t>‹#›</a:t>
            </a:fld>
            <a:endParaRPr lang="pl-PL"/>
          </a:p>
        </p:txBody>
      </p:sp>
    </p:spTree>
    <p:extLst>
      <p:ext uri="{BB962C8B-B14F-4D97-AF65-F5344CB8AC3E}">
        <p14:creationId xmlns:p14="http://schemas.microsoft.com/office/powerpoint/2010/main" val="28690362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9D65AB6-1520-464D-A8C0-86D553B5F8D7}" type="datetimeFigureOut">
              <a:rPr lang="pl-PL" smtClean="0"/>
              <a:pPr/>
              <a:t>09.12.2024</a:t>
            </a:fld>
            <a:endParaRPr lang="pl-PL"/>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98434D7-3032-4B82-AC84-55D90E27DC23}" type="slidenum">
              <a:rPr lang="pl-PL" smtClean="0"/>
              <a:pPr/>
              <a:t>‹#›</a:t>
            </a:fld>
            <a:endParaRPr lang="pl-PL"/>
          </a:p>
        </p:txBody>
      </p:sp>
    </p:spTree>
    <p:extLst>
      <p:ext uri="{BB962C8B-B14F-4D97-AF65-F5344CB8AC3E}">
        <p14:creationId xmlns:p14="http://schemas.microsoft.com/office/powerpoint/2010/main" val="114476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72D85D8-BD79-4B6A-AF38-51CD001DEDC7}" type="datetime1">
              <a:rPr lang="pl-PL" smtClean="0"/>
              <a:pPr/>
              <a:t>09.12.2024</a:t>
            </a:fld>
            <a:endParaRPr lang="pl-PL"/>
          </a:p>
        </p:txBody>
      </p:sp>
      <p:sp>
        <p:nvSpPr>
          <p:cNvPr id="5" name="Footer Placeholder 4"/>
          <p:cNvSpPr>
            <a:spLocks noGrp="1"/>
          </p:cNvSpPr>
          <p:nvPr>
            <p:ph type="ftr" sz="quarter" idx="11"/>
          </p:nvPr>
        </p:nvSpPr>
        <p:spPr/>
        <p:txBody>
          <a:bodyPr/>
          <a:lstStyle/>
          <a:p>
            <a:r>
              <a:rPr lang="pl-PL"/>
              <a:t>SPODO</a:t>
            </a:r>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72D85D8-BD79-4B6A-AF38-51CD001DEDC7}" type="datetime1">
              <a:rPr lang="pl-PL" smtClean="0"/>
              <a:pPr/>
              <a:t>09.12.2024</a:t>
            </a:fld>
            <a:endParaRPr lang="pl-PL"/>
          </a:p>
        </p:txBody>
      </p:sp>
      <p:sp>
        <p:nvSpPr>
          <p:cNvPr id="6" name="Footer Placeholder 5"/>
          <p:cNvSpPr>
            <a:spLocks noGrp="1"/>
          </p:cNvSpPr>
          <p:nvPr>
            <p:ph type="ftr" sz="quarter" idx="11"/>
          </p:nvPr>
        </p:nvSpPr>
        <p:spPr/>
        <p:txBody>
          <a:bodyPr/>
          <a:lstStyle/>
          <a:p>
            <a:r>
              <a:rPr lang="pl-PL"/>
              <a:t>SPODO</a:t>
            </a:r>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72D85D8-BD79-4B6A-AF38-51CD001DEDC7}" type="datetime1">
              <a:rPr lang="pl-PL" smtClean="0"/>
              <a:pPr/>
              <a:t>09.12.2024</a:t>
            </a:fld>
            <a:endParaRPr lang="pl-PL"/>
          </a:p>
        </p:txBody>
      </p:sp>
      <p:sp>
        <p:nvSpPr>
          <p:cNvPr id="6" name="Footer Placeholder 5"/>
          <p:cNvSpPr>
            <a:spLocks noGrp="1"/>
          </p:cNvSpPr>
          <p:nvPr>
            <p:ph type="ftr" sz="quarter" idx="11"/>
          </p:nvPr>
        </p:nvSpPr>
        <p:spPr/>
        <p:txBody>
          <a:bodyPr/>
          <a:lstStyle/>
          <a:p>
            <a:r>
              <a:rPr lang="pl-PL"/>
              <a:t>SPODO</a:t>
            </a:r>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609600"/>
            <a:ext cx="6977064"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72D85D8-BD79-4B6A-AF38-51CD001DEDC7}" type="datetime1">
              <a:rPr lang="pl-PL" smtClean="0"/>
              <a:pPr/>
              <a:t>09.12.2024</a:t>
            </a:fld>
            <a:endParaRPr lang="pl-PL"/>
          </a:p>
        </p:txBody>
      </p:sp>
      <p:sp>
        <p:nvSpPr>
          <p:cNvPr id="6" name="Footer Placeholder 5"/>
          <p:cNvSpPr>
            <a:spLocks noGrp="1"/>
          </p:cNvSpPr>
          <p:nvPr>
            <p:ph type="ftr" sz="quarter" idx="11"/>
          </p:nvPr>
        </p:nvSpPr>
        <p:spPr/>
        <p:txBody>
          <a:bodyPr/>
          <a:lstStyle/>
          <a:p>
            <a:r>
              <a:rPr lang="pl-PL"/>
              <a:t>SPODO</a:t>
            </a:r>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
        <p:nvSpPr>
          <p:cNvPr id="13" name="TextBox 12"/>
          <p:cNvSpPr txBox="1"/>
          <p:nvPr/>
        </p:nvSpPr>
        <p:spPr>
          <a:xfrm>
            <a:off x="751116" y="754166"/>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918169" y="2993578"/>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72D85D8-BD79-4B6A-AF38-51CD001DEDC7}" type="datetime1">
              <a:rPr lang="pl-PL" smtClean="0"/>
              <a:pPr/>
              <a:t>09.12.2024</a:t>
            </a:fld>
            <a:endParaRPr lang="pl-PL"/>
          </a:p>
        </p:txBody>
      </p:sp>
      <p:sp>
        <p:nvSpPr>
          <p:cNvPr id="6" name="Footer Placeholder 5"/>
          <p:cNvSpPr>
            <a:spLocks noGrp="1"/>
          </p:cNvSpPr>
          <p:nvPr>
            <p:ph type="ftr" sz="quarter" idx="11"/>
          </p:nvPr>
        </p:nvSpPr>
        <p:spPr/>
        <p:txBody>
          <a:bodyPr/>
          <a:lstStyle/>
          <a:p>
            <a:r>
              <a:rPr lang="pl-PL"/>
              <a:t>SPODO</a:t>
            </a:r>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872D85D8-BD79-4B6A-AF38-51CD001DEDC7}" type="datetime1">
              <a:rPr lang="pl-PL" smtClean="0"/>
              <a:pPr/>
              <a:t>09.12.2024</a:t>
            </a:fld>
            <a:endParaRPr lang="pl-PL"/>
          </a:p>
        </p:txBody>
      </p:sp>
      <p:sp>
        <p:nvSpPr>
          <p:cNvPr id="4" name="Footer Placeholder 3"/>
          <p:cNvSpPr>
            <a:spLocks noGrp="1"/>
          </p:cNvSpPr>
          <p:nvPr>
            <p:ph type="ftr" sz="quarter" idx="11"/>
          </p:nvPr>
        </p:nvSpPr>
        <p:spPr/>
        <p:txBody>
          <a:bodyPr/>
          <a:lstStyle/>
          <a:p>
            <a:r>
              <a:rPr lang="pl-PL"/>
              <a:t>SPODO</a:t>
            </a:r>
          </a:p>
        </p:txBody>
      </p:sp>
      <p:sp>
        <p:nvSpPr>
          <p:cNvPr id="5" name="Slide Number Placeholder 4"/>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872D85D8-BD79-4B6A-AF38-51CD001DEDC7}" type="datetime1">
              <a:rPr lang="pl-PL" smtClean="0"/>
              <a:pPr/>
              <a:t>09.12.2024</a:t>
            </a:fld>
            <a:endParaRPr lang="pl-PL"/>
          </a:p>
        </p:txBody>
      </p:sp>
      <p:sp>
        <p:nvSpPr>
          <p:cNvPr id="4" name="Footer Placeholder 3"/>
          <p:cNvSpPr>
            <a:spLocks noGrp="1"/>
          </p:cNvSpPr>
          <p:nvPr>
            <p:ph type="ftr" sz="quarter" idx="11"/>
          </p:nvPr>
        </p:nvSpPr>
        <p:spPr/>
        <p:txBody>
          <a:bodyPr/>
          <a:lstStyle/>
          <a:p>
            <a:r>
              <a:rPr lang="pl-PL"/>
              <a:t>SPODO</a:t>
            </a:r>
          </a:p>
        </p:txBody>
      </p:sp>
      <p:sp>
        <p:nvSpPr>
          <p:cNvPr id="5" name="Slide Number Placeholder 4"/>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2D85D8-BD79-4B6A-AF38-51CD001DEDC7}" type="datetime1">
              <a:rPr lang="pl-PL" smtClean="0"/>
              <a:pPr/>
              <a:t>09.12.2024</a:t>
            </a:fld>
            <a:endParaRPr lang="pl-PL"/>
          </a:p>
        </p:txBody>
      </p:sp>
      <p:sp>
        <p:nvSpPr>
          <p:cNvPr id="5" name="Footer Placeholder 4"/>
          <p:cNvSpPr>
            <a:spLocks noGrp="1"/>
          </p:cNvSpPr>
          <p:nvPr>
            <p:ph type="ftr" sz="quarter" idx="11"/>
          </p:nvPr>
        </p:nvSpPr>
        <p:spPr/>
        <p:txBody>
          <a:bodyPr/>
          <a:lstStyle/>
          <a:p>
            <a:r>
              <a:rPr lang="pl-PL"/>
              <a:t>SPODO</a:t>
            </a:r>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2D85D8-BD79-4B6A-AF38-51CD001DEDC7}" type="datetime1">
              <a:rPr lang="pl-PL" smtClean="0"/>
              <a:pPr/>
              <a:t>09.12.2024</a:t>
            </a:fld>
            <a:endParaRPr lang="pl-PL"/>
          </a:p>
        </p:txBody>
      </p:sp>
      <p:sp>
        <p:nvSpPr>
          <p:cNvPr id="5" name="Footer Placeholder 4"/>
          <p:cNvSpPr>
            <a:spLocks noGrp="1"/>
          </p:cNvSpPr>
          <p:nvPr>
            <p:ph type="ftr" sz="quarter" idx="11"/>
          </p:nvPr>
        </p:nvSpPr>
        <p:spPr/>
        <p:txBody>
          <a:bodyPr/>
          <a:lstStyle/>
          <a:p>
            <a:r>
              <a:rPr lang="pl-PL"/>
              <a:t>SPODO</a:t>
            </a:r>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2D85D8-BD79-4B6A-AF38-51CD001DEDC7}" type="datetime1">
              <a:rPr lang="pl-PL" smtClean="0"/>
              <a:pPr/>
              <a:t>09.12.2024</a:t>
            </a:fld>
            <a:endParaRPr lang="pl-PL"/>
          </a:p>
        </p:txBody>
      </p:sp>
      <p:sp>
        <p:nvSpPr>
          <p:cNvPr id="5" name="Footer Placeholder 4"/>
          <p:cNvSpPr>
            <a:spLocks noGrp="1"/>
          </p:cNvSpPr>
          <p:nvPr>
            <p:ph type="ftr" sz="quarter" idx="11"/>
          </p:nvPr>
        </p:nvSpPr>
        <p:spPr/>
        <p:txBody>
          <a:bodyPr/>
          <a:lstStyle/>
          <a:p>
            <a:r>
              <a:rPr lang="pl-PL"/>
              <a:t>SPODO</a:t>
            </a:r>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2D85D8-BD79-4B6A-AF38-51CD001DEDC7}" type="datetime1">
              <a:rPr lang="pl-PL" smtClean="0"/>
              <a:pPr/>
              <a:t>09.12.2024</a:t>
            </a:fld>
            <a:endParaRPr lang="pl-PL"/>
          </a:p>
        </p:txBody>
      </p:sp>
      <p:sp>
        <p:nvSpPr>
          <p:cNvPr id="5" name="Footer Placeholder 4"/>
          <p:cNvSpPr>
            <a:spLocks noGrp="1"/>
          </p:cNvSpPr>
          <p:nvPr>
            <p:ph type="ftr" sz="quarter" idx="11"/>
          </p:nvPr>
        </p:nvSpPr>
        <p:spPr/>
        <p:txBody>
          <a:bodyPr/>
          <a:lstStyle/>
          <a:p>
            <a:r>
              <a:rPr lang="pl-PL"/>
              <a:t>SPODO</a:t>
            </a:r>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2367093"/>
            <a:ext cx="382952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4629150" y="2367093"/>
            <a:ext cx="382905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2D85D8-BD79-4B6A-AF38-51CD001DEDC7}" type="datetime1">
              <a:rPr lang="pl-PL" smtClean="0"/>
              <a:pPr/>
              <a:t>09.12.2024</a:t>
            </a:fld>
            <a:endParaRPr lang="pl-PL"/>
          </a:p>
        </p:txBody>
      </p:sp>
      <p:sp>
        <p:nvSpPr>
          <p:cNvPr id="6" name="Footer Placeholder 5"/>
          <p:cNvSpPr>
            <a:spLocks noGrp="1"/>
          </p:cNvSpPr>
          <p:nvPr>
            <p:ph type="ftr" sz="quarter" idx="11"/>
          </p:nvPr>
        </p:nvSpPr>
        <p:spPr/>
        <p:txBody>
          <a:bodyPr/>
          <a:lstStyle/>
          <a:p>
            <a:r>
              <a:rPr lang="pl-PL"/>
              <a:t>SPODO</a:t>
            </a:r>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685331" y="3051013"/>
            <a:ext cx="3829520"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4629150" y="3051013"/>
            <a:ext cx="382905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2D85D8-BD79-4B6A-AF38-51CD001DEDC7}" type="datetime1">
              <a:rPr lang="pl-PL" smtClean="0"/>
              <a:pPr/>
              <a:t>09.12.2024</a:t>
            </a:fld>
            <a:endParaRPr lang="pl-PL"/>
          </a:p>
        </p:txBody>
      </p:sp>
      <p:sp>
        <p:nvSpPr>
          <p:cNvPr id="8" name="Footer Placeholder 7"/>
          <p:cNvSpPr>
            <a:spLocks noGrp="1"/>
          </p:cNvSpPr>
          <p:nvPr>
            <p:ph type="ftr" sz="quarter" idx="11"/>
          </p:nvPr>
        </p:nvSpPr>
        <p:spPr/>
        <p:txBody>
          <a:bodyPr/>
          <a:lstStyle/>
          <a:p>
            <a:r>
              <a:rPr lang="pl-PL"/>
              <a:t>SPODO</a:t>
            </a:r>
          </a:p>
        </p:txBody>
      </p:sp>
      <p:sp>
        <p:nvSpPr>
          <p:cNvPr id="9" name="Slide Number Placeholder 8"/>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2D85D8-BD79-4B6A-AF38-51CD001DEDC7}" type="datetime1">
              <a:rPr lang="pl-PL" smtClean="0"/>
              <a:pPr/>
              <a:t>09.12.2024</a:t>
            </a:fld>
            <a:endParaRPr lang="pl-PL"/>
          </a:p>
        </p:txBody>
      </p:sp>
      <p:sp>
        <p:nvSpPr>
          <p:cNvPr id="4" name="Footer Placeholder 3"/>
          <p:cNvSpPr>
            <a:spLocks noGrp="1"/>
          </p:cNvSpPr>
          <p:nvPr>
            <p:ph type="ftr" sz="quarter" idx="11"/>
          </p:nvPr>
        </p:nvSpPr>
        <p:spPr/>
        <p:txBody>
          <a:bodyPr/>
          <a:lstStyle/>
          <a:p>
            <a:r>
              <a:rPr lang="pl-PL"/>
              <a:t>SPODO</a:t>
            </a:r>
          </a:p>
        </p:txBody>
      </p:sp>
      <p:sp>
        <p:nvSpPr>
          <p:cNvPr id="5" name="Slide Number Placeholder 4"/>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872D85D8-BD79-4B6A-AF38-51CD001DEDC7}" type="datetime1">
              <a:rPr lang="pl-PL" smtClean="0"/>
              <a:pPr/>
              <a:t>09.12.2024</a:t>
            </a:fld>
            <a:endParaRPr lang="pl-PL"/>
          </a:p>
        </p:txBody>
      </p:sp>
      <p:sp>
        <p:nvSpPr>
          <p:cNvPr id="3" name="Footer Placeholder 2"/>
          <p:cNvSpPr>
            <a:spLocks noGrp="1"/>
          </p:cNvSpPr>
          <p:nvPr>
            <p:ph type="ftr" sz="quarter" idx="11"/>
          </p:nvPr>
        </p:nvSpPr>
        <p:spPr/>
        <p:txBody>
          <a:bodyPr/>
          <a:lstStyle/>
          <a:p>
            <a:r>
              <a:rPr lang="pl-PL"/>
              <a:t>SPODO</a:t>
            </a:r>
          </a:p>
        </p:txBody>
      </p:sp>
      <p:sp>
        <p:nvSpPr>
          <p:cNvPr id="4" name="Slide Number Placeholder 3"/>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72D85D8-BD79-4B6A-AF38-51CD001DEDC7}" type="datetime1">
              <a:rPr lang="pl-PL" smtClean="0"/>
              <a:pPr/>
              <a:t>09.12.2024</a:t>
            </a:fld>
            <a:endParaRPr lang="pl-PL"/>
          </a:p>
        </p:txBody>
      </p:sp>
      <p:sp>
        <p:nvSpPr>
          <p:cNvPr id="6" name="Footer Placeholder 5"/>
          <p:cNvSpPr>
            <a:spLocks noGrp="1"/>
          </p:cNvSpPr>
          <p:nvPr>
            <p:ph type="ftr" sz="quarter" idx="11"/>
          </p:nvPr>
        </p:nvSpPr>
        <p:spPr/>
        <p:txBody>
          <a:bodyPr/>
          <a:lstStyle/>
          <a:p>
            <a:r>
              <a:rPr lang="pl-PL"/>
              <a:t>SPODO</a:t>
            </a:r>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4451227"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68602" y="609601"/>
            <a:ext cx="2441519"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46" y="2632853"/>
            <a:ext cx="4451212"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72D85D8-BD79-4B6A-AF38-51CD001DEDC7}" type="datetime1">
              <a:rPr lang="pl-PL" smtClean="0"/>
              <a:pPr/>
              <a:t>09.12.2024</a:t>
            </a:fld>
            <a:endParaRPr lang="pl-PL"/>
          </a:p>
        </p:txBody>
      </p:sp>
      <p:sp>
        <p:nvSpPr>
          <p:cNvPr id="6" name="Footer Placeholder 5"/>
          <p:cNvSpPr>
            <a:spLocks noGrp="1"/>
          </p:cNvSpPr>
          <p:nvPr>
            <p:ph type="ftr" sz="quarter" idx="11"/>
          </p:nvPr>
        </p:nvSpPr>
        <p:spPr/>
        <p:txBody>
          <a:bodyPr/>
          <a:lstStyle/>
          <a:p>
            <a:r>
              <a:rPr lang="pl-PL"/>
              <a:t>SPODO</a:t>
            </a:r>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fld id="{872D85D8-BD79-4B6A-AF38-51CD001DEDC7}" type="datetime1">
              <a:rPr lang="pl-PL" smtClean="0"/>
              <a:pPr/>
              <a:t>09.12.2024</a:t>
            </a:fld>
            <a:endParaRPr lang="pl-PL"/>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r>
              <a:rPr lang="pl-PL"/>
              <a:t>SPODO</a:t>
            </a:r>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fld id="{7D993C6C-2A8B-4279-B5C7-48DE9729C28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864" r:id="rId1"/>
    <p:sldLayoutId id="2147483865" r:id="rId2"/>
    <p:sldLayoutId id="2147483866" r:id="rId3"/>
    <p:sldLayoutId id="2147483867" r:id="rId4"/>
    <p:sldLayoutId id="2147483868" r:id="rId5"/>
    <p:sldLayoutId id="2147483869" r:id="rId6"/>
    <p:sldLayoutId id="2147483870" r:id="rId7"/>
    <p:sldLayoutId id="2147483871" r:id="rId8"/>
    <p:sldLayoutId id="2147483872" r:id="rId9"/>
    <p:sldLayoutId id="2147483873" r:id="rId10"/>
    <p:sldLayoutId id="2147483874" r:id="rId11"/>
    <p:sldLayoutId id="2147483875" r:id="rId12"/>
    <p:sldLayoutId id="2147483876" r:id="rId13"/>
    <p:sldLayoutId id="2147483877" r:id="rId14"/>
    <p:sldLayoutId id="2147483878" r:id="rId15"/>
    <p:sldLayoutId id="2147483879" r:id="rId16"/>
    <p:sldLayoutId id="2147483880" r:id="rId17"/>
  </p:sldLayoutIdLst>
  <p:hf sldNum="0" hdr="0" ftr="0" dt="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57158" y="1000108"/>
            <a:ext cx="8352928" cy="1885963"/>
          </a:xfrm>
        </p:spPr>
        <p:txBody>
          <a:bodyPr>
            <a:normAutofit/>
          </a:bodyPr>
          <a:lstStyle/>
          <a:p>
            <a:r>
              <a:rPr lang="pl-PL" sz="4000" b="1" dirty="0"/>
              <a:t>Środki ochrony prawnej, odpowiedzialność i sankcje</a:t>
            </a:r>
            <a:endParaRPr lang="pl-PL" sz="4000" i="1" dirty="0"/>
          </a:p>
        </p:txBody>
      </p:sp>
      <p:sp>
        <p:nvSpPr>
          <p:cNvPr id="3" name="Podtytuł 2"/>
          <p:cNvSpPr>
            <a:spLocks noGrp="1"/>
          </p:cNvSpPr>
          <p:nvPr>
            <p:ph type="subTitle" idx="1"/>
          </p:nvPr>
        </p:nvSpPr>
        <p:spPr>
          <a:xfrm>
            <a:off x="428596" y="4000504"/>
            <a:ext cx="8136904" cy="2207096"/>
          </a:xfrm>
        </p:spPr>
        <p:txBody>
          <a:bodyPr anchor="b">
            <a:normAutofit fontScale="85000" lnSpcReduction="20000"/>
          </a:bodyPr>
          <a:lstStyle/>
          <a:p>
            <a:pPr algn="just"/>
            <a:r>
              <a:rPr lang="pl-PL" dirty="0"/>
              <a:t>Podstawa prawna: Rozporządzenie Parlamentu Europejskiego i Rady (UE) 2016/679 z dnia 27 kwietnia 2016 r. w sprawie ochrony osób fizycznych w związku z przetwarzaniem danych osobowych i w sprawie swobodnego przepływu takich danych oraz uchylenia dyrektywy 95/46/WE (ogólne rozporządzenie o ochronie danych) </a:t>
            </a:r>
            <a:r>
              <a:rPr lang="pl-PL" dirty="0" err="1"/>
              <a:t>Dz.U</a:t>
            </a:r>
            <a:r>
              <a:rPr lang="pl-PL" dirty="0"/>
              <a:t>. UE L 119 z 4.5.2016, str. 1—88, Ustawa z dnia 10 maja 2018 r. o ochronie danych osobowych (Dz. U. z 2019 r., poz. 1781).</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00034" y="404664"/>
            <a:ext cx="8229600" cy="1296144"/>
          </a:xfrm>
        </p:spPr>
        <p:txBody>
          <a:bodyPr>
            <a:normAutofit fontScale="90000"/>
          </a:bodyPr>
          <a:lstStyle/>
          <a:p>
            <a:r>
              <a:rPr lang="pl-PL" b="1" dirty="0"/>
              <a:t>Skarga do sądu administracyjnego na organ nadzorczy (art. 78 ust. 1 i 2 RODO)</a:t>
            </a:r>
          </a:p>
        </p:txBody>
      </p:sp>
      <p:sp>
        <p:nvSpPr>
          <p:cNvPr id="3" name="Symbol zastępczy zawartości 2"/>
          <p:cNvSpPr>
            <a:spLocks noGrp="1"/>
          </p:cNvSpPr>
          <p:nvPr>
            <p:ph sz="quarter" idx="13"/>
          </p:nvPr>
        </p:nvSpPr>
        <p:spPr>
          <a:xfrm>
            <a:off x="500034" y="2132856"/>
            <a:ext cx="8229600" cy="4415590"/>
          </a:xfrm>
        </p:spPr>
        <p:txBody>
          <a:bodyPr>
            <a:normAutofit fontScale="85000" lnSpcReduction="20000"/>
          </a:bodyPr>
          <a:lstStyle/>
          <a:p>
            <a:pPr marL="0" indent="0" algn="just">
              <a:buNone/>
            </a:pPr>
            <a:r>
              <a:rPr lang="pl-PL" sz="2400" dirty="0"/>
              <a:t>Osoba, której dane dotyczą może wnieść skargę na decyzję organu nadzorczego, jak również na brak informacji ze strony organu w terminie 3 miesięcy od dnia złożenia skargi na naruszenie ochrony jej danych osobowych.</a:t>
            </a:r>
          </a:p>
          <a:p>
            <a:pPr marL="0" indent="0" algn="just">
              <a:buNone/>
            </a:pPr>
            <a:r>
              <a:rPr lang="pl-PL" sz="2400" dirty="0"/>
              <a:t>Sądem właściwym do rozpoznania środka ochrony  prawnej na decyzję lub zaniechanie organu nadzorczego będzie sąd jego siedziby. </a:t>
            </a:r>
          </a:p>
          <a:p>
            <a:pPr marL="0" indent="0" algn="just">
              <a:buNone/>
            </a:pPr>
            <a:r>
              <a:rPr lang="pl-PL" sz="2400" dirty="0"/>
              <a:t>Postępowanie toczy się na Podstawie przepisów proceduralnych państwa w którym dochodzona jest ochrona - w Polsce są to regulacje – PPSA (prawo o Postępowaniu przed sądem administracyjnym).</a:t>
            </a:r>
          </a:p>
          <a:p>
            <a:pPr marL="0" indent="0" algn="just">
              <a:buNone/>
            </a:pPr>
            <a:r>
              <a:rPr lang="pl-PL" sz="2400" dirty="0"/>
              <a:t>Sądem właściwym będzie wojewódzki sąd administracyjny.</a:t>
            </a:r>
          </a:p>
          <a:p>
            <a:pPr marL="0" indent="0" algn="just">
              <a:buNone/>
            </a:pPr>
            <a:endParaRPr lang="pl-PL" sz="2400" dirty="0"/>
          </a:p>
        </p:txBody>
      </p:sp>
    </p:spTree>
    <p:extLst>
      <p:ext uri="{BB962C8B-B14F-4D97-AF65-F5344CB8AC3E}">
        <p14:creationId xmlns:p14="http://schemas.microsoft.com/office/powerpoint/2010/main" val="3351102887"/>
      </p:ext>
    </p:extLst>
  </p:cSld>
  <p:clrMapOvr>
    <a:masterClrMapping/>
  </p:clrMapOvr>
  <p:transition>
    <p:wipe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Odpowiedzialność cywilnoprawna- żądanie zaniechania lub zachowania</a:t>
            </a:r>
          </a:p>
        </p:txBody>
      </p:sp>
      <p:sp>
        <p:nvSpPr>
          <p:cNvPr id="3" name="Symbol zastępczy zawartości 2"/>
          <p:cNvSpPr>
            <a:spLocks noGrp="1"/>
          </p:cNvSpPr>
          <p:nvPr>
            <p:ph sz="quarter" idx="13"/>
          </p:nvPr>
        </p:nvSpPr>
        <p:spPr/>
        <p:txBody>
          <a:bodyPr>
            <a:normAutofit fontScale="47500" lnSpcReduction="20000"/>
          </a:bodyPr>
          <a:lstStyle/>
          <a:p>
            <a:pPr algn="just"/>
            <a:r>
              <a:rPr lang="pl-PL" sz="2800" dirty="0"/>
              <a:t> każda osoba, której dane dotyczą, ma prawo do skutecznego środka ochrony prawnej przed sądem, jeżeli uzna ona, że prawa przysługujące jej na mocy RODO zostały naruszone w wyniku przetwarzania jego danych osobowych z naruszeniem RODO;</a:t>
            </a:r>
          </a:p>
          <a:p>
            <a:pPr algn="just"/>
            <a:r>
              <a:rPr lang="pl-PL" sz="2800" dirty="0"/>
              <a:t>Prawo to jest niezależne od skargi do organu nadzorczego; Prawo to nie jest uzależnione od wyczerpania jakiejkolwiek innej drogi prawnej w tym drogi skargowej. Niewykluczone są dwa postępowania prowadzone równolegle przeciwko temu samemu administratorowi lub przetwarzającemu przed organem nadzorczym i bezpośrednio przed sądem.</a:t>
            </a:r>
          </a:p>
          <a:p>
            <a:pPr algn="just"/>
            <a:r>
              <a:rPr lang="pl-PL" sz="2800" dirty="0"/>
              <a:t>Podstawą tego uprawnienia jest uznanie przez osobę fizyczną, że w wyniku przetwarzania jej danych osobowych zostały naruszone prawa wynikające z </a:t>
            </a:r>
            <a:r>
              <a:rPr lang="pl-PL" sz="2800" dirty="0" err="1"/>
              <a:t>RODo</a:t>
            </a:r>
            <a:r>
              <a:rPr lang="pl-PL" sz="2800" dirty="0"/>
              <a:t>;</a:t>
            </a:r>
          </a:p>
          <a:p>
            <a:pPr algn="just"/>
            <a:r>
              <a:rPr lang="pl-PL" sz="2800" dirty="0"/>
              <a:t>Można żądać od administratora lub podmiotu przetwarzającego konkretnego działania lub zaniechania. Postępowanie to może toczyć się przeciwko administratorowi (</a:t>
            </a:r>
            <a:r>
              <a:rPr lang="pl-PL" sz="2800" dirty="0" err="1"/>
              <a:t>współadministratorowi</a:t>
            </a:r>
            <a:r>
              <a:rPr lang="pl-PL" sz="2800" dirty="0"/>
              <a:t>), podmiotowi przetwarzającemu lub obu tym podmiotom łącznie.</a:t>
            </a:r>
          </a:p>
        </p:txBody>
      </p:sp>
    </p:spTree>
    <p:extLst>
      <p:ext uri="{BB962C8B-B14F-4D97-AF65-F5344CB8AC3E}">
        <p14:creationId xmlns:p14="http://schemas.microsoft.com/office/powerpoint/2010/main" val="30561504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Właściwość miejscowa sądu </a:t>
            </a:r>
          </a:p>
        </p:txBody>
      </p:sp>
      <p:sp>
        <p:nvSpPr>
          <p:cNvPr id="3" name="Symbol zastępczy zawartości 2"/>
          <p:cNvSpPr>
            <a:spLocks noGrp="1"/>
          </p:cNvSpPr>
          <p:nvPr>
            <p:ph sz="quarter" idx="13"/>
          </p:nvPr>
        </p:nvSpPr>
        <p:spPr/>
        <p:txBody>
          <a:bodyPr>
            <a:normAutofit fontScale="62500" lnSpcReduction="20000"/>
          </a:bodyPr>
          <a:lstStyle/>
          <a:p>
            <a:pPr algn="just"/>
            <a:r>
              <a:rPr lang="pl-PL" sz="2800" b="1" dirty="0"/>
              <a:t>Właściwość miejscowa </a:t>
            </a:r>
            <a:r>
              <a:rPr lang="pl-PL" sz="2800" dirty="0"/>
              <a:t>sądu uzależniona jest od charakteru podmiotu, który miał dopuścić się  naruszenia RODO: </a:t>
            </a:r>
          </a:p>
          <a:p>
            <a:pPr algn="just"/>
            <a:r>
              <a:rPr lang="pl-PL" sz="2800" dirty="0"/>
              <a:t>1. organ publiczny – w tym przypadku każdorazowo właściwy będzie sąd miejsca siedziby tej jednostki;</a:t>
            </a:r>
          </a:p>
          <a:p>
            <a:pPr algn="just"/>
            <a:r>
              <a:rPr lang="pl-PL" sz="2800" dirty="0"/>
              <a:t>2. podmiot prywatny – osoba skarżąca ma do dyspozycji właściwość przemienną, może wybrać między sądem państwa członkowskiego, w którym administrator lub podmiot przetwarzający mają jednostkę organizacyjną, a sądem państwa członkowskiego, w którym osoba, której dane dotyczą ma miejsce zwykłego pobytu.</a:t>
            </a:r>
          </a:p>
        </p:txBody>
      </p:sp>
    </p:spTree>
    <p:extLst>
      <p:ext uri="{BB962C8B-B14F-4D97-AF65-F5344CB8AC3E}">
        <p14:creationId xmlns:p14="http://schemas.microsoft.com/office/powerpoint/2010/main" val="1798728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Tryb Procesowy</a:t>
            </a:r>
          </a:p>
        </p:txBody>
      </p:sp>
      <p:sp>
        <p:nvSpPr>
          <p:cNvPr id="3" name="Symbol zastępczy zawartości 2"/>
          <p:cNvSpPr>
            <a:spLocks noGrp="1"/>
          </p:cNvSpPr>
          <p:nvPr>
            <p:ph sz="quarter" idx="13"/>
          </p:nvPr>
        </p:nvSpPr>
        <p:spPr/>
        <p:txBody>
          <a:bodyPr>
            <a:normAutofit/>
          </a:bodyPr>
          <a:lstStyle/>
          <a:p>
            <a:pPr algn="just"/>
            <a:r>
              <a:rPr lang="pl-PL" sz="2400" dirty="0"/>
              <a:t>postępowanie toczy się przed sądem cywilnym, w trybie procesowym;</a:t>
            </a:r>
          </a:p>
          <a:p>
            <a:pPr algn="just"/>
            <a:r>
              <a:rPr lang="pl-PL" sz="2400" dirty="0"/>
              <a:t>Podmiotowi przysługuje powództwo zmierzające do nakazania działania lub zaniechania działania lub usunięcia skutków naruszenia.</a:t>
            </a:r>
          </a:p>
        </p:txBody>
      </p:sp>
    </p:spTree>
    <p:extLst>
      <p:ext uri="{BB962C8B-B14F-4D97-AF65-F5344CB8AC3E}">
        <p14:creationId xmlns:p14="http://schemas.microsoft.com/office/powerpoint/2010/main" val="31300870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Odpowiedzialność odszkodowawcza</a:t>
            </a:r>
          </a:p>
        </p:txBody>
      </p:sp>
      <p:sp>
        <p:nvSpPr>
          <p:cNvPr id="3" name="Symbol zastępczy zawartości 2"/>
          <p:cNvSpPr>
            <a:spLocks noGrp="1"/>
          </p:cNvSpPr>
          <p:nvPr>
            <p:ph sz="quarter" idx="13"/>
          </p:nvPr>
        </p:nvSpPr>
        <p:spPr/>
        <p:txBody>
          <a:bodyPr>
            <a:noAutofit/>
          </a:bodyPr>
          <a:lstStyle/>
          <a:p>
            <a:pPr algn="just"/>
            <a:r>
              <a:rPr lang="pl-PL" sz="1800" b="1" dirty="0"/>
              <a:t>Szkoda majątkowa </a:t>
            </a:r>
            <a:r>
              <a:rPr lang="pl-PL" sz="1800" dirty="0"/>
              <a:t>obejmuje rzeczywistą stratę i utracone korzyści;</a:t>
            </a:r>
          </a:p>
          <a:p>
            <a:pPr algn="just"/>
            <a:r>
              <a:rPr lang="pl-PL" sz="1800" b="1" dirty="0"/>
              <a:t>Szkoda niemajątkowa </a:t>
            </a:r>
            <a:r>
              <a:rPr lang="pl-PL" sz="1800" dirty="0"/>
              <a:t>– krzywda i rodzi prawo do zadośćuczynienia (art. 82 ust. 1 </a:t>
            </a:r>
            <a:r>
              <a:rPr lang="pl-PL" sz="1800" dirty="0" err="1"/>
              <a:t>roDo</a:t>
            </a:r>
            <a:r>
              <a:rPr lang="pl-PL" sz="1800" dirty="0"/>
              <a:t>)</a:t>
            </a:r>
          </a:p>
          <a:p>
            <a:pPr algn="just"/>
            <a:r>
              <a:rPr lang="pl-PL" sz="1800" b="1" dirty="0"/>
              <a:t>Odpowiedzialność</a:t>
            </a:r>
            <a:r>
              <a:rPr lang="pl-PL" sz="1800" dirty="0"/>
              <a:t> za każde naruszenie spowodowane naruszeniem </a:t>
            </a:r>
            <a:r>
              <a:rPr lang="pl-PL" sz="1800" dirty="0" err="1"/>
              <a:t>RODo</a:t>
            </a:r>
            <a:r>
              <a:rPr lang="pl-PL" sz="1800" dirty="0"/>
              <a:t> i wynikłą z tego tytułu szkodę ponosi administrator. Podmiot przetwarzający  odpowiada za szkody spowodowane przetwarzaniem, wówczas gdy nie dopełnił swoich obowiązków wynikających z </a:t>
            </a:r>
            <a:r>
              <a:rPr lang="pl-PL" sz="1800" dirty="0" err="1"/>
              <a:t>rodo</a:t>
            </a:r>
            <a:r>
              <a:rPr lang="pl-PL" sz="1800" dirty="0"/>
              <a:t>, lub gdy działał niezgodnie z instrukcjami administratora lub wbrew tym instrukcjom. </a:t>
            </a:r>
          </a:p>
        </p:txBody>
      </p:sp>
    </p:spTree>
    <p:extLst>
      <p:ext uri="{BB962C8B-B14F-4D97-AF65-F5344CB8AC3E}">
        <p14:creationId xmlns:p14="http://schemas.microsoft.com/office/powerpoint/2010/main" val="24790408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Uchylenie się od odpowiedzialności</a:t>
            </a:r>
          </a:p>
        </p:txBody>
      </p:sp>
      <p:sp>
        <p:nvSpPr>
          <p:cNvPr id="3" name="Symbol zastępczy zawartości 2"/>
          <p:cNvSpPr>
            <a:spLocks noGrp="1"/>
          </p:cNvSpPr>
          <p:nvPr>
            <p:ph sz="quarter" idx="13"/>
          </p:nvPr>
        </p:nvSpPr>
        <p:spPr>
          <a:xfrm>
            <a:off x="539552" y="2348880"/>
            <a:ext cx="7772870" cy="3424107"/>
          </a:xfrm>
        </p:spPr>
        <p:txBody>
          <a:bodyPr>
            <a:normAutofit fontScale="55000" lnSpcReduction="20000"/>
          </a:bodyPr>
          <a:lstStyle/>
          <a:p>
            <a:pPr algn="just"/>
            <a:r>
              <a:rPr lang="pl-PL" sz="2800" b="1" dirty="0"/>
              <a:t>Administrator i podmiot przetwarzający </a:t>
            </a:r>
            <a:r>
              <a:rPr lang="pl-PL" sz="2800" dirty="0"/>
              <a:t>mogą uwolnić się od odpowiedzialności jeżeli udowodnią, że w żaden sposób nie ponoszą winy za zdarzenie, które doprowadziło do powstania szkody;</a:t>
            </a:r>
          </a:p>
          <a:p>
            <a:pPr algn="just"/>
            <a:r>
              <a:rPr lang="pl-PL" sz="2800" b="1" dirty="0"/>
              <a:t>Ciężar dowodu niewinności </a:t>
            </a:r>
            <a:r>
              <a:rPr lang="pl-PL" sz="2800" dirty="0"/>
              <a:t>spoczywa na pozwanych (administratorze, procesorze); wystarczy jednak np. milczenie procesora na temat legalności (jej braku) poleceń administratora by ponosić odpowiedzialność.</a:t>
            </a:r>
          </a:p>
          <a:p>
            <a:pPr algn="just"/>
            <a:r>
              <a:rPr lang="pl-PL" sz="2800" b="1" dirty="0"/>
              <a:t>Przesłanki odpowiedzialności</a:t>
            </a:r>
            <a:r>
              <a:rPr lang="pl-PL" sz="2800" dirty="0"/>
              <a:t>:</a:t>
            </a:r>
          </a:p>
          <a:p>
            <a:pPr algn="just"/>
            <a:r>
              <a:rPr lang="pl-PL" sz="2800" dirty="0"/>
              <a:t>1. Naruszenie  regulacji RODO i innych dot. ochrony danych osobowych;</a:t>
            </a:r>
          </a:p>
          <a:p>
            <a:pPr algn="just"/>
            <a:r>
              <a:rPr lang="pl-PL" sz="2800" dirty="0"/>
              <a:t>2.  szkoda majątkowa lub niemajątkowa;</a:t>
            </a:r>
          </a:p>
          <a:p>
            <a:pPr algn="just"/>
            <a:r>
              <a:rPr lang="pl-PL" sz="2800" dirty="0"/>
              <a:t>3. związek </a:t>
            </a:r>
            <a:r>
              <a:rPr lang="pl-PL" sz="2800" dirty="0" err="1"/>
              <a:t>przyczynowo-skutkowy</a:t>
            </a:r>
            <a:r>
              <a:rPr lang="pl-PL" sz="2800" dirty="0"/>
              <a:t> między naruszeniem a szkodą;</a:t>
            </a:r>
          </a:p>
          <a:p>
            <a:pPr algn="just"/>
            <a:r>
              <a:rPr lang="pl-PL" sz="2800" dirty="0"/>
              <a:t>4. wina po stronie administratora lub podmiotu przetwarzającego.</a:t>
            </a:r>
          </a:p>
          <a:p>
            <a:endParaRPr lang="pl-PL" dirty="0"/>
          </a:p>
        </p:txBody>
      </p:sp>
    </p:spTree>
    <p:extLst>
      <p:ext uri="{BB962C8B-B14F-4D97-AF65-F5344CB8AC3E}">
        <p14:creationId xmlns:p14="http://schemas.microsoft.com/office/powerpoint/2010/main" val="35822460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Domniemanie winy</a:t>
            </a:r>
          </a:p>
        </p:txBody>
      </p:sp>
      <p:sp>
        <p:nvSpPr>
          <p:cNvPr id="3" name="Symbol zastępczy zawartości 2"/>
          <p:cNvSpPr>
            <a:spLocks noGrp="1"/>
          </p:cNvSpPr>
          <p:nvPr>
            <p:ph sz="quarter" idx="13"/>
          </p:nvPr>
        </p:nvSpPr>
        <p:spPr/>
        <p:txBody>
          <a:bodyPr>
            <a:noAutofit/>
          </a:bodyPr>
          <a:lstStyle/>
          <a:p>
            <a:pPr algn="just"/>
            <a:r>
              <a:rPr lang="pl-PL" dirty="0"/>
              <a:t>Ciężar dowodu wykazania naruszenia spoczywa na podmiocie danych, który twierdzi, że poniósł szkodę. </a:t>
            </a:r>
          </a:p>
          <a:p>
            <a:pPr algn="just"/>
            <a:r>
              <a:rPr lang="pl-PL" dirty="0"/>
              <a:t>W rzeczywistości w związku z zasadą rozliczalności obowiązkiem tym obarczony jest administrator. Musi on wykazać, że wypełnił wszystkie obowiązki </a:t>
            </a:r>
            <a:r>
              <a:rPr lang="pl-PL" dirty="0" err="1"/>
              <a:t>RODo</a:t>
            </a:r>
            <a:r>
              <a:rPr lang="pl-PL" dirty="0"/>
              <a:t> a tym samym nie ponosi winy;</a:t>
            </a:r>
          </a:p>
          <a:p>
            <a:pPr algn="just"/>
            <a:r>
              <a:rPr lang="pl-PL" dirty="0"/>
              <a:t>Odpowiedzialności nie wyłącza ani nie umniejsza: stopień winy, umyślność lub jej brak czy przyczynienie się osoby, której dane były przetwarzane do wystąpienia szkody.</a:t>
            </a:r>
          </a:p>
        </p:txBody>
      </p:sp>
    </p:spTree>
    <p:extLst>
      <p:ext uri="{BB962C8B-B14F-4D97-AF65-F5344CB8AC3E}">
        <p14:creationId xmlns:p14="http://schemas.microsoft.com/office/powerpoint/2010/main" val="11717002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 Współodpowiedzialność</a:t>
            </a:r>
          </a:p>
        </p:txBody>
      </p:sp>
      <p:sp>
        <p:nvSpPr>
          <p:cNvPr id="3" name="Symbol zastępczy zawartości 2"/>
          <p:cNvSpPr>
            <a:spLocks noGrp="1"/>
          </p:cNvSpPr>
          <p:nvPr>
            <p:ph sz="quarter" idx="13"/>
          </p:nvPr>
        </p:nvSpPr>
        <p:spPr/>
        <p:txBody>
          <a:bodyPr>
            <a:normAutofit/>
          </a:bodyPr>
          <a:lstStyle/>
          <a:p>
            <a:pPr algn="just"/>
            <a:r>
              <a:rPr lang="pl-PL" dirty="0"/>
              <a:t>Jeżeli w przetwarzaniu uczestniczyło więcej podmiotów – administratorów lub podmiotów przetwarzających – ich odpowiedzialność jest </a:t>
            </a:r>
            <a:r>
              <a:rPr lang="pl-PL" b="1" dirty="0"/>
              <a:t>solidarna</a:t>
            </a:r>
            <a:r>
              <a:rPr lang="pl-PL" dirty="0"/>
              <a:t>;</a:t>
            </a:r>
          </a:p>
          <a:p>
            <a:pPr algn="just"/>
            <a:r>
              <a:rPr lang="pl-PL" dirty="0"/>
              <a:t>Osoba zatem może dochodzić swoich roszczeń od wszystkich, od kilku z nich  lub od wybranego. Podmiotowi, który wypłaci odszkodowanie  będzie przysługiwało </a:t>
            </a:r>
            <a:r>
              <a:rPr lang="pl-PL" b="1" dirty="0"/>
              <a:t>roszczenie regresowe </a:t>
            </a:r>
            <a:r>
              <a:rPr lang="pl-PL" dirty="0"/>
              <a:t>wobec pozostałych współwinnych</a:t>
            </a:r>
          </a:p>
        </p:txBody>
      </p:sp>
    </p:spTree>
    <p:extLst>
      <p:ext uri="{BB962C8B-B14F-4D97-AF65-F5344CB8AC3E}">
        <p14:creationId xmlns:p14="http://schemas.microsoft.com/office/powerpoint/2010/main" val="19923378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Właściwość sądu</a:t>
            </a:r>
          </a:p>
        </p:txBody>
      </p:sp>
      <p:sp>
        <p:nvSpPr>
          <p:cNvPr id="3" name="Symbol zastępczy zawartości 2"/>
          <p:cNvSpPr>
            <a:spLocks noGrp="1"/>
          </p:cNvSpPr>
          <p:nvPr>
            <p:ph sz="quarter" idx="13"/>
          </p:nvPr>
        </p:nvSpPr>
        <p:spPr/>
        <p:txBody>
          <a:bodyPr>
            <a:normAutofit fontScale="85000" lnSpcReduction="10000"/>
          </a:bodyPr>
          <a:lstStyle/>
          <a:p>
            <a:pPr algn="just"/>
            <a:r>
              <a:rPr lang="pl-PL" dirty="0"/>
              <a:t>Postępowanie ma charakter cywilny, sprawa jest procedowana przez sąd cywilny w trybie procesowym, są to sądy okręgowe (bez względu na wartość przedmiotu sporu);</a:t>
            </a:r>
          </a:p>
          <a:p>
            <a:pPr algn="just"/>
            <a:r>
              <a:rPr lang="pl-PL" dirty="0"/>
              <a:t>W przypadku wyrządzenia szkody przez organ publiczny każdorazowo właściwy jest sąd miejsca siedziby tej jednostki;</a:t>
            </a:r>
          </a:p>
          <a:p>
            <a:pPr algn="just"/>
            <a:r>
              <a:rPr lang="pl-PL" dirty="0"/>
              <a:t>W przypadku wyrządzenia szkody przez podmiot prywatny przysługuje właściwość naprzemienna, może to być sąd państwa członkowskiego w którym administrator lub podmiot przetwarzający posiadają jednostkę organizacyjną, albo sąd państwa członkowskiego miejsca zwykłego pobytu.</a:t>
            </a:r>
          </a:p>
        </p:txBody>
      </p:sp>
    </p:spTree>
    <p:extLst>
      <p:ext uri="{BB962C8B-B14F-4D97-AF65-F5344CB8AC3E}">
        <p14:creationId xmlns:p14="http://schemas.microsoft.com/office/powerpoint/2010/main" val="9506784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Reprezentacja podmiotów danych przez wyspecjalizowane podmioty</a:t>
            </a:r>
          </a:p>
        </p:txBody>
      </p:sp>
      <p:sp>
        <p:nvSpPr>
          <p:cNvPr id="3" name="Symbol zastępczy zawartości 2"/>
          <p:cNvSpPr>
            <a:spLocks noGrp="1"/>
          </p:cNvSpPr>
          <p:nvPr>
            <p:ph sz="quarter" idx="13"/>
          </p:nvPr>
        </p:nvSpPr>
        <p:spPr/>
        <p:txBody>
          <a:bodyPr>
            <a:noAutofit/>
          </a:bodyPr>
          <a:lstStyle/>
          <a:p>
            <a:pPr algn="just"/>
            <a:r>
              <a:rPr lang="pl-PL" sz="2800" b="1" dirty="0" err="1"/>
              <a:t>Rodo</a:t>
            </a:r>
            <a:r>
              <a:rPr lang="pl-PL" sz="2800" dirty="0"/>
              <a:t> dopuszcza możliwość umocowania przez osobę danych innego podmiotu, </a:t>
            </a:r>
            <a:r>
              <a:rPr lang="pl-PL" sz="2800" b="1" dirty="0"/>
              <a:t>organizacji lub zrzeszenia </a:t>
            </a:r>
            <a:r>
              <a:rPr lang="pl-PL" sz="2800" dirty="0"/>
              <a:t>do wniesienia skargi, dochodzenia praw czy też odszkodowania od administratora czy podmiotu przetwarzającego. Chodzi o różnego rodzaju organizacje społeczne.</a:t>
            </a:r>
          </a:p>
        </p:txBody>
      </p:sp>
    </p:spTree>
    <p:extLst>
      <p:ext uri="{BB962C8B-B14F-4D97-AF65-F5344CB8AC3E}">
        <p14:creationId xmlns:p14="http://schemas.microsoft.com/office/powerpoint/2010/main" val="4007000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5332" y="-99392"/>
            <a:ext cx="7773338" cy="2314087"/>
          </a:xfrm>
        </p:spPr>
        <p:txBody>
          <a:bodyPr/>
          <a:lstStyle/>
          <a:p>
            <a:r>
              <a:rPr lang="pl-PL" b="1" dirty="0"/>
              <a:t>Rodzaje odpowiedzialności</a:t>
            </a:r>
          </a:p>
        </p:txBody>
      </p:sp>
      <p:sp>
        <p:nvSpPr>
          <p:cNvPr id="3" name="Symbol zastępczy zawartości 2"/>
          <p:cNvSpPr>
            <a:spLocks noGrp="1"/>
          </p:cNvSpPr>
          <p:nvPr>
            <p:ph sz="quarter" idx="13"/>
          </p:nvPr>
        </p:nvSpPr>
        <p:spPr>
          <a:xfrm>
            <a:off x="450761" y="1628800"/>
            <a:ext cx="8229600" cy="4525963"/>
          </a:xfrm>
        </p:spPr>
        <p:txBody>
          <a:bodyPr>
            <a:normAutofit/>
          </a:bodyPr>
          <a:lstStyle/>
          <a:p>
            <a:pPr marL="0" indent="0" algn="just">
              <a:buNone/>
            </a:pPr>
            <a:r>
              <a:rPr lang="pl-PL" sz="2800" dirty="0"/>
              <a:t>Nieprawidłowe przetwarzanie danych osobowych z naruszeniem RODO może prowadzić do:</a:t>
            </a:r>
          </a:p>
          <a:p>
            <a:pPr marL="0" indent="0" algn="just">
              <a:buNone/>
            </a:pPr>
            <a:r>
              <a:rPr lang="pl-PL" sz="2800" dirty="0"/>
              <a:t>- Odpowiedzialności administracyjnoprawnej;</a:t>
            </a:r>
          </a:p>
          <a:p>
            <a:pPr marL="0" indent="0" algn="just">
              <a:buNone/>
            </a:pPr>
            <a:r>
              <a:rPr lang="pl-PL" sz="2800" dirty="0"/>
              <a:t>- Cywilnoprawnej;</a:t>
            </a:r>
          </a:p>
          <a:p>
            <a:pPr marL="0" indent="0" algn="just">
              <a:buNone/>
            </a:pPr>
            <a:r>
              <a:rPr lang="pl-PL" sz="2800" dirty="0"/>
              <a:t>- karnej.</a:t>
            </a:r>
          </a:p>
        </p:txBody>
      </p:sp>
    </p:spTree>
    <p:extLst>
      <p:ext uri="{BB962C8B-B14F-4D97-AF65-F5344CB8AC3E}">
        <p14:creationId xmlns:p14="http://schemas.microsoft.com/office/powerpoint/2010/main" val="3419697378"/>
      </p:ext>
    </p:extLst>
  </p:cSld>
  <p:clrMapOvr>
    <a:masterClrMapping/>
  </p:clrMapOvr>
  <p:transition>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520ABFD-84D8-F69D-E0CB-9A11B792192C}"/>
              </a:ext>
            </a:extLst>
          </p:cNvPr>
          <p:cNvSpPr>
            <a:spLocks noGrp="1"/>
          </p:cNvSpPr>
          <p:nvPr>
            <p:ph type="title"/>
          </p:nvPr>
        </p:nvSpPr>
        <p:spPr/>
        <p:txBody>
          <a:bodyPr/>
          <a:lstStyle/>
          <a:p>
            <a:r>
              <a:rPr lang="pl-PL" b="1" dirty="0"/>
              <a:t>Uprawnienia Prezesa UODO</a:t>
            </a:r>
          </a:p>
        </p:txBody>
      </p:sp>
      <p:sp>
        <p:nvSpPr>
          <p:cNvPr id="3" name="Symbol zastępczy zawartości 2">
            <a:extLst>
              <a:ext uri="{FF2B5EF4-FFF2-40B4-BE49-F238E27FC236}">
                <a16:creationId xmlns:a16="http://schemas.microsoft.com/office/drawing/2014/main" id="{29035DFF-B01F-50EB-28A4-D6644728B4AB}"/>
              </a:ext>
            </a:extLst>
          </p:cNvPr>
          <p:cNvSpPr>
            <a:spLocks noGrp="1"/>
          </p:cNvSpPr>
          <p:nvPr>
            <p:ph sz="quarter" idx="13"/>
          </p:nvPr>
        </p:nvSpPr>
        <p:spPr/>
        <p:txBody>
          <a:bodyPr/>
          <a:lstStyle/>
          <a:p>
            <a:r>
              <a:rPr lang="pl-PL" dirty="0"/>
              <a:t>Upomnienie;</a:t>
            </a:r>
          </a:p>
          <a:p>
            <a:r>
              <a:rPr lang="pl-PL" dirty="0"/>
              <a:t>Nakazanie administratorowi lub podmiotowi przetwarzającemu określonego działania;</a:t>
            </a:r>
          </a:p>
          <a:p>
            <a:r>
              <a:rPr lang="pl-PL" dirty="0"/>
              <a:t>Ograniczenie przetwarzania danych osobowych;</a:t>
            </a:r>
          </a:p>
          <a:p>
            <a:r>
              <a:rPr lang="pl-PL" dirty="0"/>
              <a:t>Zakazanie przetwarzania danych osobowych;</a:t>
            </a:r>
          </a:p>
          <a:p>
            <a:r>
              <a:rPr lang="pl-PL" dirty="0"/>
              <a:t>Nałożenie administracyjnych kar pieniężnych; </a:t>
            </a:r>
          </a:p>
        </p:txBody>
      </p:sp>
    </p:spTree>
    <p:extLst>
      <p:ext uri="{BB962C8B-B14F-4D97-AF65-F5344CB8AC3E}">
        <p14:creationId xmlns:p14="http://schemas.microsoft.com/office/powerpoint/2010/main" val="20669052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Sankcje administracyjne za naruszenie przepisów RODO</a:t>
            </a:r>
          </a:p>
        </p:txBody>
      </p:sp>
      <p:sp>
        <p:nvSpPr>
          <p:cNvPr id="3" name="Symbol zastępczy zawartości 2"/>
          <p:cNvSpPr>
            <a:spLocks noGrp="1"/>
          </p:cNvSpPr>
          <p:nvPr>
            <p:ph sz="quarter" idx="13"/>
          </p:nvPr>
        </p:nvSpPr>
        <p:spPr/>
        <p:txBody>
          <a:bodyPr>
            <a:normAutofit fontScale="62500" lnSpcReduction="20000"/>
          </a:bodyPr>
          <a:lstStyle/>
          <a:p>
            <a:pPr algn="just"/>
            <a:r>
              <a:rPr lang="pl-PL" dirty="0"/>
              <a:t>organ nadzorczy może nałożyć administracyjną karę pienieżną niezależnie od innych środków lub działań podmiotu danych;</a:t>
            </a:r>
          </a:p>
          <a:p>
            <a:pPr algn="just"/>
            <a:r>
              <a:rPr lang="pl-PL" dirty="0"/>
              <a:t>Kary grożą administratorowi i podmiotowi przetwarzającemu, innemu podmiotowi przetwarzającemu (</a:t>
            </a:r>
            <a:r>
              <a:rPr lang="pl-PL" dirty="0" err="1"/>
              <a:t>podprzetwarzającemu</a:t>
            </a:r>
            <a:r>
              <a:rPr lang="pl-PL" dirty="0"/>
              <a:t>), podmiotom certyfikującym i monitorującym przestrzeganie kodeksów postępowania;</a:t>
            </a:r>
          </a:p>
          <a:p>
            <a:pPr algn="just"/>
            <a:r>
              <a:rPr lang="pl-PL" dirty="0"/>
              <a:t>Kary muszą być skuteczne, proporcjonalne i odstraszające;</a:t>
            </a:r>
          </a:p>
          <a:p>
            <a:pPr algn="just"/>
            <a:r>
              <a:rPr lang="pl-PL" dirty="0" err="1"/>
              <a:t>Rodo</a:t>
            </a:r>
            <a:r>
              <a:rPr lang="pl-PL" dirty="0"/>
              <a:t> przewiduje 2 przedziały administracyjnych kar pieniężnych:</a:t>
            </a:r>
          </a:p>
          <a:p>
            <a:pPr algn="just"/>
            <a:r>
              <a:rPr lang="pl-PL" dirty="0"/>
              <a:t>1. do 10 mln euro a w przypadku przedsiębiorstwa lub grupy przedsiębiorstw o łącznym światowym obrocie przekraczającym 500 mln euro – do 2 % całkowitego światowego obrotu z poprzedniego roku;</a:t>
            </a:r>
          </a:p>
          <a:p>
            <a:pPr algn="just"/>
            <a:r>
              <a:rPr lang="pl-PL" dirty="0"/>
              <a:t>2. do 20 mln euro a w przypadku przedsiębiorstw lub grup przedsiębiorstw o łącznym światowym obrocie przekraczającym 500 mln euro – do 4 % całkowitego światowego obrotu z poprzedniego roku.</a:t>
            </a:r>
          </a:p>
        </p:txBody>
      </p:sp>
    </p:spTree>
    <p:extLst>
      <p:ext uri="{BB962C8B-B14F-4D97-AF65-F5344CB8AC3E}">
        <p14:creationId xmlns:p14="http://schemas.microsoft.com/office/powerpoint/2010/main" val="22655098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6E06CE0-EB7F-54FC-81CB-5616435EE720}"/>
              </a:ext>
            </a:extLst>
          </p:cNvPr>
          <p:cNvSpPr>
            <a:spLocks noGrp="1"/>
          </p:cNvSpPr>
          <p:nvPr>
            <p:ph type="title"/>
          </p:nvPr>
        </p:nvSpPr>
        <p:spPr/>
        <p:txBody>
          <a:bodyPr/>
          <a:lstStyle/>
          <a:p>
            <a:r>
              <a:rPr lang="pl-PL" b="1" dirty="0"/>
              <a:t>Kary pieniężne a podmiot publiczny</a:t>
            </a:r>
          </a:p>
        </p:txBody>
      </p:sp>
      <p:sp>
        <p:nvSpPr>
          <p:cNvPr id="3" name="Symbol zastępczy zawartości 2">
            <a:extLst>
              <a:ext uri="{FF2B5EF4-FFF2-40B4-BE49-F238E27FC236}">
                <a16:creationId xmlns:a16="http://schemas.microsoft.com/office/drawing/2014/main" id="{43B4D572-372F-2B13-2E51-E2F4A0C3385C}"/>
              </a:ext>
            </a:extLst>
          </p:cNvPr>
          <p:cNvSpPr>
            <a:spLocks noGrp="1"/>
          </p:cNvSpPr>
          <p:nvPr>
            <p:ph sz="quarter" idx="13"/>
          </p:nvPr>
        </p:nvSpPr>
        <p:spPr/>
        <p:txBody>
          <a:bodyPr>
            <a:normAutofit/>
          </a:bodyPr>
          <a:lstStyle/>
          <a:p>
            <a:pPr algn="just"/>
            <a:r>
              <a:rPr lang="pl-PL" sz="2800" dirty="0"/>
              <a:t>Organy administracji publicznej są obciążane mniejszymi karami;</a:t>
            </a:r>
          </a:p>
          <a:p>
            <a:pPr algn="just"/>
            <a:r>
              <a:rPr lang="pl-PL" sz="2800" dirty="0"/>
              <a:t>Prezes może maksymalnie nałożyć 100 000 zł na jednostki sektora finansów publicznych, na instytuty badawcze i NBP (art. 102 </a:t>
            </a:r>
            <a:r>
              <a:rPr lang="pl-PL" sz="2800" dirty="0" err="1"/>
              <a:t>uodo</a:t>
            </a:r>
            <a:r>
              <a:rPr lang="pl-PL" sz="2800" dirty="0"/>
              <a:t>).</a:t>
            </a:r>
          </a:p>
        </p:txBody>
      </p:sp>
    </p:spTree>
    <p:extLst>
      <p:ext uri="{BB962C8B-B14F-4D97-AF65-F5344CB8AC3E}">
        <p14:creationId xmlns:p14="http://schemas.microsoft.com/office/powerpoint/2010/main" val="26557661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Sankcje administracyjne</a:t>
            </a:r>
          </a:p>
        </p:txBody>
      </p:sp>
      <p:sp>
        <p:nvSpPr>
          <p:cNvPr id="3" name="Symbol zastępczy zawartości 2"/>
          <p:cNvSpPr>
            <a:spLocks noGrp="1"/>
          </p:cNvSpPr>
          <p:nvPr>
            <p:ph sz="quarter" idx="13"/>
          </p:nvPr>
        </p:nvSpPr>
        <p:spPr/>
        <p:txBody>
          <a:bodyPr>
            <a:normAutofit fontScale="85000" lnSpcReduction="10000"/>
          </a:bodyPr>
          <a:lstStyle/>
          <a:p>
            <a:pPr marL="0" indent="0" algn="just">
              <a:buNone/>
            </a:pPr>
            <a:r>
              <a:rPr lang="pl-PL" dirty="0"/>
              <a:t>Szczególnie ciężkie jest:</a:t>
            </a:r>
          </a:p>
          <a:p>
            <a:pPr algn="just"/>
            <a:r>
              <a:rPr lang="pl-PL" dirty="0"/>
              <a:t>Naruszenie zasad przetwarzania danych;</a:t>
            </a:r>
          </a:p>
          <a:p>
            <a:pPr algn="just"/>
            <a:r>
              <a:rPr lang="pl-PL" dirty="0"/>
              <a:t>Naruszenie praw jednostki;</a:t>
            </a:r>
          </a:p>
          <a:p>
            <a:pPr algn="just"/>
            <a:r>
              <a:rPr lang="pl-PL" dirty="0"/>
              <a:t>Nielegalny eksport danych.</a:t>
            </a:r>
          </a:p>
          <a:p>
            <a:pPr algn="just"/>
            <a:r>
              <a:rPr lang="pl-PL" dirty="0"/>
              <a:t>Co jednak ważne karę większą można również dostać za wszystkie naruszenia – jeżeli organ uzna, że naruszenie było intensywne.</a:t>
            </a:r>
          </a:p>
          <a:p>
            <a:pPr algn="just"/>
            <a:r>
              <a:rPr lang="pl-PL" dirty="0"/>
              <a:t>Organ nadzorczy nakładając karę powinien mieć na uwadze indywidualny charakter każdej sprawy. Art. 83 ust. 2 RODO określa kryteria brane pod uwagę podczas nakładania kar.</a:t>
            </a:r>
          </a:p>
        </p:txBody>
      </p:sp>
    </p:spTree>
    <p:extLst>
      <p:ext uri="{BB962C8B-B14F-4D97-AF65-F5344CB8AC3E}">
        <p14:creationId xmlns:p14="http://schemas.microsoft.com/office/powerpoint/2010/main" val="17456158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Odpowiedzialność podmiotu przetwarzającego</a:t>
            </a:r>
          </a:p>
        </p:txBody>
      </p:sp>
      <p:sp>
        <p:nvSpPr>
          <p:cNvPr id="3" name="Symbol zastępczy zawartości 2"/>
          <p:cNvSpPr>
            <a:spLocks noGrp="1"/>
          </p:cNvSpPr>
          <p:nvPr>
            <p:ph sz="quarter" idx="13"/>
          </p:nvPr>
        </p:nvSpPr>
        <p:spPr/>
        <p:txBody>
          <a:bodyPr>
            <a:noAutofit/>
          </a:bodyPr>
          <a:lstStyle/>
          <a:p>
            <a:pPr algn="just"/>
            <a:r>
              <a:rPr lang="pl-PL" sz="1800" dirty="0"/>
              <a:t>RODO zrównuje odpowiedzialność procesora z odpowiedzialnością administratora. </a:t>
            </a:r>
          </a:p>
          <a:p>
            <a:pPr algn="just"/>
            <a:r>
              <a:rPr lang="pl-PL" sz="1800" dirty="0"/>
              <a:t>art. 82 ust. 1 RODO - każda osoba  ma prawo uzyskać od administratora lub podmiotu przetwarzającego odszkodowanie za poniesioną szkodę;</a:t>
            </a:r>
          </a:p>
          <a:p>
            <a:pPr algn="just"/>
            <a:r>
              <a:rPr lang="pl-PL" sz="1800" dirty="0"/>
              <a:t>art. 83 ust. 3 RODO - jeżeli administrator lub procesor narusza umyślnie lub nieumyślnie w ramach tych samych lub powiązanych operacji przetwarzania kilka przepisów </a:t>
            </a:r>
            <a:r>
              <a:rPr lang="pl-PL" sz="1800" dirty="0" err="1"/>
              <a:t>RODo</a:t>
            </a:r>
            <a:r>
              <a:rPr lang="pl-PL" sz="1800" dirty="0"/>
              <a:t> całkowita wysokość administracyjnej kary pieniężnej nie przekracza wysokości kary za najpoważniejsze naruszenie.</a:t>
            </a:r>
          </a:p>
        </p:txBody>
      </p:sp>
    </p:spTree>
    <p:extLst>
      <p:ext uri="{BB962C8B-B14F-4D97-AF65-F5344CB8AC3E}">
        <p14:creationId xmlns:p14="http://schemas.microsoft.com/office/powerpoint/2010/main" val="4835461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Odpowiedzialność podmiotu przetwarzającego</a:t>
            </a:r>
          </a:p>
        </p:txBody>
      </p:sp>
      <p:sp>
        <p:nvSpPr>
          <p:cNvPr id="3" name="Symbol zastępczy zawartości 2"/>
          <p:cNvSpPr>
            <a:spLocks noGrp="1"/>
          </p:cNvSpPr>
          <p:nvPr>
            <p:ph sz="quarter" idx="13"/>
          </p:nvPr>
        </p:nvSpPr>
        <p:spPr/>
        <p:txBody>
          <a:bodyPr>
            <a:normAutofit/>
          </a:bodyPr>
          <a:lstStyle/>
          <a:p>
            <a:pPr algn="just"/>
            <a:r>
              <a:rPr lang="pl-PL" sz="2400" dirty="0"/>
              <a:t>Procesor co do zasady odpowiada za swoje obowiązki i ich zaniedbania, tj. nie odpowiada za administratora danych ale ….</a:t>
            </a:r>
          </a:p>
          <a:p>
            <a:pPr algn="just"/>
            <a:r>
              <a:rPr lang="pl-PL" sz="2400" dirty="0"/>
              <a:t>Art. 82 ust. 2 </a:t>
            </a:r>
            <a:r>
              <a:rPr lang="pl-PL" sz="2400" dirty="0" err="1"/>
              <a:t>RODo</a:t>
            </a:r>
            <a:r>
              <a:rPr lang="pl-PL" sz="2400" dirty="0"/>
              <a:t> - podmiot przetwarzający ponosi odpowiedzialność gdy działał poza zgodnymi z prawem instrukcjami administratora lub wbrew tym instrukcjom.</a:t>
            </a:r>
          </a:p>
          <a:p>
            <a:pPr algn="just"/>
            <a:endParaRPr lang="pl-PL" dirty="0"/>
          </a:p>
        </p:txBody>
      </p:sp>
    </p:spTree>
    <p:extLst>
      <p:ext uri="{BB962C8B-B14F-4D97-AF65-F5344CB8AC3E}">
        <p14:creationId xmlns:p14="http://schemas.microsoft.com/office/powerpoint/2010/main" val="41795425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Odpowiedzialność karna</a:t>
            </a:r>
          </a:p>
        </p:txBody>
      </p:sp>
      <p:sp>
        <p:nvSpPr>
          <p:cNvPr id="3" name="Symbol zastępczy zawartości 2"/>
          <p:cNvSpPr>
            <a:spLocks noGrp="1"/>
          </p:cNvSpPr>
          <p:nvPr>
            <p:ph sz="quarter" idx="13"/>
          </p:nvPr>
        </p:nvSpPr>
        <p:spPr/>
        <p:txBody>
          <a:bodyPr>
            <a:noAutofit/>
          </a:bodyPr>
          <a:lstStyle/>
          <a:p>
            <a:pPr algn="just"/>
            <a:r>
              <a:rPr lang="pl-PL" sz="2800" dirty="0"/>
              <a:t>RODO nie przewiduje sankcji karnych za przetwarzanie danych niezgodnie z prawem, ale przewiduje możliwość ich wprowadzenia przez państwa członkowskie;</a:t>
            </a:r>
          </a:p>
          <a:p>
            <a:pPr algn="just"/>
            <a:r>
              <a:rPr lang="pl-PL" sz="2800" dirty="0"/>
              <a:t>Jest uregulowana w ustawie z dnia 10.05.2018 r. o ochronie danych osobowych (art. 107 i 108 </a:t>
            </a:r>
            <a:r>
              <a:rPr lang="pl-PL" sz="2800" dirty="0" err="1"/>
              <a:t>uodo</a:t>
            </a:r>
            <a:r>
              <a:rPr lang="pl-PL" sz="2800" dirty="0"/>
              <a:t>).</a:t>
            </a:r>
          </a:p>
        </p:txBody>
      </p:sp>
    </p:spTree>
    <p:extLst>
      <p:ext uri="{BB962C8B-B14F-4D97-AF65-F5344CB8AC3E}">
        <p14:creationId xmlns:p14="http://schemas.microsoft.com/office/powerpoint/2010/main" val="33316668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Odpowiedzialność Karna (art. 107 </a:t>
            </a:r>
            <a:r>
              <a:rPr lang="pl-PL" b="1" dirty="0" err="1"/>
              <a:t>uodo</a:t>
            </a:r>
            <a:r>
              <a:rPr lang="pl-PL" b="1" dirty="0"/>
              <a:t>)</a:t>
            </a:r>
          </a:p>
        </p:txBody>
      </p:sp>
      <p:sp>
        <p:nvSpPr>
          <p:cNvPr id="3" name="Symbol zastępczy zawartości 2"/>
          <p:cNvSpPr>
            <a:spLocks noGrp="1"/>
          </p:cNvSpPr>
          <p:nvPr>
            <p:ph sz="quarter" idx="13"/>
          </p:nvPr>
        </p:nvSpPr>
        <p:spPr/>
        <p:txBody>
          <a:bodyPr>
            <a:noAutofit/>
          </a:bodyPr>
          <a:lstStyle/>
          <a:p>
            <a:pPr marL="0" indent="0" algn="just">
              <a:buNone/>
            </a:pPr>
            <a:r>
              <a:rPr lang="pl-PL" sz="2400" dirty="0"/>
              <a:t>Kto przetwarza dane osobowe, choć ich przetwarzanie nie jest dopuszczalne albo do ich przetwarzania nie jest uprawniony, podlega grzywnie, karze ograniczenia wolności albo pozbawienia wolności do lat dwóch, jeżeli chodzi o dane wrażliwe: podlega grzywnie, karze ograniczenia wolności albo pozbawienia wolności do lat trzech.</a:t>
            </a:r>
          </a:p>
        </p:txBody>
      </p:sp>
    </p:spTree>
    <p:extLst>
      <p:ext uri="{BB962C8B-B14F-4D97-AF65-F5344CB8AC3E}">
        <p14:creationId xmlns:p14="http://schemas.microsoft.com/office/powerpoint/2010/main" val="31531036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Odpowiedzialność karna (art. 108 </a:t>
            </a:r>
            <a:r>
              <a:rPr lang="pl-PL" b="1" dirty="0" err="1"/>
              <a:t>uodo</a:t>
            </a:r>
            <a:r>
              <a:rPr lang="pl-PL" b="1" dirty="0"/>
              <a:t>)</a:t>
            </a:r>
          </a:p>
        </p:txBody>
      </p:sp>
      <p:sp>
        <p:nvSpPr>
          <p:cNvPr id="3" name="Symbol zastępczy zawartości 2"/>
          <p:cNvSpPr>
            <a:spLocks noGrp="1"/>
          </p:cNvSpPr>
          <p:nvPr>
            <p:ph sz="quarter" idx="13"/>
          </p:nvPr>
        </p:nvSpPr>
        <p:spPr/>
        <p:txBody>
          <a:bodyPr>
            <a:normAutofit fontScale="92500" lnSpcReduction="10000"/>
          </a:bodyPr>
          <a:lstStyle/>
          <a:p>
            <a:pPr algn="just"/>
            <a:r>
              <a:rPr lang="pl-PL" dirty="0"/>
              <a:t>Kto udaremnia lub utrudnia kontrolującemu prowadzenie kontroli przestrzegania przepisów o ochronie danych osobowych, podlega grzywnie, karze ograniczenia wolności albo pozbawienia wolności do lat dwóch;</a:t>
            </a:r>
          </a:p>
          <a:p>
            <a:pPr algn="just"/>
            <a:r>
              <a:rPr lang="pl-PL" dirty="0"/>
              <a:t>Tej samej karze podlega kto, w związku z toczącym się postępowaniem w sprawie nałożenia administracyjnej kary pieniężnej, nie dostarcza danych niezbędnych do określenia podstawy wymiaru administracyjnej kary pieniężnej lub dostarcza dane, które uniemożliwiają ustalenie podstawy wymiaru administracyjnej kary pieniężnej.</a:t>
            </a:r>
          </a:p>
        </p:txBody>
      </p:sp>
    </p:spTree>
    <p:extLst>
      <p:ext uri="{BB962C8B-B14F-4D97-AF65-F5344CB8AC3E}">
        <p14:creationId xmlns:p14="http://schemas.microsoft.com/office/powerpoint/2010/main" val="24516041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Art. 107 </a:t>
            </a:r>
            <a:r>
              <a:rPr lang="pl-PL" b="1" dirty="0" err="1"/>
              <a:t>uodo</a:t>
            </a:r>
            <a:endParaRPr lang="pl-PL" b="1" dirty="0"/>
          </a:p>
        </p:txBody>
      </p:sp>
      <p:sp>
        <p:nvSpPr>
          <p:cNvPr id="3" name="Symbol zastępczy zawartości 2"/>
          <p:cNvSpPr>
            <a:spLocks noGrp="1"/>
          </p:cNvSpPr>
          <p:nvPr>
            <p:ph sz="quarter" idx="13"/>
          </p:nvPr>
        </p:nvSpPr>
        <p:spPr/>
        <p:txBody>
          <a:bodyPr>
            <a:noAutofit/>
          </a:bodyPr>
          <a:lstStyle/>
          <a:p>
            <a:pPr algn="just"/>
            <a:r>
              <a:rPr lang="pl-PL" sz="1400" dirty="0"/>
              <a:t>Przestępstwa określone w art. 107 </a:t>
            </a:r>
            <a:r>
              <a:rPr lang="pl-PL" sz="1400" dirty="0" err="1"/>
              <a:t>uodo</a:t>
            </a:r>
            <a:r>
              <a:rPr lang="pl-PL" sz="1400" dirty="0"/>
              <a:t> są przestępstwami powszechnymi. Mogą być popełnione przez każdego człowieka, któremu można przypisać zdolność do odpowiedzialności karnej;</a:t>
            </a:r>
          </a:p>
          <a:p>
            <a:pPr algn="just"/>
            <a:r>
              <a:rPr lang="pl-PL" sz="1400" dirty="0"/>
              <a:t>Są to przestępstwa ścigane z urzędu, z oskarżenia publicznego, co oznacza Że wola pokrzywdzonego co do ścigania nie ma znaczenia;</a:t>
            </a:r>
          </a:p>
          <a:p>
            <a:pPr algn="just"/>
            <a:r>
              <a:rPr lang="pl-PL" sz="1400" dirty="0"/>
              <a:t>Przestępstwa niedopuszczalnego lub nieuprawnionego przetwarzania danych można dokonać bez względu na to, czy do przetwarzania danych stosuje się RODO czy nie.</a:t>
            </a:r>
          </a:p>
          <a:p>
            <a:pPr algn="just"/>
            <a:r>
              <a:rPr lang="pl-PL" sz="1400" dirty="0"/>
              <a:t>Przykładowo RODO nie stosuje się do tzw. kradzieży lub sprzeniewierzenia danych- ale nielegalne wejście w posiadanie lub nielegalne wykorzystanie danych jest nadal przetwarzaniem danych osobowych.</a:t>
            </a:r>
          </a:p>
          <a:p>
            <a:pPr algn="just"/>
            <a:r>
              <a:rPr lang="pl-PL" sz="1400" dirty="0"/>
              <a:t>RODO nie stosuje się do domowego przetwarzania danych, ale nawet „domowe” wykorzystanie danych pozyskanej wskutek omyłkowej korespondencji będzie nielegalne.</a:t>
            </a:r>
          </a:p>
        </p:txBody>
      </p:sp>
    </p:spTree>
    <p:extLst>
      <p:ext uri="{BB962C8B-B14F-4D97-AF65-F5344CB8AC3E}">
        <p14:creationId xmlns:p14="http://schemas.microsoft.com/office/powerpoint/2010/main" val="2279410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Środki prawne</a:t>
            </a:r>
          </a:p>
        </p:txBody>
      </p:sp>
      <p:sp>
        <p:nvSpPr>
          <p:cNvPr id="3" name="Symbol zastępczy zawartości 2"/>
          <p:cNvSpPr>
            <a:spLocks noGrp="1"/>
          </p:cNvSpPr>
          <p:nvPr>
            <p:ph sz="quarter" idx="13"/>
          </p:nvPr>
        </p:nvSpPr>
        <p:spPr/>
        <p:txBody>
          <a:bodyPr>
            <a:normAutofit fontScale="92500" lnSpcReduction="10000"/>
          </a:bodyPr>
          <a:lstStyle/>
          <a:p>
            <a:pPr marL="457200" indent="-457200" algn="just">
              <a:buAutoNum type="arabicPeriod"/>
            </a:pPr>
            <a:r>
              <a:rPr lang="pl-PL" dirty="0"/>
              <a:t>Skarga do organu nadzorczego (art. 77 ust. 1 RODO);</a:t>
            </a:r>
          </a:p>
          <a:p>
            <a:pPr marL="457200" indent="-457200" algn="just">
              <a:buAutoNum type="arabicPeriod"/>
            </a:pPr>
            <a:r>
              <a:rPr lang="pl-PL" dirty="0"/>
              <a:t>Skarga do sądu administracyjnego na decyzję lub brak decyzji organu nadzorczego (art. 78 ust. 1 i 2 RODO);</a:t>
            </a:r>
          </a:p>
          <a:p>
            <a:pPr marL="457200" indent="-457200" algn="just">
              <a:buAutoNum type="arabicPeriod"/>
            </a:pPr>
            <a:r>
              <a:rPr lang="pl-PL" dirty="0"/>
              <a:t>Pozew do sądu przeciwko administratorowi lub podmiotowi przewarzającemu o nakazanie lub zakazanie o (art. 79 ust. 1 RODO);</a:t>
            </a:r>
          </a:p>
          <a:p>
            <a:pPr marL="457200" indent="-457200" algn="just">
              <a:buAutoNum type="arabicPeriod"/>
            </a:pPr>
            <a:r>
              <a:rPr lang="pl-PL" dirty="0"/>
              <a:t>Pozew do sądu przeciwko administratorowi lub podmiotowi przetwarzającemu o odszkodowanie za szkodę majątkową i niemajątkową (art. 77 ust. 1 RODO).</a:t>
            </a:r>
          </a:p>
        </p:txBody>
      </p:sp>
    </p:spTree>
    <p:extLst>
      <p:ext uri="{BB962C8B-B14F-4D97-AF65-F5344CB8AC3E}">
        <p14:creationId xmlns:p14="http://schemas.microsoft.com/office/powerpoint/2010/main" val="3004733558"/>
      </p:ext>
    </p:extLst>
  </p:cSld>
  <p:clrMapOvr>
    <a:masterClrMapping/>
  </p:clrMapOvr>
  <p:transition>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Niedopuszczalne przetwarzanie danych</a:t>
            </a:r>
          </a:p>
        </p:txBody>
      </p:sp>
      <p:sp>
        <p:nvSpPr>
          <p:cNvPr id="3" name="Symbol zastępczy zawartości 2"/>
          <p:cNvSpPr>
            <a:spLocks noGrp="1"/>
          </p:cNvSpPr>
          <p:nvPr>
            <p:ph sz="quarter" idx="13"/>
          </p:nvPr>
        </p:nvSpPr>
        <p:spPr/>
        <p:txBody>
          <a:bodyPr/>
          <a:lstStyle/>
          <a:p>
            <a:r>
              <a:rPr lang="pl-PL" dirty="0"/>
              <a:t>1. przetwarzanie bez podstawy prawnej;</a:t>
            </a:r>
          </a:p>
          <a:p>
            <a:r>
              <a:rPr lang="pl-PL" dirty="0"/>
              <a:t>2. Gdy odpadnie przesłanka przetwarzania np. cofnięcie zgody;</a:t>
            </a:r>
          </a:p>
          <a:p>
            <a:r>
              <a:rPr lang="pl-PL" dirty="0"/>
              <a:t>3. w przypadku naruszenia zasady minimalizacji, tj. gdy zakres danych przetwarzanych jest za szeroki;</a:t>
            </a:r>
          </a:p>
          <a:p>
            <a:r>
              <a:rPr lang="pl-PL" dirty="0"/>
              <a:t>4. gdy dane przechowuje się za długo - gdy naruszy się zasadą ograniczonego czasu przechowywania danych.</a:t>
            </a:r>
          </a:p>
        </p:txBody>
      </p:sp>
    </p:spTree>
    <p:extLst>
      <p:ext uri="{BB962C8B-B14F-4D97-AF65-F5344CB8AC3E}">
        <p14:creationId xmlns:p14="http://schemas.microsoft.com/office/powerpoint/2010/main" val="40908682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Przykłady niedopuszczalnego przetwarzania danych</a:t>
            </a:r>
          </a:p>
        </p:txBody>
      </p:sp>
      <p:sp>
        <p:nvSpPr>
          <p:cNvPr id="3" name="Symbol zastępczy zawartości 2"/>
          <p:cNvSpPr>
            <a:spLocks noGrp="1"/>
          </p:cNvSpPr>
          <p:nvPr>
            <p:ph sz="quarter" idx="13"/>
          </p:nvPr>
        </p:nvSpPr>
        <p:spPr/>
        <p:txBody>
          <a:bodyPr>
            <a:normAutofit fontScale="85000" lnSpcReduction="20000"/>
          </a:bodyPr>
          <a:lstStyle/>
          <a:p>
            <a:pPr algn="just"/>
            <a:r>
              <a:rPr lang="pl-PL" dirty="0"/>
              <a:t>Rozesłanie przez recepcję (sekretariat) wezwania prokuratury do wszystkich pracowników, mimo iż było skierowane do jednego z nich;</a:t>
            </a:r>
          </a:p>
          <a:p>
            <a:pPr algn="just"/>
            <a:r>
              <a:rPr lang="pl-PL" dirty="0"/>
              <a:t>Skopiowanie danych z rejestru pesel przez osobę , która ma dostęp do tej bazy i wykorzystanie danych do innych celów niż do realizacji obowiązków służbowych;</a:t>
            </a:r>
          </a:p>
          <a:p>
            <a:pPr algn="just"/>
            <a:r>
              <a:rPr lang="pl-PL" dirty="0"/>
              <a:t>Przekazanie danych osobowych przez jednego operatora telekomunikacyjnego do operatora konkurencyjnego, czy sprzedaż ich na tzw. czarnym rynku;</a:t>
            </a:r>
          </a:p>
          <a:p>
            <a:pPr algn="just"/>
            <a:r>
              <a:rPr lang="pl-PL" dirty="0"/>
              <a:t>Nieusunięcie danych z komputera prywatnego po ustaniu stosunku zatrudnienia;</a:t>
            </a:r>
          </a:p>
        </p:txBody>
      </p:sp>
    </p:spTree>
    <p:extLst>
      <p:ext uri="{BB962C8B-B14F-4D97-AF65-F5344CB8AC3E}">
        <p14:creationId xmlns:p14="http://schemas.microsoft.com/office/powerpoint/2010/main" val="6419743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Nieuprawnione przetwarzanie danych</a:t>
            </a:r>
          </a:p>
        </p:txBody>
      </p:sp>
      <p:sp>
        <p:nvSpPr>
          <p:cNvPr id="3" name="Symbol zastępczy zawartości 2"/>
          <p:cNvSpPr>
            <a:spLocks noGrp="1"/>
          </p:cNvSpPr>
          <p:nvPr>
            <p:ph sz="quarter" idx="13"/>
          </p:nvPr>
        </p:nvSpPr>
        <p:spPr/>
        <p:txBody>
          <a:bodyPr>
            <a:noAutofit/>
          </a:bodyPr>
          <a:lstStyle/>
          <a:p>
            <a:pPr marL="0" indent="0" algn="just">
              <a:buNone/>
            </a:pPr>
            <a:r>
              <a:rPr lang="pl-PL" dirty="0"/>
              <a:t>Chodzi o przetwarzanie danych osobowych dokonywane przez osobę, która nie jest uprawniona do takiego przetwarzania. Będzie to każda osoba, która nie została upoważniona przez administratora czy podmiot przetwarzający do konkretnego zakresu przetwarzania niezależnie czy jest to osoba z organizacji czy osoba z zewnątrz.</a:t>
            </a:r>
          </a:p>
          <a:p>
            <a:pPr marL="0" indent="0" algn="just">
              <a:buNone/>
            </a:pPr>
            <a:r>
              <a:rPr lang="pl-PL" dirty="0"/>
              <a:t>Każda osoba w organizacji ma konkretny zakres uprawnień do przetwarzania danych, pozostaje on w ścisłym związku z zakresem obowiązków służbowych.</a:t>
            </a:r>
          </a:p>
        </p:txBody>
      </p:sp>
    </p:spTree>
    <p:extLst>
      <p:ext uri="{BB962C8B-B14F-4D97-AF65-F5344CB8AC3E}">
        <p14:creationId xmlns:p14="http://schemas.microsoft.com/office/powerpoint/2010/main" val="7913431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Przykłady nieuprawnionego przetwarzania danych</a:t>
            </a:r>
          </a:p>
        </p:txBody>
      </p:sp>
      <p:sp>
        <p:nvSpPr>
          <p:cNvPr id="3" name="Symbol zastępczy zawartości 2"/>
          <p:cNvSpPr>
            <a:spLocks noGrp="1"/>
          </p:cNvSpPr>
          <p:nvPr>
            <p:ph sz="quarter" idx="13"/>
          </p:nvPr>
        </p:nvSpPr>
        <p:spPr/>
        <p:txBody>
          <a:bodyPr/>
          <a:lstStyle/>
          <a:p>
            <a:pPr algn="just"/>
            <a:r>
              <a:rPr lang="pl-PL" dirty="0"/>
              <a:t>Poinformowanie współpracowników o treści listy plac, która została wydrukowana na wspólnej drukarce;</a:t>
            </a:r>
          </a:p>
          <a:p>
            <a:pPr algn="just"/>
            <a:r>
              <a:rPr lang="pl-PL" dirty="0"/>
              <a:t>Wykorzystanie w organizacji danych przesłanych mailem przypadkowo na zły adres;</a:t>
            </a:r>
          </a:p>
          <a:p>
            <a:pPr algn="just"/>
            <a:r>
              <a:rPr lang="pl-PL" dirty="0"/>
              <a:t>Pozyskanie danych od osoby, o której wiemy że nie ma prawa ich udostępnić;</a:t>
            </a:r>
          </a:p>
          <a:p>
            <a:pPr algn="just"/>
            <a:r>
              <a:rPr lang="pl-PL" dirty="0"/>
              <a:t>Podejrzenie danych na monitorze komputera kolegi z </a:t>
            </a:r>
            <a:r>
              <a:rPr lang="pl-PL" dirty="0" err="1"/>
              <a:t>Hr</a:t>
            </a:r>
            <a:r>
              <a:rPr lang="pl-PL" dirty="0"/>
              <a:t> oraz przekazanie ich dalej.</a:t>
            </a:r>
          </a:p>
        </p:txBody>
      </p:sp>
    </p:spTree>
    <p:extLst>
      <p:ext uri="{BB962C8B-B14F-4D97-AF65-F5344CB8AC3E}">
        <p14:creationId xmlns:p14="http://schemas.microsoft.com/office/powerpoint/2010/main" val="41023007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Udaremnianie lub utrudnianie kontroli</a:t>
            </a:r>
          </a:p>
        </p:txBody>
      </p:sp>
      <p:sp>
        <p:nvSpPr>
          <p:cNvPr id="3" name="Symbol zastępczy zawartości 2"/>
          <p:cNvSpPr>
            <a:spLocks noGrp="1"/>
          </p:cNvSpPr>
          <p:nvPr>
            <p:ph sz="quarter" idx="13"/>
          </p:nvPr>
        </p:nvSpPr>
        <p:spPr/>
        <p:txBody>
          <a:bodyPr>
            <a:normAutofit/>
          </a:bodyPr>
          <a:lstStyle/>
          <a:p>
            <a:pPr marL="0" indent="0" algn="just">
              <a:buNone/>
            </a:pPr>
            <a:r>
              <a:rPr lang="pl-PL" sz="2400" dirty="0"/>
              <a:t>Jest to przestępstwo ścigane z urzędu, może zostać popełniane przez działanie lub zaniechanie, jest przestępstwem powszechnym więc może być popełnione przez każdy podmiot zdolny do odpowiedzialności karnej, w praktyce jednak popełnić je mogą osoby zatrudnione w organizacji podmiotu kontrolowanego.</a:t>
            </a:r>
          </a:p>
        </p:txBody>
      </p:sp>
    </p:spTree>
    <p:extLst>
      <p:ext uri="{BB962C8B-B14F-4D97-AF65-F5344CB8AC3E}">
        <p14:creationId xmlns:p14="http://schemas.microsoft.com/office/powerpoint/2010/main" val="15717736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Przykłady utrudniania lub udaremniania kontroli</a:t>
            </a:r>
          </a:p>
        </p:txBody>
      </p:sp>
      <p:sp>
        <p:nvSpPr>
          <p:cNvPr id="3" name="Symbol zastępczy zawartości 2"/>
          <p:cNvSpPr>
            <a:spLocks noGrp="1"/>
          </p:cNvSpPr>
          <p:nvPr>
            <p:ph sz="quarter" idx="13"/>
          </p:nvPr>
        </p:nvSpPr>
        <p:spPr/>
        <p:txBody>
          <a:bodyPr>
            <a:normAutofit/>
          </a:bodyPr>
          <a:lstStyle/>
          <a:p>
            <a:pPr algn="just"/>
            <a:r>
              <a:rPr lang="pl-PL" sz="2400" dirty="0"/>
              <a:t>Niewpuszczenie przedstawicieli organu na teren organizacji, albo celowe zniszczenie archiwum;</a:t>
            </a:r>
          </a:p>
          <a:p>
            <a:pPr algn="just"/>
            <a:r>
              <a:rPr lang="pl-PL" sz="2400" dirty="0"/>
              <a:t>Nieodpowiadanie na pytania kontrolera nieudostępnienie dokumentacji;</a:t>
            </a:r>
          </a:p>
          <a:p>
            <a:pPr algn="just"/>
            <a:r>
              <a:rPr lang="pl-PL" sz="2400" dirty="0"/>
              <a:t>Kary przewidziane za udaremnienie lub utrudnianie kontroli to: grzywna, kara ograniczenia wolności lub pozbawienia wolności do lat 2.</a:t>
            </a:r>
          </a:p>
        </p:txBody>
      </p:sp>
    </p:spTree>
    <p:extLst>
      <p:ext uri="{BB962C8B-B14F-4D97-AF65-F5344CB8AC3E}">
        <p14:creationId xmlns:p14="http://schemas.microsoft.com/office/powerpoint/2010/main" val="26722655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Odpowiedzialność Karna</a:t>
            </a:r>
          </a:p>
        </p:txBody>
      </p:sp>
      <p:sp>
        <p:nvSpPr>
          <p:cNvPr id="3" name="Symbol zastępczy zawartości 2"/>
          <p:cNvSpPr>
            <a:spLocks noGrp="1"/>
          </p:cNvSpPr>
          <p:nvPr>
            <p:ph sz="quarter" idx="13"/>
          </p:nvPr>
        </p:nvSpPr>
        <p:spPr/>
        <p:txBody>
          <a:bodyPr>
            <a:noAutofit/>
          </a:bodyPr>
          <a:lstStyle/>
          <a:p>
            <a:pPr algn="just"/>
            <a:r>
              <a:rPr lang="pl-PL" sz="2400" dirty="0"/>
              <a:t>Odpowiedzialność karna na gruncie </a:t>
            </a:r>
            <a:r>
              <a:rPr lang="pl-PL" sz="2400" dirty="0" err="1"/>
              <a:t>uodo</a:t>
            </a:r>
            <a:r>
              <a:rPr lang="pl-PL" sz="2400" dirty="0"/>
              <a:t> jest niezależna od odpowiedzialności z KK. Naruszenie przepisów o ochronie danych osobowych może stanowić czyn realizujący znamiona przestępstwa z rozdziału XXXIII- Przestępstwa przeciwko ochronie informacji. Jedno działanie lub zaniechanie może oznaczać popełnienie przestępstwa określonego kilku przepisach np. art. 267 KK- bezprawne </a:t>
            </a:r>
            <a:r>
              <a:rPr lang="pl-PL" sz="2400"/>
              <a:t>uzyskanie informacji.</a:t>
            </a:r>
            <a:endParaRPr lang="pl-PL" sz="2400" dirty="0"/>
          </a:p>
        </p:txBody>
      </p:sp>
    </p:spTree>
    <p:extLst>
      <p:ext uri="{BB962C8B-B14F-4D97-AF65-F5344CB8AC3E}">
        <p14:creationId xmlns:p14="http://schemas.microsoft.com/office/powerpoint/2010/main" val="27226659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657D97-3E38-E6B0-AE09-04E425AA4D51}"/>
              </a:ext>
            </a:extLst>
          </p:cNvPr>
          <p:cNvSpPr>
            <a:spLocks noGrp="1"/>
          </p:cNvSpPr>
          <p:nvPr>
            <p:ph type="title"/>
          </p:nvPr>
        </p:nvSpPr>
        <p:spPr/>
        <p:txBody>
          <a:bodyPr/>
          <a:lstStyle/>
          <a:p>
            <a:r>
              <a:rPr lang="pl-PL" b="1" dirty="0"/>
              <a:t>Przestępstwa przeciwko ochronie informacji (art.256-269B KK)</a:t>
            </a:r>
          </a:p>
        </p:txBody>
      </p:sp>
      <p:sp>
        <p:nvSpPr>
          <p:cNvPr id="3" name="Symbol zastępczy zawartości 2">
            <a:extLst>
              <a:ext uri="{FF2B5EF4-FFF2-40B4-BE49-F238E27FC236}">
                <a16:creationId xmlns:a16="http://schemas.microsoft.com/office/drawing/2014/main" id="{D6725F5C-FABB-8D40-0D92-A8B7B4FD40A6}"/>
              </a:ext>
            </a:extLst>
          </p:cNvPr>
          <p:cNvSpPr>
            <a:spLocks noGrp="1"/>
          </p:cNvSpPr>
          <p:nvPr>
            <p:ph sz="quarter" idx="13"/>
          </p:nvPr>
        </p:nvSpPr>
        <p:spPr/>
        <p:txBody>
          <a:bodyPr>
            <a:normAutofit fontScale="85000" lnSpcReduction="10000"/>
          </a:bodyPr>
          <a:lstStyle/>
          <a:p>
            <a:pPr algn="just"/>
            <a:r>
              <a:rPr lang="pl-PL" dirty="0"/>
              <a:t>Ujawnianie lub wykorzystanie informacji niejawnych;</a:t>
            </a:r>
          </a:p>
          <a:p>
            <a:pPr algn="just"/>
            <a:r>
              <a:rPr lang="pl-PL" dirty="0"/>
              <a:t>Ujawnianie informacji w związku z wykonywaną funkcją;</a:t>
            </a:r>
          </a:p>
          <a:p>
            <a:pPr algn="just"/>
            <a:r>
              <a:rPr lang="pl-PL" dirty="0"/>
              <a:t>Bezprawne uzyskanie informacji;</a:t>
            </a:r>
          </a:p>
          <a:p>
            <a:pPr algn="just"/>
            <a:r>
              <a:rPr lang="pl-PL" dirty="0"/>
              <a:t>Utrudnianie zapoznania się z informacją i niszczenie danych informatycznych;</a:t>
            </a:r>
          </a:p>
          <a:p>
            <a:pPr algn="just"/>
            <a:r>
              <a:rPr lang="pl-PL" dirty="0"/>
              <a:t>Uszkodzenie danych informatycznych;</a:t>
            </a:r>
          </a:p>
          <a:p>
            <a:pPr algn="just"/>
            <a:r>
              <a:rPr lang="pl-PL" dirty="0"/>
              <a:t>Zakłócenie  systemu komputerowego;</a:t>
            </a:r>
          </a:p>
          <a:p>
            <a:pPr algn="just"/>
            <a:r>
              <a:rPr lang="pl-PL" dirty="0"/>
              <a:t>Wytwarzanie programów komputerowych do popełnienia przestępstwa.</a:t>
            </a:r>
          </a:p>
        </p:txBody>
      </p:sp>
    </p:spTree>
    <p:extLst>
      <p:ext uri="{BB962C8B-B14F-4D97-AF65-F5344CB8AC3E}">
        <p14:creationId xmlns:p14="http://schemas.microsoft.com/office/powerpoint/2010/main" val="30228500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Odpowiedzialność karna</a:t>
            </a:r>
          </a:p>
        </p:txBody>
      </p:sp>
      <p:sp>
        <p:nvSpPr>
          <p:cNvPr id="3" name="Symbol zastępczy zawartości 2"/>
          <p:cNvSpPr>
            <a:spLocks noGrp="1"/>
          </p:cNvSpPr>
          <p:nvPr>
            <p:ph sz="quarter" idx="13"/>
          </p:nvPr>
        </p:nvSpPr>
        <p:spPr/>
        <p:txBody>
          <a:bodyPr>
            <a:normAutofit lnSpcReduction="10000"/>
          </a:bodyPr>
          <a:lstStyle/>
          <a:p>
            <a:pPr algn="just"/>
            <a:r>
              <a:rPr lang="pl-PL" dirty="0"/>
              <a:t>Zasada rozliczalności jest określana jako zasada domniemania winy, co oznacza że na administratorze ciąży obowiązek wykazania zgodności z zasadami RODO lub konieczność udowodnienia że nie ponoszą oni winy w przypadku wyrządzenia szkody.</a:t>
            </a:r>
          </a:p>
          <a:p>
            <a:pPr algn="just"/>
            <a:r>
              <a:rPr lang="pl-PL" dirty="0"/>
              <a:t>Przesłanki odpowiedzialności karnej: przetwarzanie danych, niedopuszczalność przetwarzania w danym stanie faktycznym lub brak uprawnienia do przetwarzania danych, </a:t>
            </a:r>
            <a:r>
              <a:rPr lang="pl-PL" b="1" dirty="0"/>
              <a:t>umyślność działania przetwarzającego</a:t>
            </a:r>
            <a:r>
              <a:rPr lang="pl-PL" dirty="0"/>
              <a:t>.  </a:t>
            </a:r>
          </a:p>
          <a:p>
            <a:endParaRPr lang="pl-PL" dirty="0"/>
          </a:p>
        </p:txBody>
      </p:sp>
    </p:spTree>
    <p:extLst>
      <p:ext uri="{BB962C8B-B14F-4D97-AF65-F5344CB8AC3E}">
        <p14:creationId xmlns:p14="http://schemas.microsoft.com/office/powerpoint/2010/main" val="2641811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Odpowiedzialność karna</a:t>
            </a:r>
          </a:p>
        </p:txBody>
      </p:sp>
      <p:sp>
        <p:nvSpPr>
          <p:cNvPr id="3" name="Symbol zastępczy zawartości 2"/>
          <p:cNvSpPr>
            <a:spLocks noGrp="1"/>
          </p:cNvSpPr>
          <p:nvPr>
            <p:ph sz="quarter" idx="13"/>
          </p:nvPr>
        </p:nvSpPr>
        <p:spPr/>
        <p:txBody>
          <a:bodyPr/>
          <a:lstStyle/>
          <a:p>
            <a:pPr marL="0" indent="0" algn="just">
              <a:buNone/>
            </a:pPr>
            <a:r>
              <a:rPr lang="pl-PL" dirty="0"/>
              <a:t>Zasada rozliczalności ma znaczenie dla wykazania umyślności popełnienia przestępstwa, szczególnie jeżeli osoba działała w zamiarze ewentualnym. </a:t>
            </a:r>
          </a:p>
          <a:p>
            <a:pPr marL="0" indent="0" algn="just">
              <a:buNone/>
            </a:pPr>
            <a:r>
              <a:rPr lang="pl-PL" dirty="0"/>
              <a:t>Zamiar ewentualny polega na tym, że osoba wie o tym, że jej działanie może być przestępstwem, jednakże godzi się na takie konsekwencje. </a:t>
            </a:r>
          </a:p>
        </p:txBody>
      </p:sp>
    </p:spTree>
    <p:extLst>
      <p:ext uri="{BB962C8B-B14F-4D97-AF65-F5344CB8AC3E}">
        <p14:creationId xmlns:p14="http://schemas.microsoft.com/office/powerpoint/2010/main" val="947918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Skarga do organu nadzorczego</a:t>
            </a:r>
          </a:p>
        </p:txBody>
      </p:sp>
      <p:sp>
        <p:nvSpPr>
          <p:cNvPr id="3" name="Symbol zastępczy zawartości 2"/>
          <p:cNvSpPr>
            <a:spLocks noGrp="1"/>
          </p:cNvSpPr>
          <p:nvPr>
            <p:ph sz="quarter" idx="13"/>
          </p:nvPr>
        </p:nvSpPr>
        <p:spPr/>
        <p:txBody>
          <a:bodyPr>
            <a:normAutofit fontScale="85000" lnSpcReduction="20000"/>
          </a:bodyPr>
          <a:lstStyle/>
          <a:p>
            <a:pPr marL="0" indent="0" algn="just">
              <a:buNone/>
            </a:pPr>
            <a:r>
              <a:rPr lang="pl-PL" dirty="0"/>
              <a:t>Każda osoba, której dane dotyczą ma prawo wnieść skargę do organu nadzorczego w państwie członkowskim:</a:t>
            </a:r>
          </a:p>
          <a:p>
            <a:pPr marL="457200" indent="-457200" algn="just">
              <a:buAutoNum type="arabicPeriod"/>
            </a:pPr>
            <a:r>
              <a:rPr lang="pl-PL" dirty="0"/>
              <a:t>Miejsca zwykłego pobytu (faktyczne przebywanie na danym terytorium);</a:t>
            </a:r>
          </a:p>
          <a:p>
            <a:pPr marL="457200" indent="-457200" algn="just">
              <a:buAutoNum type="arabicPeriod"/>
            </a:pPr>
            <a:r>
              <a:rPr lang="pl-PL" dirty="0"/>
              <a:t>Swojego miejsca pracy (miejsce wynikające z umowy o pracę, lub samozatrudnienia);</a:t>
            </a:r>
          </a:p>
          <a:p>
            <a:pPr marL="457200" indent="-457200" algn="just">
              <a:buAutoNum type="arabicPeriod"/>
            </a:pPr>
            <a:r>
              <a:rPr lang="pl-PL" dirty="0"/>
              <a:t>Miejsca popełnienia domniemanego naruszenia, jeżeli sądzi  że przetwarzanie danych osobowych jej dotyczące narusza </a:t>
            </a:r>
            <a:r>
              <a:rPr lang="pl-PL" dirty="0" err="1"/>
              <a:t>RODo</a:t>
            </a:r>
            <a:r>
              <a:rPr lang="pl-PL" dirty="0"/>
              <a:t>;</a:t>
            </a:r>
          </a:p>
          <a:p>
            <a:pPr marL="457200" indent="-457200" algn="just">
              <a:buAutoNum type="arabicPeriod"/>
            </a:pPr>
            <a:r>
              <a:rPr lang="pl-PL" dirty="0"/>
              <a:t>Właściwość organu nadzorczego ma charakter naprzemienny.</a:t>
            </a:r>
          </a:p>
          <a:p>
            <a:pPr marL="0" indent="0" algn="just">
              <a:buNone/>
            </a:pPr>
            <a:r>
              <a:rPr lang="pl-PL" dirty="0"/>
              <a:t> </a:t>
            </a:r>
          </a:p>
        </p:txBody>
      </p:sp>
    </p:spTree>
    <p:extLst>
      <p:ext uri="{BB962C8B-B14F-4D97-AF65-F5344CB8AC3E}">
        <p14:creationId xmlns:p14="http://schemas.microsoft.com/office/powerpoint/2010/main" val="1032504971"/>
      </p:ext>
    </p:extLst>
  </p:cSld>
  <p:clrMapOvr>
    <a:masterClrMapping/>
  </p:clrMapOvr>
  <p:transition>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err="1"/>
              <a:t>LitEratura</a:t>
            </a:r>
            <a:endParaRPr lang="pl-PL" b="1" dirty="0"/>
          </a:p>
        </p:txBody>
      </p:sp>
      <p:sp>
        <p:nvSpPr>
          <p:cNvPr id="3" name="Symbol zastępczy zawartości 2"/>
          <p:cNvSpPr>
            <a:spLocks noGrp="1"/>
          </p:cNvSpPr>
          <p:nvPr>
            <p:ph sz="quarter" idx="13"/>
          </p:nvPr>
        </p:nvSpPr>
        <p:spPr/>
        <p:txBody>
          <a:bodyPr/>
          <a:lstStyle/>
          <a:p>
            <a:pPr algn="just"/>
            <a:r>
              <a:rPr lang="pl-PL" dirty="0"/>
              <a:t>E. Bielak-</a:t>
            </a:r>
            <a:r>
              <a:rPr lang="pl-PL" dirty="0" err="1"/>
              <a:t>Jomaa</a:t>
            </a:r>
            <a:r>
              <a:rPr lang="pl-PL" dirty="0"/>
              <a:t>, D. Lubasz, Ogólne rozporządzenie o ochronie danych. Komentarz, Warszawa 2018;</a:t>
            </a:r>
          </a:p>
          <a:p>
            <a:pPr algn="just"/>
            <a:r>
              <a:rPr lang="pl-PL" dirty="0"/>
              <a:t>P. </a:t>
            </a:r>
            <a:r>
              <a:rPr lang="pl-PL" dirty="0" err="1"/>
              <a:t>Fajgielski</a:t>
            </a:r>
            <a:r>
              <a:rPr lang="pl-PL" dirty="0"/>
              <a:t>, Ogólne rozporządzenie o ochronie danych. Ustawa o ochronie danych osobowych, Warszawa 2018;</a:t>
            </a:r>
          </a:p>
          <a:p>
            <a:pPr algn="just"/>
            <a:r>
              <a:rPr lang="pl-PL" dirty="0"/>
              <a:t>P. Litwiński (red.), Ustawa o ochronie danych osobowych. Komentarz 2018;</a:t>
            </a:r>
          </a:p>
          <a:p>
            <a:pPr algn="just"/>
            <a:r>
              <a:rPr lang="pl-PL" dirty="0"/>
              <a:t>M. Gawroński (red.), Ochrona danych osobowych. </a:t>
            </a:r>
            <a:r>
              <a:rPr lang="pl-PL"/>
              <a:t>Przewodnik po ustawie i RODO z wzorami, Warszawa 2018.</a:t>
            </a:r>
          </a:p>
          <a:p>
            <a:pPr algn="just"/>
            <a:endParaRPr lang="pl-PL" dirty="0"/>
          </a:p>
        </p:txBody>
      </p:sp>
    </p:spTree>
    <p:extLst>
      <p:ext uri="{BB962C8B-B14F-4D97-AF65-F5344CB8AC3E}">
        <p14:creationId xmlns:p14="http://schemas.microsoft.com/office/powerpoint/2010/main" val="153967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Skarga do Prezesa UODO</a:t>
            </a:r>
          </a:p>
        </p:txBody>
      </p:sp>
      <p:sp>
        <p:nvSpPr>
          <p:cNvPr id="3" name="Symbol zastępczy zawartości 2"/>
          <p:cNvSpPr>
            <a:spLocks noGrp="1"/>
          </p:cNvSpPr>
          <p:nvPr>
            <p:ph sz="quarter" idx="13"/>
          </p:nvPr>
        </p:nvSpPr>
        <p:spPr/>
        <p:txBody>
          <a:bodyPr>
            <a:normAutofit fontScale="77500" lnSpcReduction="20000"/>
          </a:bodyPr>
          <a:lstStyle/>
          <a:p>
            <a:pPr algn="just"/>
            <a:r>
              <a:rPr lang="pl-PL" dirty="0"/>
              <a:t>jeżeli skarżący mieszka i pracuje w jednym państwie członkowskim, a administrator lub podmiot przetwarzający, którego skarży znajduje się w innym państwie członkowskim, skarżący może wybrać dogodniejszy dla niego organ nadzorczy do którego wniesie skargę. </a:t>
            </a:r>
          </a:p>
          <a:p>
            <a:pPr algn="just"/>
            <a:r>
              <a:rPr lang="pl-PL" dirty="0"/>
              <a:t>Konstruując skargę trzeba pamiętać, że organ nadzorczy jest związany treścią, a postępowanie będzie odpowiadało konkretnej sprawie.</a:t>
            </a:r>
          </a:p>
          <a:p>
            <a:pPr algn="just"/>
            <a:r>
              <a:rPr lang="pl-PL" dirty="0"/>
              <a:t>Organ nadzorczy ma ułatwiać postępowanie poprzez opracowanie  i udostępnienie formularzy skargi.</a:t>
            </a:r>
          </a:p>
          <a:p>
            <a:pPr algn="just"/>
            <a:r>
              <a:rPr lang="pl-PL" dirty="0"/>
              <a:t>W Polsce takim organem jest Prezes Urzędu ochrony danych osobowych, zastąpił on </a:t>
            </a:r>
            <a:r>
              <a:rPr lang="pl-PL" dirty="0" err="1"/>
              <a:t>gIODO</a:t>
            </a:r>
            <a:r>
              <a:rPr lang="pl-PL" dirty="0"/>
              <a:t>. </a:t>
            </a:r>
          </a:p>
        </p:txBody>
      </p:sp>
    </p:spTree>
    <p:extLst>
      <p:ext uri="{BB962C8B-B14F-4D97-AF65-F5344CB8AC3E}">
        <p14:creationId xmlns:p14="http://schemas.microsoft.com/office/powerpoint/2010/main" val="1934339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66BF7FE-EFD1-5D79-1323-F4F76DB90C49}"/>
              </a:ext>
            </a:extLst>
          </p:cNvPr>
          <p:cNvSpPr>
            <a:spLocks noGrp="1"/>
          </p:cNvSpPr>
          <p:nvPr>
            <p:ph type="title"/>
          </p:nvPr>
        </p:nvSpPr>
        <p:spPr/>
        <p:txBody>
          <a:bodyPr/>
          <a:lstStyle/>
          <a:p>
            <a:r>
              <a:rPr lang="pl-PL" b="1" dirty="0"/>
              <a:t>Skarga do Prezesa UODO</a:t>
            </a:r>
          </a:p>
        </p:txBody>
      </p:sp>
      <p:sp>
        <p:nvSpPr>
          <p:cNvPr id="3" name="Symbol zastępczy zawartości 2">
            <a:extLst>
              <a:ext uri="{FF2B5EF4-FFF2-40B4-BE49-F238E27FC236}">
                <a16:creationId xmlns:a16="http://schemas.microsoft.com/office/drawing/2014/main" id="{B4EB53E0-973E-9EB3-189C-026BCEEB9316}"/>
              </a:ext>
            </a:extLst>
          </p:cNvPr>
          <p:cNvSpPr>
            <a:spLocks noGrp="1"/>
          </p:cNvSpPr>
          <p:nvPr>
            <p:ph sz="quarter" idx="13"/>
          </p:nvPr>
        </p:nvSpPr>
        <p:spPr/>
        <p:txBody>
          <a:bodyPr/>
          <a:lstStyle/>
          <a:p>
            <a:pPr marL="0" indent="0">
              <a:buNone/>
            </a:pPr>
            <a:r>
              <a:rPr lang="pl-PL" dirty="0"/>
              <a:t>Może być:</a:t>
            </a:r>
          </a:p>
          <a:p>
            <a:r>
              <a:rPr lang="pl-PL" dirty="0"/>
              <a:t>Skarga w formie pisemnej, w tym ustnie do protokołu;</a:t>
            </a:r>
          </a:p>
          <a:p>
            <a:r>
              <a:rPr lang="pl-PL" dirty="0"/>
              <a:t>Skarga w formie elektronicznej.</a:t>
            </a:r>
          </a:p>
          <a:p>
            <a:r>
              <a:rPr lang="pl-PL" dirty="0"/>
              <a:t>Wzór formularza skargi: https://uodo.gov.pl/pl/501/2271</a:t>
            </a:r>
          </a:p>
        </p:txBody>
      </p:sp>
    </p:spTree>
    <p:extLst>
      <p:ext uri="{BB962C8B-B14F-4D97-AF65-F5344CB8AC3E}">
        <p14:creationId xmlns:p14="http://schemas.microsoft.com/office/powerpoint/2010/main" val="1049363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A102C67-AF4B-2A3C-EE24-AE3DC9961B7E}"/>
              </a:ext>
            </a:extLst>
          </p:cNvPr>
          <p:cNvSpPr>
            <a:spLocks noGrp="1"/>
          </p:cNvSpPr>
          <p:nvPr>
            <p:ph type="title"/>
          </p:nvPr>
        </p:nvSpPr>
        <p:spPr>
          <a:xfrm>
            <a:off x="685332" y="44624"/>
            <a:ext cx="7773338" cy="720080"/>
          </a:xfrm>
        </p:spPr>
        <p:txBody>
          <a:bodyPr/>
          <a:lstStyle/>
          <a:p>
            <a:r>
              <a:rPr lang="pl-PL" b="1" dirty="0"/>
              <a:t>Skarga do Prezesa UODO</a:t>
            </a:r>
          </a:p>
        </p:txBody>
      </p:sp>
      <p:sp>
        <p:nvSpPr>
          <p:cNvPr id="3" name="Symbol zastępczy zawartości 2">
            <a:extLst>
              <a:ext uri="{FF2B5EF4-FFF2-40B4-BE49-F238E27FC236}">
                <a16:creationId xmlns:a16="http://schemas.microsoft.com/office/drawing/2014/main" id="{6DCFEF26-B4B4-970A-DCEE-16E7CE2C2BD3}"/>
              </a:ext>
            </a:extLst>
          </p:cNvPr>
          <p:cNvSpPr>
            <a:spLocks noGrp="1"/>
          </p:cNvSpPr>
          <p:nvPr>
            <p:ph sz="quarter" idx="13"/>
          </p:nvPr>
        </p:nvSpPr>
        <p:spPr>
          <a:xfrm>
            <a:off x="685330" y="1340768"/>
            <a:ext cx="7772870" cy="5040559"/>
          </a:xfrm>
        </p:spPr>
        <p:txBody>
          <a:bodyPr>
            <a:noAutofit/>
          </a:bodyPr>
          <a:lstStyle/>
          <a:p>
            <a:pPr marL="0" indent="0" algn="just">
              <a:buNone/>
            </a:pPr>
            <a:r>
              <a:rPr lang="pl-PL" sz="1400" b="1" dirty="0"/>
              <a:t>Składanie skargi w formie tradycyjnej, w tym do protokołu w siedzibie Prezesa Urzędu</a:t>
            </a:r>
          </a:p>
          <a:p>
            <a:pPr marL="0" indent="0" algn="just">
              <a:buNone/>
            </a:pPr>
            <a:r>
              <a:rPr lang="pl-PL" sz="1400" dirty="0"/>
              <a:t>Każda skarga złożona do Prezesa Urzędu musi zawierać:</a:t>
            </a:r>
          </a:p>
          <a:p>
            <a:pPr algn="just"/>
            <a:r>
              <a:rPr lang="pl-PL" sz="1400" dirty="0"/>
              <a:t>imię i nazwisko oraz adres zamieszkania;</a:t>
            </a:r>
          </a:p>
          <a:p>
            <a:pPr algn="just"/>
            <a:r>
              <a:rPr lang="pl-PL" sz="1400" dirty="0"/>
              <a:t>wskazanie podmiotu, na który składasz skargę (nazwę/imię i nazwisko oraz adres siedziby/zamieszkania);</a:t>
            </a:r>
          </a:p>
          <a:p>
            <a:pPr algn="just"/>
            <a:r>
              <a:rPr lang="pl-PL" sz="1400" dirty="0"/>
              <a:t>dokładny opis naruszenia;</a:t>
            </a:r>
          </a:p>
          <a:p>
            <a:pPr algn="just"/>
            <a:r>
              <a:rPr lang="pl-PL" sz="1400" dirty="0"/>
              <a:t>żądanie – jakie działania są oczekiwane od Prezesa UODO (np. usunięcia danych, wypełnienia obowiązku informacyjnego, sprostowania danych, ograniczenia przetwarzania danych itd.)</a:t>
            </a:r>
          </a:p>
          <a:p>
            <a:pPr algn="just"/>
            <a:r>
              <a:rPr lang="pl-PL" sz="1400" dirty="0"/>
              <a:t>własnoręczny podpis.</a:t>
            </a:r>
          </a:p>
        </p:txBody>
      </p:sp>
    </p:spTree>
    <p:extLst>
      <p:ext uri="{BB962C8B-B14F-4D97-AF65-F5344CB8AC3E}">
        <p14:creationId xmlns:p14="http://schemas.microsoft.com/office/powerpoint/2010/main" val="98192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4ED216-9B19-B871-5590-BC4D9C5F4F84}"/>
              </a:ext>
            </a:extLst>
          </p:cNvPr>
          <p:cNvSpPr>
            <a:spLocks noGrp="1"/>
          </p:cNvSpPr>
          <p:nvPr>
            <p:ph type="title"/>
          </p:nvPr>
        </p:nvSpPr>
        <p:spPr/>
        <p:txBody>
          <a:bodyPr/>
          <a:lstStyle/>
          <a:p>
            <a:r>
              <a:rPr lang="pl-PL" b="1" dirty="0"/>
              <a:t>Skarga do Prezesa UODO</a:t>
            </a:r>
          </a:p>
        </p:txBody>
      </p:sp>
      <p:sp>
        <p:nvSpPr>
          <p:cNvPr id="3" name="Symbol zastępczy zawartości 2">
            <a:extLst>
              <a:ext uri="{FF2B5EF4-FFF2-40B4-BE49-F238E27FC236}">
                <a16:creationId xmlns:a16="http://schemas.microsoft.com/office/drawing/2014/main" id="{81642B4B-C01C-98BD-5BAD-7D12C33DD5E2}"/>
              </a:ext>
            </a:extLst>
          </p:cNvPr>
          <p:cNvSpPr>
            <a:spLocks noGrp="1"/>
          </p:cNvSpPr>
          <p:nvPr>
            <p:ph sz="quarter" idx="13"/>
          </p:nvPr>
        </p:nvSpPr>
        <p:spPr/>
        <p:txBody>
          <a:bodyPr>
            <a:normAutofit fontScale="70000" lnSpcReduction="20000"/>
          </a:bodyPr>
          <a:lstStyle/>
          <a:p>
            <a:pPr algn="just"/>
            <a:r>
              <a:rPr lang="pl-PL" dirty="0"/>
              <a:t>Jeżeli zgłaszana skarga zawiera więcej niż jedno żądanie, należy zwrócić uwagę, by nie były one ze sobą sprzeczne (np. nie można żądać, aby podmiot, którego działalność się skarży, wykonał obowiązek informacyjny i jednocześnie żądać, by podmiot ten usunął dane osobowe). </a:t>
            </a:r>
          </a:p>
          <a:p>
            <a:pPr algn="just"/>
            <a:r>
              <a:rPr lang="pl-PL" dirty="0"/>
              <a:t>Jeżeli przedmiotem skargi jest sam fakt udostępnienia danych osobowych podmiotom nieuprawnionym, nie ma konieczności wskazywania żądania. W takim przypadku wystarczy wskazać, że kwestionuje się udostępnienie danych przez administratora innemu podmiotowi. </a:t>
            </a:r>
          </a:p>
          <a:p>
            <a:pPr algn="just"/>
            <a:r>
              <a:rPr lang="pl-PL" dirty="0"/>
              <a:t>Należy dołączyć dowody potwierdzające nieprawidłowe działanie administratora (np. korespondencję z administratorem, umowy, zaświadczenia). Ułatwi to pracownikom Urzędu ocenę. </a:t>
            </a:r>
          </a:p>
          <a:p>
            <a:pPr algn="just"/>
            <a:r>
              <a:rPr lang="pl-PL" dirty="0"/>
              <a:t>skargi niezawierające imienia i nazwiska (nazwy) oraz adresu są pozostawianie bez rozpoznania z uwagi na brak możliwości kontaktu.</a:t>
            </a:r>
          </a:p>
          <a:p>
            <a:endParaRPr lang="pl-PL" dirty="0"/>
          </a:p>
        </p:txBody>
      </p:sp>
    </p:spTree>
    <p:extLst>
      <p:ext uri="{BB962C8B-B14F-4D97-AF65-F5344CB8AC3E}">
        <p14:creationId xmlns:p14="http://schemas.microsoft.com/office/powerpoint/2010/main" val="1835464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309E668-7C0A-7D27-9EA0-E555042911C6}"/>
              </a:ext>
            </a:extLst>
          </p:cNvPr>
          <p:cNvSpPr>
            <a:spLocks noGrp="1"/>
          </p:cNvSpPr>
          <p:nvPr>
            <p:ph type="title"/>
          </p:nvPr>
        </p:nvSpPr>
        <p:spPr>
          <a:xfrm>
            <a:off x="685332" y="618519"/>
            <a:ext cx="7773338" cy="722250"/>
          </a:xfrm>
        </p:spPr>
        <p:txBody>
          <a:bodyPr/>
          <a:lstStyle/>
          <a:p>
            <a:r>
              <a:rPr lang="pl-PL" b="1" dirty="0"/>
              <a:t>Skarga do Prezesa UODO</a:t>
            </a:r>
          </a:p>
        </p:txBody>
      </p:sp>
      <p:sp>
        <p:nvSpPr>
          <p:cNvPr id="3" name="Symbol zastępczy zawartości 2">
            <a:extLst>
              <a:ext uri="{FF2B5EF4-FFF2-40B4-BE49-F238E27FC236}">
                <a16:creationId xmlns:a16="http://schemas.microsoft.com/office/drawing/2014/main" id="{95339209-3629-E330-49CB-683DDBD2CAD2}"/>
              </a:ext>
            </a:extLst>
          </p:cNvPr>
          <p:cNvSpPr>
            <a:spLocks noGrp="1"/>
          </p:cNvSpPr>
          <p:nvPr>
            <p:ph sz="quarter" idx="13"/>
          </p:nvPr>
        </p:nvSpPr>
        <p:spPr>
          <a:xfrm>
            <a:off x="685330" y="1772817"/>
            <a:ext cx="7772870" cy="4018384"/>
          </a:xfrm>
        </p:spPr>
        <p:txBody>
          <a:bodyPr>
            <a:noAutofit/>
          </a:bodyPr>
          <a:lstStyle/>
          <a:p>
            <a:pPr algn="just"/>
            <a:r>
              <a:rPr lang="pl-PL" sz="1200" dirty="0"/>
              <a:t>Kierowanie skargi następuje przez Elektroniczną Skrzynkę Podawczą Prezesa Urzędu. M.in.. wypełnienie FORMULARZA w postaci  „Pismo ogólne do podmiotu publicznego” dostępnego na portalu ePUAP2.</a:t>
            </a:r>
          </a:p>
          <a:p>
            <a:pPr algn="just"/>
            <a:r>
              <a:rPr lang="pl-PL" sz="1200" dirty="0"/>
              <a:t>Skarga składana w formie elektronicznej, oprócz wymogów dla skargi w formie pisemnej, musi:</a:t>
            </a:r>
          </a:p>
          <a:p>
            <a:pPr algn="just"/>
            <a:r>
              <a:rPr lang="pl-PL" sz="1200" dirty="0"/>
              <a:t>być opatrzona kwalifikowanym podpisem elektronicznym, podpisem zaufanym albo podpisem osobistym, lub uwierzytelniona w sposób zapewniający możliwość potwierdzenia pochodzenia i integralności weryfikowanych danych w postaci elektronicznej,</a:t>
            </a:r>
          </a:p>
          <a:p>
            <a:pPr algn="just"/>
            <a:r>
              <a:rPr lang="pl-PL" sz="1200" dirty="0"/>
              <a:t>Musi zawierać adres elektroniczny.</a:t>
            </a:r>
          </a:p>
          <a:p>
            <a:pPr algn="just"/>
            <a:r>
              <a:rPr lang="pl-PL" sz="1200" dirty="0"/>
              <a:t>Jeżeli skargę w formie elektronicznej składa pełnomocnik to pełnomocnictwo w formie dokumentu elektronicznego powinno być opatrzone Twoim kwalifikowanym podpisem elektronicznym, albo podpisem zaufanym albo podpisem osobistym.</a:t>
            </a:r>
          </a:p>
          <a:p>
            <a:pPr algn="just"/>
            <a:r>
              <a:rPr lang="pl-PL" sz="1200" dirty="0"/>
              <a:t> Jeżeli odpisy pełnomocnictw lub odpisy innych dokumentów wykazujących umocowanie zostały sporządzone w formie dokumentu elektronicznego, to ich uwierzytelnienia dokonuje się opatrując odpisy kwalifikowanym podpisem elektronicznym, podpisem zaufanym albo podpisem osobistym. </a:t>
            </a:r>
          </a:p>
          <a:p>
            <a:pPr algn="just"/>
            <a:r>
              <a:rPr lang="pl-PL" sz="1200" dirty="0"/>
              <a:t>Uwierzytelniane elektronicznie odpisy pełnomocnictwa lub odpisy innych dokumentów wykazujących umocowanie muszą być sporządzane w formatach danych zgodnych z ustawą o informatyzacji działalności podmiotów realizujących zadania publiczne.</a:t>
            </a:r>
          </a:p>
        </p:txBody>
      </p:sp>
    </p:spTree>
    <p:extLst>
      <p:ext uri="{BB962C8B-B14F-4D97-AF65-F5344CB8AC3E}">
        <p14:creationId xmlns:p14="http://schemas.microsoft.com/office/powerpoint/2010/main" val="3941122295"/>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tf00001031_wac</Template>
  <TotalTime>13160</TotalTime>
  <Words>2911</Words>
  <Application>Microsoft Office PowerPoint</Application>
  <PresentationFormat>Pokaz na ekranie (4:3)</PresentationFormat>
  <Paragraphs>181</Paragraphs>
  <Slides>40</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40</vt:i4>
      </vt:variant>
    </vt:vector>
  </HeadingPairs>
  <TitlesOfParts>
    <vt:vector size="44" baseType="lpstr">
      <vt:lpstr>Arial</vt:lpstr>
      <vt:lpstr>Calibri</vt:lpstr>
      <vt:lpstr>Tw Cen MT</vt:lpstr>
      <vt:lpstr>Droplet</vt:lpstr>
      <vt:lpstr>Środki ochrony prawnej, odpowiedzialność i sankcje</vt:lpstr>
      <vt:lpstr>Rodzaje odpowiedzialności</vt:lpstr>
      <vt:lpstr>Środki prawne</vt:lpstr>
      <vt:lpstr>Skarga do organu nadzorczego</vt:lpstr>
      <vt:lpstr>Skarga do Prezesa UODO</vt:lpstr>
      <vt:lpstr>Skarga do Prezesa UODO</vt:lpstr>
      <vt:lpstr>Skarga do Prezesa UODO</vt:lpstr>
      <vt:lpstr>Skarga do Prezesa UODO</vt:lpstr>
      <vt:lpstr>Skarga do Prezesa UODO</vt:lpstr>
      <vt:lpstr>Skarga do sądu administracyjnego na organ nadzorczy (art. 78 ust. 1 i 2 RODO)</vt:lpstr>
      <vt:lpstr>Odpowiedzialność cywilnoprawna- żądanie zaniechania lub zachowania</vt:lpstr>
      <vt:lpstr>Właściwość miejscowa sądu </vt:lpstr>
      <vt:lpstr>Tryb Procesowy</vt:lpstr>
      <vt:lpstr>Odpowiedzialność odszkodowawcza</vt:lpstr>
      <vt:lpstr>Uchylenie się od odpowiedzialności</vt:lpstr>
      <vt:lpstr>Domniemanie winy</vt:lpstr>
      <vt:lpstr> Współodpowiedzialność</vt:lpstr>
      <vt:lpstr>Właściwość sądu</vt:lpstr>
      <vt:lpstr>Reprezentacja podmiotów danych przez wyspecjalizowane podmioty</vt:lpstr>
      <vt:lpstr>Uprawnienia Prezesa UODO</vt:lpstr>
      <vt:lpstr>Sankcje administracyjne za naruszenie przepisów RODO</vt:lpstr>
      <vt:lpstr>Kary pieniężne a podmiot publiczny</vt:lpstr>
      <vt:lpstr>Sankcje administracyjne</vt:lpstr>
      <vt:lpstr>Odpowiedzialność podmiotu przetwarzającego</vt:lpstr>
      <vt:lpstr>Odpowiedzialność podmiotu przetwarzającego</vt:lpstr>
      <vt:lpstr>Odpowiedzialność karna</vt:lpstr>
      <vt:lpstr>Odpowiedzialność Karna (art. 107 uodo)</vt:lpstr>
      <vt:lpstr>Odpowiedzialność karna (art. 108 uodo)</vt:lpstr>
      <vt:lpstr>Art. 107 uodo</vt:lpstr>
      <vt:lpstr>Niedopuszczalne przetwarzanie danych</vt:lpstr>
      <vt:lpstr>Przykłady niedopuszczalnego przetwarzania danych</vt:lpstr>
      <vt:lpstr>Nieuprawnione przetwarzanie danych</vt:lpstr>
      <vt:lpstr>Przykłady nieuprawnionego przetwarzania danych</vt:lpstr>
      <vt:lpstr>Udaremnianie lub utrudnianie kontroli</vt:lpstr>
      <vt:lpstr>Przykłady utrudniania lub udaremniania kontroli</vt:lpstr>
      <vt:lpstr>Odpowiedzialność Karna</vt:lpstr>
      <vt:lpstr>Przestępstwa przeciwko ochronie informacji (art.256-269B KK)</vt:lpstr>
      <vt:lpstr>Odpowiedzialność karna</vt:lpstr>
      <vt:lpstr>Odpowiedzialność karna</vt:lpstr>
      <vt:lpstr>LitEratura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Podpis elektroniczny  i jego zastosowanie  Konwersatorium K2 semestr letni 2011/2012</dc:title>
  <dc:creator>Sylwia</dc:creator>
  <cp:lastModifiedBy>Katarzyna Tomaszewska</cp:lastModifiedBy>
  <cp:revision>793</cp:revision>
  <cp:lastPrinted>2024-10-29T17:22:16Z</cp:lastPrinted>
  <dcterms:created xsi:type="dcterms:W3CDTF">2012-03-01T14:48:30Z</dcterms:created>
  <dcterms:modified xsi:type="dcterms:W3CDTF">2024-12-09T07:19:08Z</dcterms:modified>
</cp:coreProperties>
</file>