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Corbel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hHcEOxIKCco8B5TDeAKMDc1Fuu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orbel-regular.fntdata"/><Relationship Id="rId21" Type="http://schemas.openxmlformats.org/officeDocument/2006/relationships/slide" Target="slides/slide16.xml"/><Relationship Id="rId24" Type="http://schemas.openxmlformats.org/officeDocument/2006/relationships/font" Target="fonts/Corbel-italic.fntdata"/><Relationship Id="rId23" Type="http://schemas.openxmlformats.org/officeDocument/2006/relationships/font" Target="fonts/Corbel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Corbel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1" name="Google Shape;45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8" name="Google Shape;45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5" name="Google Shape;46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2" name="Google Shape;47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9" name="Google Shape;47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6" name="Google Shape;48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3" name="Google Shape;49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7" name="Google Shape;377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3" name="Google Shape;40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4" name="Google Shape;42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1" name="Google Shape;43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7" name="Google Shape;43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4" name="Google Shape;44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showMasterSp="0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7" name="Google Shape;57;p19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9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9" name="Google Shape;59;p19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9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9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9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9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9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19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6" name="Google Shape;66;p19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9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19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Google Shape;69;p19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9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9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Google Shape;72;p19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9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19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9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9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19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9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9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19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9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19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9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19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9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19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9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9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9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19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Google Shape;91;p19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9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19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19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9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19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9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19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9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9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Google Shape;101;p19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9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19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9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9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19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Google Shape;107;p19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9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Google Shape;110;p19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19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216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19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9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000" cap="none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5" name="Google Shape;115;p19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27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74" name="Google Shape;274;p27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275" name="Google Shape;275;p2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2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2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panoramiczny z podpisem">
  <p:cSld name="Obraz panoramiczny z podpisem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28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81" name="Google Shape;281;p28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282" name="Google Shape;282;p2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2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2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podpis">
  <p:cSld name="Tytuł i podpis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29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288" name="Google Shape;288;p2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2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2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erta z podpisem">
  <p:cSld name="Oferta z podpisem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30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294" name="Google Shape;294;p30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295" name="Google Shape;295;p3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3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3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98" name="Google Shape;298;p30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pl-PL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pl-PL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ta nazwy">
  <p:cSld name="Karta nazwy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31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303" name="Google Shape;303;p3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3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3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kolumna">
  <p:cSld name="3 kolumna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2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32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309" name="Google Shape;309;p32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310" name="Google Shape;310;p32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311" name="Google Shape;311;p32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312" name="Google Shape;312;p32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313" name="Google Shape;313;p32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314" name="Google Shape;314;p3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3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3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kolumna obrazu">
  <p:cSld name="3 kolumna obrazu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33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320" name="Google Shape;320;p33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321" name="Google Shape;321;p33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322" name="Google Shape;322;p33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323" name="Google Shape;323;p33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324" name="Google Shape;324;p33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325" name="Google Shape;325;p33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326" name="Google Shape;326;p33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327" name="Google Shape;327;p33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328" name="Google Shape;328;p3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3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3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34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334" name="Google Shape;334;p3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3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3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5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35"/>
          <p:cNvSpPr txBox="1"/>
          <p:nvPr>
            <p:ph idx="1" type="body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340" name="Google Shape;340;p3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3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3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0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68" name="Google Shape;168;p2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showMasterSp="0" type="title">
  <p:cSld name="TITLE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72" name="Google Shape;172;p1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18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174" name="Google Shape;174;p18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80" name="Google Shape;180;p18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81" name="Google Shape;181;p18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83" name="Google Shape;183;p18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84" name="Google Shape;184;p18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87" name="Google Shape;187;p18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89" name="Google Shape;189;p18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92" name="Google Shape;192;p18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95" name="Google Shape;195;p18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97" name="Google Shape;197;p18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99" name="Google Shape;199;p18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01" name="Google Shape;201;p18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05" name="Google Shape;205;p18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06" name="Google Shape;206;p18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08" name="Google Shape;208;p18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09" name="Google Shape;209;p18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11" name="Google Shape;211;p18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13" name="Google Shape;213;p18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16" name="Google Shape;216;p18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18" name="Google Shape;218;p18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21" name="Google Shape;221;p18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22" name="Google Shape;222;p18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25" name="Google Shape;225;p18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27" name="Google Shape;227;p18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18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18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230" name="Google Shape;230;p18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18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18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21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6" name="Google Shape;236;p2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2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22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42" name="Google Shape;242;p22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43" name="Google Shape;243;p2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3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49" name="Google Shape;249;p23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50" name="Google Shape;250;p23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51" name="Google Shape;251;p23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52" name="Google Shape;252;p2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2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2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2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2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2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6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67" name="Google Shape;267;p26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268" name="Google Shape;268;p2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2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2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Google Shape;10;p17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17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17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17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17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7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17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7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7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17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7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7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7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4" name="Google Shape;24;p17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5" name="Google Shape;25;p17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17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7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17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17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17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7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17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17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7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7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17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7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17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17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" name="Google Shape;40;p17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17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17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7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17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7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7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17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7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17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7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chemeClr val="dk2"/>
                  </a:gs>
                  <a:gs pos="100000">
                    <a:srgbClr val="12161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1" name="Google Shape;51;p1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7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3" name="Google Shape;53;p1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4" name="Google Shape;54;p1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19" name="Google Shape;119;p16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6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1" name="Google Shape;121;p16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22" name="Google Shape;122;p16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6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6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6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26" name="Google Shape;126;p16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6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28" name="Google Shape;128;p16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29" name="Google Shape;129;p16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6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6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2" name="Google Shape;132;p16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3" name="Google Shape;133;p16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34" name="Google Shape;134;p16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5" name="Google Shape;135;p16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6" name="Google Shape;136;p16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7" name="Google Shape;137;p16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6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40" name="Google Shape;140;p16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6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42" name="Google Shape;142;p16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44" name="Google Shape;144;p16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45" name="Google Shape;145;p16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48" name="Google Shape;148;p16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" name="Google Shape;149;p16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150" name="Google Shape;150;p16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1" name="Google Shape;151;p16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4" name="Google Shape;154;p16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6" name="Google Shape;156;p16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8" name="Google Shape;158;p16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0" name="Google Shape;160;p1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16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62" name="Google Shape;162;p1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63" name="Google Shape;163;p1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64" name="Google Shape;164;p1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A6A6A6"/>
            </a:gs>
          </a:gsLst>
          <a:lin ang="5040000" scaled="0"/>
        </a:gra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1"/>
          <p:cNvGrpSpPr/>
          <p:nvPr/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>
          <p:nvSpPr>
            <p:cNvPr id="348" name="Google Shape;348;p1"/>
            <p:cNvSpPr/>
            <p:nvPr/>
          </p:nvSpPr>
          <p:spPr>
            <a:xfrm>
              <a:off x="1" y="-1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A6A6A6"/>
                </a:gs>
              </a:gsLst>
              <a:lin ang="50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49" name="Google Shape;349;p1"/>
            <p:cNvPicPr preferRelativeResize="0"/>
            <p:nvPr/>
          </p:nvPicPr>
          <p:blipFill rotWithShape="1">
            <a:blip r:embed="rId3">
              <a:alphaModFix amt="30000"/>
            </a:blip>
            <a:srcRect b="0" l="0" r="0" t="0"/>
            <a:stretch/>
          </p:blipFill>
          <p:spPr>
            <a:xfrm>
              <a:off x="0" y="-1"/>
              <a:ext cx="12192003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0" name="Google Shape;350;p1"/>
          <p:cNvSpPr/>
          <p:nvPr/>
        </p:nvSpPr>
        <p:spPr>
          <a:xfrm>
            <a:off x="2582333" y="2235200"/>
            <a:ext cx="7027334" cy="2396067"/>
          </a:xfrm>
          <a:prstGeom prst="round2DiagRect">
            <a:avLst>
              <a:gd fmla="val 9246" name="adj1"/>
              <a:gd fmla="val 0" name="adj2"/>
            </a:avLst>
          </a:prstGeom>
          <a:solidFill>
            <a:srgbClr val="000000">
              <a:alpha val="80000"/>
            </a:srgbClr>
          </a:solidFill>
          <a:ln cap="sq" cmpd="sng" w="19050">
            <a:solidFill>
              <a:schemeClr val="dk2">
                <a:alpha val="60000"/>
              </a:scheme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51" name="Google Shape;351;p1"/>
          <p:cNvGrpSpPr/>
          <p:nvPr/>
        </p:nvGrpSpPr>
        <p:grpSpPr>
          <a:xfrm>
            <a:off x="605895" y="2900097"/>
            <a:ext cx="10982062" cy="1211524"/>
            <a:chOff x="605895" y="2900097"/>
            <a:chExt cx="10982062" cy="1211524"/>
          </a:xfrm>
        </p:grpSpPr>
        <p:sp>
          <p:nvSpPr>
            <p:cNvPr id="352" name="Google Shape;352;p1"/>
            <p:cNvSpPr/>
            <p:nvPr/>
          </p:nvSpPr>
          <p:spPr>
            <a:xfrm flipH="1" rot="-5400000">
              <a:off x="9653587" y="3379784"/>
              <a:ext cx="417513" cy="512763"/>
            </a:xfrm>
            <a:custGeom>
              <a:rect b="b" l="l" r="r" t="t"/>
              <a:pathLst>
                <a:path extrusionOk="0" h="323" w="26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57254"/>
                </a:srgbClr>
              </a:outerShdw>
            </a:effectLst>
          </p:spPr>
        </p:sp>
        <p:sp>
          <p:nvSpPr>
            <p:cNvPr id="353" name="Google Shape;353;p1"/>
            <p:cNvSpPr/>
            <p:nvPr/>
          </p:nvSpPr>
          <p:spPr>
            <a:xfrm flipH="1" rot="-5400000">
              <a:off x="10078244" y="3310728"/>
              <a:ext cx="157163" cy="152400"/>
            </a:xfrm>
            <a:custGeom>
              <a:rect b="b" l="l" r="r" t="t"/>
              <a:pathLst>
                <a:path extrusionOk="0" h="32" w="33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5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"/>
            <p:cNvSpPr/>
            <p:nvPr/>
          </p:nvSpPr>
          <p:spPr>
            <a:xfrm flipH="1" rot="-5400000">
              <a:off x="11146631" y="3574253"/>
              <a:ext cx="188913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5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"/>
            <p:cNvSpPr/>
            <p:nvPr/>
          </p:nvSpPr>
          <p:spPr>
            <a:xfrm flipH="1" rot="-5400000">
              <a:off x="10230644" y="3034502"/>
              <a:ext cx="304800" cy="1544638"/>
            </a:xfrm>
            <a:custGeom>
              <a:rect b="b" l="l" r="r" t="t"/>
              <a:pathLst>
                <a:path extrusionOk="0" h="973" w="192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57254"/>
                </a:srgbClr>
              </a:outerShdw>
            </a:effectLst>
          </p:spPr>
        </p:sp>
        <p:sp>
          <p:nvSpPr>
            <p:cNvPr id="356" name="Google Shape;356;p1"/>
            <p:cNvSpPr/>
            <p:nvPr/>
          </p:nvSpPr>
          <p:spPr>
            <a:xfrm rot="5400000">
              <a:off x="10034587" y="2562753"/>
              <a:ext cx="298450" cy="1154113"/>
            </a:xfrm>
            <a:custGeom>
              <a:rect b="b" l="l" r="r" t="t"/>
              <a:pathLst>
                <a:path extrusionOk="0" h="727" w="188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57254"/>
                </a:srgbClr>
              </a:outerShdw>
            </a:effectLst>
          </p:spPr>
        </p:sp>
        <p:sp>
          <p:nvSpPr>
            <p:cNvPr id="357" name="Google Shape;357;p1"/>
            <p:cNvSpPr/>
            <p:nvPr/>
          </p:nvSpPr>
          <p:spPr>
            <a:xfrm rot="5400000">
              <a:off x="10747375" y="3232679"/>
              <a:ext cx="157163" cy="155575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5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"/>
            <p:cNvSpPr/>
            <p:nvPr/>
          </p:nvSpPr>
          <p:spPr>
            <a:xfrm rot="5400000">
              <a:off x="11399044" y="3095360"/>
              <a:ext cx="188913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5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"/>
            <p:cNvSpPr/>
            <p:nvPr/>
          </p:nvSpPr>
          <p:spPr>
            <a:xfrm rot="5400000">
              <a:off x="10353675" y="2153178"/>
              <a:ext cx="307975" cy="1801813"/>
            </a:xfrm>
            <a:custGeom>
              <a:rect b="b" l="l" r="r" t="t"/>
              <a:pathLst>
                <a:path extrusionOk="0" h="1135" w="194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57254"/>
                </a:srgbClr>
              </a:outerShdw>
            </a:effectLst>
          </p:spPr>
        </p:sp>
        <p:sp>
          <p:nvSpPr>
            <p:cNvPr id="360" name="Google Shape;360;p1"/>
            <p:cNvSpPr/>
            <p:nvPr/>
          </p:nvSpPr>
          <p:spPr>
            <a:xfrm rot="5400000">
              <a:off x="9848850" y="330887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5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"/>
            <p:cNvSpPr/>
            <p:nvPr/>
          </p:nvSpPr>
          <p:spPr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dk2">
                <a:alpha val="60000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5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"/>
            <p:cNvSpPr/>
            <p:nvPr/>
          </p:nvSpPr>
          <p:spPr>
            <a:xfrm rot="5400000">
              <a:off x="2122751" y="3532184"/>
              <a:ext cx="417513" cy="512763"/>
            </a:xfrm>
            <a:custGeom>
              <a:rect b="b" l="l" r="r" t="t"/>
              <a:pathLst>
                <a:path extrusionOk="0" h="323" w="26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57254"/>
                </a:srgbClr>
              </a:outerShdw>
            </a:effectLst>
          </p:spPr>
        </p:sp>
        <p:sp>
          <p:nvSpPr>
            <p:cNvPr id="363" name="Google Shape;363;p1"/>
            <p:cNvSpPr/>
            <p:nvPr/>
          </p:nvSpPr>
          <p:spPr>
            <a:xfrm rot="5400000">
              <a:off x="1958445" y="3463128"/>
              <a:ext cx="157163" cy="152400"/>
            </a:xfrm>
            <a:custGeom>
              <a:rect b="b" l="l" r="r" t="t"/>
              <a:pathLst>
                <a:path extrusionOk="0" h="32" w="33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5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"/>
            <p:cNvSpPr/>
            <p:nvPr/>
          </p:nvSpPr>
          <p:spPr>
            <a:xfrm rot="5400000">
              <a:off x="858308" y="3726653"/>
              <a:ext cx="188913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5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"/>
            <p:cNvSpPr/>
            <p:nvPr/>
          </p:nvSpPr>
          <p:spPr>
            <a:xfrm rot="5400000">
              <a:off x="1658407" y="3186902"/>
              <a:ext cx="304800" cy="1544638"/>
            </a:xfrm>
            <a:custGeom>
              <a:rect b="b" l="l" r="r" t="t"/>
              <a:pathLst>
                <a:path extrusionOk="0" h="973" w="192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57254"/>
                </a:srgbClr>
              </a:outerShdw>
            </a:effectLst>
          </p:spPr>
        </p:sp>
        <p:sp>
          <p:nvSpPr>
            <p:cNvPr id="366" name="Google Shape;366;p1"/>
            <p:cNvSpPr/>
            <p:nvPr/>
          </p:nvSpPr>
          <p:spPr>
            <a:xfrm flipH="1" rot="-5400000">
              <a:off x="1860814" y="2715153"/>
              <a:ext cx="298450" cy="1154113"/>
            </a:xfrm>
            <a:custGeom>
              <a:rect b="b" l="l" r="r" t="t"/>
              <a:pathLst>
                <a:path extrusionOk="0" h="727" w="188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57254"/>
                </a:srgbClr>
              </a:outerShdw>
            </a:effectLst>
          </p:spPr>
        </p:sp>
        <p:sp>
          <p:nvSpPr>
            <p:cNvPr id="367" name="Google Shape;367;p1"/>
            <p:cNvSpPr/>
            <p:nvPr/>
          </p:nvSpPr>
          <p:spPr>
            <a:xfrm flipH="1" rot="-5400000">
              <a:off x="1289314" y="3385079"/>
              <a:ext cx="157163" cy="155575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5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"/>
            <p:cNvSpPr/>
            <p:nvPr/>
          </p:nvSpPr>
          <p:spPr>
            <a:xfrm flipH="1" rot="-5400000">
              <a:off x="605895" y="3247760"/>
              <a:ext cx="188913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5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"/>
            <p:cNvSpPr/>
            <p:nvPr/>
          </p:nvSpPr>
          <p:spPr>
            <a:xfrm flipH="1" rot="-5400000">
              <a:off x="1532202" y="2305578"/>
              <a:ext cx="307975" cy="1801813"/>
            </a:xfrm>
            <a:custGeom>
              <a:rect b="b" l="l" r="r" t="t"/>
              <a:pathLst>
                <a:path extrusionOk="0" h="1135" w="194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57254"/>
                </a:srgbClr>
              </a:outerShdw>
            </a:effectLst>
          </p:spPr>
        </p:sp>
        <p:sp>
          <p:nvSpPr>
            <p:cNvPr id="370" name="Google Shape;370;p1"/>
            <p:cNvSpPr/>
            <p:nvPr/>
          </p:nvSpPr>
          <p:spPr>
            <a:xfrm flipH="1" rot="-5400000">
              <a:off x="2154501" y="346127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5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"/>
            <p:cNvSpPr/>
            <p:nvPr/>
          </p:nvSpPr>
          <p:spPr>
            <a:xfrm flipH="1" rot="-5400000">
              <a:off x="2448983" y="3436672"/>
              <a:ext cx="23813" cy="252413"/>
            </a:xfrm>
            <a:prstGeom prst="rect">
              <a:avLst/>
            </a:prstGeom>
            <a:solidFill>
              <a:schemeClr val="dk2">
                <a:alpha val="60000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5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" name="Google Shape;372;p1"/>
          <p:cNvSpPr txBox="1"/>
          <p:nvPr>
            <p:ph type="ctrTitle"/>
          </p:nvPr>
        </p:nvSpPr>
        <p:spPr>
          <a:xfrm>
            <a:off x="2667000" y="2328334"/>
            <a:ext cx="6858000" cy="1367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Twentieth Century"/>
              <a:buNone/>
            </a:pPr>
            <a:r>
              <a:rPr lang="pl-PL">
                <a:solidFill>
                  <a:srgbClr val="FFFFFF"/>
                </a:solidFill>
              </a:rPr>
              <a:t>ŚRODKI PRZYMUSU CZ. III</a:t>
            </a:r>
            <a:endParaRPr/>
          </a:p>
        </p:txBody>
      </p:sp>
      <p:sp>
        <p:nvSpPr>
          <p:cNvPr id="373" name="Google Shape;373;p1"/>
          <p:cNvSpPr txBox="1"/>
          <p:nvPr>
            <p:ph idx="1" type="subTitle"/>
          </p:nvPr>
        </p:nvSpPr>
        <p:spPr>
          <a:xfrm>
            <a:off x="2667001" y="3602038"/>
            <a:ext cx="6857999" cy="953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rPr lang="pl-PL">
                <a:solidFill>
                  <a:schemeClr val="lt2"/>
                </a:solidFill>
              </a:rPr>
              <a:t>DOROTA CZERWIŃSKA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rPr lang="pl-PL">
                <a:solidFill>
                  <a:schemeClr val="lt2"/>
                </a:solidFill>
              </a:rPr>
              <a:t>KATEDRA POSTĘPOWANIA KARNEGO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9"/>
          <p:cNvSpPr txBox="1"/>
          <p:nvPr>
            <p:ph type="title"/>
          </p:nvPr>
        </p:nvSpPr>
        <p:spPr>
          <a:xfrm>
            <a:off x="1522413" y="172785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pl-PL"/>
              <a:t>LIST ŻELAZNY A LIST GOŃCZY</a:t>
            </a:r>
            <a:endParaRPr/>
          </a:p>
        </p:txBody>
      </p:sp>
      <p:sp>
        <p:nvSpPr>
          <p:cNvPr id="454" name="Google Shape;454;p9"/>
          <p:cNvSpPr txBox="1"/>
          <p:nvPr>
            <p:ph idx="1" type="body"/>
          </p:nvPr>
        </p:nvSpPr>
        <p:spPr>
          <a:xfrm>
            <a:off x="554038" y="1651355"/>
            <a:ext cx="11350625" cy="4632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lang="pl-PL" sz="3200"/>
              <a:t>PODOBIEŃSTWA</a:t>
            </a:r>
            <a:endParaRPr sz="3200">
              <a:latin typeface="Corbel"/>
              <a:ea typeface="Corbel"/>
              <a:cs typeface="Corbel"/>
              <a:sym typeface="Corbel"/>
            </a:endParaRPr>
          </a:p>
          <a:p>
            <a:pPr indent="-228600" lvl="1" marL="68580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lang="pl-PL" sz="2800">
                <a:latin typeface="Corbel"/>
                <a:ea typeface="Corbel"/>
                <a:cs typeface="Corbel"/>
                <a:sym typeface="Corbel"/>
              </a:rPr>
              <a:t>Forma postanowienia</a:t>
            </a:r>
            <a:endParaRPr/>
          </a:p>
          <a:p>
            <a:pPr indent="-228600" lvl="1" marL="68580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lang="pl-PL" sz="2800"/>
              <a:t>Przesłanka: ukrywanie się oskarżonego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lang="pl-PL" sz="3200"/>
              <a:t>ODRĘBNOŚCI:</a:t>
            </a:r>
            <a:endParaRPr sz="3200"/>
          </a:p>
          <a:p>
            <a:pPr indent="-228600" lvl="1" marL="68580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lang="pl-PL" sz="2800"/>
              <a:t>Przymus/porozumienie</a:t>
            </a:r>
            <a:endParaRPr/>
          </a:p>
          <a:p>
            <a:pPr indent="-228600" lvl="1" marL="68580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lang="pl-PL" sz="2800"/>
              <a:t>Charakter krajowy/przesłanka pobytu oskarżonego za granicą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0"/>
          <p:cNvSpPr txBox="1"/>
          <p:nvPr>
            <p:ph type="title"/>
          </p:nvPr>
        </p:nvSpPr>
        <p:spPr>
          <a:xfrm>
            <a:off x="1570038" y="113693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pl-PL"/>
              <a:t>KARY PORZĄDKOWE </a:t>
            </a:r>
            <a:endParaRPr/>
          </a:p>
        </p:txBody>
      </p:sp>
      <p:sp>
        <p:nvSpPr>
          <p:cNvPr id="461" name="Google Shape;461;p10"/>
          <p:cNvSpPr txBox="1"/>
          <p:nvPr>
            <p:ph idx="1" type="body"/>
          </p:nvPr>
        </p:nvSpPr>
        <p:spPr>
          <a:xfrm>
            <a:off x="819150" y="1524000"/>
            <a:ext cx="10764838" cy="484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NAKŁADANE NA UCZESTNIKÓW POSTĘPOWANIA CELEM WYMUSZENIA SPEŁNIANIA OBOWIĄZKÓW PROCESOWYCH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KARA PIENIĘŻNA - DO 3.000 ZŁ - ZA NIESTAWIENNICTWO LUB BEZPODSTAWNE UCHYLANIE SIĘ OD INNYCH OBOWIĄZKÓW</a:t>
            </a:r>
            <a:endParaRPr/>
          </a:p>
          <a:p>
            <a:pPr indent="-228600" lvl="1" marL="68580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 sz="2000"/>
              <a:t>UCHYLANA W RAZIE DOSTATECZNEGO USPRAWIEDLIWIENIA W TERMINIE 7 DNI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ZATRZYMANIE I PRZYMUSOWE DOPROWADZENIE – DOT. ŚWIADKA, A BIEGŁEGO, TŁUMACZA I SPECJALISTY – TYLKO WYJĄTKOWO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ARESZTOWANIE – DO 30 DNI - PRZESŁANKĄ JEST UPORCZYWE UCHYLANIE SIĘ</a:t>
            </a:r>
            <a:endParaRPr/>
          </a:p>
          <a:p>
            <a:pPr indent="-228600" lvl="1" marL="68580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 sz="2000"/>
              <a:t>NIEZWŁOCZNIE UCHYLANE Z CHWILĄ SPEŁNIENIA OBOWIĄZKU LUB ZAKOŃCZENIA POSTĘPOWANIA W DANEJ INSTANCJI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SZCZEGÓLNA POZYCJA OBROŃCY I PEŁNOMOCNIKA - MOŻE BYĆ UKARANY TYLKO KARĄ PIENIĘŻNĄ, TYLKO PRZEZ SĄD I TYLKO W WYPADKACH SZCZEGÓLNYCH ZE WZGLĘDU NA ICH WPŁYW NA PRZEBIEG CZYNNOŚCI</a:t>
            </a:r>
            <a:endParaRPr/>
          </a:p>
          <a:p>
            <a:pPr indent="-228600" lvl="1" marL="68580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b="1" lang="pl-PL" sz="2000"/>
              <a:t>ALE INSTYTUCJA SYGNALIZACJI!</a:t>
            </a:r>
            <a:endParaRPr/>
          </a:p>
          <a:p>
            <a:pPr indent="-80962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pl-PL"/>
              <a:t>OBCIĄŻENIE KOSZTAMI</a:t>
            </a:r>
            <a:endParaRPr/>
          </a:p>
        </p:txBody>
      </p:sp>
      <p:sp>
        <p:nvSpPr>
          <p:cNvPr id="468" name="Google Shape;468;p11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DOTYCZY WSZYSTKICH UCZESTNIKÓW POSTĘPOWANIA, W TYM OBROŃCY, PEŁNOMOCNIKA I </a:t>
            </a:r>
            <a:r>
              <a:rPr b="1" lang="pl-PL"/>
              <a:t>OSKARŻYCIELA PUBLICZNEGO</a:t>
            </a:r>
            <a:r>
              <a:rPr lang="pl-PL"/>
              <a:t>, KTÓRZY SWOIM NIESTAWIENNICTWEM LUB UCHYLANIEM SIĘ OD OBOWIĄZKÓW PROCESOWYCH, SPOWODOWALI DODATKOWE KOSZTY POSTĘPOWANIA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NIE MA ZASTOSOWANIA DO ŻOŁNIERZA W SŁUŻBIE ZASADNICZEJ LUB KANDYDATA NA ŻOŁNIERZA ZAWODOWEGO (ŻOŁNIERZE W OGÓLE NIE MOGĄ BYĆ UKARANI PORZĄDKOWO, A JEDYNIE DYSCYPLINARNIE)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W RAZIE UCHYLENIA KARY PIENIĘŻNEJ USTAJE RÓWNIEŻ OBOWIĄZEK PONIESIENIA KOSZTÓW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2"/>
          <p:cNvSpPr txBox="1"/>
          <p:nvPr>
            <p:ph type="title"/>
          </p:nvPr>
        </p:nvSpPr>
        <p:spPr>
          <a:xfrm>
            <a:off x="1143000" y="720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pl-PL"/>
              <a:t>PRZYMUSOWE DOPROWADZENIE I PRZYMUS PRZY BADANIACH</a:t>
            </a:r>
            <a:endParaRPr/>
          </a:p>
        </p:txBody>
      </p:sp>
      <p:sp>
        <p:nvSpPr>
          <p:cNvPr id="475" name="Google Shape;475;p12"/>
          <p:cNvSpPr txBox="1"/>
          <p:nvPr>
            <p:ph idx="1" type="body"/>
          </p:nvPr>
        </p:nvSpPr>
        <p:spPr>
          <a:xfrm>
            <a:off x="1143012" y="1411325"/>
            <a:ext cx="99060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pl-PL" sz="2000"/>
              <a:t>Przymus przy badaniach oskarżonego - art. 74 k.p.k.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pl-PL" sz="2000"/>
              <a:t>Przymusowe badanie pokrzywdzonego - art. 192 k.p.k.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pl-PL" sz="2000"/>
              <a:t>Przymusowe badania eliminacyjne osób podejrzanych – art. 192a k.p.k.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pl-PL" sz="2000"/>
              <a:t>Przymusowe doprowadzenia: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pl-PL"/>
              <a:t>Art. 376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pl-PL"/>
              <a:t>Art. 377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pl-PL"/>
              <a:t>Art. 382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pl-PL"/>
              <a:t>Art. 247 (zatrzymanie prokuratorskie)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pl-PL"/>
              <a:t>Art. 75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pl-PL"/>
              <a:t>Art. 285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3"/>
          <p:cNvSpPr txBox="1"/>
          <p:nvPr>
            <p:ph type="title"/>
          </p:nvPr>
        </p:nvSpPr>
        <p:spPr>
          <a:xfrm>
            <a:off x="1141400" y="1954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pl-PL"/>
              <a:t>POLICJA SESYJNA</a:t>
            </a:r>
            <a:endParaRPr/>
          </a:p>
        </p:txBody>
      </p:sp>
      <p:sp>
        <p:nvSpPr>
          <p:cNvPr id="482" name="Google Shape;482;p13"/>
          <p:cNvSpPr txBox="1"/>
          <p:nvPr>
            <p:ph idx="1" type="body"/>
          </p:nvPr>
        </p:nvSpPr>
        <p:spPr>
          <a:xfrm>
            <a:off x="1143012" y="1843987"/>
            <a:ext cx="99060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pl-PL" sz="2000">
                <a:latin typeface="Corbel"/>
                <a:ea typeface="Corbel"/>
                <a:cs typeface="Corbel"/>
                <a:sym typeface="Corbel"/>
              </a:rPr>
              <a:t>uprawnienia przewodniczącego i sądu do wymuszenia porządku na sali rozpraw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pl-PL" sz="2000">
                <a:latin typeface="Corbel"/>
                <a:ea typeface="Corbel"/>
                <a:cs typeface="Corbel"/>
                <a:sym typeface="Corbel"/>
              </a:rPr>
              <a:t>Art. 48 i 49 Prawa o ustroju sądów powszechnych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pl-PL" sz="2000">
                <a:latin typeface="Corbel"/>
                <a:ea typeface="Corbel"/>
                <a:cs typeface="Corbel"/>
                <a:sym typeface="Corbel"/>
              </a:rPr>
              <a:t>Środki prawne: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pl-PL">
                <a:latin typeface="Corbel"/>
                <a:ea typeface="Corbel"/>
                <a:cs typeface="Corbel"/>
                <a:sym typeface="Corbel"/>
              </a:rPr>
              <a:t>upomnienie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pl-PL">
                <a:latin typeface="Corbel"/>
                <a:ea typeface="Corbel"/>
                <a:cs typeface="Corbel"/>
                <a:sym typeface="Corbel"/>
              </a:rPr>
              <a:t>wydalenie z sali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pl-PL">
                <a:latin typeface="Corbel"/>
                <a:ea typeface="Corbel"/>
                <a:cs typeface="Corbel"/>
                <a:sym typeface="Corbel"/>
              </a:rPr>
              <a:t>kara porządkowa grzywny do 10.000 zł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pl-PL">
                <a:latin typeface="Corbel"/>
                <a:ea typeface="Corbel"/>
                <a:cs typeface="Corbel"/>
                <a:sym typeface="Corbel"/>
              </a:rPr>
              <a:t>kara pozbawienia wolności do 14 dni – nie stosuje jej się do adwokatów, radców prawnych i aplikantów, natomiast żadnych kar porządkowych nie stosuje się do prokuratora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pl-PL"/>
              <a:t>ZABEZPIECZENIE MAJĄTKOWE</a:t>
            </a:r>
            <a:endParaRPr/>
          </a:p>
        </p:txBody>
      </p:sp>
      <p:sp>
        <p:nvSpPr>
          <p:cNvPr id="489" name="Google Shape;489;p14"/>
          <p:cNvSpPr txBox="1"/>
          <p:nvPr>
            <p:ph idx="1" type="body"/>
          </p:nvPr>
        </p:nvSpPr>
        <p:spPr>
          <a:xfrm>
            <a:off x="1141425" y="1914512"/>
            <a:ext cx="9906000" cy="43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204787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Char char="•"/>
            </a:pPr>
            <a:r>
              <a:rPr b="1" lang="pl-PL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Nie jest środkiem zapobiegawczym </a:t>
            </a:r>
            <a:r>
              <a:rPr lang="pl-PL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(choć przesłanki po 1 lipca 2015 r. ukształtowano w sposób zbliżony), ponieważ zmierza do zabezpieczenia możliwości wykonania orzeczenia w przyszłości, a nie prawidłowego toku postępowania  karnego </a:t>
            </a:r>
            <a:r>
              <a:rPr i="1" lang="pl-PL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sensu stricto</a:t>
            </a:r>
            <a:endParaRPr sz="40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04787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25000"/>
              <a:buChar char="•"/>
            </a:pPr>
            <a:r>
              <a:rPr b="1" lang="pl-PL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Przesłanki:</a:t>
            </a:r>
            <a:r>
              <a:rPr lang="pl-PL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  </a:t>
            </a:r>
            <a:endParaRPr/>
          </a:p>
          <a:p>
            <a:pPr indent="-205978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125000"/>
              <a:buChar char="•"/>
            </a:pPr>
            <a:r>
              <a:rPr lang="pl-PL" sz="3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grożą sankcje o charakterze majątkowym </a:t>
            </a:r>
            <a:r>
              <a:rPr i="1" lang="pl-PL" sz="3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sensu largo </a:t>
            </a:r>
            <a:endParaRPr/>
          </a:p>
          <a:p>
            <a:pPr indent="-205978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125000"/>
              <a:buChar char="•"/>
            </a:pPr>
            <a:r>
              <a:rPr lang="pl-PL" sz="3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zachodzi uzasadniona obawa, że bez zabezpieczenia wykonanie orzeczenia będzie niemożliwe lub znacznie utrudnione</a:t>
            </a:r>
            <a:endParaRPr/>
          </a:p>
          <a:p>
            <a:pPr indent="-205977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125000"/>
              <a:buChar char="•"/>
            </a:pPr>
            <a:r>
              <a:rPr lang="pl-PL" sz="3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piśmiennictwo tradycyjnie: także duże prawdopodobieństwo popełnienia czynu zabronionego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5"/>
          <p:cNvSpPr txBox="1"/>
          <p:nvPr>
            <p:ph idx="1" type="body"/>
          </p:nvPr>
        </p:nvSpPr>
        <p:spPr>
          <a:xfrm>
            <a:off x="1103313" y="795130"/>
            <a:ext cx="10256837" cy="5715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10000"/>
          </a:bodyPr>
          <a:lstStyle/>
          <a:p>
            <a:pPr indent="-180975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Char char="•"/>
            </a:pPr>
            <a:r>
              <a:rPr b="1" lang="pl-PL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Granice temporalne: tradycyjnie to było </a:t>
            </a:r>
            <a:r>
              <a:rPr lang="pl-PL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od chwili postawienia zarzutów do czasu prawomocnego zakończenia postępowania (uchw. SN z 10 maja 1995 r., I KZP 10/95), ale obecnie ustawodawca próbuje odejść od tej zasady</a:t>
            </a:r>
            <a:endParaRPr/>
          </a:p>
          <a:p>
            <a:pPr indent="-180975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25000"/>
              <a:buChar char="•"/>
            </a:pPr>
            <a:r>
              <a:rPr b="1" lang="pl-PL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Tryb dokonywania: </a:t>
            </a:r>
            <a:r>
              <a:rPr lang="pl-PL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z urzędu lub na wniosek  </a:t>
            </a:r>
            <a:endParaRPr/>
          </a:p>
          <a:p>
            <a:pPr indent="-180975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25000"/>
              <a:buChar char="•"/>
            </a:pPr>
            <a:r>
              <a:rPr b="1" lang="pl-PL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pierwotnie: d</a:t>
            </a:r>
            <a:r>
              <a:rPr b="1" lang="pl-PL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okonywane na mieniu podejrzanego, z uwzględnieniem jednak brzmienia art. 45 k.k. (domniemania związane z tzw. konfiskatą rozszerzoną)!</a:t>
            </a:r>
            <a:endParaRPr b="1" sz="40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55575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Char char="•"/>
            </a:pPr>
            <a:r>
              <a:rPr b="1" lang="pl-PL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obecnie dokonywane także w fazie </a:t>
            </a:r>
            <a:r>
              <a:rPr b="1" i="1" lang="pl-PL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in rem </a:t>
            </a:r>
            <a:r>
              <a:rPr b="1" lang="pl-PL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na mieniu objętym wcześniej blokadą na podstawie przepisów o praniu brudnych pieniędzy oraz w razie możliwości orzeczenia przepadku przy umorzeniu z powodu znikomej społecznej szkodliwości, niepoczytalności lub śmierci sprawcy albo warunkowym umorzeniu.</a:t>
            </a:r>
            <a:endParaRPr b="1" sz="40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80975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25000"/>
              <a:buChar char="•"/>
            </a:pPr>
            <a:r>
              <a:rPr b="1" lang="pl-PL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Proszę zwrócić uwagę na dolegliwość art. 292a i art. 292b k.p.k.</a:t>
            </a:r>
            <a:endParaRPr/>
          </a:p>
          <a:p>
            <a:pPr indent="-180975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25000"/>
              <a:buChar char="•"/>
            </a:pPr>
            <a:r>
              <a:rPr b="1" lang="pl-PL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Zabezpieczenie upada, gdy sankcje te nie zostaną orzeczone, a stosowne powództwo nie zostanie wytoczone w ciągu trzech miesięcy  </a:t>
            </a:r>
            <a:endParaRPr/>
          </a:p>
          <a:p>
            <a:pPr indent="-180975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25000"/>
              <a:buChar char="•"/>
            </a:pPr>
            <a:r>
              <a:rPr b="1" lang="pl-PL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Zwykle zabezpieczenie poprzedza tymczasowe zajęcie </a:t>
            </a:r>
            <a:r>
              <a:rPr lang="pl-PL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mienia przez Policję - zabezpieczenie musi wtedy nastąpić w ciągu 7 dni  </a:t>
            </a:r>
            <a:endParaRPr/>
          </a:p>
          <a:p>
            <a:pPr indent="-180975" lvl="1" marL="68580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5D6A0"/>
              </a:buClr>
              <a:buSzPct val="125000"/>
              <a:buChar char="•"/>
            </a:pPr>
            <a:r>
              <a:rPr lang="pl-PL" sz="4000">
                <a:solidFill>
                  <a:srgbClr val="65D6A0"/>
                </a:solidFill>
                <a:latin typeface="Corbel"/>
                <a:ea typeface="Corbel"/>
                <a:cs typeface="Corbel"/>
                <a:sym typeface="Corbel"/>
              </a:rPr>
              <a:t> jaki jest charakter tego terminu? W praktyce nie jest przestrzegany, choć ze względów gwarancyjnych należałoby uznać go za prekluzyjny.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6"/>
          <p:cNvSpPr txBox="1"/>
          <p:nvPr>
            <p:ph type="title"/>
          </p:nvPr>
        </p:nvSpPr>
        <p:spPr>
          <a:xfrm>
            <a:off x="1246188" y="-37120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pl-PL"/>
              <a:t>PORĘCZENIA</a:t>
            </a:r>
            <a:endParaRPr/>
          </a:p>
        </p:txBody>
      </p:sp>
      <p:sp>
        <p:nvSpPr>
          <p:cNvPr id="380" name="Google Shape;380;p36"/>
          <p:cNvSpPr txBox="1"/>
          <p:nvPr>
            <p:ph idx="1" type="body"/>
          </p:nvPr>
        </p:nvSpPr>
        <p:spPr>
          <a:xfrm>
            <a:off x="619125" y="1441450"/>
            <a:ext cx="11441113" cy="46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  <a:p>
            <a:pPr indent="-9525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</p:txBody>
      </p:sp>
      <p:grpSp>
        <p:nvGrpSpPr>
          <p:cNvPr id="381" name="Google Shape;381;p36"/>
          <p:cNvGrpSpPr/>
          <p:nvPr/>
        </p:nvGrpSpPr>
        <p:grpSpPr>
          <a:xfrm>
            <a:off x="2034116" y="1972600"/>
            <a:ext cx="8123767" cy="2912797"/>
            <a:chOff x="2116" y="1252934"/>
            <a:chExt cx="8123767" cy="2912797"/>
          </a:xfrm>
        </p:grpSpPr>
        <p:sp>
          <p:nvSpPr>
            <p:cNvPr id="382" name="Google Shape;382;p36"/>
            <p:cNvSpPr/>
            <p:nvPr/>
          </p:nvSpPr>
          <p:spPr>
            <a:xfrm>
              <a:off x="2116" y="2482188"/>
              <a:ext cx="2137833" cy="1068916"/>
            </a:xfrm>
            <a:prstGeom prst="roundRect">
              <a:avLst>
                <a:gd fmla="val 10000" name="adj"/>
              </a:avLst>
            </a:prstGeom>
            <a:solidFill>
              <a:srgbClr val="4ECE9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6"/>
            <p:cNvSpPr txBox="1"/>
            <p:nvPr/>
          </p:nvSpPr>
          <p:spPr>
            <a:xfrm>
              <a:off x="33423" y="2513495"/>
              <a:ext cx="2075219" cy="1006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pl-PL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PORĘCZENIA</a:t>
              </a:r>
              <a:endParaRPr/>
            </a:p>
          </p:txBody>
        </p:sp>
        <p:sp>
          <p:nvSpPr>
            <p:cNvPr id="384" name="Google Shape;384;p36"/>
            <p:cNvSpPr/>
            <p:nvPr/>
          </p:nvSpPr>
          <p:spPr>
            <a:xfrm rot="-2142401">
              <a:off x="2040966" y="2691579"/>
              <a:ext cx="1053099" cy="35507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25400">
              <a:solidFill>
                <a:srgbClr val="3BA47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6"/>
            <p:cNvSpPr txBox="1"/>
            <p:nvPr/>
          </p:nvSpPr>
          <p:spPr>
            <a:xfrm rot="-2142401">
              <a:off x="2541189" y="2683006"/>
              <a:ext cx="52654" cy="52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2995083" y="1867561"/>
              <a:ext cx="2137833" cy="1068916"/>
            </a:xfrm>
            <a:prstGeom prst="roundRect">
              <a:avLst>
                <a:gd fmla="val 10000" name="adj"/>
              </a:avLst>
            </a:prstGeom>
            <a:solidFill>
              <a:srgbClr val="4ECE9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6"/>
            <p:cNvSpPr txBox="1"/>
            <p:nvPr/>
          </p:nvSpPr>
          <p:spPr>
            <a:xfrm>
              <a:off x="3026390" y="1898868"/>
              <a:ext cx="2075219" cy="1006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pl-PL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NIEMAJĄTKOWE</a:t>
              </a:r>
              <a:endParaRPr/>
            </a:p>
          </p:txBody>
        </p:sp>
        <p:sp>
          <p:nvSpPr>
            <p:cNvPr id="388" name="Google Shape;388;p36"/>
            <p:cNvSpPr/>
            <p:nvPr/>
          </p:nvSpPr>
          <p:spPr>
            <a:xfrm rot="-2142401">
              <a:off x="5033933" y="2076952"/>
              <a:ext cx="1053099" cy="35507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25400">
              <a:solidFill>
                <a:srgbClr val="47BB8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6"/>
            <p:cNvSpPr txBox="1"/>
            <p:nvPr/>
          </p:nvSpPr>
          <p:spPr>
            <a:xfrm rot="-2142401">
              <a:off x="5534155" y="2068378"/>
              <a:ext cx="52654" cy="52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5988050" y="1252934"/>
              <a:ext cx="2137833" cy="1068916"/>
            </a:xfrm>
            <a:prstGeom prst="roundRect">
              <a:avLst>
                <a:gd fmla="val 10000" name="adj"/>
              </a:avLst>
            </a:prstGeom>
            <a:solidFill>
              <a:srgbClr val="4ECE9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6"/>
            <p:cNvSpPr txBox="1"/>
            <p:nvPr/>
          </p:nvSpPr>
          <p:spPr>
            <a:xfrm>
              <a:off x="6019357" y="1284241"/>
              <a:ext cx="2075219" cy="1006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pl-PL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INDYWIDUALNE</a:t>
              </a: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 rot="2142401">
              <a:off x="5033933" y="2691579"/>
              <a:ext cx="1053099" cy="35507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25400">
              <a:solidFill>
                <a:srgbClr val="47BB8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6"/>
            <p:cNvSpPr txBox="1"/>
            <p:nvPr/>
          </p:nvSpPr>
          <p:spPr>
            <a:xfrm rot="2142401">
              <a:off x="5534155" y="2683006"/>
              <a:ext cx="52654" cy="52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6"/>
            <p:cNvSpPr/>
            <p:nvPr/>
          </p:nvSpPr>
          <p:spPr>
            <a:xfrm>
              <a:off x="5988050" y="2482188"/>
              <a:ext cx="2137833" cy="1068916"/>
            </a:xfrm>
            <a:prstGeom prst="roundRect">
              <a:avLst>
                <a:gd fmla="val 10000" name="adj"/>
              </a:avLst>
            </a:prstGeom>
            <a:solidFill>
              <a:srgbClr val="4ECE9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6"/>
            <p:cNvSpPr txBox="1"/>
            <p:nvPr/>
          </p:nvSpPr>
          <p:spPr>
            <a:xfrm>
              <a:off x="6019357" y="2513495"/>
              <a:ext cx="2075219" cy="1006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pl-PL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SPOŁECZNE</a:t>
              </a: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 rot="2142401">
              <a:off x="2040966" y="3306206"/>
              <a:ext cx="1053099" cy="35507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25400">
              <a:solidFill>
                <a:srgbClr val="3BA47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6"/>
            <p:cNvSpPr txBox="1"/>
            <p:nvPr/>
          </p:nvSpPr>
          <p:spPr>
            <a:xfrm rot="2142401">
              <a:off x="2541189" y="3297633"/>
              <a:ext cx="52654" cy="52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6"/>
            <p:cNvSpPr/>
            <p:nvPr/>
          </p:nvSpPr>
          <p:spPr>
            <a:xfrm>
              <a:off x="2995083" y="3096815"/>
              <a:ext cx="2137833" cy="1068916"/>
            </a:xfrm>
            <a:prstGeom prst="roundRect">
              <a:avLst>
                <a:gd fmla="val 10000" name="adj"/>
              </a:avLst>
            </a:prstGeom>
            <a:solidFill>
              <a:srgbClr val="4ECE9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6"/>
            <p:cNvSpPr txBox="1"/>
            <p:nvPr/>
          </p:nvSpPr>
          <p:spPr>
            <a:xfrm>
              <a:off x="3026390" y="3128122"/>
              <a:ext cx="2075219" cy="1006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pl-PL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MAJĄTKOWE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"/>
          <p:cNvSpPr txBox="1"/>
          <p:nvPr>
            <p:ph type="title"/>
          </p:nvPr>
        </p:nvSpPr>
        <p:spPr>
          <a:xfrm>
            <a:off x="1246188" y="-37120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pl-PL"/>
              <a:t>PORĘCZENIE MAJĄTKOWE</a:t>
            </a:r>
            <a:endParaRPr/>
          </a:p>
        </p:txBody>
      </p:sp>
      <p:sp>
        <p:nvSpPr>
          <p:cNvPr id="406" name="Google Shape;406;p2"/>
          <p:cNvSpPr txBox="1"/>
          <p:nvPr>
            <p:ph idx="1" type="body"/>
          </p:nvPr>
        </p:nvSpPr>
        <p:spPr>
          <a:xfrm>
            <a:off x="619125" y="1441450"/>
            <a:ext cx="11441113" cy="46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NIEIZOLACYJNY ŚRODEK ZAPOBIEGAWCZY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PRZEDMIOT PORĘCZENIA: PIENIĄDZE, PAPIERY WARTOŚCIOWE, ZASTAW, HIPOTEKA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MOŻE ZŁOŻYĆ OSKARŻONY LUB INNA OSOBA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PORĘCZYCIEL JEST ZAWIADAMIONY O KAŻDORAZOWYM OBOWIĄZKOWYM STAWIENNICTWIE OSKARŻONEGO, A TAKŻE INFORMOWANY O STAWIANYM ZARZUCIE ORAZ O MOŻLIWOŚCI PRZEPADKU PORĘCZENIA, CO JEST WARUNKIEM JEGO ORZECZENIA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PORĘCZYCIEL MA OBOWIĄZEK INFORMOWAĆ ORGAN O WIADOMYCH MU POCZYNANIACH OSKARŻONEGO ZMIERZAJĄCYCH DO NIESTAWIENIA SIĘ LUB UTRUDNIENIA POSTĘPOWANIA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PRZEPADEK – ORZEKANY PRZEZ SĄD:</a:t>
            </a:r>
            <a:endParaRPr/>
          </a:p>
          <a:p>
            <a:pPr indent="-228600" lvl="1" marL="68580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 sz="2000"/>
              <a:t>OBLIGATORYJNY – UCIECZKA LUB UKRYCIE SIĘ OSKARŻONEGO</a:t>
            </a:r>
            <a:endParaRPr/>
          </a:p>
          <a:p>
            <a:pPr indent="-228600" lvl="1" marL="68580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 sz="2000"/>
              <a:t>FAKULTATYWNY – UTRUDNIANIE POSTĘPOWANIA KARNEGO W INNY SPOSÓB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COFNIĘCIE PORĘCZENIA - MOŻE NASTĄPIĆ W KAŻDYM CZASIE, ALE STAJE SIĘ SKUTECZNEGO DOPIERO Z CHWILĄ PRZYJĘCIA NOWEGO PORĘCZENIA LUB UCHYLENIA TEGO ŚRODKA ZAPOBIEGAWCZEGO</a:t>
            </a:r>
            <a:endParaRPr/>
          </a:p>
          <a:p>
            <a:pPr indent="-9525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t/>
            </a:r>
            <a:endParaRPr/>
          </a:p>
          <a:p>
            <a:pPr indent="-9525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pl-PL"/>
              <a:t>PORĘCZENIE NIEMAJĄTKOWE </a:t>
            </a:r>
            <a:endParaRPr/>
          </a:p>
        </p:txBody>
      </p:sp>
      <p:sp>
        <p:nvSpPr>
          <p:cNvPr id="413" name="Google Shape;413;p3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pl-PL"/>
              <a:t>SPOŁECZNE</a:t>
            </a:r>
            <a:endParaRPr/>
          </a:p>
          <a:p>
            <a:pPr indent="-228600" lvl="1" marL="68580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pl-PL" sz="2000"/>
              <a:t>PRACODAWCA, KIEROWNICTWO SZKOŁY LUB UCZELNI, ZESPÓŁ, ORGANIZACJA SPOŁECZNA, ZESPÓŁ ŻOŁNIERSKI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pl-PL"/>
              <a:t>INDYWIDUALNE (OSOBY GODNEJ ZAUFANIA)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pl-PL"/>
              <a:t>UPRAWNIENIA I OBOWIĄZKI JAK PRZY PORĘCZENIU MAJĄTKOWYM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pl-PL"/>
              <a:t>DOZÓR POLICJI</a:t>
            </a:r>
            <a:endParaRPr/>
          </a:p>
        </p:txBody>
      </p:sp>
      <p:sp>
        <p:nvSpPr>
          <p:cNvPr id="420" name="Google Shape;420;p4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PROSTY - NAJCZĘŚCIEJ STOSOWANY ŚRODEK ZAPOBIEGAWCZY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OBEJMUJE JEDEN LUB WIELE OBOWIĄZKÓW WSKAZANYCH W POSTANOWIENIU SĄDU LUB PROKURATORA; KATALOG TYCH OBOWIĄZKÓW JEST OTWARTY I MOGĄ ONE BYĆ NAKŁADANE KUMULATYWNIE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NALEŻY JEDNAK ZAWSZE PRZESTRZEGAĆ ZASADY PROPORCJONALNOŚCI, A NAŁOŻONE OBOWIĄZKI NIE MOGĄ UNIEMOŻLIWIAĆ OSKARŻONEMU NORMALNEGO FUNKCJONOWANIA I PRZYBRAĆ POSTACI SZYKANY – ZOB. SN WZ 61/04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WARUNKOWY - ART. 275 § 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pl-PL"/>
              <a:t>NAKAZ OPUSZCZENIA LOKALU</a:t>
            </a:r>
            <a:endParaRPr/>
          </a:p>
        </p:txBody>
      </p:sp>
      <p:sp>
        <p:nvSpPr>
          <p:cNvPr id="427" name="Google Shape;427;p5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pl-PL"/>
              <a:t>INSTRUMENT WALKI Z PRZEMOCĄ DOMOWĄ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pl-PL"/>
              <a:t>CEL STOSOWANIA JEST GŁÓWNIE POZAPROCESOWY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pl-PL"/>
              <a:t>PIERWSZY RAZ STOSUJE PROKURATOR NA NIE DŁUŻEJ NIŻ 3 MIESIĄCE, A KOLEJNEGO PRZEDŁUŻENIA DOKONUJE SĄD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pl-PL"/>
              <a:t>UWAGA!  W PODRĘCZNIKU WSKAZANO, ŻE ŁĄCZNIE CZAS STOSOWANIA ŚRODKA NIE MOŻE PRZEKROCZYĆ 6 MIESIĄCE – ALE TO POGLĄD, OD KTÓREGO JEGO AUTOR (PROF. R.A. STEFAŃSKI) JUŻ ODSTĄPIŁ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"/>
          <p:cNvSpPr txBox="1"/>
          <p:nvPr>
            <p:ph type="title"/>
          </p:nvPr>
        </p:nvSpPr>
        <p:spPr>
          <a:xfrm>
            <a:off x="1143000" y="896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pl-PL"/>
              <a:t>INNE ŚRODKI ZAPOBIEGAWCZE</a:t>
            </a:r>
            <a:endParaRPr/>
          </a:p>
        </p:txBody>
      </p:sp>
      <p:sp>
        <p:nvSpPr>
          <p:cNvPr id="434" name="Google Shape;434;p6"/>
          <p:cNvSpPr txBox="1"/>
          <p:nvPr>
            <p:ph idx="1" type="body"/>
          </p:nvPr>
        </p:nvSpPr>
        <p:spPr>
          <a:xfrm>
            <a:off x="1142988" y="1568313"/>
            <a:ext cx="9383700" cy="4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00025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 sz="2400"/>
              <a:t>ZAWIESZENIE W CZYNNOŚCIACH SŁUŻBOWYCH LUB W WYKONYWANIU ZAWODU, NAKAZ POWSTRZYMANIA SIĘ OD OKREŚLONEJ DZIAŁALNOŚCI</a:t>
            </a:r>
            <a:endParaRPr/>
          </a:p>
          <a:p>
            <a:pPr indent="-200025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UWAGA! NOWY ŚRODEK ZAPOBIEGAWCZY TZW. MEDYCZNY – ART. 276A</a:t>
            </a:r>
            <a:endParaRPr sz="2400"/>
          </a:p>
          <a:p>
            <a:pPr indent="-200025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 sz="2400"/>
              <a:t>ZAKAZ PROWADZENIA POJAZDÓW </a:t>
            </a:r>
            <a:endParaRPr/>
          </a:p>
          <a:p>
            <a:pPr indent="-200025" lvl="1" marL="68580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 sz="2400"/>
              <a:t>JAKI JEST JEGO CEL PROCESOWY?</a:t>
            </a:r>
            <a:endParaRPr/>
          </a:p>
          <a:p>
            <a:pPr indent="-200025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 sz="2400"/>
              <a:t>ZAKAZ OPUSZCZANIA KRAJU</a:t>
            </a:r>
            <a:endParaRPr/>
          </a:p>
          <a:p>
            <a:pPr indent="-200025" lvl="1" marL="68580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 sz="2400"/>
              <a:t>PROSTY</a:t>
            </a:r>
            <a:endParaRPr/>
          </a:p>
          <a:p>
            <a:pPr indent="-200025" lvl="1" marL="68580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 sz="2400"/>
              <a:t>ZŁOŻONY - POŁĄCZONY Z ZATRZYMANIEM DOKUMENTU – JAKIEGO?</a:t>
            </a:r>
            <a:endParaRPr/>
          </a:p>
          <a:p>
            <a:pPr indent="-200025" lvl="2" marL="114300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 sz="2400"/>
              <a:t>JAKIE MA ZNACZENIE W DOBIE SCHENGEN?</a:t>
            </a:r>
            <a:endParaRPr/>
          </a:p>
          <a:p>
            <a:pPr indent="-200025" lvl="2" marL="114300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 sz="2400"/>
              <a:t>MA WŁASNĄ, SAMODZIELNĄ PRZESŁANKĘ W ART. 277 (</a:t>
            </a:r>
            <a:r>
              <a:rPr i="1" lang="pl-PL" sz="2400"/>
              <a:t>LEX SPECIALIS </a:t>
            </a:r>
            <a:r>
              <a:rPr lang="pl-PL" sz="2400"/>
              <a:t>DO 258)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pl-PL"/>
              <a:t>CZAS TRWANIA NIEIZOLACYJNYCH ŚRODKÓW ZAPOBIEGAWCZYCH</a:t>
            </a:r>
            <a:endParaRPr/>
          </a:p>
        </p:txBody>
      </p:sp>
      <p:sp>
        <p:nvSpPr>
          <p:cNvPr id="440" name="Google Shape;440;p7"/>
          <p:cNvSpPr txBox="1"/>
          <p:nvPr>
            <p:ph idx="1" type="body"/>
          </p:nvPr>
        </p:nvSpPr>
        <p:spPr>
          <a:xfrm>
            <a:off x="1141412" y="2249486"/>
            <a:ext cx="9905999" cy="3922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pl-PL"/>
              <a:t>Dla nieizolacyjnych środków zapobiegawczych brak odpowiednika art. 263 k.p.k., który wskazywałby limity czasu trwania; wyjątek: nakaz op. lokalu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pl-PL"/>
              <a:t>W praktyce większość z nich stosowana jest bezterminowo, a w miarę rosnącego zaawansowania postępowania ulegają one pewnemu złagodzeniu, choć stosunkowo rzadko całkowitemu uchyleniu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pl-PL"/>
              <a:t>Czas trwania nieizolacyjnych środków wyznaczają zatem ich przesłanki, cel oraz dyrektywy adaptacji i adekwatności – należy restrykcyjnie weryfikować, czy nadal istnieje potrzeba dalszego ich stosowania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"/>
          <p:cNvSpPr txBox="1"/>
          <p:nvPr>
            <p:ph type="title"/>
          </p:nvPr>
        </p:nvSpPr>
        <p:spPr>
          <a:xfrm>
            <a:off x="1522350" y="-144540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pl-PL"/>
              <a:t>LIST ŻELAZNY</a:t>
            </a:r>
            <a:endParaRPr/>
          </a:p>
        </p:txBody>
      </p:sp>
      <p:sp>
        <p:nvSpPr>
          <p:cNvPr id="447" name="Google Shape;447;p8"/>
          <p:cNvSpPr txBox="1"/>
          <p:nvPr>
            <p:ph idx="1" type="body"/>
          </p:nvPr>
        </p:nvSpPr>
        <p:spPr>
          <a:xfrm>
            <a:off x="800088" y="848268"/>
            <a:ext cx="11350500" cy="53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00024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WYDAWANY PRZEZ WŁAŚCIWY MIEJSCOWO SĄD OKRĘGOWY W FORMIE POSTANOWIENIA</a:t>
            </a:r>
            <a:endParaRPr/>
          </a:p>
          <a:p>
            <a:pPr indent="-200024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WYRAZ SWOISTEJ UMOWY MIĘDZY OSKARŻONYM A ORGANAMI ŚCIGANIA</a:t>
            </a:r>
            <a:endParaRPr/>
          </a:p>
          <a:p>
            <a:pPr indent="-200024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W ZAMIAN ZA OBIETNICĘ STAWIENNICTWA, KTÓRA MOŻE BYĆ WSPARTA PORĘCZENIEM MAJĄTKOWYM, ZAPEWNIA SIĘ MU POZOSTAWANIE NA WOLNOŚCI AŻ DO PRAWOMOCNEGO ZAKOŃCZENIA POSTĘPOWANIA, O ILE NIE BĘDZIE BEZPRAWNIE UTRUDNIAŁ POSTĘPOWANIA KARNEGO</a:t>
            </a:r>
            <a:endParaRPr/>
          </a:p>
          <a:p>
            <a:pPr indent="-200024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JEŻELI TO UCZYNI – POSTANOWIENIE O ODWOŁANIU LISTU ŻELAZNEGO</a:t>
            </a:r>
            <a:endParaRPr/>
          </a:p>
          <a:p>
            <a:pPr indent="-200024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pl-PL"/>
              <a:t>ZMIANA 06.2021 – W POST. PRZYG. TYLKO NA WNIOSEK PROKURATORA LUB W BRAKU JEGO SPRZECIWU</a:t>
            </a:r>
            <a:endParaRPr/>
          </a:p>
          <a:p>
            <a:pPr indent="-200024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25000"/>
              <a:buChar char="•"/>
            </a:pPr>
            <a:r>
              <a:rPr b="1" i="1" lang="pl-PL"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Zapewnienie oskarżonemu pozostawania na wolności odnosi się jedynie do postępowania, w którym wydano list żelazny i nie rozciąga się na inne postępowania</a:t>
            </a:r>
            <a:r>
              <a:rPr b="1" lang="pl-PL"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, w szczególności w sprawach, w których nastąpiło prawomocne skazanie - post. </a:t>
            </a:r>
            <a:r>
              <a:rPr lang="pl-PL"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SN z 29.7.2009 r., I KZP 11/09</a:t>
            </a:r>
            <a:r>
              <a:rPr lang="pl-PL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.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bwód">
  <a:themeElements>
    <a:clrScheme name="Obwód">
      <a:dk1>
        <a:srgbClr val="000000"/>
      </a:dk1>
      <a:lt1>
        <a:srgbClr val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bwód">
  <a:themeElements>
    <a:clrScheme name="Obwód">
      <a:dk1>
        <a:srgbClr val="000000"/>
      </a:dk1>
      <a:lt1>
        <a:srgbClr val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2020-03-16T20:17:07Z</dcterms:created>
  <dc:creator>Dorota Czerwińska</dc:creator>
</cp:coreProperties>
</file>