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ABFED-8472-4364-9BE4-399F4802169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13CE4EDE-C4D2-40A9-8782-4CF0982BC0C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1400" b="1" dirty="0"/>
            <a:t>Zebranie i zabezpieczenie dowodów</a:t>
          </a:r>
        </a:p>
      </dgm:t>
    </dgm:pt>
    <dgm:pt modelId="{0D2AF5D6-0E2A-48C0-820E-EEA8BCDACF69}" type="parTrans" cxnId="{780812CD-DA69-4D75-9DFC-CC086601FB7B}">
      <dgm:prSet/>
      <dgm:spPr/>
      <dgm:t>
        <a:bodyPr/>
        <a:lstStyle/>
        <a:p>
          <a:endParaRPr lang="pl-PL"/>
        </a:p>
      </dgm:t>
    </dgm:pt>
    <dgm:pt modelId="{B11A500E-F8E2-4832-8D46-255DF45ED0B4}" type="sibTrans" cxnId="{780812CD-DA69-4D75-9DFC-CC086601FB7B}">
      <dgm:prSet/>
      <dgm:spPr/>
      <dgm:t>
        <a:bodyPr/>
        <a:lstStyle/>
        <a:p>
          <a:endParaRPr lang="pl-PL"/>
        </a:p>
      </dgm:t>
    </dgm:pt>
    <dgm:pt modelId="{25B783B2-7752-4EC4-A813-9610C1B61B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Przymusowe odebranie rzeczy</a:t>
          </a:r>
        </a:p>
      </dgm:t>
    </dgm:pt>
    <dgm:pt modelId="{829D632C-EBA9-4ECE-961F-ED8F30DB9CA7}" type="parTrans" cxnId="{69610A07-A3CC-46C7-9ED1-A960A052DE15}">
      <dgm:prSet/>
      <dgm:spPr/>
      <dgm:t>
        <a:bodyPr/>
        <a:lstStyle/>
        <a:p>
          <a:endParaRPr lang="pl-PL"/>
        </a:p>
      </dgm:t>
    </dgm:pt>
    <dgm:pt modelId="{0907A1E7-E1AB-4019-9889-796B180D5890}" type="sibTrans" cxnId="{69610A07-A3CC-46C7-9ED1-A960A052DE15}">
      <dgm:prSet/>
      <dgm:spPr/>
      <dgm:t>
        <a:bodyPr/>
        <a:lstStyle/>
        <a:p>
          <a:endParaRPr lang="pl-PL"/>
        </a:p>
      </dgm:t>
    </dgm:pt>
    <dgm:pt modelId="{DE49F4E6-08B1-49ED-8D77-3C6059E621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Przeszukanie </a:t>
          </a:r>
        </a:p>
      </dgm:t>
    </dgm:pt>
    <dgm:pt modelId="{908573A0-94AE-4920-BE88-96B7AE046FB2}" type="parTrans" cxnId="{97ED4C8B-CF37-40BE-AA9F-8EC446DB4059}">
      <dgm:prSet/>
      <dgm:spPr/>
      <dgm:t>
        <a:bodyPr/>
        <a:lstStyle/>
        <a:p>
          <a:endParaRPr lang="pl-PL"/>
        </a:p>
      </dgm:t>
    </dgm:pt>
    <dgm:pt modelId="{E40DA50A-B30E-4A8C-9A66-650E6C2FD54B}" type="sibTrans" cxnId="{97ED4C8B-CF37-40BE-AA9F-8EC446DB4059}">
      <dgm:prSet/>
      <dgm:spPr/>
      <dgm:t>
        <a:bodyPr/>
        <a:lstStyle/>
        <a:p>
          <a:endParaRPr lang="pl-PL"/>
        </a:p>
      </dgm:t>
    </dgm:pt>
    <dgm:pt modelId="{CB89DE16-0DAA-450A-864C-B4A95954E0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dirty="0"/>
            <a:t>Stosowanie przymusu w trakcie egzekwowania obowiązków dowodowych ciążących na oskarżonym i osobie podejrzanej (art. 74 i 203)</a:t>
          </a:r>
        </a:p>
      </dgm:t>
    </dgm:pt>
    <dgm:pt modelId="{76F7BCB2-A84F-46BC-A740-EB11C3105694}" type="parTrans" cxnId="{9227534F-D829-4864-8C32-4451F8AA6338}">
      <dgm:prSet/>
      <dgm:spPr/>
      <dgm:t>
        <a:bodyPr/>
        <a:lstStyle/>
        <a:p>
          <a:endParaRPr lang="pl-PL"/>
        </a:p>
      </dgm:t>
    </dgm:pt>
    <dgm:pt modelId="{46E05DB5-E8C4-4D43-B13A-CE347D5FF813}" type="sibTrans" cxnId="{9227534F-D829-4864-8C32-4451F8AA6338}">
      <dgm:prSet/>
      <dgm:spPr/>
      <dgm:t>
        <a:bodyPr/>
        <a:lstStyle/>
        <a:p>
          <a:endParaRPr lang="pl-PL"/>
        </a:p>
      </dgm:t>
    </dgm:pt>
    <dgm:pt modelId="{77FF274F-996A-4BC0-A8DC-BD59F40E4C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Stosowanie przymusu w trakcie egzekwowania obowiązków dowodowych ciążących na innych podmiotach (art. 192a)</a:t>
          </a:r>
        </a:p>
      </dgm:t>
    </dgm:pt>
    <dgm:pt modelId="{A37E67C2-6FDE-416C-ACD4-EFCCA8D04A30}" type="parTrans" cxnId="{6CD9E563-BA8B-48D1-9762-AC55DB3AED0B}">
      <dgm:prSet/>
      <dgm:spPr/>
      <dgm:t>
        <a:bodyPr/>
        <a:lstStyle/>
        <a:p>
          <a:endParaRPr lang="pl-PL"/>
        </a:p>
      </dgm:t>
    </dgm:pt>
    <dgm:pt modelId="{5E8B78ED-F6C5-4421-A293-E1FBEA8AA5F0}" type="sibTrans" cxnId="{6CD9E563-BA8B-48D1-9762-AC55DB3AED0B}">
      <dgm:prSet/>
      <dgm:spPr/>
      <dgm:t>
        <a:bodyPr/>
        <a:lstStyle/>
        <a:p>
          <a:endParaRPr lang="pl-PL"/>
        </a:p>
      </dgm:t>
    </dgm:pt>
    <dgm:pt modelId="{A955ED2B-77AB-40CC-9DF5-53C6D47567D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1400" b="1" dirty="0"/>
            <a:t>Zapewnienie realizacji obowiązków procesowych oskarżonego oraz osoby podejrzanej </a:t>
          </a:r>
        </a:p>
      </dgm:t>
    </dgm:pt>
    <dgm:pt modelId="{BBF250C6-96D1-4EA8-9A69-DFF99DFDC68A}" type="parTrans" cxnId="{F14E3917-1966-4E31-84B5-3F6BD1DA5FD4}">
      <dgm:prSet/>
      <dgm:spPr/>
      <dgm:t>
        <a:bodyPr/>
        <a:lstStyle/>
        <a:p>
          <a:endParaRPr lang="pl-PL"/>
        </a:p>
      </dgm:t>
    </dgm:pt>
    <dgm:pt modelId="{4E1727C2-4BC8-40C4-9684-5A67C2AC29FC}" type="sibTrans" cxnId="{F14E3917-1966-4E31-84B5-3F6BD1DA5FD4}">
      <dgm:prSet/>
      <dgm:spPr/>
      <dgm:t>
        <a:bodyPr/>
        <a:lstStyle/>
        <a:p>
          <a:endParaRPr lang="pl-PL"/>
        </a:p>
      </dgm:t>
    </dgm:pt>
    <dgm:pt modelId="{5FABE945-6711-4A16-B47A-179D5F445F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Przeszukanie </a:t>
          </a:r>
        </a:p>
      </dgm:t>
    </dgm:pt>
    <dgm:pt modelId="{B867FB15-CE07-4CCC-9489-66D688BAB1F3}" type="parTrans" cxnId="{A3431B05-56D3-42E0-985F-F85528BF68CE}">
      <dgm:prSet/>
      <dgm:spPr/>
      <dgm:t>
        <a:bodyPr/>
        <a:lstStyle/>
        <a:p>
          <a:endParaRPr lang="pl-PL"/>
        </a:p>
      </dgm:t>
    </dgm:pt>
    <dgm:pt modelId="{63F5EDE5-80C3-4917-84B6-AF46429EDE5D}" type="sibTrans" cxnId="{A3431B05-56D3-42E0-985F-F85528BF68CE}">
      <dgm:prSet/>
      <dgm:spPr/>
      <dgm:t>
        <a:bodyPr/>
        <a:lstStyle/>
        <a:p>
          <a:endParaRPr lang="pl-PL"/>
        </a:p>
      </dgm:t>
    </dgm:pt>
    <dgm:pt modelId="{EF94B05E-9A04-4576-AB5F-6F09568998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Zatrzymanie osoby podejrzanej (art. 243 – 248)</a:t>
          </a:r>
        </a:p>
      </dgm:t>
    </dgm:pt>
    <dgm:pt modelId="{7F9FF03D-C806-4D15-9FAA-F7F8B02385F6}" type="parTrans" cxnId="{3343EE90-F589-4056-86D8-40D5DC676D4C}">
      <dgm:prSet/>
      <dgm:spPr/>
      <dgm:t>
        <a:bodyPr/>
        <a:lstStyle/>
        <a:p>
          <a:endParaRPr lang="pl-PL"/>
        </a:p>
      </dgm:t>
    </dgm:pt>
    <dgm:pt modelId="{79F35B04-B254-4858-AF22-BDCF84B5A21B}" type="sibTrans" cxnId="{3343EE90-F589-4056-86D8-40D5DC676D4C}">
      <dgm:prSet/>
      <dgm:spPr/>
      <dgm:t>
        <a:bodyPr/>
        <a:lstStyle/>
        <a:p>
          <a:endParaRPr lang="pl-PL"/>
        </a:p>
      </dgm:t>
    </dgm:pt>
    <dgm:pt modelId="{90250A5B-3643-4509-81F1-C69A1E92F7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dirty="0"/>
            <a:t>Zatrzymanie i przymusowe doprowadzenie osoby podejrzanej (art. 247)</a:t>
          </a:r>
        </a:p>
      </dgm:t>
    </dgm:pt>
    <dgm:pt modelId="{A5873E53-A8B4-402A-8369-C0E381A12C04}" type="parTrans" cxnId="{2CE07C3D-B5CE-4FD2-94A8-D94325C18505}">
      <dgm:prSet/>
      <dgm:spPr/>
      <dgm:t>
        <a:bodyPr/>
        <a:lstStyle/>
        <a:p>
          <a:endParaRPr lang="pl-PL"/>
        </a:p>
      </dgm:t>
    </dgm:pt>
    <dgm:pt modelId="{E03D450D-6420-436E-9471-3A6C83D296BA}" type="sibTrans" cxnId="{2CE07C3D-B5CE-4FD2-94A8-D94325C18505}">
      <dgm:prSet/>
      <dgm:spPr/>
      <dgm:t>
        <a:bodyPr/>
        <a:lstStyle/>
        <a:p>
          <a:endParaRPr lang="pl-PL"/>
        </a:p>
      </dgm:t>
    </dgm:pt>
    <dgm:pt modelId="{1046C238-781D-4A5B-A629-E92C8FD33A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dirty="0"/>
            <a:t>Zatrzymanie i przymusowe doprowadzenie oskarżonego (art. 75 § 2, 376 § 1, 377 § 3, 382)</a:t>
          </a:r>
        </a:p>
      </dgm:t>
    </dgm:pt>
    <dgm:pt modelId="{E5A224B6-550F-4154-A76E-582990A9C4FF}" type="parTrans" cxnId="{DD015A01-9EB9-4C70-8134-9215453D4DC9}">
      <dgm:prSet/>
      <dgm:spPr/>
      <dgm:t>
        <a:bodyPr/>
        <a:lstStyle/>
        <a:p>
          <a:endParaRPr lang="pl-PL"/>
        </a:p>
      </dgm:t>
    </dgm:pt>
    <dgm:pt modelId="{5306430E-6AE0-43A9-A589-9120A7B5A681}" type="sibTrans" cxnId="{DD015A01-9EB9-4C70-8134-9215453D4DC9}">
      <dgm:prSet/>
      <dgm:spPr/>
      <dgm:t>
        <a:bodyPr/>
        <a:lstStyle/>
        <a:p>
          <a:endParaRPr lang="pl-PL"/>
        </a:p>
      </dgm:t>
    </dgm:pt>
    <dgm:pt modelId="{465CD7B3-FEAC-4DF6-9148-12EC60C858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dirty="0"/>
            <a:t>Środki zapobiegawcze (art. 249 – 277)</a:t>
          </a:r>
        </a:p>
      </dgm:t>
    </dgm:pt>
    <dgm:pt modelId="{B8A3CA5C-604D-482C-A3B6-592079A7C269}" type="parTrans" cxnId="{77C5299E-62A9-459B-8BC5-9ECEB5152EB8}">
      <dgm:prSet/>
      <dgm:spPr/>
      <dgm:t>
        <a:bodyPr/>
        <a:lstStyle/>
        <a:p>
          <a:endParaRPr lang="pl-PL"/>
        </a:p>
      </dgm:t>
    </dgm:pt>
    <dgm:pt modelId="{98971484-4CA4-4533-82C1-8B1F2812ADA7}" type="sibTrans" cxnId="{77C5299E-62A9-459B-8BC5-9ECEB5152EB8}">
      <dgm:prSet/>
      <dgm:spPr/>
      <dgm:t>
        <a:bodyPr/>
        <a:lstStyle/>
        <a:p>
          <a:endParaRPr lang="pl-PL"/>
        </a:p>
      </dgm:t>
    </dgm:pt>
    <dgm:pt modelId="{7DA20FE1-B5EA-4B29-ABFC-9518F5199F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Poszukiwanie osoby podejrzanej lub oskarżonego (art. 278)</a:t>
          </a:r>
        </a:p>
      </dgm:t>
    </dgm:pt>
    <dgm:pt modelId="{5802D31E-1783-4CAB-B7BD-BB6DDB8C3012}" type="parTrans" cxnId="{17B83913-8B4C-439B-A6B7-86F0A78F12E1}">
      <dgm:prSet/>
      <dgm:spPr/>
      <dgm:t>
        <a:bodyPr/>
        <a:lstStyle/>
        <a:p>
          <a:endParaRPr lang="pl-PL"/>
        </a:p>
      </dgm:t>
    </dgm:pt>
    <dgm:pt modelId="{B3377016-E967-4827-B3FB-48A80D17B404}" type="sibTrans" cxnId="{17B83913-8B4C-439B-A6B7-86F0A78F12E1}">
      <dgm:prSet/>
      <dgm:spPr/>
      <dgm:t>
        <a:bodyPr/>
        <a:lstStyle/>
        <a:p>
          <a:endParaRPr lang="pl-PL"/>
        </a:p>
      </dgm:t>
    </dgm:pt>
    <dgm:pt modelId="{38367D72-6574-42C3-8953-82B0D1F9A1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List gończy (art. 279 – 280)</a:t>
          </a:r>
        </a:p>
      </dgm:t>
    </dgm:pt>
    <dgm:pt modelId="{4C91D799-A613-4639-9846-57A7476D2538}" type="parTrans" cxnId="{42ED41BB-C44C-4284-AA83-F4AA8AB0A7B2}">
      <dgm:prSet/>
      <dgm:spPr/>
      <dgm:t>
        <a:bodyPr/>
        <a:lstStyle/>
        <a:p>
          <a:endParaRPr lang="pl-PL"/>
        </a:p>
      </dgm:t>
    </dgm:pt>
    <dgm:pt modelId="{D7FB56DA-7E86-4EC1-BA41-A22A18233AB1}" type="sibTrans" cxnId="{42ED41BB-C44C-4284-AA83-F4AA8AB0A7B2}">
      <dgm:prSet/>
      <dgm:spPr/>
      <dgm:t>
        <a:bodyPr/>
        <a:lstStyle/>
        <a:p>
          <a:endParaRPr lang="pl-PL"/>
        </a:p>
      </dgm:t>
    </dgm:pt>
    <dgm:pt modelId="{CDBF0717-B9EA-4671-8B06-02C669D4BA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List żelazny (281 – 284)</a:t>
          </a:r>
        </a:p>
      </dgm:t>
    </dgm:pt>
    <dgm:pt modelId="{07876ED3-F926-4285-8397-234976FCDD5E}" type="parTrans" cxnId="{062A1857-ABA7-4D8D-99C2-DB439AE32BD6}">
      <dgm:prSet/>
      <dgm:spPr/>
      <dgm:t>
        <a:bodyPr/>
        <a:lstStyle/>
        <a:p>
          <a:endParaRPr lang="pl-PL"/>
        </a:p>
      </dgm:t>
    </dgm:pt>
    <dgm:pt modelId="{1F88E94C-C840-4577-8324-71CD2FF492DA}" type="sibTrans" cxnId="{062A1857-ABA7-4D8D-99C2-DB439AE32BD6}">
      <dgm:prSet/>
      <dgm:spPr/>
      <dgm:t>
        <a:bodyPr/>
        <a:lstStyle/>
        <a:p>
          <a:endParaRPr lang="pl-PL"/>
        </a:p>
      </dgm:t>
    </dgm:pt>
    <dgm:pt modelId="{70928A80-62B9-43F4-88AE-A97E0E026C7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1400" b="1"/>
            <a:t>Zapewnienie udziału w postępowaniu innych jego uczestników lub zapewnienie wykonania ciążących na nich obowiązków procesowych</a:t>
          </a:r>
        </a:p>
      </dgm:t>
    </dgm:pt>
    <dgm:pt modelId="{17DD8F72-907F-47BA-A919-CCE6D4DF610E}" type="parTrans" cxnId="{C8B1A003-B76F-4027-A8BA-DBFB1B3F691E}">
      <dgm:prSet/>
      <dgm:spPr/>
      <dgm:t>
        <a:bodyPr/>
        <a:lstStyle/>
        <a:p>
          <a:endParaRPr lang="pl-PL"/>
        </a:p>
      </dgm:t>
    </dgm:pt>
    <dgm:pt modelId="{A5A83B9E-EE4E-4D07-BB08-53971E55791D}" type="sibTrans" cxnId="{C8B1A003-B76F-4027-A8BA-DBFB1B3F691E}">
      <dgm:prSet/>
      <dgm:spPr/>
      <dgm:t>
        <a:bodyPr/>
        <a:lstStyle/>
        <a:p>
          <a:endParaRPr lang="pl-PL"/>
        </a:p>
      </dgm:t>
    </dgm:pt>
    <dgm:pt modelId="{D319DCFB-341D-4152-9DC8-76AB5F4171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Kary porządkowe </a:t>
          </a:r>
          <a:r>
            <a:rPr lang="pl-PL" sz="1400">
              <a:sym typeface="Wingdings" panose="05000000000000000000" pitchFamily="2" charset="2"/>
            </a:rPr>
            <a:t></a:t>
          </a:r>
          <a:endParaRPr lang="pl-PL" sz="1400"/>
        </a:p>
      </dgm:t>
    </dgm:pt>
    <dgm:pt modelId="{D4D8E380-4DCF-4F26-911A-184F7CB12C6A}" type="parTrans" cxnId="{33A51511-6424-4257-BEB7-E80ED12852F6}">
      <dgm:prSet/>
      <dgm:spPr/>
      <dgm:t>
        <a:bodyPr/>
        <a:lstStyle/>
        <a:p>
          <a:endParaRPr lang="pl-PL"/>
        </a:p>
      </dgm:t>
    </dgm:pt>
    <dgm:pt modelId="{D11DDD5D-A92C-40E6-A51B-2FCBE6EA3B24}" type="sibTrans" cxnId="{33A51511-6424-4257-BEB7-E80ED12852F6}">
      <dgm:prSet/>
      <dgm:spPr/>
      <dgm:t>
        <a:bodyPr/>
        <a:lstStyle/>
        <a:p>
          <a:endParaRPr lang="pl-PL"/>
        </a:p>
      </dgm:t>
    </dgm:pt>
    <dgm:pt modelId="{9E984848-486D-4AAE-BA59-4852A6E4D8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Obciążenie kosztami postępowania (art. 289)</a:t>
          </a:r>
        </a:p>
      </dgm:t>
    </dgm:pt>
    <dgm:pt modelId="{4EC31BAC-9B8E-4388-84C6-3A79AEF5DBF0}" type="parTrans" cxnId="{3983B1EE-B084-422E-A8DB-51A3939F7515}">
      <dgm:prSet/>
      <dgm:spPr/>
      <dgm:t>
        <a:bodyPr/>
        <a:lstStyle/>
        <a:p>
          <a:endParaRPr lang="pl-PL"/>
        </a:p>
      </dgm:t>
    </dgm:pt>
    <dgm:pt modelId="{98531E2B-7B94-48B1-AAF9-48D483C04D6B}" type="sibTrans" cxnId="{3983B1EE-B084-422E-A8DB-51A3939F7515}">
      <dgm:prSet/>
      <dgm:spPr/>
      <dgm:t>
        <a:bodyPr/>
        <a:lstStyle/>
        <a:p>
          <a:endParaRPr lang="pl-PL"/>
        </a:p>
      </dgm:t>
    </dgm:pt>
    <dgm:pt modelId="{405F3ABF-1ED7-4EA9-9F15-2FBBD30BDE6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1400" b="1"/>
            <a:t>Zabezpieczenie wykonania prawomocnego orzeczenia kończącego postępowanie </a:t>
          </a:r>
        </a:p>
      </dgm:t>
    </dgm:pt>
    <dgm:pt modelId="{8891E470-A011-4108-A1A7-8E5B47B1EB0F}" type="parTrans" cxnId="{90F01B91-E937-4066-8341-803479C51B19}">
      <dgm:prSet/>
      <dgm:spPr/>
      <dgm:t>
        <a:bodyPr/>
        <a:lstStyle/>
        <a:p>
          <a:endParaRPr lang="pl-PL"/>
        </a:p>
      </dgm:t>
    </dgm:pt>
    <dgm:pt modelId="{53A90BD7-E456-4645-B9C1-42FECBED56FD}" type="sibTrans" cxnId="{90F01B91-E937-4066-8341-803479C51B19}">
      <dgm:prSet/>
      <dgm:spPr/>
      <dgm:t>
        <a:bodyPr/>
        <a:lstStyle/>
        <a:p>
          <a:endParaRPr lang="pl-PL"/>
        </a:p>
      </dgm:t>
    </dgm:pt>
    <dgm:pt modelId="{3CE48695-B199-4564-97D3-660BCD2290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Zabezpieczenie majątkowe </a:t>
          </a:r>
        </a:p>
      </dgm:t>
    </dgm:pt>
    <dgm:pt modelId="{9D1FEE24-C765-4C34-A4B5-6ECCDEB1E748}" type="parTrans" cxnId="{ED8DB734-8DC8-4372-8143-5CB207691725}">
      <dgm:prSet/>
      <dgm:spPr/>
      <dgm:t>
        <a:bodyPr/>
        <a:lstStyle/>
        <a:p>
          <a:endParaRPr lang="pl-PL"/>
        </a:p>
      </dgm:t>
    </dgm:pt>
    <dgm:pt modelId="{76902C31-4736-411A-A932-117E89F9652F}" type="sibTrans" cxnId="{ED8DB734-8DC8-4372-8143-5CB207691725}">
      <dgm:prSet/>
      <dgm:spPr/>
      <dgm:t>
        <a:bodyPr/>
        <a:lstStyle/>
        <a:p>
          <a:endParaRPr lang="pl-PL"/>
        </a:p>
      </dgm:t>
    </dgm:pt>
    <dgm:pt modelId="{6C1B9F70-C0C0-4D06-8C5F-9646F9DECD9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sz="1400" b="1"/>
            <a:t>Zapewnienie prawidłowego przebiegu postępowania sądowego i powagi sądu</a:t>
          </a:r>
        </a:p>
      </dgm:t>
    </dgm:pt>
    <dgm:pt modelId="{BA20C734-D8E4-4888-BD7E-7062A6E7D73A}" type="parTrans" cxnId="{BFE5294C-4006-4823-B136-BA15038A9F3F}">
      <dgm:prSet/>
      <dgm:spPr/>
      <dgm:t>
        <a:bodyPr/>
        <a:lstStyle/>
        <a:p>
          <a:endParaRPr lang="pl-PL"/>
        </a:p>
      </dgm:t>
    </dgm:pt>
    <dgm:pt modelId="{1DDF246B-3343-4379-A70A-E05E20A1E990}" type="sibTrans" cxnId="{BFE5294C-4006-4823-B136-BA15038A9F3F}">
      <dgm:prSet/>
      <dgm:spPr/>
      <dgm:t>
        <a:bodyPr/>
        <a:lstStyle/>
        <a:p>
          <a:endParaRPr lang="pl-PL"/>
        </a:p>
      </dgm:t>
    </dgm:pt>
    <dgm:pt modelId="{15109314-EE2A-4E32-98BF-4251738C06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Uniemożliwienie opuszczenia sali przez oskarżonego (art. 374 § 2)</a:t>
          </a:r>
        </a:p>
      </dgm:t>
    </dgm:pt>
    <dgm:pt modelId="{C5572D8D-2993-42F8-95FF-A4C0E2EB4766}" type="parTrans" cxnId="{7C4C0D82-D2E2-4E05-A643-829288401E67}">
      <dgm:prSet/>
      <dgm:spPr/>
      <dgm:t>
        <a:bodyPr/>
        <a:lstStyle/>
        <a:p>
          <a:endParaRPr lang="pl-PL"/>
        </a:p>
      </dgm:t>
    </dgm:pt>
    <dgm:pt modelId="{7A202DFC-8B5B-42CF-89D1-F140FE976D44}" type="sibTrans" cxnId="{7C4C0D82-D2E2-4E05-A643-829288401E67}">
      <dgm:prSet/>
      <dgm:spPr/>
      <dgm:t>
        <a:bodyPr/>
        <a:lstStyle/>
        <a:p>
          <a:endParaRPr lang="pl-PL"/>
        </a:p>
      </dgm:t>
    </dgm:pt>
    <dgm:pt modelId="{E9308FAB-656C-453D-859D-52406655E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Czasowe usunięcie oskarżonego z sali rozpraw (art. 375 § 1, 390 § 2)</a:t>
          </a:r>
        </a:p>
      </dgm:t>
    </dgm:pt>
    <dgm:pt modelId="{52BBBCAB-1A74-442C-AC8D-5B8EA6A9CAA6}" type="parTrans" cxnId="{14F3D434-8D14-4895-A0D6-23FB3E243518}">
      <dgm:prSet/>
      <dgm:spPr/>
      <dgm:t>
        <a:bodyPr/>
        <a:lstStyle/>
        <a:p>
          <a:endParaRPr lang="pl-PL"/>
        </a:p>
      </dgm:t>
    </dgm:pt>
    <dgm:pt modelId="{62B56BE0-5107-4631-B1E6-246F488E2685}" type="sibTrans" cxnId="{14F3D434-8D14-4895-A0D6-23FB3E243518}">
      <dgm:prSet/>
      <dgm:spPr/>
      <dgm:t>
        <a:bodyPr/>
        <a:lstStyle/>
        <a:p>
          <a:endParaRPr lang="pl-PL"/>
        </a:p>
      </dgm:t>
    </dgm:pt>
    <dgm:pt modelId="{10B5B48D-0E2C-4EF7-B971-FA61B6FFAF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Zarządzenia porządkowe przewodniczącego składu orzekającego (art. 372)</a:t>
          </a:r>
        </a:p>
      </dgm:t>
    </dgm:pt>
    <dgm:pt modelId="{87908EDD-2397-4406-A27F-7DC57969C92F}" type="parTrans" cxnId="{C87B01B0-FACB-465E-A960-573CD8B747C0}">
      <dgm:prSet/>
      <dgm:spPr/>
      <dgm:t>
        <a:bodyPr/>
        <a:lstStyle/>
        <a:p>
          <a:endParaRPr lang="pl-PL"/>
        </a:p>
      </dgm:t>
    </dgm:pt>
    <dgm:pt modelId="{69017B96-4C63-407F-99B0-DAE51E3EC6AD}" type="sibTrans" cxnId="{C87B01B0-FACB-465E-A960-573CD8B747C0}">
      <dgm:prSet/>
      <dgm:spPr/>
      <dgm:t>
        <a:bodyPr/>
        <a:lstStyle/>
        <a:p>
          <a:endParaRPr lang="pl-PL"/>
        </a:p>
      </dgm:t>
    </dgm:pt>
    <dgm:pt modelId="{56F006F5-CB83-424A-839B-784E3185C4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400" dirty="0"/>
            <a:t>Instrumenty policji sesyjnej z prawa o ustroju sądów powszechnych</a:t>
          </a:r>
        </a:p>
      </dgm:t>
    </dgm:pt>
    <dgm:pt modelId="{222E3142-8B64-4540-92D6-FC20BF3A572F}" type="parTrans" cxnId="{825009D5-CE1D-4F50-A846-2F97F9B56452}">
      <dgm:prSet/>
      <dgm:spPr/>
      <dgm:t>
        <a:bodyPr/>
        <a:lstStyle/>
        <a:p>
          <a:endParaRPr lang="pl-PL"/>
        </a:p>
      </dgm:t>
    </dgm:pt>
    <dgm:pt modelId="{17919A77-D030-4D6C-B381-9DED8B2A00A4}" type="sibTrans" cxnId="{825009D5-CE1D-4F50-A846-2F97F9B56452}">
      <dgm:prSet/>
      <dgm:spPr/>
      <dgm:t>
        <a:bodyPr/>
        <a:lstStyle/>
        <a:p>
          <a:endParaRPr lang="pl-PL"/>
        </a:p>
      </dgm:t>
    </dgm:pt>
    <dgm:pt modelId="{0CDF9173-1F68-4872-A589-1AA8E5873FB9}">
      <dgm:prSet custT="1"/>
      <dgm:spPr/>
      <dgm:t>
        <a:bodyPr/>
        <a:lstStyle/>
        <a:p>
          <a:r>
            <a:rPr lang="pl-PL" sz="1400"/>
            <a:t>kara pieniężna (art. 285 § 1, 287 § 1); </a:t>
          </a:r>
        </a:p>
      </dgm:t>
    </dgm:pt>
    <dgm:pt modelId="{AAE026E3-F40C-4D3F-9F67-61057D7041D9}" type="parTrans" cxnId="{10ACD2C7-CE4E-4914-B05F-8E35E57272FA}">
      <dgm:prSet/>
      <dgm:spPr/>
      <dgm:t>
        <a:bodyPr/>
        <a:lstStyle/>
        <a:p>
          <a:endParaRPr lang="pl-PL"/>
        </a:p>
      </dgm:t>
    </dgm:pt>
    <dgm:pt modelId="{EC43B5FA-38AE-4088-95B1-703F52F37198}" type="sibTrans" cxnId="{10ACD2C7-CE4E-4914-B05F-8E35E57272FA}">
      <dgm:prSet/>
      <dgm:spPr/>
      <dgm:t>
        <a:bodyPr/>
        <a:lstStyle/>
        <a:p>
          <a:endParaRPr lang="pl-PL"/>
        </a:p>
      </dgm:t>
    </dgm:pt>
    <dgm:pt modelId="{8EBC13D7-D127-4DC2-B5B1-82E17B52B882}">
      <dgm:prSet custT="1"/>
      <dgm:spPr/>
      <dgm:t>
        <a:bodyPr/>
        <a:lstStyle/>
        <a:p>
          <a:r>
            <a:rPr lang="pl-PL" sz="1400" dirty="0"/>
            <a:t>zatrzymanie i przymusowe doprowadzenie (art. 285 § 2); </a:t>
          </a:r>
        </a:p>
      </dgm:t>
    </dgm:pt>
    <dgm:pt modelId="{ADA4E050-DF51-48FA-A918-9E99DEFE75AD}" type="parTrans" cxnId="{E158612F-B559-4311-8780-949B0B53C675}">
      <dgm:prSet/>
      <dgm:spPr/>
      <dgm:t>
        <a:bodyPr/>
        <a:lstStyle/>
        <a:p>
          <a:endParaRPr lang="pl-PL"/>
        </a:p>
      </dgm:t>
    </dgm:pt>
    <dgm:pt modelId="{E34A9BEA-5E27-498D-932F-B3A8B2C1A146}" type="sibTrans" cxnId="{E158612F-B559-4311-8780-949B0B53C675}">
      <dgm:prSet/>
      <dgm:spPr/>
      <dgm:t>
        <a:bodyPr/>
        <a:lstStyle/>
        <a:p>
          <a:endParaRPr lang="pl-PL"/>
        </a:p>
      </dgm:t>
    </dgm:pt>
    <dgm:pt modelId="{18615DF9-5B6C-433C-8A39-7A8EE25302EF}">
      <dgm:prSet custT="1"/>
      <dgm:spPr/>
      <dgm:t>
        <a:bodyPr/>
        <a:lstStyle/>
        <a:p>
          <a:r>
            <a:rPr lang="pl-PL" sz="1400"/>
            <a:t>aresztowanie (art. 287 § 3)</a:t>
          </a:r>
        </a:p>
      </dgm:t>
    </dgm:pt>
    <dgm:pt modelId="{BC7AF054-F6E4-4978-9345-F47D13CD1005}" type="parTrans" cxnId="{D44676B8-2B2E-4B61-8358-E1082F0FCB44}">
      <dgm:prSet/>
      <dgm:spPr/>
      <dgm:t>
        <a:bodyPr/>
        <a:lstStyle/>
        <a:p>
          <a:endParaRPr lang="pl-PL"/>
        </a:p>
      </dgm:t>
    </dgm:pt>
    <dgm:pt modelId="{B3A8FB17-557E-4384-B038-1E9893B4D51A}" type="sibTrans" cxnId="{D44676B8-2B2E-4B61-8358-E1082F0FCB44}">
      <dgm:prSet/>
      <dgm:spPr/>
      <dgm:t>
        <a:bodyPr/>
        <a:lstStyle/>
        <a:p>
          <a:endParaRPr lang="pl-PL"/>
        </a:p>
      </dgm:t>
    </dgm:pt>
    <dgm:pt modelId="{BED4D801-37E5-4316-A44D-2AD16DCC2C32}" type="pres">
      <dgm:prSet presAssocID="{863ABFED-8472-4364-9BE4-399F48021695}" presName="root" presStyleCnt="0">
        <dgm:presLayoutVars>
          <dgm:dir/>
          <dgm:resizeHandles val="exact"/>
        </dgm:presLayoutVars>
      </dgm:prSet>
      <dgm:spPr/>
    </dgm:pt>
    <dgm:pt modelId="{39C85BD2-1D13-429A-8CAC-8DEEC9712824}" type="pres">
      <dgm:prSet presAssocID="{13CE4EDE-C4D2-40A9-8782-4CF0982BC0CE}" presName="compNode" presStyleCnt="0"/>
      <dgm:spPr/>
    </dgm:pt>
    <dgm:pt modelId="{834880DB-8FC2-466E-9886-C6B69E312829}" type="pres">
      <dgm:prSet presAssocID="{13CE4EDE-C4D2-40A9-8782-4CF0982BC0C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0C89993-3EBE-44BA-90A6-13B54F1F6F51}" type="pres">
      <dgm:prSet presAssocID="{13CE4EDE-C4D2-40A9-8782-4CF0982BC0CE}" presName="iconSpace" presStyleCnt="0"/>
      <dgm:spPr/>
    </dgm:pt>
    <dgm:pt modelId="{336E539A-0E8F-4F2B-B1D8-AC5A988372AD}" type="pres">
      <dgm:prSet presAssocID="{13CE4EDE-C4D2-40A9-8782-4CF0982BC0CE}" presName="parTx" presStyleLbl="revTx" presStyleIdx="0" presStyleCnt="10">
        <dgm:presLayoutVars>
          <dgm:chMax val="0"/>
          <dgm:chPref val="0"/>
        </dgm:presLayoutVars>
      </dgm:prSet>
      <dgm:spPr/>
    </dgm:pt>
    <dgm:pt modelId="{94B3E467-0962-4EF5-8EFB-3F6C46992E05}" type="pres">
      <dgm:prSet presAssocID="{13CE4EDE-C4D2-40A9-8782-4CF0982BC0CE}" presName="txSpace" presStyleCnt="0"/>
      <dgm:spPr/>
    </dgm:pt>
    <dgm:pt modelId="{34E6145B-6C6B-4F5A-B88C-68928BBB9D3D}" type="pres">
      <dgm:prSet presAssocID="{13CE4EDE-C4D2-40A9-8782-4CF0982BC0CE}" presName="desTx" presStyleLbl="revTx" presStyleIdx="1" presStyleCnt="10">
        <dgm:presLayoutVars/>
      </dgm:prSet>
      <dgm:spPr/>
    </dgm:pt>
    <dgm:pt modelId="{D40CAB5F-C36F-4571-B47C-7EBC8C235824}" type="pres">
      <dgm:prSet presAssocID="{B11A500E-F8E2-4832-8D46-255DF45ED0B4}" presName="sibTrans" presStyleCnt="0"/>
      <dgm:spPr/>
    </dgm:pt>
    <dgm:pt modelId="{342A4AA8-4E96-4A8E-B86D-23CB20FC9DA8}" type="pres">
      <dgm:prSet presAssocID="{A955ED2B-77AB-40CC-9DF5-53C6D47567DC}" presName="compNode" presStyleCnt="0"/>
      <dgm:spPr/>
    </dgm:pt>
    <dgm:pt modelId="{813E40C1-7BBA-4F05-898A-4B2DB7106775}" type="pres">
      <dgm:prSet presAssocID="{A955ED2B-77AB-40CC-9DF5-53C6D47567D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32787B-E7E0-42AA-ACF7-63E753B4350E}" type="pres">
      <dgm:prSet presAssocID="{A955ED2B-77AB-40CC-9DF5-53C6D47567DC}" presName="iconSpace" presStyleCnt="0"/>
      <dgm:spPr/>
    </dgm:pt>
    <dgm:pt modelId="{93131418-BE11-47FF-ACBC-769D4F9E53C9}" type="pres">
      <dgm:prSet presAssocID="{A955ED2B-77AB-40CC-9DF5-53C6D47567DC}" presName="parTx" presStyleLbl="revTx" presStyleIdx="2" presStyleCnt="10">
        <dgm:presLayoutVars>
          <dgm:chMax val="0"/>
          <dgm:chPref val="0"/>
        </dgm:presLayoutVars>
      </dgm:prSet>
      <dgm:spPr/>
    </dgm:pt>
    <dgm:pt modelId="{35DD9C0A-186E-4959-A4F8-F8309E11DCF8}" type="pres">
      <dgm:prSet presAssocID="{A955ED2B-77AB-40CC-9DF5-53C6D47567DC}" presName="txSpace" presStyleCnt="0"/>
      <dgm:spPr/>
    </dgm:pt>
    <dgm:pt modelId="{072BB259-45D5-4CD3-889C-AAB46F64615D}" type="pres">
      <dgm:prSet presAssocID="{A955ED2B-77AB-40CC-9DF5-53C6D47567DC}" presName="desTx" presStyleLbl="revTx" presStyleIdx="3" presStyleCnt="10">
        <dgm:presLayoutVars/>
      </dgm:prSet>
      <dgm:spPr/>
    </dgm:pt>
    <dgm:pt modelId="{E7BDCB64-1E2E-4149-9664-BF152F71CD3A}" type="pres">
      <dgm:prSet presAssocID="{4E1727C2-4BC8-40C4-9684-5A67C2AC29FC}" presName="sibTrans" presStyleCnt="0"/>
      <dgm:spPr/>
    </dgm:pt>
    <dgm:pt modelId="{01E37A77-D4B8-4731-B177-2F5C88174BB8}" type="pres">
      <dgm:prSet presAssocID="{70928A80-62B9-43F4-88AE-A97E0E026C7D}" presName="compNode" presStyleCnt="0"/>
      <dgm:spPr/>
    </dgm:pt>
    <dgm:pt modelId="{3DDDB6C4-9317-4DF6-878A-FCFC6D10420A}" type="pres">
      <dgm:prSet presAssocID="{70928A80-62B9-43F4-88AE-A97E0E026C7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0465244-A64B-4271-A054-01E028EBB1BB}" type="pres">
      <dgm:prSet presAssocID="{70928A80-62B9-43F4-88AE-A97E0E026C7D}" presName="iconSpace" presStyleCnt="0"/>
      <dgm:spPr/>
    </dgm:pt>
    <dgm:pt modelId="{60D1C045-641A-433E-AA00-81C3DE0C1A37}" type="pres">
      <dgm:prSet presAssocID="{70928A80-62B9-43F4-88AE-A97E0E026C7D}" presName="parTx" presStyleLbl="revTx" presStyleIdx="4" presStyleCnt="10">
        <dgm:presLayoutVars>
          <dgm:chMax val="0"/>
          <dgm:chPref val="0"/>
        </dgm:presLayoutVars>
      </dgm:prSet>
      <dgm:spPr/>
    </dgm:pt>
    <dgm:pt modelId="{B18096CE-4092-41B0-B7F2-E084C5A9A42F}" type="pres">
      <dgm:prSet presAssocID="{70928A80-62B9-43F4-88AE-A97E0E026C7D}" presName="txSpace" presStyleCnt="0"/>
      <dgm:spPr/>
    </dgm:pt>
    <dgm:pt modelId="{FA0993DA-7885-44F7-83F1-E96B8ACF2F7E}" type="pres">
      <dgm:prSet presAssocID="{70928A80-62B9-43F4-88AE-A97E0E026C7D}" presName="desTx" presStyleLbl="revTx" presStyleIdx="5" presStyleCnt="10" custLinFactNeighborX="2277" custLinFactNeighborY="13025">
        <dgm:presLayoutVars/>
      </dgm:prSet>
      <dgm:spPr/>
    </dgm:pt>
    <dgm:pt modelId="{62B76958-C80F-4021-820B-BD564A583C4C}" type="pres">
      <dgm:prSet presAssocID="{A5A83B9E-EE4E-4D07-BB08-53971E55791D}" presName="sibTrans" presStyleCnt="0"/>
      <dgm:spPr/>
    </dgm:pt>
    <dgm:pt modelId="{8EA82CEE-7E70-47BA-B0F2-A493F73E15D6}" type="pres">
      <dgm:prSet presAssocID="{405F3ABF-1ED7-4EA9-9F15-2FBBD30BDE68}" presName="compNode" presStyleCnt="0"/>
      <dgm:spPr/>
    </dgm:pt>
    <dgm:pt modelId="{28578ED6-C607-49F2-8218-ACE4F2D4ECCE}" type="pres">
      <dgm:prSet presAssocID="{405F3ABF-1ED7-4EA9-9F15-2FBBD30BDE6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0281D38B-B23F-418D-AC82-6E313829F8F3}" type="pres">
      <dgm:prSet presAssocID="{405F3ABF-1ED7-4EA9-9F15-2FBBD30BDE68}" presName="iconSpace" presStyleCnt="0"/>
      <dgm:spPr/>
    </dgm:pt>
    <dgm:pt modelId="{F5F6E6CA-4924-46E7-A4D8-92B48AC12B96}" type="pres">
      <dgm:prSet presAssocID="{405F3ABF-1ED7-4EA9-9F15-2FBBD30BDE68}" presName="parTx" presStyleLbl="revTx" presStyleIdx="6" presStyleCnt="10">
        <dgm:presLayoutVars>
          <dgm:chMax val="0"/>
          <dgm:chPref val="0"/>
        </dgm:presLayoutVars>
      </dgm:prSet>
      <dgm:spPr/>
    </dgm:pt>
    <dgm:pt modelId="{77820314-B87E-449E-AA02-5B0217985B6A}" type="pres">
      <dgm:prSet presAssocID="{405F3ABF-1ED7-4EA9-9F15-2FBBD30BDE68}" presName="txSpace" presStyleCnt="0"/>
      <dgm:spPr/>
    </dgm:pt>
    <dgm:pt modelId="{9F8D1943-396C-4F33-9C8A-E79D19530E12}" type="pres">
      <dgm:prSet presAssocID="{405F3ABF-1ED7-4EA9-9F15-2FBBD30BDE68}" presName="desTx" presStyleLbl="revTx" presStyleIdx="7" presStyleCnt="10">
        <dgm:presLayoutVars/>
      </dgm:prSet>
      <dgm:spPr/>
    </dgm:pt>
    <dgm:pt modelId="{D348F0ED-1608-4908-BBB3-905802DEA303}" type="pres">
      <dgm:prSet presAssocID="{53A90BD7-E456-4645-B9C1-42FECBED56FD}" presName="sibTrans" presStyleCnt="0"/>
      <dgm:spPr/>
    </dgm:pt>
    <dgm:pt modelId="{2FA50284-2361-48F5-9C37-D338CB7C931A}" type="pres">
      <dgm:prSet presAssocID="{6C1B9F70-C0C0-4D06-8C5F-9646F9DECD9F}" presName="compNode" presStyleCnt="0"/>
      <dgm:spPr/>
    </dgm:pt>
    <dgm:pt modelId="{E29FEC37-B1DC-4626-8208-0BD094DE8745}" type="pres">
      <dgm:prSet presAssocID="{6C1B9F70-C0C0-4D06-8C5F-9646F9DECD9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FBD1829A-647B-44DE-8F8A-85A4842D0672}" type="pres">
      <dgm:prSet presAssocID="{6C1B9F70-C0C0-4D06-8C5F-9646F9DECD9F}" presName="iconSpace" presStyleCnt="0"/>
      <dgm:spPr/>
    </dgm:pt>
    <dgm:pt modelId="{FE20F6C9-77EE-4730-A2E8-78703E9C35F0}" type="pres">
      <dgm:prSet presAssocID="{6C1B9F70-C0C0-4D06-8C5F-9646F9DECD9F}" presName="parTx" presStyleLbl="revTx" presStyleIdx="8" presStyleCnt="10">
        <dgm:presLayoutVars>
          <dgm:chMax val="0"/>
          <dgm:chPref val="0"/>
        </dgm:presLayoutVars>
      </dgm:prSet>
      <dgm:spPr/>
    </dgm:pt>
    <dgm:pt modelId="{036A9392-B4C9-4D27-9B5D-8DA1C92333FA}" type="pres">
      <dgm:prSet presAssocID="{6C1B9F70-C0C0-4D06-8C5F-9646F9DECD9F}" presName="txSpace" presStyleCnt="0"/>
      <dgm:spPr/>
    </dgm:pt>
    <dgm:pt modelId="{8C325C97-BAD6-422A-A1FA-A7BEA7A46060}" type="pres">
      <dgm:prSet presAssocID="{6C1B9F70-C0C0-4D06-8C5F-9646F9DECD9F}" presName="desTx" presStyleLbl="revTx" presStyleIdx="9" presStyleCnt="10">
        <dgm:presLayoutVars/>
      </dgm:prSet>
      <dgm:spPr/>
    </dgm:pt>
  </dgm:ptLst>
  <dgm:cxnLst>
    <dgm:cxn modelId="{DD015A01-9EB9-4C70-8134-9215453D4DC9}" srcId="{A955ED2B-77AB-40CC-9DF5-53C6D47567DC}" destId="{1046C238-781D-4A5B-A629-E92C8FD33AC0}" srcOrd="3" destOrd="0" parTransId="{E5A224B6-550F-4154-A76E-582990A9C4FF}" sibTransId="{5306430E-6AE0-43A9-A589-9120A7B5A681}"/>
    <dgm:cxn modelId="{C8B1A003-B76F-4027-A8BA-DBFB1B3F691E}" srcId="{863ABFED-8472-4364-9BE4-399F48021695}" destId="{70928A80-62B9-43F4-88AE-A97E0E026C7D}" srcOrd="2" destOrd="0" parTransId="{17DD8F72-907F-47BA-A919-CCE6D4DF610E}" sibTransId="{A5A83B9E-EE4E-4D07-BB08-53971E55791D}"/>
    <dgm:cxn modelId="{A3431B05-56D3-42E0-985F-F85528BF68CE}" srcId="{A955ED2B-77AB-40CC-9DF5-53C6D47567DC}" destId="{5FABE945-6711-4A16-B47A-179D5F445F1D}" srcOrd="0" destOrd="0" parTransId="{B867FB15-CE07-4CCC-9489-66D688BAB1F3}" sibTransId="{63F5EDE5-80C3-4917-84B6-AF46429EDE5D}"/>
    <dgm:cxn modelId="{69610A07-A3CC-46C7-9ED1-A960A052DE15}" srcId="{13CE4EDE-C4D2-40A9-8782-4CF0982BC0CE}" destId="{25B783B2-7752-4EC4-A813-9610C1B61B96}" srcOrd="0" destOrd="0" parTransId="{829D632C-EBA9-4ECE-961F-ED8F30DB9CA7}" sibTransId="{0907A1E7-E1AB-4019-9889-796B180D5890}"/>
    <dgm:cxn modelId="{70766210-C964-4A13-91D6-994EDA1A83F4}" type="presOf" srcId="{A955ED2B-77AB-40CC-9DF5-53C6D47567DC}" destId="{93131418-BE11-47FF-ACBC-769D4F9E53C9}" srcOrd="0" destOrd="0" presId="urn:microsoft.com/office/officeart/2018/5/layout/CenteredIconLabelDescriptionList"/>
    <dgm:cxn modelId="{33A51511-6424-4257-BEB7-E80ED12852F6}" srcId="{70928A80-62B9-43F4-88AE-A97E0E026C7D}" destId="{D319DCFB-341D-4152-9DC8-76AB5F417186}" srcOrd="0" destOrd="0" parTransId="{D4D8E380-4DCF-4F26-911A-184F7CB12C6A}" sibTransId="{D11DDD5D-A92C-40E6-A51B-2FCBE6EA3B24}"/>
    <dgm:cxn modelId="{CBAD3813-3B69-4402-8245-8EBD8A1F486C}" type="presOf" srcId="{6C1B9F70-C0C0-4D06-8C5F-9646F9DECD9F}" destId="{FE20F6C9-77EE-4730-A2E8-78703E9C35F0}" srcOrd="0" destOrd="0" presId="urn:microsoft.com/office/officeart/2018/5/layout/CenteredIconLabelDescriptionList"/>
    <dgm:cxn modelId="{17B83913-8B4C-439B-A6B7-86F0A78F12E1}" srcId="{A955ED2B-77AB-40CC-9DF5-53C6D47567DC}" destId="{7DA20FE1-B5EA-4B29-ABFC-9518F5199FF8}" srcOrd="5" destOrd="0" parTransId="{5802D31E-1783-4CAB-B7BD-BB6DDB8C3012}" sibTransId="{B3377016-E967-4827-B3FB-48A80D17B404}"/>
    <dgm:cxn modelId="{F14E3917-1966-4E31-84B5-3F6BD1DA5FD4}" srcId="{863ABFED-8472-4364-9BE4-399F48021695}" destId="{A955ED2B-77AB-40CC-9DF5-53C6D47567DC}" srcOrd="1" destOrd="0" parTransId="{BBF250C6-96D1-4EA8-9A69-DFF99DFDC68A}" sibTransId="{4E1727C2-4BC8-40C4-9684-5A67C2AC29FC}"/>
    <dgm:cxn modelId="{6BD4EE21-044B-4603-BA3C-3F8284CACA7D}" type="presOf" srcId="{1046C238-781D-4A5B-A629-E92C8FD33AC0}" destId="{072BB259-45D5-4CD3-889C-AAB46F64615D}" srcOrd="0" destOrd="3" presId="urn:microsoft.com/office/officeart/2018/5/layout/CenteredIconLabelDescriptionList"/>
    <dgm:cxn modelId="{3F96672B-7334-4ABC-AB23-0B43C2F9BA3B}" type="presOf" srcId="{0CDF9173-1F68-4872-A589-1AA8E5873FB9}" destId="{FA0993DA-7885-44F7-83F1-E96B8ACF2F7E}" srcOrd="0" destOrd="1" presId="urn:microsoft.com/office/officeart/2018/5/layout/CenteredIconLabelDescriptionList"/>
    <dgm:cxn modelId="{E158612F-B559-4311-8780-949B0B53C675}" srcId="{D319DCFB-341D-4152-9DC8-76AB5F417186}" destId="{8EBC13D7-D127-4DC2-B5B1-82E17B52B882}" srcOrd="1" destOrd="0" parTransId="{ADA4E050-DF51-48FA-A918-9E99DEFE75AD}" sibTransId="{E34A9BEA-5E27-498D-932F-B3A8B2C1A146}"/>
    <dgm:cxn modelId="{ED8DB734-8DC8-4372-8143-5CB207691725}" srcId="{405F3ABF-1ED7-4EA9-9F15-2FBBD30BDE68}" destId="{3CE48695-B199-4564-97D3-660BCD22908B}" srcOrd="0" destOrd="0" parTransId="{9D1FEE24-C765-4C34-A4B5-6ECCDEB1E748}" sibTransId="{76902C31-4736-411A-A932-117E89F9652F}"/>
    <dgm:cxn modelId="{14F3D434-8D14-4895-A0D6-23FB3E243518}" srcId="{6C1B9F70-C0C0-4D06-8C5F-9646F9DECD9F}" destId="{E9308FAB-656C-453D-859D-52406655E411}" srcOrd="1" destOrd="0" parTransId="{52BBBCAB-1A74-442C-AC8D-5B8EA6A9CAA6}" sibTransId="{62B56BE0-5107-4631-B1E6-246F488E2685}"/>
    <dgm:cxn modelId="{2FD2A437-E7D1-49A5-8D0E-188084400382}" type="presOf" srcId="{18615DF9-5B6C-433C-8A39-7A8EE25302EF}" destId="{FA0993DA-7885-44F7-83F1-E96B8ACF2F7E}" srcOrd="0" destOrd="3" presId="urn:microsoft.com/office/officeart/2018/5/layout/CenteredIconLabelDescriptionList"/>
    <dgm:cxn modelId="{2CE07C3D-B5CE-4FD2-94A8-D94325C18505}" srcId="{A955ED2B-77AB-40CC-9DF5-53C6D47567DC}" destId="{90250A5B-3643-4509-81F1-C69A1E92F78A}" srcOrd="2" destOrd="0" parTransId="{A5873E53-A8B4-402A-8369-C0E381A12C04}" sibTransId="{E03D450D-6420-436E-9471-3A6C83D296BA}"/>
    <dgm:cxn modelId="{8A61DE3D-047F-4175-B582-D9F181766EE9}" type="presOf" srcId="{8EBC13D7-D127-4DC2-B5B1-82E17B52B882}" destId="{FA0993DA-7885-44F7-83F1-E96B8ACF2F7E}" srcOrd="0" destOrd="2" presId="urn:microsoft.com/office/officeart/2018/5/layout/CenteredIconLabelDescriptionList"/>
    <dgm:cxn modelId="{D0BA575E-D0F7-42EB-A6A4-96B3094452BC}" type="presOf" srcId="{465CD7B3-FEAC-4DF6-9148-12EC60C85800}" destId="{072BB259-45D5-4CD3-889C-AAB46F64615D}" srcOrd="0" destOrd="4" presId="urn:microsoft.com/office/officeart/2018/5/layout/CenteredIconLabelDescriptionList"/>
    <dgm:cxn modelId="{6CD9E563-BA8B-48D1-9762-AC55DB3AED0B}" srcId="{13CE4EDE-C4D2-40A9-8782-4CF0982BC0CE}" destId="{77FF274F-996A-4BC0-A8DC-BD59F40E4C4C}" srcOrd="3" destOrd="0" parTransId="{A37E67C2-6FDE-416C-ACD4-EFCCA8D04A30}" sibTransId="{5E8B78ED-F6C5-4421-A293-E1FBEA8AA5F0}"/>
    <dgm:cxn modelId="{5F2C5C65-CDAA-43E4-A023-FC5E98691035}" type="presOf" srcId="{13CE4EDE-C4D2-40A9-8782-4CF0982BC0CE}" destId="{336E539A-0E8F-4F2B-B1D8-AC5A988372AD}" srcOrd="0" destOrd="0" presId="urn:microsoft.com/office/officeart/2018/5/layout/CenteredIconLabelDescriptionList"/>
    <dgm:cxn modelId="{AE01D069-92B4-4EF6-B4F9-BB72F03F1BDE}" type="presOf" srcId="{15109314-EE2A-4E32-98BF-4251738C06AB}" destId="{8C325C97-BAD6-422A-A1FA-A7BEA7A46060}" srcOrd="0" destOrd="0" presId="urn:microsoft.com/office/officeart/2018/5/layout/CenteredIconLabelDescriptionList"/>
    <dgm:cxn modelId="{BFE5294C-4006-4823-B136-BA15038A9F3F}" srcId="{863ABFED-8472-4364-9BE4-399F48021695}" destId="{6C1B9F70-C0C0-4D06-8C5F-9646F9DECD9F}" srcOrd="4" destOrd="0" parTransId="{BA20C734-D8E4-4888-BD7E-7062A6E7D73A}" sibTransId="{1DDF246B-3343-4379-A70A-E05E20A1E990}"/>
    <dgm:cxn modelId="{89CAB06E-9B67-472A-AC8A-58AA2FCCD99F}" type="presOf" srcId="{DE49F4E6-08B1-49ED-8D77-3C6059E6212C}" destId="{34E6145B-6C6B-4F5A-B88C-68928BBB9D3D}" srcOrd="0" destOrd="1" presId="urn:microsoft.com/office/officeart/2018/5/layout/CenteredIconLabelDescriptionList"/>
    <dgm:cxn modelId="{9227534F-D829-4864-8C32-4451F8AA6338}" srcId="{13CE4EDE-C4D2-40A9-8782-4CF0982BC0CE}" destId="{CB89DE16-0DAA-450A-864C-B4A95954E0BB}" srcOrd="2" destOrd="0" parTransId="{76F7BCB2-A84F-46BC-A740-EB11C3105694}" sibTransId="{46E05DB5-E8C4-4D43-B13A-CE347D5FF813}"/>
    <dgm:cxn modelId="{6596D051-B8C9-438B-9C96-151E91FE746F}" type="presOf" srcId="{9E984848-486D-4AAE-BA59-4852A6E4D8D9}" destId="{FA0993DA-7885-44F7-83F1-E96B8ACF2F7E}" srcOrd="0" destOrd="4" presId="urn:microsoft.com/office/officeart/2018/5/layout/CenteredIconLabelDescriptionList"/>
    <dgm:cxn modelId="{7C615252-FED8-4001-9DE9-F85023456EAD}" type="presOf" srcId="{CDBF0717-B9EA-4671-8B06-02C669D4BAE5}" destId="{072BB259-45D5-4CD3-889C-AAB46F64615D}" srcOrd="0" destOrd="7" presId="urn:microsoft.com/office/officeart/2018/5/layout/CenteredIconLabelDescriptionList"/>
    <dgm:cxn modelId="{EE528273-520D-4521-800E-CF6DF766D9FD}" type="presOf" srcId="{CB89DE16-0DAA-450A-864C-B4A95954E0BB}" destId="{34E6145B-6C6B-4F5A-B88C-68928BBB9D3D}" srcOrd="0" destOrd="2" presId="urn:microsoft.com/office/officeart/2018/5/layout/CenteredIconLabelDescriptionList"/>
    <dgm:cxn modelId="{A1E0AC54-9F24-400F-98F8-A9165EE47AF3}" type="presOf" srcId="{863ABFED-8472-4364-9BE4-399F48021695}" destId="{BED4D801-37E5-4316-A44D-2AD16DCC2C32}" srcOrd="0" destOrd="0" presId="urn:microsoft.com/office/officeart/2018/5/layout/CenteredIconLabelDescriptionList"/>
    <dgm:cxn modelId="{062A1857-ABA7-4D8D-99C2-DB439AE32BD6}" srcId="{A955ED2B-77AB-40CC-9DF5-53C6D47567DC}" destId="{CDBF0717-B9EA-4671-8B06-02C669D4BAE5}" srcOrd="7" destOrd="0" parTransId="{07876ED3-F926-4285-8397-234976FCDD5E}" sibTransId="{1F88E94C-C840-4577-8324-71CD2FF492DA}"/>
    <dgm:cxn modelId="{7C4C0D82-D2E2-4E05-A643-829288401E67}" srcId="{6C1B9F70-C0C0-4D06-8C5F-9646F9DECD9F}" destId="{15109314-EE2A-4E32-98BF-4251738C06AB}" srcOrd="0" destOrd="0" parTransId="{C5572D8D-2993-42F8-95FF-A4C0E2EB4766}" sibTransId="{7A202DFC-8B5B-42CF-89D1-F140FE976D44}"/>
    <dgm:cxn modelId="{441EA289-1AE9-43BC-A746-68435F18CE9D}" type="presOf" srcId="{D319DCFB-341D-4152-9DC8-76AB5F417186}" destId="{FA0993DA-7885-44F7-83F1-E96B8ACF2F7E}" srcOrd="0" destOrd="0" presId="urn:microsoft.com/office/officeart/2018/5/layout/CenteredIconLabelDescriptionList"/>
    <dgm:cxn modelId="{97ED4C8B-CF37-40BE-AA9F-8EC446DB4059}" srcId="{13CE4EDE-C4D2-40A9-8782-4CF0982BC0CE}" destId="{DE49F4E6-08B1-49ED-8D77-3C6059E6212C}" srcOrd="1" destOrd="0" parTransId="{908573A0-94AE-4920-BE88-96B7AE046FB2}" sibTransId="{E40DA50A-B30E-4A8C-9A66-650E6C2FD54B}"/>
    <dgm:cxn modelId="{DAF4948C-E1B5-478F-ADFD-10AE273A0C26}" type="presOf" srcId="{25B783B2-7752-4EC4-A813-9610C1B61B96}" destId="{34E6145B-6C6B-4F5A-B88C-68928BBB9D3D}" srcOrd="0" destOrd="0" presId="urn:microsoft.com/office/officeart/2018/5/layout/CenteredIconLabelDescriptionList"/>
    <dgm:cxn modelId="{3343EE90-F589-4056-86D8-40D5DC676D4C}" srcId="{A955ED2B-77AB-40CC-9DF5-53C6D47567DC}" destId="{EF94B05E-9A04-4576-AB5F-6F0956899821}" srcOrd="1" destOrd="0" parTransId="{7F9FF03D-C806-4D15-9FAA-F7F8B02385F6}" sibTransId="{79F35B04-B254-4858-AF22-BDCF84B5A21B}"/>
    <dgm:cxn modelId="{90F01B91-E937-4066-8341-803479C51B19}" srcId="{863ABFED-8472-4364-9BE4-399F48021695}" destId="{405F3ABF-1ED7-4EA9-9F15-2FBBD30BDE68}" srcOrd="3" destOrd="0" parTransId="{8891E470-A011-4108-A1A7-8E5B47B1EB0F}" sibTransId="{53A90BD7-E456-4645-B9C1-42FECBED56FD}"/>
    <dgm:cxn modelId="{77C5299E-62A9-459B-8BC5-9ECEB5152EB8}" srcId="{A955ED2B-77AB-40CC-9DF5-53C6D47567DC}" destId="{465CD7B3-FEAC-4DF6-9148-12EC60C85800}" srcOrd="4" destOrd="0" parTransId="{B8A3CA5C-604D-482C-A3B6-592079A7C269}" sibTransId="{98971484-4CA4-4533-82C1-8B1F2812ADA7}"/>
    <dgm:cxn modelId="{5D44B69E-1BE9-4FB9-9EF1-0681DC97D3D4}" type="presOf" srcId="{56F006F5-CB83-424A-839B-784E3185C4D0}" destId="{8C325C97-BAD6-422A-A1FA-A7BEA7A46060}" srcOrd="0" destOrd="3" presId="urn:microsoft.com/office/officeart/2018/5/layout/CenteredIconLabelDescriptionList"/>
    <dgm:cxn modelId="{AD5DCBA3-3306-4962-80EB-21C8F1BF0266}" type="presOf" srcId="{38367D72-6574-42C3-8953-82B0D1F9A1C5}" destId="{072BB259-45D5-4CD3-889C-AAB46F64615D}" srcOrd="0" destOrd="6" presId="urn:microsoft.com/office/officeart/2018/5/layout/CenteredIconLabelDescriptionList"/>
    <dgm:cxn modelId="{DDBED2A7-22C2-463F-95FD-89BA06AFDF6A}" type="presOf" srcId="{405F3ABF-1ED7-4EA9-9F15-2FBBD30BDE68}" destId="{F5F6E6CA-4924-46E7-A4D8-92B48AC12B96}" srcOrd="0" destOrd="0" presId="urn:microsoft.com/office/officeart/2018/5/layout/CenteredIconLabelDescriptionList"/>
    <dgm:cxn modelId="{5FE71AA9-A894-4A05-BA84-F702AF8DF983}" type="presOf" srcId="{7DA20FE1-B5EA-4B29-ABFC-9518F5199FF8}" destId="{072BB259-45D5-4CD3-889C-AAB46F64615D}" srcOrd="0" destOrd="5" presId="urn:microsoft.com/office/officeart/2018/5/layout/CenteredIconLabelDescriptionList"/>
    <dgm:cxn modelId="{14A9C7AD-041E-46BA-BC9C-34712D00DD66}" type="presOf" srcId="{5FABE945-6711-4A16-B47A-179D5F445F1D}" destId="{072BB259-45D5-4CD3-889C-AAB46F64615D}" srcOrd="0" destOrd="0" presId="urn:microsoft.com/office/officeart/2018/5/layout/CenteredIconLabelDescriptionList"/>
    <dgm:cxn modelId="{C87B01B0-FACB-465E-A960-573CD8B747C0}" srcId="{6C1B9F70-C0C0-4D06-8C5F-9646F9DECD9F}" destId="{10B5B48D-0E2C-4EF7-B971-FA61B6FFAF04}" srcOrd="2" destOrd="0" parTransId="{87908EDD-2397-4406-A27F-7DC57969C92F}" sibTransId="{69017B96-4C63-407F-99B0-DAE51E3EC6AD}"/>
    <dgm:cxn modelId="{D44676B8-2B2E-4B61-8358-E1082F0FCB44}" srcId="{D319DCFB-341D-4152-9DC8-76AB5F417186}" destId="{18615DF9-5B6C-433C-8A39-7A8EE25302EF}" srcOrd="2" destOrd="0" parTransId="{BC7AF054-F6E4-4978-9345-F47D13CD1005}" sibTransId="{B3A8FB17-557E-4384-B038-1E9893B4D51A}"/>
    <dgm:cxn modelId="{26A93FBA-ED5A-4E68-948B-21CD689578F0}" type="presOf" srcId="{E9308FAB-656C-453D-859D-52406655E411}" destId="{8C325C97-BAD6-422A-A1FA-A7BEA7A46060}" srcOrd="0" destOrd="1" presId="urn:microsoft.com/office/officeart/2018/5/layout/CenteredIconLabelDescriptionList"/>
    <dgm:cxn modelId="{42ED41BB-C44C-4284-AA83-F4AA8AB0A7B2}" srcId="{A955ED2B-77AB-40CC-9DF5-53C6D47567DC}" destId="{38367D72-6574-42C3-8953-82B0D1F9A1C5}" srcOrd="6" destOrd="0" parTransId="{4C91D799-A613-4639-9846-57A7476D2538}" sibTransId="{D7FB56DA-7E86-4EC1-BA41-A22A18233AB1}"/>
    <dgm:cxn modelId="{10ACD2C7-CE4E-4914-B05F-8E35E57272FA}" srcId="{D319DCFB-341D-4152-9DC8-76AB5F417186}" destId="{0CDF9173-1F68-4872-A589-1AA8E5873FB9}" srcOrd="0" destOrd="0" parTransId="{AAE026E3-F40C-4D3F-9F67-61057D7041D9}" sibTransId="{EC43B5FA-38AE-4088-95B1-703F52F37198}"/>
    <dgm:cxn modelId="{780812CD-DA69-4D75-9DFC-CC086601FB7B}" srcId="{863ABFED-8472-4364-9BE4-399F48021695}" destId="{13CE4EDE-C4D2-40A9-8782-4CF0982BC0CE}" srcOrd="0" destOrd="0" parTransId="{0D2AF5D6-0E2A-48C0-820E-EEA8BCDACF69}" sibTransId="{B11A500E-F8E2-4832-8D46-255DF45ED0B4}"/>
    <dgm:cxn modelId="{C3B448CD-853A-4C7B-A419-C3C78D011709}" type="presOf" srcId="{10B5B48D-0E2C-4EF7-B971-FA61B6FFAF04}" destId="{8C325C97-BAD6-422A-A1FA-A7BEA7A46060}" srcOrd="0" destOrd="2" presId="urn:microsoft.com/office/officeart/2018/5/layout/CenteredIconLabelDescriptionList"/>
    <dgm:cxn modelId="{AD139ECF-0390-4CD5-A8B5-7CA153008BC3}" type="presOf" srcId="{EF94B05E-9A04-4576-AB5F-6F0956899821}" destId="{072BB259-45D5-4CD3-889C-AAB46F64615D}" srcOrd="0" destOrd="1" presId="urn:microsoft.com/office/officeart/2018/5/layout/CenteredIconLabelDescriptionList"/>
    <dgm:cxn modelId="{453C4AD2-993A-4445-938A-F97FCF394998}" type="presOf" srcId="{77FF274F-996A-4BC0-A8DC-BD59F40E4C4C}" destId="{34E6145B-6C6B-4F5A-B88C-68928BBB9D3D}" srcOrd="0" destOrd="3" presId="urn:microsoft.com/office/officeart/2018/5/layout/CenteredIconLabelDescriptionList"/>
    <dgm:cxn modelId="{B2858FD4-B3ED-4518-BBD2-349C0E517A96}" type="presOf" srcId="{3CE48695-B199-4564-97D3-660BCD22908B}" destId="{9F8D1943-396C-4F33-9C8A-E79D19530E12}" srcOrd="0" destOrd="0" presId="urn:microsoft.com/office/officeart/2018/5/layout/CenteredIconLabelDescriptionList"/>
    <dgm:cxn modelId="{825009D5-CE1D-4F50-A846-2F97F9B56452}" srcId="{6C1B9F70-C0C0-4D06-8C5F-9646F9DECD9F}" destId="{56F006F5-CB83-424A-839B-784E3185C4D0}" srcOrd="3" destOrd="0" parTransId="{222E3142-8B64-4540-92D6-FC20BF3A572F}" sibTransId="{17919A77-D030-4D6C-B381-9DED8B2A00A4}"/>
    <dgm:cxn modelId="{607F04DC-16DF-4A18-825C-29EDD3AEF38A}" type="presOf" srcId="{90250A5B-3643-4509-81F1-C69A1E92F78A}" destId="{072BB259-45D5-4CD3-889C-AAB46F64615D}" srcOrd="0" destOrd="2" presId="urn:microsoft.com/office/officeart/2018/5/layout/CenteredIconLabelDescriptionList"/>
    <dgm:cxn modelId="{885C38E5-4F4A-4054-97D7-F2D5ADEDB134}" type="presOf" srcId="{70928A80-62B9-43F4-88AE-A97E0E026C7D}" destId="{60D1C045-641A-433E-AA00-81C3DE0C1A37}" srcOrd="0" destOrd="0" presId="urn:microsoft.com/office/officeart/2018/5/layout/CenteredIconLabelDescriptionList"/>
    <dgm:cxn modelId="{3983B1EE-B084-422E-A8DB-51A3939F7515}" srcId="{70928A80-62B9-43F4-88AE-A97E0E026C7D}" destId="{9E984848-486D-4AAE-BA59-4852A6E4D8D9}" srcOrd="1" destOrd="0" parTransId="{4EC31BAC-9B8E-4388-84C6-3A79AEF5DBF0}" sibTransId="{98531E2B-7B94-48B1-AAF9-48D483C04D6B}"/>
    <dgm:cxn modelId="{E0AF9D17-101B-4C10-B01C-B4CB9078CFB1}" type="presParOf" srcId="{BED4D801-37E5-4316-A44D-2AD16DCC2C32}" destId="{39C85BD2-1D13-429A-8CAC-8DEEC9712824}" srcOrd="0" destOrd="0" presId="urn:microsoft.com/office/officeart/2018/5/layout/CenteredIconLabelDescriptionList"/>
    <dgm:cxn modelId="{35616677-5854-4431-8BE5-8ABD35F0C66C}" type="presParOf" srcId="{39C85BD2-1D13-429A-8CAC-8DEEC9712824}" destId="{834880DB-8FC2-466E-9886-C6B69E312829}" srcOrd="0" destOrd="0" presId="urn:microsoft.com/office/officeart/2018/5/layout/CenteredIconLabelDescriptionList"/>
    <dgm:cxn modelId="{011CB40E-A4B6-4004-9DC6-AC40A82FF99D}" type="presParOf" srcId="{39C85BD2-1D13-429A-8CAC-8DEEC9712824}" destId="{50C89993-3EBE-44BA-90A6-13B54F1F6F51}" srcOrd="1" destOrd="0" presId="urn:microsoft.com/office/officeart/2018/5/layout/CenteredIconLabelDescriptionList"/>
    <dgm:cxn modelId="{FF1D2B22-08B3-4289-823C-09713027E5F7}" type="presParOf" srcId="{39C85BD2-1D13-429A-8CAC-8DEEC9712824}" destId="{336E539A-0E8F-4F2B-B1D8-AC5A988372AD}" srcOrd="2" destOrd="0" presId="urn:microsoft.com/office/officeart/2018/5/layout/CenteredIconLabelDescriptionList"/>
    <dgm:cxn modelId="{F0C6C63A-B07C-4187-9019-40DAE08B3997}" type="presParOf" srcId="{39C85BD2-1D13-429A-8CAC-8DEEC9712824}" destId="{94B3E467-0962-4EF5-8EFB-3F6C46992E05}" srcOrd="3" destOrd="0" presId="urn:microsoft.com/office/officeart/2018/5/layout/CenteredIconLabelDescriptionList"/>
    <dgm:cxn modelId="{FC43768A-64B5-4D71-8F0C-5299D2367BD9}" type="presParOf" srcId="{39C85BD2-1D13-429A-8CAC-8DEEC9712824}" destId="{34E6145B-6C6B-4F5A-B88C-68928BBB9D3D}" srcOrd="4" destOrd="0" presId="urn:microsoft.com/office/officeart/2018/5/layout/CenteredIconLabelDescriptionList"/>
    <dgm:cxn modelId="{4B9233E4-763A-4BC9-8EAC-73D173355FD0}" type="presParOf" srcId="{BED4D801-37E5-4316-A44D-2AD16DCC2C32}" destId="{D40CAB5F-C36F-4571-B47C-7EBC8C235824}" srcOrd="1" destOrd="0" presId="urn:microsoft.com/office/officeart/2018/5/layout/CenteredIconLabelDescriptionList"/>
    <dgm:cxn modelId="{6ECDADE3-161F-4E06-B732-93A0EAFB3768}" type="presParOf" srcId="{BED4D801-37E5-4316-A44D-2AD16DCC2C32}" destId="{342A4AA8-4E96-4A8E-B86D-23CB20FC9DA8}" srcOrd="2" destOrd="0" presId="urn:microsoft.com/office/officeart/2018/5/layout/CenteredIconLabelDescriptionList"/>
    <dgm:cxn modelId="{3E99DC04-5C00-486A-B104-28CFD2836ACA}" type="presParOf" srcId="{342A4AA8-4E96-4A8E-B86D-23CB20FC9DA8}" destId="{813E40C1-7BBA-4F05-898A-4B2DB7106775}" srcOrd="0" destOrd="0" presId="urn:microsoft.com/office/officeart/2018/5/layout/CenteredIconLabelDescriptionList"/>
    <dgm:cxn modelId="{604252D7-99F0-45DD-A1F0-2132BF23D742}" type="presParOf" srcId="{342A4AA8-4E96-4A8E-B86D-23CB20FC9DA8}" destId="{8732787B-E7E0-42AA-ACF7-63E753B4350E}" srcOrd="1" destOrd="0" presId="urn:microsoft.com/office/officeart/2018/5/layout/CenteredIconLabelDescriptionList"/>
    <dgm:cxn modelId="{E6761586-214F-4C53-B04E-745C90E606B6}" type="presParOf" srcId="{342A4AA8-4E96-4A8E-B86D-23CB20FC9DA8}" destId="{93131418-BE11-47FF-ACBC-769D4F9E53C9}" srcOrd="2" destOrd="0" presId="urn:microsoft.com/office/officeart/2018/5/layout/CenteredIconLabelDescriptionList"/>
    <dgm:cxn modelId="{625420E6-5D80-4264-B0A2-BB9B4F605E61}" type="presParOf" srcId="{342A4AA8-4E96-4A8E-B86D-23CB20FC9DA8}" destId="{35DD9C0A-186E-4959-A4F8-F8309E11DCF8}" srcOrd="3" destOrd="0" presId="urn:microsoft.com/office/officeart/2018/5/layout/CenteredIconLabelDescriptionList"/>
    <dgm:cxn modelId="{347F5C53-32BF-4816-AA71-AB0F9305F47A}" type="presParOf" srcId="{342A4AA8-4E96-4A8E-B86D-23CB20FC9DA8}" destId="{072BB259-45D5-4CD3-889C-AAB46F64615D}" srcOrd="4" destOrd="0" presId="urn:microsoft.com/office/officeart/2018/5/layout/CenteredIconLabelDescriptionList"/>
    <dgm:cxn modelId="{22C4F1A8-F13B-4D87-A8AC-96354A4849A6}" type="presParOf" srcId="{BED4D801-37E5-4316-A44D-2AD16DCC2C32}" destId="{E7BDCB64-1E2E-4149-9664-BF152F71CD3A}" srcOrd="3" destOrd="0" presId="urn:microsoft.com/office/officeart/2018/5/layout/CenteredIconLabelDescriptionList"/>
    <dgm:cxn modelId="{39A7697D-94E7-41A3-803C-DD5F9AEDAFFC}" type="presParOf" srcId="{BED4D801-37E5-4316-A44D-2AD16DCC2C32}" destId="{01E37A77-D4B8-4731-B177-2F5C88174BB8}" srcOrd="4" destOrd="0" presId="urn:microsoft.com/office/officeart/2018/5/layout/CenteredIconLabelDescriptionList"/>
    <dgm:cxn modelId="{AA77BE5B-18F7-44D4-A8B9-07DF077772A4}" type="presParOf" srcId="{01E37A77-D4B8-4731-B177-2F5C88174BB8}" destId="{3DDDB6C4-9317-4DF6-878A-FCFC6D10420A}" srcOrd="0" destOrd="0" presId="urn:microsoft.com/office/officeart/2018/5/layout/CenteredIconLabelDescriptionList"/>
    <dgm:cxn modelId="{D9EB892E-FA28-4B61-8BD5-50446B7D3D38}" type="presParOf" srcId="{01E37A77-D4B8-4731-B177-2F5C88174BB8}" destId="{10465244-A64B-4271-A054-01E028EBB1BB}" srcOrd="1" destOrd="0" presId="urn:microsoft.com/office/officeart/2018/5/layout/CenteredIconLabelDescriptionList"/>
    <dgm:cxn modelId="{254EC07E-A541-401C-9CCB-173B624CBBC5}" type="presParOf" srcId="{01E37A77-D4B8-4731-B177-2F5C88174BB8}" destId="{60D1C045-641A-433E-AA00-81C3DE0C1A37}" srcOrd="2" destOrd="0" presId="urn:microsoft.com/office/officeart/2018/5/layout/CenteredIconLabelDescriptionList"/>
    <dgm:cxn modelId="{26CDBE27-AF8E-4A2A-BE1B-93515D02A5F5}" type="presParOf" srcId="{01E37A77-D4B8-4731-B177-2F5C88174BB8}" destId="{B18096CE-4092-41B0-B7F2-E084C5A9A42F}" srcOrd="3" destOrd="0" presId="urn:microsoft.com/office/officeart/2018/5/layout/CenteredIconLabelDescriptionList"/>
    <dgm:cxn modelId="{95290B42-598B-49CD-B4DE-30054D13D3BF}" type="presParOf" srcId="{01E37A77-D4B8-4731-B177-2F5C88174BB8}" destId="{FA0993DA-7885-44F7-83F1-E96B8ACF2F7E}" srcOrd="4" destOrd="0" presId="urn:microsoft.com/office/officeart/2018/5/layout/CenteredIconLabelDescriptionList"/>
    <dgm:cxn modelId="{8227A6B9-4E44-49DA-B349-C5970FA3E585}" type="presParOf" srcId="{BED4D801-37E5-4316-A44D-2AD16DCC2C32}" destId="{62B76958-C80F-4021-820B-BD564A583C4C}" srcOrd="5" destOrd="0" presId="urn:microsoft.com/office/officeart/2018/5/layout/CenteredIconLabelDescriptionList"/>
    <dgm:cxn modelId="{571362C7-BB56-4616-AAB0-629E449CF019}" type="presParOf" srcId="{BED4D801-37E5-4316-A44D-2AD16DCC2C32}" destId="{8EA82CEE-7E70-47BA-B0F2-A493F73E15D6}" srcOrd="6" destOrd="0" presId="urn:microsoft.com/office/officeart/2018/5/layout/CenteredIconLabelDescriptionList"/>
    <dgm:cxn modelId="{F9A4C4AE-E72C-40DE-B6F0-10EF4DBE81EE}" type="presParOf" srcId="{8EA82CEE-7E70-47BA-B0F2-A493F73E15D6}" destId="{28578ED6-C607-49F2-8218-ACE4F2D4ECCE}" srcOrd="0" destOrd="0" presId="urn:microsoft.com/office/officeart/2018/5/layout/CenteredIconLabelDescriptionList"/>
    <dgm:cxn modelId="{F30209E2-8F86-401E-B05E-E1D0B90C8C20}" type="presParOf" srcId="{8EA82CEE-7E70-47BA-B0F2-A493F73E15D6}" destId="{0281D38B-B23F-418D-AC82-6E313829F8F3}" srcOrd="1" destOrd="0" presId="urn:microsoft.com/office/officeart/2018/5/layout/CenteredIconLabelDescriptionList"/>
    <dgm:cxn modelId="{556F3F9E-871D-4531-9DC0-4D66574EDBE7}" type="presParOf" srcId="{8EA82CEE-7E70-47BA-B0F2-A493F73E15D6}" destId="{F5F6E6CA-4924-46E7-A4D8-92B48AC12B96}" srcOrd="2" destOrd="0" presId="urn:microsoft.com/office/officeart/2018/5/layout/CenteredIconLabelDescriptionList"/>
    <dgm:cxn modelId="{A912F007-A977-48C6-B113-DB2BB8DDF039}" type="presParOf" srcId="{8EA82CEE-7E70-47BA-B0F2-A493F73E15D6}" destId="{77820314-B87E-449E-AA02-5B0217985B6A}" srcOrd="3" destOrd="0" presId="urn:microsoft.com/office/officeart/2018/5/layout/CenteredIconLabelDescriptionList"/>
    <dgm:cxn modelId="{730F688F-ED17-49F0-BC93-60E108E02375}" type="presParOf" srcId="{8EA82CEE-7E70-47BA-B0F2-A493F73E15D6}" destId="{9F8D1943-396C-4F33-9C8A-E79D19530E12}" srcOrd="4" destOrd="0" presId="urn:microsoft.com/office/officeart/2018/5/layout/CenteredIconLabelDescriptionList"/>
    <dgm:cxn modelId="{8D65576E-7B4F-4ECD-A734-306D918D1E8C}" type="presParOf" srcId="{BED4D801-37E5-4316-A44D-2AD16DCC2C32}" destId="{D348F0ED-1608-4908-BBB3-905802DEA303}" srcOrd="7" destOrd="0" presId="urn:microsoft.com/office/officeart/2018/5/layout/CenteredIconLabelDescriptionList"/>
    <dgm:cxn modelId="{66103917-24E2-431C-B725-9C315F2AF9C2}" type="presParOf" srcId="{BED4D801-37E5-4316-A44D-2AD16DCC2C32}" destId="{2FA50284-2361-48F5-9C37-D338CB7C931A}" srcOrd="8" destOrd="0" presId="urn:microsoft.com/office/officeart/2018/5/layout/CenteredIconLabelDescriptionList"/>
    <dgm:cxn modelId="{6A1EF3B9-46BC-41C0-8B4D-041FA06B47D7}" type="presParOf" srcId="{2FA50284-2361-48F5-9C37-D338CB7C931A}" destId="{E29FEC37-B1DC-4626-8208-0BD094DE8745}" srcOrd="0" destOrd="0" presId="urn:microsoft.com/office/officeart/2018/5/layout/CenteredIconLabelDescriptionList"/>
    <dgm:cxn modelId="{FE7DB24F-53AB-4825-AA7A-6B989D610361}" type="presParOf" srcId="{2FA50284-2361-48F5-9C37-D338CB7C931A}" destId="{FBD1829A-647B-44DE-8F8A-85A4842D0672}" srcOrd="1" destOrd="0" presId="urn:microsoft.com/office/officeart/2018/5/layout/CenteredIconLabelDescriptionList"/>
    <dgm:cxn modelId="{75389588-AC09-40BB-9836-5FB0A5C59538}" type="presParOf" srcId="{2FA50284-2361-48F5-9C37-D338CB7C931A}" destId="{FE20F6C9-77EE-4730-A2E8-78703E9C35F0}" srcOrd="2" destOrd="0" presId="urn:microsoft.com/office/officeart/2018/5/layout/CenteredIconLabelDescriptionList"/>
    <dgm:cxn modelId="{703806C6-8DD1-4A87-A711-26561F295E86}" type="presParOf" srcId="{2FA50284-2361-48F5-9C37-D338CB7C931A}" destId="{036A9392-B4C9-4D27-9B5D-8DA1C92333FA}" srcOrd="3" destOrd="0" presId="urn:microsoft.com/office/officeart/2018/5/layout/CenteredIconLabelDescriptionList"/>
    <dgm:cxn modelId="{FB6229E1-D294-437C-822B-56368FE9268D}" type="presParOf" srcId="{2FA50284-2361-48F5-9C37-D338CB7C931A}" destId="{8C325C97-BAD6-422A-A1FA-A7BEA7A4606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880DB-8FC2-466E-9886-C6B69E312829}">
      <dsp:nvSpPr>
        <dsp:cNvPr id="0" name=""/>
        <dsp:cNvSpPr/>
      </dsp:nvSpPr>
      <dsp:spPr>
        <a:xfrm>
          <a:off x="694644" y="302781"/>
          <a:ext cx="732418" cy="6593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E539A-0E8F-4F2B-B1D8-AC5A988372AD}">
      <dsp:nvSpPr>
        <dsp:cNvPr id="0" name=""/>
        <dsp:cNvSpPr/>
      </dsp:nvSpPr>
      <dsp:spPr>
        <a:xfrm>
          <a:off x="14541" y="1194929"/>
          <a:ext cx="2092625" cy="11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 dirty="0"/>
            <a:t>Zebranie i zabezpieczenie dowodów</a:t>
          </a:r>
        </a:p>
      </dsp:txBody>
      <dsp:txXfrm>
        <a:off x="14541" y="1194929"/>
        <a:ext cx="2092625" cy="1183252"/>
      </dsp:txXfrm>
    </dsp:sp>
    <dsp:sp modelId="{34E6145B-6C6B-4F5A-B88C-68928BBB9D3D}">
      <dsp:nvSpPr>
        <dsp:cNvPr id="0" name=""/>
        <dsp:cNvSpPr/>
      </dsp:nvSpPr>
      <dsp:spPr>
        <a:xfrm>
          <a:off x="14541" y="2486448"/>
          <a:ext cx="2092625" cy="322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Przymusowe odebranie rzeczy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Przeszukanie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Stosowanie przymusu w trakcie egzekwowania obowiązków dowodowych ciążących na oskarżonym i osobie podejrzanej (art. 74 i 203)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Stosowanie przymusu w trakcie egzekwowania obowiązków dowodowych ciążących na innych podmiotach (art. 192a)</a:t>
          </a:r>
        </a:p>
      </dsp:txBody>
      <dsp:txXfrm>
        <a:off x="14541" y="2486448"/>
        <a:ext cx="2092625" cy="3229673"/>
      </dsp:txXfrm>
    </dsp:sp>
    <dsp:sp modelId="{813E40C1-7BBA-4F05-898A-4B2DB7106775}">
      <dsp:nvSpPr>
        <dsp:cNvPr id="0" name=""/>
        <dsp:cNvSpPr/>
      </dsp:nvSpPr>
      <dsp:spPr>
        <a:xfrm>
          <a:off x="3153479" y="302781"/>
          <a:ext cx="732418" cy="6593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31418-BE11-47FF-ACBC-769D4F9E53C9}">
      <dsp:nvSpPr>
        <dsp:cNvPr id="0" name=""/>
        <dsp:cNvSpPr/>
      </dsp:nvSpPr>
      <dsp:spPr>
        <a:xfrm>
          <a:off x="2473376" y="1194929"/>
          <a:ext cx="2092625" cy="11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 dirty="0"/>
            <a:t>Zapewnienie realizacji obowiązków procesowych oskarżonego oraz osoby podejrzanej </a:t>
          </a:r>
        </a:p>
      </dsp:txBody>
      <dsp:txXfrm>
        <a:off x="2473376" y="1194929"/>
        <a:ext cx="2092625" cy="1183252"/>
      </dsp:txXfrm>
    </dsp:sp>
    <dsp:sp modelId="{072BB259-45D5-4CD3-889C-AAB46F64615D}">
      <dsp:nvSpPr>
        <dsp:cNvPr id="0" name=""/>
        <dsp:cNvSpPr/>
      </dsp:nvSpPr>
      <dsp:spPr>
        <a:xfrm>
          <a:off x="2473376" y="2486448"/>
          <a:ext cx="2092625" cy="322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Przeszukanie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Zatrzymanie osoby podejrzanej (art. 243 – 248)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Zatrzymanie i przymusowe doprowadzenie osoby podejrzanej (art. 247)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Zatrzymanie i przymusowe doprowadzenie oskarżonego (art. 75 § 2, 376 § 1, 377 § 3, 382)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Środki zapobiegawcze (art. 249 – 277)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Poszukiwanie osoby podejrzanej lub oskarżonego (art. 278)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List gończy (art. 279 – 280)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List żelazny (281 – 284)</a:t>
          </a:r>
        </a:p>
      </dsp:txBody>
      <dsp:txXfrm>
        <a:off x="2473376" y="2486448"/>
        <a:ext cx="2092625" cy="3229673"/>
      </dsp:txXfrm>
    </dsp:sp>
    <dsp:sp modelId="{3DDDB6C4-9317-4DF6-878A-FCFC6D10420A}">
      <dsp:nvSpPr>
        <dsp:cNvPr id="0" name=""/>
        <dsp:cNvSpPr/>
      </dsp:nvSpPr>
      <dsp:spPr>
        <a:xfrm>
          <a:off x="5612315" y="302781"/>
          <a:ext cx="732418" cy="6593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C045-641A-433E-AA00-81C3DE0C1A37}">
      <dsp:nvSpPr>
        <dsp:cNvPr id="0" name=""/>
        <dsp:cNvSpPr/>
      </dsp:nvSpPr>
      <dsp:spPr>
        <a:xfrm>
          <a:off x="4932211" y="1194929"/>
          <a:ext cx="2092625" cy="11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/>
            <a:t>Zapewnienie udziału w postępowaniu innych jego uczestników lub zapewnienie wykonania ciążących na nich obowiązków procesowych</a:t>
          </a:r>
        </a:p>
      </dsp:txBody>
      <dsp:txXfrm>
        <a:off x="4932211" y="1194929"/>
        <a:ext cx="2092625" cy="1183252"/>
      </dsp:txXfrm>
    </dsp:sp>
    <dsp:sp modelId="{FA0993DA-7885-44F7-83F1-E96B8ACF2F7E}">
      <dsp:nvSpPr>
        <dsp:cNvPr id="0" name=""/>
        <dsp:cNvSpPr/>
      </dsp:nvSpPr>
      <dsp:spPr>
        <a:xfrm>
          <a:off x="4979860" y="2789230"/>
          <a:ext cx="2092625" cy="322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Kary porządkowe </a:t>
          </a:r>
          <a:r>
            <a:rPr lang="pl-PL" sz="1400" kern="1200">
              <a:sym typeface="Wingdings" panose="05000000000000000000" pitchFamily="2" charset="2"/>
            </a:rPr>
            <a:t></a:t>
          </a:r>
          <a:endParaRPr lang="pl-P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kara pieniężna (art. 285 § 1, 287 § 1);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zatrzymanie i przymusowe doprowadzenie (art. 285 § 2);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aresztowanie (art. 287 § 3)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Obciążenie kosztami postępowania (art. 289)</a:t>
          </a:r>
        </a:p>
      </dsp:txBody>
      <dsp:txXfrm>
        <a:off x="4979860" y="2789230"/>
        <a:ext cx="2092625" cy="3229673"/>
      </dsp:txXfrm>
    </dsp:sp>
    <dsp:sp modelId="{28578ED6-C607-49F2-8218-ACE4F2D4ECCE}">
      <dsp:nvSpPr>
        <dsp:cNvPr id="0" name=""/>
        <dsp:cNvSpPr/>
      </dsp:nvSpPr>
      <dsp:spPr>
        <a:xfrm>
          <a:off x="8071150" y="302781"/>
          <a:ext cx="732418" cy="6593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6E6CA-4924-46E7-A4D8-92B48AC12B96}">
      <dsp:nvSpPr>
        <dsp:cNvPr id="0" name=""/>
        <dsp:cNvSpPr/>
      </dsp:nvSpPr>
      <dsp:spPr>
        <a:xfrm>
          <a:off x="7391046" y="1194929"/>
          <a:ext cx="2092625" cy="11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/>
            <a:t>Zabezpieczenie wykonania prawomocnego orzeczenia kończącego postępowanie </a:t>
          </a:r>
        </a:p>
      </dsp:txBody>
      <dsp:txXfrm>
        <a:off x="7391046" y="1194929"/>
        <a:ext cx="2092625" cy="1183252"/>
      </dsp:txXfrm>
    </dsp:sp>
    <dsp:sp modelId="{9F8D1943-396C-4F33-9C8A-E79D19530E12}">
      <dsp:nvSpPr>
        <dsp:cNvPr id="0" name=""/>
        <dsp:cNvSpPr/>
      </dsp:nvSpPr>
      <dsp:spPr>
        <a:xfrm>
          <a:off x="7391046" y="2486448"/>
          <a:ext cx="2092625" cy="322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Zabezpieczenie majątkowe </a:t>
          </a:r>
        </a:p>
      </dsp:txBody>
      <dsp:txXfrm>
        <a:off x="7391046" y="2486448"/>
        <a:ext cx="2092625" cy="3229673"/>
      </dsp:txXfrm>
    </dsp:sp>
    <dsp:sp modelId="{E29FEC37-B1DC-4626-8208-0BD094DE8745}">
      <dsp:nvSpPr>
        <dsp:cNvPr id="0" name=""/>
        <dsp:cNvSpPr/>
      </dsp:nvSpPr>
      <dsp:spPr>
        <a:xfrm>
          <a:off x="10529985" y="302781"/>
          <a:ext cx="732418" cy="6593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0F6C9-77EE-4730-A2E8-78703E9C35F0}">
      <dsp:nvSpPr>
        <dsp:cNvPr id="0" name=""/>
        <dsp:cNvSpPr/>
      </dsp:nvSpPr>
      <dsp:spPr>
        <a:xfrm>
          <a:off x="9849881" y="1194929"/>
          <a:ext cx="2092625" cy="118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/>
            <a:t>Zapewnienie prawidłowego przebiegu postępowania sądowego i powagi sądu</a:t>
          </a:r>
        </a:p>
      </dsp:txBody>
      <dsp:txXfrm>
        <a:off x="9849881" y="1194929"/>
        <a:ext cx="2092625" cy="1183252"/>
      </dsp:txXfrm>
    </dsp:sp>
    <dsp:sp modelId="{8C325C97-BAD6-422A-A1FA-A7BEA7A46060}">
      <dsp:nvSpPr>
        <dsp:cNvPr id="0" name=""/>
        <dsp:cNvSpPr/>
      </dsp:nvSpPr>
      <dsp:spPr>
        <a:xfrm>
          <a:off x="9849881" y="2486448"/>
          <a:ext cx="2092625" cy="322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Uniemożliwienie opuszczenia sali przez oskarżonego (art. 374 § 2)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Czasowe usunięcie oskarżonego z sali rozpraw (art. 375 § 1, 390 § 2)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Zarządzenia porządkowe przewodniczącego składu orzekającego (art. 372)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Instrumenty policji sesyjnej z prawa o ustroju sądów powszechnych</a:t>
          </a:r>
        </a:p>
      </dsp:txBody>
      <dsp:txXfrm>
        <a:off x="9849881" y="2486448"/>
        <a:ext cx="2092625" cy="322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167-B354-461B-AD07-1652273A6D3F}" type="datetimeFigureOut">
              <a:rPr lang="pl-PL" smtClean="0"/>
              <a:t>18.02.2024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7A16-0C67-4F83-9A8D-8ADDD8E6901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2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65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212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2664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167-B354-461B-AD07-1652273A6D3F}" type="datetimeFigureOut">
              <a:rPr lang="pl-PL" smtClean="0"/>
              <a:t>18.02.2024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7A16-0C67-4F83-9A8D-8ADDD8E690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69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62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97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56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32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011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4167-B354-461B-AD07-1652273A6D3F}" type="datetimeFigureOut">
              <a:rPr lang="pl-PL" smtClean="0"/>
              <a:t>18.02.2024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7A16-0C67-4F83-9A8D-8ADDD8E6901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adomosci.onet.pl/szczecin/to-nie-miejsce-dla-tych-co-naogladali-sie-pitbulla-ciemna-strona-policyjnego-munduru/wl1j0tz" TargetMode="External"/><Relationship Id="rId2" Type="http://schemas.openxmlformats.org/officeDocument/2006/relationships/hyperlink" Target="https://www.rp.pl/prawo-dla-ciebie/art38045281-legitymowanie-obywateli-policja-nie-zgadza-sie-z-sadem-najwyzszym-i-rp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chiwum.hfhr.pl/elementarz-naszych-praw-i-obowiazkow-w-kontakcie-z-policja-legitymowanie/" TargetMode="External"/><Relationship Id="rId5" Type="http://schemas.openxmlformats.org/officeDocument/2006/relationships/hyperlink" Target="https://bip.brpo.gov.pl/pl/content/rpo-policja-obywatel-legitymowanie-uniemozliwianie-czynnosci-kgp-odpowiedz" TargetMode="External"/><Relationship Id="rId4" Type="http://schemas.openxmlformats.org/officeDocument/2006/relationships/hyperlink" Target="https://www.rp.pl/prawo-dla-ciebie/art237731-prawo-po-stronie-protestujacych-sad-o-legitymowaniu-obywateli-przez-policj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ominika.czerniak@uwr.edu.p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33A116-ED35-2671-111F-16BE37A04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Środki przymusu w procesie karnym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3C738A-C782-2BA1-F80E-033777497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Warunki zaliczenia zajęć, informacje organizacyjne i informacje porządkujące </a:t>
            </a:r>
          </a:p>
        </p:txBody>
      </p:sp>
    </p:spTree>
    <p:extLst>
      <p:ext uri="{BB962C8B-B14F-4D97-AF65-F5344CB8AC3E}">
        <p14:creationId xmlns:p14="http://schemas.microsoft.com/office/powerpoint/2010/main" val="13356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BD207AB-3FC7-6295-5F99-63C55E6BC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Warunki stosowania środków przymusu procesowego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E89668-EC44-3874-6F3A-3817E98DB7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76946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Stosowanie środków przymusu zawsze – w mniejszym bądź większym stopniu – wiąże się z ograniczeniem praw obywatelskich. Posługiwanie się nimi jest dozwolone pod następującymi warunkami: </a:t>
            </a:r>
          </a:p>
          <a:p>
            <a:pPr lvl="1" algn="just"/>
            <a:r>
              <a:rPr lang="pl-PL" b="1" dirty="0">
                <a:solidFill>
                  <a:schemeClr val="accent1"/>
                </a:solidFill>
              </a:rPr>
              <a:t>tylko w sytuacjach i formach przewidzianych ściśle przez przepisy prawa (niedopuszczalne jest stosowanie analogii), </a:t>
            </a:r>
          </a:p>
          <a:p>
            <a:pPr lvl="1" algn="just"/>
            <a:r>
              <a:rPr lang="pl-PL" b="1" dirty="0">
                <a:solidFill>
                  <a:schemeClr val="accent1"/>
                </a:solidFill>
              </a:rPr>
              <a:t>tylko gdy zachodzi niezbędna potrzeba, </a:t>
            </a:r>
          </a:p>
          <a:p>
            <a:pPr lvl="1" algn="just"/>
            <a:r>
              <a:rPr lang="pl-PL" b="1" dirty="0">
                <a:solidFill>
                  <a:schemeClr val="accent1"/>
                </a:solidFill>
              </a:rPr>
              <a:t>należy je stosować tak, aby minimalne były skutki uboczne dla zdrowia, majątku, sytuacji życiowej oskarżonego i jego bliskich</a:t>
            </a:r>
            <a:r>
              <a:rPr lang="pl-PL" dirty="0"/>
              <a:t>. </a:t>
            </a:r>
          </a:p>
          <a:p>
            <a:pPr algn="just"/>
            <a:r>
              <a:rPr lang="pl-PL" sz="2400" dirty="0"/>
              <a:t>Ważne – konstytucyjna zasada proporcjonalności a stosowanie środków przymusu. </a:t>
            </a:r>
          </a:p>
          <a:p>
            <a:pPr algn="just"/>
            <a:r>
              <a:rPr lang="pl-PL" sz="2400" dirty="0"/>
              <a:t>Art. 31 ust. 3 Konstytucji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</a:rPr>
              <a:t>Ograniczenia w zakresie korzystania z konstytucyjnych wolności i praw mogą być ustanawiane tylko w ustawie i tylko wtedy, gdy są konieczne w demokratycznym państwie dla jego bezpieczeństwa lub porządku publicznego, bądź dla ochrony środowiska, zdrowia i moralności publicznej, albo wolności i praw innych osób. Ograniczenia te nie mogą naruszać istoty wolności i praw.</a:t>
            </a:r>
          </a:p>
          <a:p>
            <a:pPr algn="just"/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24517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CB53A75-CA8B-B1D4-EA24-02058FDD1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Warunki stosowania środków przymusu procesowego </a:t>
            </a: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5B509E-F05B-D801-5207-F5B3240CB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52250" cy="5584825"/>
          </a:xfrm>
        </p:spPr>
        <p:txBody>
          <a:bodyPr/>
          <a:lstStyle/>
          <a:p>
            <a:pPr algn="just"/>
            <a:r>
              <a:rPr lang="pl-PL" dirty="0"/>
              <a:t>Środki przymusu procesowego można stosować </a:t>
            </a:r>
            <a:r>
              <a:rPr lang="pl-PL" b="1" dirty="0"/>
              <a:t>wyłącznie </a:t>
            </a:r>
            <a:r>
              <a:rPr lang="pl-PL" dirty="0"/>
              <a:t>w toku postępowania karnego. Wykonywane/stosowane są w oparciu o przepisy kodeksu postępowania karnego. </a:t>
            </a:r>
          </a:p>
          <a:p>
            <a:pPr algn="just"/>
            <a:r>
              <a:rPr lang="pl-PL" dirty="0"/>
              <a:t>Poza k.p.k. istnieją instytucje prawne, pozwalające organom państwa (funkcjonariuszom publicznym) na ingerencję w prawa i wolności jednostki, ale nie są środkami przymusu procesowego. Spełniają inne cele niż cele procesowe. </a:t>
            </a:r>
          </a:p>
          <a:p>
            <a:pPr algn="just"/>
            <a:r>
              <a:rPr lang="pl-PL" dirty="0"/>
              <a:t>Np. legitymowanie – nie jest środkiem przymusu procesowego, ale wiąże się z ingerencją w prawa obywatelskie. Czasami trudno odróżnić legitymowanie od np. zatrzymania administracyjnego. </a:t>
            </a:r>
          </a:p>
          <a:p>
            <a:pPr algn="just"/>
            <a:r>
              <a:rPr lang="pl-PL" dirty="0"/>
              <a:t>Kontrola na lotniskach/kontrola osobista – czynność zbliżona do przeszukania, ale niebędąca środkiem przymusu procesowego.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838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22EBFF5-4F9F-3F1B-184A-20373D7E6C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Legitymowanie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887761-A648-A96A-AB93-06247DCE7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9977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Art. 15 ust. 1. Policjanci wykonując czynności, o których mowa w art. 14, mają prawo:</a:t>
            </a:r>
          </a:p>
          <a:p>
            <a:pPr marL="0" indent="0" algn="just">
              <a:buNone/>
            </a:pPr>
            <a:r>
              <a:rPr lang="pl-PL" dirty="0"/>
              <a:t>	1) legitymowania osób </a:t>
            </a:r>
            <a:r>
              <a:rPr lang="pl-PL" b="1" dirty="0">
                <a:solidFill>
                  <a:srgbClr val="FF0000"/>
                </a:solidFill>
              </a:rPr>
              <a:t>w celu ustalenia ich tożsamości </a:t>
            </a:r>
            <a:r>
              <a:rPr lang="pl-PL" dirty="0"/>
              <a:t>(…). </a:t>
            </a:r>
          </a:p>
          <a:p>
            <a:pPr marL="0" indent="0" algn="just">
              <a:buNone/>
            </a:pPr>
            <a:endParaRPr lang="pl-PL" sz="2600" i="1" dirty="0"/>
          </a:p>
          <a:p>
            <a:pPr marL="0" indent="0" algn="just">
              <a:buNone/>
            </a:pPr>
            <a:r>
              <a:rPr lang="pl-PL" sz="2600" i="1" dirty="0"/>
              <a:t>Art.  14.  [Zadania Policji]</a:t>
            </a:r>
          </a:p>
          <a:p>
            <a:pPr algn="just"/>
            <a:r>
              <a:rPr lang="pl-PL" sz="2600" i="1" dirty="0"/>
              <a:t>1. W granicach swych zadań Policja wykonuje czynności: </a:t>
            </a:r>
            <a:r>
              <a:rPr lang="pl-PL" sz="2600" i="1" dirty="0">
                <a:solidFill>
                  <a:srgbClr val="00B0F0"/>
                </a:solidFill>
              </a:rPr>
              <a:t>operacyjno-rozpoznawcze, dochodzeniowo-śledcze i administracyjno-porządkowe w celu:</a:t>
            </a:r>
          </a:p>
          <a:p>
            <a:pPr algn="just"/>
            <a:r>
              <a:rPr lang="pl-PL" sz="2600" i="1" dirty="0"/>
              <a:t>1) rozpoznawania, zapobiegania i wykrywania przestępstw, przestępstw skarbowych i wykroczeń;</a:t>
            </a:r>
          </a:p>
          <a:p>
            <a:pPr algn="just"/>
            <a:r>
              <a:rPr lang="pl-PL" sz="2600" i="1" dirty="0"/>
              <a:t>2) poszukiwania osób ukrywających się przed organami ścigania lub wymiaru sprawiedliwości, zwanych dalej "osobami poszukiwanymi";</a:t>
            </a:r>
          </a:p>
          <a:p>
            <a:pPr algn="just"/>
            <a:r>
              <a:rPr lang="pl-PL" sz="2600" i="1" dirty="0"/>
              <a:t>3) poszukiwania osób, które na skutek wystąpienia zdarzenia uniemożliwiającego ustalenie miejsca ich pobytu należy odnaleźć w celu zapewnienia ochrony ich życia, zdrowia lub wolności, zwanych dalej "osobami zaginionymi".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14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A6097-FBD6-1701-A571-5D2E2ADE0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7E953DA-6218-B35A-D90D-53C94BBF0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Legitymowanie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D9B6E2-4122-582D-6026-7867ECB7F7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9977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6. Czynności wymienione w ust. 1 powinny być wykonywane w sposób możliwie najmniej naruszający dobra osobiste osoby, wobec której zostają podjęte.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Rozporządzenie Rady Ministrów z dnia 8 listopada 2023 r. w sprawie postępowania przy wykonywaniu niektórych uprawnień policjantów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51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A3851-8E3B-B8F4-AC73-B24E888C7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2BB7785-F90F-F37E-AD20-C79542A64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Legitymowanie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49AA92-899A-2700-5BB4-2CB88C09FB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9977" cy="5584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§  4.  [Dokumenty będące podstawą ustalenia tożsamości osoby </a:t>
            </a:r>
            <a:r>
              <a:rPr lang="pl-PL" sz="2200" i="1" dirty="0"/>
              <a:t>legitymowanej</a:t>
            </a:r>
            <a:r>
              <a:rPr lang="pl-PL" sz="2200" dirty="0"/>
              <a:t>]</a:t>
            </a:r>
          </a:p>
          <a:p>
            <a:pPr marL="0" indent="0" algn="just">
              <a:buNone/>
            </a:pPr>
            <a:r>
              <a:rPr lang="pl-PL" sz="2200" dirty="0"/>
              <a:t>Policjant ustala tożsamość osoby </a:t>
            </a:r>
            <a:r>
              <a:rPr lang="pl-PL" sz="2200" i="1" dirty="0"/>
              <a:t>legitymowanej</a:t>
            </a:r>
            <a:r>
              <a:rPr lang="pl-PL" sz="2200" dirty="0"/>
              <a:t> na podstawie:</a:t>
            </a:r>
          </a:p>
          <a:p>
            <a:pPr marL="0" indent="0" algn="just">
              <a:buNone/>
            </a:pPr>
            <a:r>
              <a:rPr lang="pl-PL" sz="2200" dirty="0"/>
              <a:t>1) </a:t>
            </a:r>
            <a:r>
              <a:rPr lang="pl-PL" sz="2200" b="1" dirty="0"/>
              <a:t>dowodu osobistego</a:t>
            </a:r>
            <a:r>
              <a:rPr lang="pl-PL" sz="2200" dirty="0"/>
              <a:t>; 2) dokumentu paszportowego; 3) zagranicznego dokumentu tożsamości; 4) </a:t>
            </a:r>
            <a:r>
              <a:rPr lang="pl-PL" sz="2200" b="1" dirty="0"/>
              <a:t>dokumentu </a:t>
            </a:r>
            <a:r>
              <a:rPr lang="pl-PL" sz="2200" b="1" dirty="0" err="1"/>
              <a:t>mObywatel</a:t>
            </a:r>
            <a:r>
              <a:rPr lang="pl-PL" sz="2200" b="1" dirty="0"/>
              <a:t>, </a:t>
            </a:r>
            <a:r>
              <a:rPr lang="pl-PL" sz="2200" dirty="0"/>
              <a:t>5) </a:t>
            </a:r>
            <a:r>
              <a:rPr lang="pl-PL" sz="2200" b="1" dirty="0"/>
              <a:t>innego dokumentu zawierającego fotografię i oznaczonego numerem lub serią</a:t>
            </a:r>
            <a:r>
              <a:rPr lang="pl-PL" sz="2200" dirty="0"/>
              <a:t>; 6) oświadczenia osoby </a:t>
            </a:r>
            <a:r>
              <a:rPr lang="pl-PL" sz="2200" i="1" dirty="0"/>
              <a:t>legitymowanej</a:t>
            </a:r>
            <a:r>
              <a:rPr lang="pl-PL" sz="2200" dirty="0"/>
              <a:t>, zawierającego w szczególności dane, o których mowa w § 7 pkt 1 i 2 (PESEL), zweryfikowane z danymi o osobie zgromadzonymi w policyjnych zbiorach danych lub rejestrach i systemach, do których Policja ma dostęp, w tym danych w postaci zdjęcia osoby, zdjęcia wraz z opisem wizerunku osoby lub odcisków linii papilarnych; 7) pobranych odcisków linii papilarnych zweryfikowanych z odciskami linii papilarnych zgromadzonymi w policyjnych zbiorach danych lub rejestrach i systemach, do których Policja ma dostęp; 8) </a:t>
            </a:r>
            <a:r>
              <a:rPr lang="pl-PL" sz="2200" b="1" dirty="0"/>
              <a:t>oświadczenia innej osoby, której tożsamość została ustalona na podstawie dokumentów, o których mowa w pkt 1-5.</a:t>
            </a:r>
          </a:p>
          <a:p>
            <a:pPr marL="0" indent="0" algn="just">
              <a:buNone/>
            </a:pPr>
            <a:endParaRPr lang="pl-PL" sz="2200" dirty="0"/>
          </a:p>
          <a:p>
            <a:pPr marL="0" indent="0" algn="just">
              <a:buNone/>
            </a:pPr>
            <a:r>
              <a:rPr lang="pl-PL" sz="2200" dirty="0"/>
              <a:t>§  6.  [</a:t>
            </a:r>
            <a:r>
              <a:rPr lang="pl-PL" sz="2200" i="1" dirty="0"/>
              <a:t>Legitymowanie</a:t>
            </a:r>
            <a:r>
              <a:rPr lang="pl-PL" sz="2200" dirty="0"/>
              <a:t> osoby znanej osobiście policjantowi]</a:t>
            </a:r>
          </a:p>
          <a:p>
            <a:pPr marL="0" indent="0" algn="just">
              <a:buNone/>
            </a:pPr>
            <a:r>
              <a:rPr lang="pl-PL" sz="2200" dirty="0"/>
              <a:t>W przypadku gdy osoba </a:t>
            </a:r>
            <a:r>
              <a:rPr lang="pl-PL" sz="2200" i="1" dirty="0"/>
              <a:t>legitymowana</a:t>
            </a:r>
            <a:r>
              <a:rPr lang="pl-PL" sz="2200" dirty="0"/>
              <a:t> jest znana osobiście policjantowi, ustalenie jej tożsamości nie wymaga </a:t>
            </a:r>
            <a:r>
              <a:rPr lang="pl-PL" sz="2200" i="1" dirty="0"/>
              <a:t>legitymowania</a:t>
            </a:r>
            <a:r>
              <a:rPr lang="pl-PL" sz="2200" dirty="0"/>
              <a:t>.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34245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D13D39F-7309-A889-398D-BAC6EF9AF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Legitymowanie a praca Policji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4972F8-1F01-6ED5-DFBD-3585EC56C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4674" cy="5584825"/>
          </a:xfrm>
        </p:spPr>
        <p:txBody>
          <a:bodyPr/>
          <a:lstStyle/>
          <a:p>
            <a:pPr algn="just"/>
            <a:r>
              <a:rPr lang="pl-PL" dirty="0"/>
              <a:t>Rocznie ok. 10 mln osób jest w Polsce legitymowanych.</a:t>
            </a:r>
          </a:p>
          <a:p>
            <a:pPr algn="just"/>
            <a:r>
              <a:rPr lang="pl-PL" dirty="0"/>
              <a:t>Według informacji publikowanych przez RPO Policjant-stażysta ma obowiązek dziennie wylegitymować 3 osoby. </a:t>
            </a:r>
          </a:p>
          <a:p>
            <a:pPr lvl="1" algn="just"/>
            <a:r>
              <a:rPr lang="pl-PL" b="0" i="0" dirty="0">
                <a:solidFill>
                  <a:srgbClr val="000000"/>
                </a:solidFill>
                <a:effectLst/>
                <a:latin typeface="Roboto-Regular"/>
              </a:rPr>
              <a:t>Od stażystów w patrolach </a:t>
            </a:r>
            <a:r>
              <a:rPr lang="pl-PL" b="1" i="0" dirty="0">
                <a:solidFill>
                  <a:srgbClr val="000000"/>
                </a:solidFill>
                <a:effectLst/>
                <a:latin typeface="Roboto-Bold"/>
              </a:rPr>
              <a:t>oczekiwana jest aktywność polegająca na ujawnianiu wykroczeń oraz legitymowaniu osób</a:t>
            </a:r>
            <a:r>
              <a:rPr lang="pl-PL" b="0" i="0" dirty="0">
                <a:solidFill>
                  <a:srgbClr val="000000"/>
                </a:solidFill>
                <a:effectLst/>
                <a:latin typeface="Roboto-Regular"/>
              </a:rPr>
              <a:t>. W przypadku braku zapisów w notatnikach (minimum 3 legitymowania) o takim działaniu zainteresowani muszą sporządzać notatkę wyjaśniającą. W ocenie policjantów </a:t>
            </a:r>
            <a:r>
              <a:rPr lang="pl-PL" b="1" i="0" dirty="0">
                <a:solidFill>
                  <a:srgbClr val="000000"/>
                </a:solidFill>
                <a:effectLst/>
                <a:latin typeface="Roboto-Bold"/>
              </a:rPr>
              <a:t>taka notatka nie służy niczemu poza wydłużeniem służby funkcjonariusza</a:t>
            </a:r>
            <a:r>
              <a:rPr lang="pl-PL" b="0" i="0" dirty="0">
                <a:solidFill>
                  <a:srgbClr val="000000"/>
                </a:solidFill>
                <a:effectLst/>
                <a:latin typeface="Roboto-Regular"/>
              </a:rPr>
              <a:t>, w momencie w którym koleżanki i koledzy udają się na zasłużony odpoczynek.</a:t>
            </a:r>
            <a:endParaRPr lang="pl-PL" dirty="0"/>
          </a:p>
          <a:p>
            <a:pPr algn="just"/>
            <a:r>
              <a:rPr lang="pl-PL" dirty="0"/>
              <a:t>W przypadku legitymowania, czasami czynności trwa tyle, że może „zamienić się” w zatrzymanie. Tzn. formalnie przeprowadzono legitymowanie, w praktyce czynność była zatrzymaniem, chociaż nie sporządzono protokołu zatrzymania. </a:t>
            </a:r>
          </a:p>
        </p:txBody>
      </p:sp>
    </p:spTree>
    <p:extLst>
      <p:ext uri="{BB962C8B-B14F-4D97-AF65-F5344CB8AC3E}">
        <p14:creationId xmlns:p14="http://schemas.microsoft.com/office/powerpoint/2010/main" val="164639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0F960-B00E-7BD1-D57E-2F080891E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3C485EC-0FD9-5E83-55F1-9A2D09699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Legitymowanie a praca Policji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5F749C-A0DD-95C6-19BA-53608DF5AE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4674" cy="5584825"/>
          </a:xfrm>
        </p:spPr>
        <p:txBody>
          <a:bodyPr/>
          <a:lstStyle/>
          <a:p>
            <a:pPr algn="just"/>
            <a:r>
              <a:rPr lang="pl-PL" dirty="0"/>
              <a:t>Legitymowanie musi mieć podstawę prawną. ZAWSZE!</a:t>
            </a:r>
          </a:p>
          <a:p>
            <a:pPr lvl="1" algn="just"/>
            <a:r>
              <a:rPr lang="pl-PL" dirty="0">
                <a:hlinkClick r:id="rId2"/>
              </a:rPr>
              <a:t>https://www.rp.pl/prawo-dla-ciebie/art38045281-legitymowanie-obywateli-policja-nie-zgadza-sie-z-sadem-najwyzszym-i-rpo</a:t>
            </a:r>
            <a:r>
              <a:rPr lang="pl-PL" dirty="0"/>
              <a:t> --&gt; o bezpodstawnym legitymowaniu </a:t>
            </a:r>
          </a:p>
          <a:p>
            <a:pPr lvl="1" algn="just"/>
            <a:r>
              <a:rPr lang="pl-PL" dirty="0">
                <a:hlinkClick r:id="rId3"/>
              </a:rPr>
              <a:t>https://wiadomosci.onet.pl/szczecin/to-nie-miejsce-dla-tych-co-naogladali-sie-pitbulla-ciemna-strona-policyjnego-munduru/wl1j0tz</a:t>
            </a:r>
            <a:r>
              <a:rPr lang="pl-PL" dirty="0"/>
              <a:t> &lt;-- o pracy w Policji, statystkach i legitymowaniu w celu wyrobienia normy, bo ktoś jest podobny do osoby poszukiwanej (formalnie)</a:t>
            </a:r>
          </a:p>
          <a:p>
            <a:pPr lvl="1" algn="just"/>
            <a:r>
              <a:rPr lang="pl-PL" dirty="0">
                <a:hlinkClick r:id="rId4"/>
              </a:rPr>
              <a:t>https://www.rp.pl/prawo-dla-ciebie/art237731-prawo-po-stronie-protestujacych-sad-o-legitymowaniu-obywateli-przez-policje</a:t>
            </a:r>
            <a:r>
              <a:rPr lang="pl-PL" dirty="0"/>
              <a:t> </a:t>
            </a:r>
          </a:p>
          <a:p>
            <a:pPr lvl="1" algn="just"/>
            <a:r>
              <a:rPr lang="pl-PL" dirty="0">
                <a:hlinkClick r:id="rId5"/>
              </a:rPr>
              <a:t>https://bip.brpo.gov.pl/pl/content/rpo-policja-obywatel-legitymowanie-uniemozliwianie-czynnosci-kgp-odpowiedz</a:t>
            </a:r>
            <a:r>
              <a:rPr lang="pl-PL" dirty="0"/>
              <a:t> &lt;-- pismo RPO do KGP w związku z nadużywaniem czynności legitymowania </a:t>
            </a:r>
          </a:p>
          <a:p>
            <a:pPr lvl="1" algn="just"/>
            <a:r>
              <a:rPr lang="pl-PL" dirty="0">
                <a:hlinkClick r:id="rId6"/>
              </a:rPr>
              <a:t>https://archiwum.hfhr.pl/elementarz-naszych-praw-i-obowiazkow-w-kontakcie-z-policja-legitymowanie/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 Elementarz uprawnień w kontakcie z Policją </a:t>
            </a:r>
            <a:endParaRPr lang="pl-PL" dirty="0"/>
          </a:p>
          <a:p>
            <a:pPr lvl="1"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36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4D8D2-DA50-16F3-A492-8154CBA9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AFCA86E-E7F0-84E4-DD3C-5E1A29547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Wyrok SN z 26.03.2021, II KK 40/21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17BF1B-8C21-1BF8-B563-612F5DCFFE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4674" cy="5584825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solidFill>
                  <a:srgbClr val="00B050"/>
                </a:solidFill>
              </a:rPr>
              <a:t>W przypadku, w którym funkcjonariusz organu państwowego lub instytucji upoważnionej z mocy ustawy do legitymowania żąda okazania dokumentu tożsamości, gdy nie ma do tego podstawy prawnej, obywatel może odmówić okazania takiego dokumentu bez konsekwencji prawnych </a:t>
            </a:r>
            <a:r>
              <a:rPr lang="pl-PL" dirty="0"/>
              <a:t>(art. 65 § 1 i 2 </a:t>
            </a:r>
            <a:r>
              <a:rPr lang="pl-PL" dirty="0" err="1"/>
              <a:t>k.w</a:t>
            </a:r>
            <a:r>
              <a:rPr lang="pl-PL" dirty="0"/>
              <a:t>.).</a:t>
            </a:r>
          </a:p>
          <a:p>
            <a:pPr algn="just"/>
            <a:r>
              <a:rPr lang="pl-PL" dirty="0"/>
              <a:t>Odpowiedzialność za wykroczenie określone w art. 65a </a:t>
            </a:r>
            <a:r>
              <a:rPr lang="pl-PL" dirty="0" err="1"/>
              <a:t>k.w</a:t>
            </a:r>
            <a:r>
              <a:rPr lang="pl-PL" dirty="0"/>
              <a:t>. ponosi jedynie ten, kto nie stosuje się do wydawanych przez funkcjonariusza Policji lub Straży Granicznej poleceń określonego zachowania się, jeżeli polecenia takie znajdują rzeczywistą podstawę prawną.</a:t>
            </a:r>
          </a:p>
          <a:p>
            <a:pPr algn="just"/>
            <a:r>
              <a:rPr lang="pl-PL" dirty="0"/>
              <a:t>Wykroczenie to ma charakter skutkowy, a zatem zaniechanie spełnienia polecenia służbowego funkcjonariusza Policji ma powodować uniemożliwienie lub istotne utrudnienie wykonania czynności służbowej.</a:t>
            </a:r>
          </a:p>
        </p:txBody>
      </p:sp>
    </p:spTree>
    <p:extLst>
      <p:ext uri="{BB962C8B-B14F-4D97-AF65-F5344CB8AC3E}">
        <p14:creationId xmlns:p14="http://schemas.microsoft.com/office/powerpoint/2010/main" val="381653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07CE56-2E06-486D-4468-047957984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Informacje o prowadzącej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566745-4041-9A3A-DF35-54C2AA48A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55431" cy="5584825"/>
          </a:xfrm>
        </p:spPr>
        <p:txBody>
          <a:bodyPr/>
          <a:lstStyle/>
          <a:p>
            <a:pPr algn="just"/>
            <a:r>
              <a:rPr lang="pl-PL" dirty="0"/>
              <a:t>dr Dominika Czerniak </a:t>
            </a:r>
          </a:p>
          <a:p>
            <a:pPr algn="just"/>
            <a:r>
              <a:rPr lang="pl-PL" dirty="0">
                <a:hlinkClick r:id="rId2"/>
              </a:rPr>
              <a:t>dominika.czerniak@uwr.edu.pl</a:t>
            </a:r>
            <a:endParaRPr lang="pl-PL" dirty="0"/>
          </a:p>
          <a:p>
            <a:pPr algn="just"/>
            <a:r>
              <a:rPr lang="pl-PL" dirty="0"/>
              <a:t>Konsultacje – informacja na stronie internetowej prawo.uni.wroc.pl </a:t>
            </a:r>
          </a:p>
          <a:p>
            <a:pPr algn="just"/>
            <a:r>
              <a:rPr lang="pl-PL" dirty="0"/>
              <a:t>W razie potrzeby, po uprzednim poinformowaniu za pośrednictwem emaila – konsultacje online na </a:t>
            </a:r>
            <a:r>
              <a:rPr lang="pl-PL" dirty="0" err="1"/>
              <a:t>teamsach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2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2A6C6E-4085-B64B-4E00-E85AB0D12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Warunki zaliczenia zajęć/konwersatorium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1983CE8-22BF-506A-93E0-AF18E957B9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66189" cy="5584825"/>
          </a:xfrm>
        </p:spPr>
        <p:txBody>
          <a:bodyPr/>
          <a:lstStyle/>
          <a:p>
            <a:r>
              <a:rPr lang="pl-PL" dirty="0"/>
              <a:t>Obecność na zajęciach.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Przygotowanie prezentacji – zasady na kolejnym slajdzie</a:t>
            </a:r>
            <a:endParaRPr lang="pl-PL" dirty="0"/>
          </a:p>
          <a:p>
            <a:pPr algn="just"/>
            <a:r>
              <a:rPr lang="pl-PL" dirty="0"/>
              <a:t>Aktywność na zajęciach i przygotowanie do zajęć. Wykonywanie zadań, które wspólnie rozwiązujemy na zajęciach</a:t>
            </a:r>
          </a:p>
          <a:p>
            <a:pPr algn="just"/>
            <a:r>
              <a:rPr lang="pl-PL" dirty="0"/>
              <a:t>Dopuszczalna jedna nieusprawiedliwiona nieobecność – każda następna obniża ocenę o 0.5 stopnia. Nie ma możliwości zaliczania nieobecności na konsultacjach.</a:t>
            </a:r>
          </a:p>
          <a:p>
            <a:pPr algn="just"/>
            <a:r>
              <a:rPr lang="pl-PL" dirty="0"/>
              <a:t>W przypadku, gdy grupa nie będzie się przygotowywała do zajęć, prowadząca zastrzega zmianę warunków zaliczenia konwersatorium (kolokwium zaliczeniowe na ostatnich zajęciach).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3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82EBF3A-463E-7C03-4F9E-0E512231F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Prezentacja zaliczeniowa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38B23E-FE94-18EF-D85A-F89EA7442C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43459" cy="5584825"/>
          </a:xfrm>
        </p:spPr>
        <p:txBody>
          <a:bodyPr/>
          <a:lstStyle/>
          <a:p>
            <a:pPr algn="just"/>
            <a:r>
              <a:rPr lang="pl-PL" dirty="0"/>
              <a:t>W grupach 3 osobowych Studenci i Studentki mają obowiązek przygotować prezentację w Power Paint na jeden z wybranych tematów. </a:t>
            </a:r>
          </a:p>
          <a:p>
            <a:pPr algn="just"/>
            <a:r>
              <a:rPr lang="pl-PL" dirty="0"/>
              <a:t>Czas trwania prezentacji – 20-25 minut. </a:t>
            </a:r>
            <a:r>
              <a:rPr lang="pl-PL" i="1" dirty="0">
                <a:solidFill>
                  <a:srgbClr val="FF0000"/>
                </a:solidFill>
              </a:rPr>
              <a:t>Po upływie maksymalnego czasu, prezentacja zostanie przerwana, niezależnie, czy zostały przedstawione wszystkie zaplanowane zagadnienia. </a:t>
            </a:r>
          </a:p>
          <a:p>
            <a:pPr algn="just"/>
            <a:r>
              <a:rPr lang="pl-PL" dirty="0"/>
              <a:t>Podczas zajęć każdorazowo zaprezentują się dwie trzyosobowe grupy. Pozostały czas zajęć zostanie przeznaczony na dyskusję i rozwiązywanie zadań o charakterze praktycznym. </a:t>
            </a:r>
          </a:p>
          <a:p>
            <a:pPr algn="just"/>
            <a:r>
              <a:rPr lang="pl-PL" dirty="0"/>
              <a:t>Po każdych zajęciach, osoby, które przygotowały prezentację, mają obowiązek wysłać ją na adres mailowy Prowadzącej zajęcia ze wskazaniem, kto z osób pracujących w grupie przygotował określone części. Wszystkie prezentacje z zajęć zostaną umieszczone na stronie internetowej prawo.uni.wroc.pl.  </a:t>
            </a:r>
          </a:p>
        </p:txBody>
      </p:sp>
    </p:spTree>
    <p:extLst>
      <p:ext uri="{BB962C8B-B14F-4D97-AF65-F5344CB8AC3E}">
        <p14:creationId xmlns:p14="http://schemas.microsoft.com/office/powerpoint/2010/main" val="234862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FF6DF-A618-DD51-5AD7-7F22B524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6354601-12B6-6788-8626-67A4E4EDC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Prezentacja zaliczeniowa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B4E48A-AAC7-92C2-2ED9-CC600A99C2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43459" cy="5584825"/>
          </a:xfrm>
        </p:spPr>
        <p:txBody>
          <a:bodyPr/>
          <a:lstStyle/>
          <a:p>
            <a:pPr algn="just"/>
            <a:r>
              <a:rPr lang="pl-PL" dirty="0"/>
              <a:t>Układ prezentacji: </a:t>
            </a:r>
          </a:p>
          <a:p>
            <a:pPr lvl="1" algn="just"/>
            <a:r>
              <a:rPr lang="pl-PL" dirty="0"/>
              <a:t>charakterystyka omawianej instytucji (definicja, cel stosowania, osoby, wobec których może zostać zastosowana), </a:t>
            </a:r>
          </a:p>
          <a:p>
            <a:pPr lvl="1" algn="just"/>
            <a:r>
              <a:rPr lang="pl-PL" dirty="0"/>
              <a:t>podstawy prawne (przesłanki stosowania, ograniczenia w zastosowaniu, czas stosowania, Konstytucyjne/Konwencyjne )</a:t>
            </a:r>
          </a:p>
          <a:p>
            <a:pPr lvl="1" algn="just"/>
            <a:r>
              <a:rPr lang="pl-PL" dirty="0"/>
              <a:t>gwarancje proceduralne dla jednostki (np. pouczenie o prawach i obowiązkach, możliwość zaskarżenia decyzji o zastosowaniu danego środka przymusu procesowego)</a:t>
            </a:r>
          </a:p>
          <a:p>
            <a:pPr lvl="1" algn="just"/>
            <a:r>
              <a:rPr lang="pl-PL" dirty="0"/>
              <a:t>zaprezentowanie wiodącego i istotnego orzecznictwa krajowego/międzynarodowego (np. ETPC/TSUE) dotyczącego danego środka przymusu procesowego </a:t>
            </a:r>
          </a:p>
          <a:p>
            <a:pPr lvl="1" algn="just"/>
            <a:r>
              <a:rPr lang="pl-PL" dirty="0"/>
              <a:t>zaprezentowanie aktualnych wyzwań/problemów związanych ze stosowaniem danego środka przymusu </a:t>
            </a:r>
          </a:p>
          <a:p>
            <a:pPr lvl="1" algn="just"/>
            <a:r>
              <a:rPr lang="pl-PL" dirty="0"/>
              <a:t>opracowanie i omówienie w formie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 medialnego przypadku zastosowania danego środka przymusu procesowego   </a:t>
            </a:r>
          </a:p>
        </p:txBody>
      </p:sp>
    </p:spTree>
    <p:extLst>
      <p:ext uri="{BB962C8B-B14F-4D97-AF65-F5344CB8AC3E}">
        <p14:creationId xmlns:p14="http://schemas.microsoft.com/office/powerpoint/2010/main" val="176236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82908-D885-92BD-BE99-672303A3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0709A05-D5D3-192B-0221-CAB5A4D6B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Prezentacja zaliczeniowa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B130F8-D5B0-F6B9-ABDC-1A39F9121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43459" cy="5584825"/>
          </a:xfrm>
        </p:spPr>
        <p:txBody>
          <a:bodyPr/>
          <a:lstStyle/>
          <a:p>
            <a:pPr algn="just"/>
            <a:r>
              <a:rPr lang="pl-PL" dirty="0"/>
              <a:t>Prezentacja na ostatnim slajdzie musi zawierać opracowanie bibliograficzne – z czego korzystano podczas jej opracowania, wykaz orzeczeń, linków do opracowania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. </a:t>
            </a:r>
          </a:p>
          <a:p>
            <a:pPr algn="just"/>
            <a:r>
              <a:rPr lang="pl-PL" dirty="0"/>
              <a:t>Ocena z prezentacji zostanie wystawiona po przesłaniu opracowania na adres mailowy. Każda z osób w grupie, w zależności od poprawności, kompletności jej części, może otrzymać inną ocenę. </a:t>
            </a:r>
          </a:p>
          <a:p>
            <a:pPr algn="just"/>
            <a:r>
              <a:rPr lang="pl-PL" i="1" dirty="0"/>
              <a:t>Sugeruję wcześniej przesłać przynajmniej jednego linka do </a:t>
            </a:r>
            <a:r>
              <a:rPr lang="pl-PL" i="1" dirty="0" err="1"/>
              <a:t>case</a:t>
            </a:r>
            <a:r>
              <a:rPr lang="pl-PL" i="1" dirty="0"/>
              <a:t> </a:t>
            </a:r>
            <a:r>
              <a:rPr lang="pl-PL" i="1" dirty="0" err="1"/>
              <a:t>study</a:t>
            </a:r>
            <a:r>
              <a:rPr lang="pl-PL" i="1" dirty="0"/>
              <a:t>, żeby pozostałe osoby z grupy mogły się przygotować do zajęć i zapoznać ze sprawą.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96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D2BB04A-32B7-1549-2F7E-DD8F548C5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Tematy prezentacji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746090-95F9-A61C-FEFE-BAEEF8240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1" y="977900"/>
            <a:ext cx="5861050" cy="5584825"/>
          </a:xfrm>
        </p:spPr>
        <p:txBody>
          <a:bodyPr/>
          <a:lstStyle/>
          <a:p>
            <a:r>
              <a:rPr lang="pl-PL" dirty="0"/>
              <a:t>28.02. </a:t>
            </a:r>
          </a:p>
          <a:p>
            <a:pPr lvl="1"/>
            <a:r>
              <a:rPr lang="pl-PL" dirty="0"/>
              <a:t>Przeszukanie </a:t>
            </a:r>
          </a:p>
          <a:p>
            <a:pPr lvl="1"/>
            <a:r>
              <a:rPr lang="pl-PL" dirty="0"/>
              <a:t>Zatrzymanie rzeczy/korespondencji/retencja danych </a:t>
            </a:r>
          </a:p>
          <a:p>
            <a:r>
              <a:rPr lang="pl-PL" dirty="0"/>
              <a:t>6.03 </a:t>
            </a:r>
          </a:p>
          <a:p>
            <a:pPr lvl="1"/>
            <a:r>
              <a:rPr lang="pl-PL" dirty="0"/>
              <a:t>Zatrzymanie osoby – procesowe </a:t>
            </a:r>
          </a:p>
          <a:p>
            <a:pPr lvl="1"/>
            <a:r>
              <a:rPr lang="pl-PL" dirty="0"/>
              <a:t>List gończy i poszukiwanie osoby podejrzanej/oskarżonego </a:t>
            </a:r>
          </a:p>
          <a:p>
            <a:r>
              <a:rPr lang="pl-PL" dirty="0"/>
              <a:t>13.03</a:t>
            </a:r>
          </a:p>
          <a:p>
            <a:pPr lvl="1"/>
            <a:r>
              <a:rPr lang="pl-PL" dirty="0"/>
              <a:t>List żelazny </a:t>
            </a:r>
          </a:p>
          <a:p>
            <a:pPr lvl="1"/>
            <a:r>
              <a:rPr lang="pl-PL" dirty="0"/>
              <a:t>Europejski nakaz aresztowania 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63EFD65B-1AA3-F771-3099-66C39CF3B66D}"/>
              </a:ext>
            </a:extLst>
          </p:cNvPr>
          <p:cNvSpPr txBox="1">
            <a:spLocks/>
          </p:cNvSpPr>
          <p:nvPr/>
        </p:nvSpPr>
        <p:spPr>
          <a:xfrm>
            <a:off x="6095999" y="977900"/>
            <a:ext cx="5861050" cy="558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20.03.</a:t>
            </a:r>
          </a:p>
          <a:p>
            <a:pPr lvl="1"/>
            <a:r>
              <a:rPr lang="pl-PL" dirty="0"/>
              <a:t>Tymczasowe aresztowanie </a:t>
            </a:r>
          </a:p>
          <a:p>
            <a:pPr lvl="1"/>
            <a:r>
              <a:rPr lang="pl-PL" dirty="0"/>
              <a:t>Nakaz opuszczenia lokalu zajmowanego wspólnie z pokrzywdzonym  </a:t>
            </a:r>
          </a:p>
          <a:p>
            <a:r>
              <a:rPr lang="pl-PL" dirty="0"/>
              <a:t>27.03.</a:t>
            </a:r>
          </a:p>
          <a:p>
            <a:pPr lvl="1"/>
            <a:r>
              <a:rPr lang="pl-PL" dirty="0"/>
              <a:t>Poręczenie majątkowe/społeczne/osoby godnej zaufania</a:t>
            </a:r>
          </a:p>
          <a:p>
            <a:pPr lvl="1"/>
            <a:r>
              <a:rPr lang="pl-PL" dirty="0"/>
              <a:t>Zabezpieczenie majątkowe </a:t>
            </a:r>
          </a:p>
          <a:p>
            <a:r>
              <a:rPr lang="pl-PL" dirty="0"/>
              <a:t>3.04. </a:t>
            </a:r>
          </a:p>
          <a:p>
            <a:pPr lvl="1"/>
            <a:r>
              <a:rPr lang="pl-PL" dirty="0"/>
              <a:t>Kary porządkowe </a:t>
            </a:r>
          </a:p>
          <a:p>
            <a:pPr lvl="1" algn="just"/>
            <a:r>
              <a:rPr lang="pl-PL" dirty="0"/>
              <a:t>Policja sesyjna (zapewnienie porządku na rozprawie głównej)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020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DE846D0-98F6-B07D-68FF-1B5FA41F2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Środki przymusu procesowego – definicja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BDB50A-5747-E20B-5919-22A994346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0920730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Czynności organów procesowych zmierzające do </a:t>
            </a:r>
            <a:r>
              <a:rPr lang="pl-PL" b="1" dirty="0"/>
              <a:t>wymuszenia spełnienia obowiązków procesowych</a:t>
            </a:r>
            <a:r>
              <a:rPr lang="pl-PL" dirty="0"/>
              <a:t> lub </a:t>
            </a:r>
            <a:r>
              <a:rPr lang="pl-PL" b="1" dirty="0"/>
              <a:t>zapewnienie prawidłowego toku procesu. </a:t>
            </a:r>
            <a:r>
              <a:rPr lang="pl-PL" dirty="0"/>
              <a:t>Jest to bardzo szeroka i niejednolita grupa czynności. Wspólną cechą jest posługiwanie się przez organ elementem przymusu. Stosowane są na podstawie przepisów prawa karnego procesowego, a nie materialnego, mimo że zawsze są następstwem swoistej winy osób nimi dotkniętych. </a:t>
            </a:r>
          </a:p>
          <a:p>
            <a:pPr algn="just"/>
            <a:r>
              <a:rPr lang="pl-PL" dirty="0"/>
              <a:t>Środki przymusu procesowego to instrumenty prawa karnego procesowego mające na celu zapewnić prawidłowy przebieg i skuteczność postępowania karnego. Ich celem jest stworzenie odpowiednich warunków do wykonania czynności procesowych, ich rodzaj i forma jest uzależniona od konkretnych zadań, których realizację mają zapewnić. </a:t>
            </a:r>
          </a:p>
          <a:p>
            <a:pPr algn="just"/>
            <a:r>
              <a:rPr lang="pl-PL" dirty="0"/>
              <a:t>D. Świecki (red.), </a:t>
            </a:r>
            <a:r>
              <a:rPr lang="pl-PL" i="1" dirty="0"/>
              <a:t>Postępowanie karne. Meritum</a:t>
            </a:r>
            <a:r>
              <a:rPr lang="pl-PL" i="1"/>
              <a:t>, </a:t>
            </a:r>
            <a:r>
              <a:rPr lang="pl-PL"/>
              <a:t>Warszawa 2023. 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80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591EEB0-1B11-FD9B-3B4C-4EC2F4551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Cele stosowania środków przymusu procesowego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A61E67C-A7D9-1834-B6AB-F568ED03A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17626"/>
              </p:ext>
            </p:extLst>
          </p:nvPr>
        </p:nvGraphicFramePr>
        <p:xfrm>
          <a:off x="117475" y="161364"/>
          <a:ext cx="11957049" cy="601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784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CE57174-9C30-4DFB-933E-3F4BD268E287}" vid="{652B86D6-FA9F-41A2-9722-9DD043619A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671</TotalTime>
  <Words>1890</Words>
  <Application>Microsoft Office PowerPoint</Application>
  <PresentationFormat>Panoramiczny</PresentationFormat>
  <Paragraphs>130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Roboto-Bold</vt:lpstr>
      <vt:lpstr>Roboto-Regular</vt:lpstr>
      <vt:lpstr>Wingdings</vt:lpstr>
      <vt:lpstr>Motyw1</vt:lpstr>
      <vt:lpstr>Środki przymusu w procesie karnym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Czerniak</dc:creator>
  <cp:lastModifiedBy>Dominika Czerniak</cp:lastModifiedBy>
  <cp:revision>3</cp:revision>
  <dcterms:created xsi:type="dcterms:W3CDTF">2024-02-17T12:54:33Z</dcterms:created>
  <dcterms:modified xsi:type="dcterms:W3CDTF">2024-02-18T17:49:28Z</dcterms:modified>
</cp:coreProperties>
</file>