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506" r:id="rId3"/>
    <p:sldId id="505" r:id="rId4"/>
    <p:sldId id="507" r:id="rId5"/>
    <p:sldId id="263" r:id="rId6"/>
    <p:sldId id="264" r:id="rId7"/>
    <p:sldId id="265" r:id="rId8"/>
    <p:sldId id="271" r:id="rId9"/>
    <p:sldId id="397" r:id="rId10"/>
    <p:sldId id="503" r:id="rId11"/>
    <p:sldId id="398" r:id="rId12"/>
    <p:sldId id="504" r:id="rId13"/>
    <p:sldId id="266" r:id="rId14"/>
    <p:sldId id="508" r:id="rId15"/>
    <p:sldId id="269" r:id="rId16"/>
    <p:sldId id="273" r:id="rId17"/>
    <p:sldId id="512" r:id="rId1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362DE-F4DB-F6C1-5AFE-FFB439F28F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24FA678-45F8-A3FC-8779-F61BFFC5B1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39A74A4-4B54-9C22-375B-4A202CCEF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4A066-6474-428D-9F1B-5FD35D2A5CB2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4279F29-E0FB-C5BF-4613-A9921FBC3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226FFA3-72D2-4BB3-3E85-69A672260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51350-FD96-4930-B2F8-4B61A68A53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7286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21E9B5-748E-80A4-2404-B484EB802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3C58F3A-F1C3-C782-87D8-03B4EA5DE0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84557B4-D220-A6B7-394D-42740CCD2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4A066-6474-428D-9F1B-5FD35D2A5CB2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547387D-BC04-29BE-5356-CD9566EF4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29D9F53-70C5-BD4A-BB32-079A10DBE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51350-FD96-4930-B2F8-4B61A68A53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9779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324A4D25-4A55-B1F3-1842-E5CE96BAF9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B6DB3FA-CD29-48A8-1416-39E89B2989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B0827BC-4846-7802-E9C8-BFCFF37B6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4A066-6474-428D-9F1B-5FD35D2A5CB2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91A6EAA-5652-A9EF-67F7-FFE774DAF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2CEAE50-BEC7-4F4B-FE24-3B624058F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51350-FD96-4930-B2F8-4B61A68A53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4333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5A42ED-E3C0-6BF3-AF56-F56CE6834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488FEE9-19E4-6B7A-8741-D9DACF795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EC0E0DD-620D-D2C7-02CF-594FA6071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4A066-6474-428D-9F1B-5FD35D2A5CB2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1BD61A5-DB39-D056-532D-0957F949E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0FE2719-B0A6-8ECC-0223-67BEC5044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51350-FD96-4930-B2F8-4B61A68A53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6127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59EEE2-E2A9-2FF0-01C1-519CC3694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E9B2D8A-1F13-FA93-DEE8-337C3196BE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94066F6-3FBF-F3FD-5CE2-07C5A5884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4A066-6474-428D-9F1B-5FD35D2A5CB2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26503F1-7DAF-8840-FD35-C0F8145E1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5ABF895-7010-210C-945C-A45511D9C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51350-FD96-4930-B2F8-4B61A68A53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2866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ABA999-986B-7138-A65B-EC186C397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B4B797-6540-1C84-B228-1C46792251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881B912-01F3-97EC-9300-8578F0B2F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69CE91F-E555-E2E8-1873-464F5957B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4A066-6474-428D-9F1B-5FD35D2A5CB2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08A08FE-3273-D814-FE5F-4E5A45FDD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3765072-8683-8046-5F3E-08032FC45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51350-FD96-4930-B2F8-4B61A68A53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662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2B63B9-6B37-27C8-55D2-C999F0105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103E5AE-6DFD-943D-3BAB-8F0A432ED8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6B257E1-C46E-2F20-F47B-7E37C739E2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E767005-F2C4-80A0-6D64-E638FD287B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804C8148-833A-44A6-3530-5084353E69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9126407A-E44F-A19B-C606-D12B49997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4A066-6474-428D-9F1B-5FD35D2A5CB2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29FAB045-E167-153B-5827-F60E8836C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043A37F7-E24D-DD3F-6C1A-E1833DF20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51350-FD96-4930-B2F8-4B61A68A53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7030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DC5101-090F-E051-2AAC-A866BD605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B46311E5-F05F-F535-D36A-BCF7194C8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4A066-6474-428D-9F1B-5FD35D2A5CB2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09A3B14A-7B77-E94C-EB5D-020D115BB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BC863BE-EEBB-12F0-A3FA-5BBEE3986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51350-FD96-4930-B2F8-4B61A68A53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4009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BB58C0B2-907F-CEC6-4A31-8B32BD400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4A066-6474-428D-9F1B-5FD35D2A5CB2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105971B2-A53F-6389-CDDA-8A3D3E9D9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6AA0C7E-A39E-540A-8598-69758DCE9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51350-FD96-4930-B2F8-4B61A68A53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3328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8E8B78-20B7-DC38-A5ED-45EFC9096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B92412C-621C-89B2-DA2B-F08B96FAC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075D941-DB68-9EFB-9945-E2D277CC43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1835AF7-274B-4232-85C5-59DEEE4B3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4A066-6474-428D-9F1B-5FD35D2A5CB2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890CDAF-AEA2-AEBF-B8B1-2B1B2B357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73634A0-825E-F04D-EF46-F574237AB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51350-FD96-4930-B2F8-4B61A68A53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9004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AB64F9-183E-1F90-9877-804781EBF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F07BB371-A4CB-7D95-2D10-BF9488811C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91414E9-4F8F-7C01-8A5A-D6FBD91987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30C1E6E-D572-649C-670C-D20B87358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4A066-6474-428D-9F1B-5FD35D2A5CB2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846775E-B47D-DA6C-16C7-6E10C901D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9B0294A-2BD3-D778-7C75-F2ADA89B5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51350-FD96-4930-B2F8-4B61A68A53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0863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7BC3D974-16A5-9B35-06D0-93187506F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5F67B09-F456-4058-7C34-6DFB4A9806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7651A7A-D208-CE14-63AD-2B420E6A96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74A066-6474-428D-9F1B-5FD35D2A5CB2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E52F34D-30C1-83BA-F95C-3001CEC2E0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B868BBA-D19E-1A53-6774-3BC2CC7F6F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7151350-FD96-4930-B2F8-4B61A68A53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0985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375074-B253-47F6-B68C-ED2226E45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NR 1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2D43018-394F-45A4-BDDA-795240C43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674688"/>
            <a:ext cx="10353762" cy="508570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>
              <a:effectLst/>
            </a:endParaRPr>
          </a:p>
          <a:p>
            <a:pPr algn="just"/>
            <a:r>
              <a:rPr lang="pl-PL" sz="2400" dirty="0">
                <a:effectLst/>
              </a:rPr>
              <a:t>Postanowieniem z dnia 10 stycznia 2019 r. Sąd Rejonowy dla Wrocławia – Krzyków wydał postanowienie o zastosowaniu tymczasowego aresztowania wobec Marcina S. na okres 3 miesięcy. Prokurator postanowieniem z dnia 20 lutego 2019 r. zmienił postanowienie Sądu i zastosował wobec podejrzanego poręczenie majątkowe, uznając że na obecnym etapie postępowania jest to środek wystarczający dla zabezpieczenia prawidłowego toku procesu.</a:t>
            </a:r>
          </a:p>
          <a:p>
            <a:pPr algn="just"/>
            <a:r>
              <a:rPr lang="pl-PL" sz="2400" b="1" i="1" dirty="0">
                <a:effectLst/>
              </a:rPr>
              <a:t>Czy prokurator mógł podjąć taką decyzję? </a:t>
            </a:r>
            <a:endParaRPr lang="pl-PL" sz="2400" i="1" dirty="0">
              <a:effectLst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75802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6E37D3-F101-4590-90A6-4FD7AC72D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750570"/>
          </a:xfrm>
        </p:spPr>
        <p:txBody>
          <a:bodyPr>
            <a:normAutofit/>
          </a:bodyPr>
          <a:lstStyle/>
          <a:p>
            <a:r>
              <a:rPr lang="pl-PL" sz="2400" dirty="0"/>
              <a:t>Kazus nr 5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698089-9F89-4C63-A0D5-0B766B78C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360171"/>
            <a:ext cx="10353762" cy="529208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sz="2400" dirty="0">
                <a:effectLst/>
              </a:rPr>
              <a:t>Jarosław Wiśniewski, lat 18, został zwolniony na trzydniową przepustkę z Zakładu Poprawczego w Malborku w dniu 10 lipca 2018 roku. W Zakładzie Poprawczym odbywał karę orzeczoną przez Sąd Rodzinny i Nieletnich, za czyny określone w art. 197 § 1 i 2 k.k., popełnione przed ukończeniem przez niego 16 roku życia. W dniu 11 lipca 2018 roku w Malborku, w okolicy Podzamcza, około godziny 23.00 Jarosław Wiśniewski zauważył przechodzącą nieopodal Karolinę Kwiatkowską. Poszedł za nią i w miejscu słabo oświetlonym, na skarpie schodzącej w stronę Nogatu, zaszedł ją od tyłu, złapał za szyję, przewrócił i zasłaniając jej usta prawą ręką, lewą zdjął jej majtki i przemocą doprowadził do obcowania płciowego. Pokrzywdzona, pomimo panujących ciemności zdołała zapamiętać pewne szczegóły z wyglądu napastnika. Karolina Kwiatkowska natychmiast zgłosiła napaść na Policję. Tam skierowano ją do lekarza – ginekologa, który zabezpieczył materiał biologiczny pochodzący od sprawcy. Pokrzywdzona udała się także do lekarza rodzinnego, który opisał jej pozostałe obrażenia w postaci zadrapań, zasinień i otarć naskórka. Jednocześnie Karolina Kwiatkowska opisała wygląd sprawcy wskazując to co zapamiętała – szeroką blizną na prawym policzku przez całą jego długość i braki w uzębieniu. Policjanci wytypowali Jarosława Wiśniewskiego i dokonali jego zatrzymania. Pokrzywdzona rozpoznała go jako sprawcę zgwałcenia. Prokuratura wszczęła śledztwo i przedstawiła podejrzanemu zarzut z art. 197 § 1 k.k. </a:t>
            </a:r>
          </a:p>
          <a:p>
            <a:pPr algn="just"/>
            <a:r>
              <a:rPr lang="pl-PL" sz="2400" b="1" i="1" dirty="0">
                <a:effectLst/>
              </a:rPr>
              <a:t>Proszę zaproponować zastosowanie ewentualnych środków zapobiegawczych wraz ze wskazaniem ich podstawy prawnej i uzasadnieniem tej podstawy.</a:t>
            </a:r>
            <a:endParaRPr lang="pl-PL" sz="2400" i="1" dirty="0">
              <a:effectLst/>
            </a:endParaRP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9107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233256-F111-48DA-A9C3-D1C570183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nr 5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CA2FE0-79E7-4FD9-B6A6-9AB88D938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b="1" dirty="0"/>
              <a:t>Wyjątkowy, prewencyjny cel stosowania środków zapobiegawczych – </a:t>
            </a:r>
            <a:r>
              <a:rPr lang="pl-PL" dirty="0"/>
              <a:t>art. 249 § 1 k.p.k.</a:t>
            </a:r>
          </a:p>
          <a:p>
            <a:pPr algn="just"/>
            <a:r>
              <a:rPr lang="pl-PL" dirty="0"/>
              <a:t>Szczególna </a:t>
            </a:r>
            <a:r>
              <a:rPr lang="pl-PL" b="1" dirty="0"/>
              <a:t>przesłanka </a:t>
            </a:r>
            <a:r>
              <a:rPr lang="pl-PL" dirty="0"/>
              <a:t>stosowania środków zapobiegawczych o charakterze prewencyjnym – art. 258 § 3 k.p.k. </a:t>
            </a:r>
            <a:r>
              <a:rPr lang="pl-PL" b="1" dirty="0"/>
              <a:t>– problem głównego a ubocznego przedmiotu ochrony w zakresie wskazanej wyżej przesłanki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91195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C5B3D4-D30C-4903-B1EE-895295B5B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NR 6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7B67E25-533C-4EC2-975C-279173EBD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24309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>
                <a:effectLst/>
              </a:rPr>
              <a:t>W dniu 3 maja 2018 r. Damian S. dokonał spalenia 10 flag narodowych przy Placu Solnym, a na kolejnych 5 napisa</a:t>
            </a:r>
            <a:r>
              <a:rPr lang="pl-PL" dirty="0"/>
              <a:t>ł „Nie sądziłem, że zatęsknię za komuną”</a:t>
            </a:r>
            <a:r>
              <a:rPr lang="pl-PL" dirty="0">
                <a:effectLst/>
              </a:rPr>
              <a:t>. Postawiono mu zarzut z art. 137 § 1 k.k. Wobec Damiana po przesłuchaniu w charakterze podejrzanego zastosowano dozór Policji. Podejrzany notorycznie nie stawiał się na Komisariacie, nie odpowiadał na wezwania organu, a jego mama zeznała w czasie przesłuchania, że nie wie, co obecnie robi Damianek, ale słyszała, że zbiera na bilet do Norwegii. W świetle tych okoliczności prokurator zdecydował się na skierowanie wniosku o tymczasowe aresztowanie, argumentując że co prawda przestępstwo nie jest zagrożone wysoką karą, ale izolacyjny środek zapobiegawczy może jako jedyny zabezpieczyć prawidłowy tok postępowania. Sąd wydał postanowienie o zastosowaniu TA na okres 2 miesięcy. </a:t>
            </a:r>
          </a:p>
          <a:p>
            <a:r>
              <a:rPr lang="pl-PL" b="1" i="1" dirty="0">
                <a:effectLst/>
              </a:rPr>
              <a:t>Oceń prawidłowość postanowienia sądu. </a:t>
            </a:r>
            <a:r>
              <a:rPr lang="pl-PL" i="1" dirty="0">
                <a:effectLst/>
              </a:rPr>
              <a:t>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78135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2BA25A-583F-417B-9572-36C31E779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KAZUS NR 7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C639202-5FC9-404C-8983-80E210F89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>
                <a:effectLst/>
              </a:rPr>
              <a:t>Prokurator skierował do Sądu Okręgowego we Wrocławiu wniosek o zastosowanie tymczasowego aresztowania wobec Marcina S., podejrzanego o czyn z art. 148 k.k. na okres 2 miesięcy. Na 7 dni przed upływem terminu stosowania TA wystąpił z wnioskiem o jego przedłużenie ponownie do Sądu Okręgowego na okres do 3 miesięcy. Po upływie 3 miesięcy, prokurator ponownie kierował wnioski o przedłużenie tymczasowego aresztowania na kolejne 3 miesiące aż do upływu 2 lat stosowania TA na etapie postępowania przygotowawczego. Na 14 dni przed upływem 2 lat skierował wniosek do Sądu Apelacyjnego we Wrocławiu o przedłużenie TA na dalsze 3 miesiące. </a:t>
            </a:r>
          </a:p>
          <a:p>
            <a:r>
              <a:rPr lang="pl-PL" b="1" i="1" dirty="0">
                <a:effectLst/>
              </a:rPr>
              <a:t>Dokonaj analizy prawidłowości postępowania prokuratora </a:t>
            </a: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1369108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B55F25-C407-4051-B3F2-1E92209A8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Kazus nr 7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C2D371D-7E39-40FF-A1B8-ACEE9E041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Czas stosowania tymczasowego aresztowania – art. 263 k.p.k.</a:t>
            </a:r>
          </a:p>
        </p:txBody>
      </p:sp>
    </p:spTree>
    <p:extLst>
      <p:ext uri="{BB962C8B-B14F-4D97-AF65-F5344CB8AC3E}">
        <p14:creationId xmlns:p14="http://schemas.microsoft.com/office/powerpoint/2010/main" val="7470924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DDD3A1-98E5-45D1-A48B-AE9AD6107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KAZUS NR 8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48FFA1-4FA6-4C63-A468-521B5C5C7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746607"/>
            <a:ext cx="10353762" cy="460282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pl-PL" dirty="0">
              <a:effectLst/>
            </a:endParaRPr>
          </a:p>
          <a:p>
            <a:pPr algn="just"/>
            <a:r>
              <a:rPr lang="pl-PL" dirty="0">
                <a:effectLst/>
              </a:rPr>
              <a:t>Funkcjonariuszowi Policji Grzegorzowi B. postawiono zarzut spowodowania średniego uszczerbku na zdrowiu Mariusza J. (art. 157 § 1 k.k.). Wg relacji Mariusza J. - wobec nieprzyznania się przez niego do popełnienia czynu podczas przesłuchania w charakterze podejrzanego - wściekły Grzegorz B. zadał Mariuszowi cios z pięści w twarz. Zakrwawionego Mariusza zarejestrowała kamera monitoringu znajdująca się przy wyjściu z komisariatu Policji. Jak wykazała opinia biegłego z zakresu medycyny sądowej, cios był całkiem precyzyjny – Mariusz doznał złamania nosa z przemieszczeniem. Prokurator, dysponując wiarygodną informacją, że Grzegorz B. podejmował próby nakłaniania </a:t>
            </a:r>
            <a:r>
              <a:rPr lang="pl-PL" dirty="0" err="1">
                <a:effectLst/>
              </a:rPr>
              <a:t>współprzesłuchującego</a:t>
            </a:r>
            <a:r>
              <a:rPr lang="pl-PL" dirty="0">
                <a:effectLst/>
              </a:rPr>
              <a:t> funkcjonariusza do przedstawienia fałszywej wersji zdarzenia, zastosował wobec niego dozór Policji (art. 275 k.p.k.) oraz zawieszenie w wykonywaniu zawodu (art. 276 k.p.k.).</a:t>
            </a:r>
          </a:p>
          <a:p>
            <a:pPr algn="just"/>
            <a:r>
              <a:rPr lang="pl-PL" b="1" dirty="0">
                <a:effectLst/>
              </a:rPr>
              <a:t>Czy w realiach kazusu wystąpiły przesłanki stosowania środków zapobiegawczych? Jeżeli tak – jakie? Oceń zasadność postanowienia prokuratora.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105873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5CBC54-29A1-47D3-8DAA-E84224F4C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715766"/>
          </a:xfrm>
        </p:spPr>
        <p:txBody>
          <a:bodyPr/>
          <a:lstStyle/>
          <a:p>
            <a:pPr algn="ctr"/>
            <a:r>
              <a:rPr lang="pl-PL" dirty="0"/>
              <a:t>KAZUS NR 9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CE8589-ED78-44F7-A7A8-2A399C6EB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561671"/>
            <a:ext cx="10353762" cy="5077667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pl-PL" dirty="0"/>
              <a:t>Komisariat Policji Wrocław – Rakowiec prowadził dochodzenie w sprawie oszustwa internetowego, polegającego na niewywiązaniu się z umowy sprzedaży laptopa marki ASUS o wartości 3000 zł. W toku dochodzenia uzyskano dane dotyczące rachunku bankowego, na który przelano pieniądze – należał on do Dariusza Z. Policjanci, po nieudanych próbach wezwania na przesłuchanie Dariusza Z., udali się w dniu 5 kwietnia  2020 r. do jego miejsca zamieszkania i postanowili go zatrzymać. Podczas zatrzymania ujawnili przy nim gotówkę w kwocie 500 zł, którą postanowili zająć. Po rozpytaniu, podczas którego Dariusz Z. powiedział, że zgubił parę miesięcy temu dowód i nie posiada rachunku bankowego o podanym przez policjantów numerze, zdecydowali się nie stawiać mu zarzutu i jedynie przesłuchali go w charakterze świadka, uznając że konieczne jest poszukiwanie dalszych dowodów. Prokurator, który otrzymał materiały postępowania 13 kwietnia 2020 r. zdecydował się wydać postanowienie o zabezpieczeniu majątkowym.</a:t>
            </a:r>
          </a:p>
          <a:p>
            <a:pPr algn="just"/>
            <a:r>
              <a:rPr lang="pl-PL" b="1" i="1" dirty="0"/>
              <a:t>Ocen prawidłowość postępowania organów procesowych. </a:t>
            </a:r>
          </a:p>
        </p:txBody>
      </p:sp>
    </p:spTree>
    <p:extLst>
      <p:ext uri="{BB962C8B-B14F-4D97-AF65-F5344CB8AC3E}">
        <p14:creationId xmlns:p14="http://schemas.microsoft.com/office/powerpoint/2010/main" val="37709878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65FACF-7B68-4AD1-9059-CB06EC2BE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Kazus nr 9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855A01-8F80-4557-9A37-394563B4E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Art. 295 k.p.k. – tymczasowe zajęcie mienia</a:t>
            </a:r>
          </a:p>
          <a:p>
            <a:pPr algn="just"/>
            <a:r>
              <a:rPr lang="pl-PL" dirty="0"/>
              <a:t>Zabezpieczenie majątkowe może być stosowane wyłącznie wobec podejrzanego </a:t>
            </a:r>
          </a:p>
          <a:p>
            <a:pPr algn="just"/>
            <a:r>
              <a:rPr lang="pl-PL" dirty="0"/>
              <a:t>Konsekwencje niezachowania 7 – dniowego terminu na wydanie postanowienia o zabezpieczeniu majątkowym</a:t>
            </a:r>
          </a:p>
        </p:txBody>
      </p:sp>
    </p:spTree>
    <p:extLst>
      <p:ext uri="{BB962C8B-B14F-4D97-AF65-F5344CB8AC3E}">
        <p14:creationId xmlns:p14="http://schemas.microsoft.com/office/powerpoint/2010/main" val="2787436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83F791-15AC-4698-BB0F-21ECED4E1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nr 1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27A0902-2ED8-47CF-986B-979830224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Zob. art. 253 </a:t>
            </a:r>
            <a:r>
              <a:rPr lang="pl-PL" sz="2800" dirty="0"/>
              <a:t>§ 2 k.p.k. i 256 k.p.k.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07959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36DF79-DBAA-4CB6-B5EB-69257DB47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Kazus nr 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C8B3F8-D225-4DBC-BA3F-477110DAB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Prokurator złożył wniosek do Sądu Rejonowego dla </a:t>
            </a:r>
            <a:r>
              <a:rPr lang="pl-PL" dirty="0" err="1"/>
              <a:t>Wrocława</a:t>
            </a:r>
            <a:r>
              <a:rPr lang="pl-PL" dirty="0"/>
              <a:t> – Śródmieścia o zastosowanie tymczasowego aresztowania wobec Grzegorza Z., podejrzanego o dokonanie zaboru w celu przywłaszczenia telefonu komórkowego marki Samsung o wartości 850 zł na szkodę Daniela S. po uprzednim użyciu przemocy polegającej na wyrwaniu pokrzywdzonemu telefonu z ręki, tj. o czyn z art. 280 </a:t>
            </a:r>
            <a:r>
              <a:rPr lang="pl-PL" sz="2800" dirty="0"/>
              <a:t>§ 1 k.k. Prokurator powołał się na grożącą podejrzanemu surową karę, wskazując że czyn ten zagrożony jest karą 12 lat pozbawienia wolności, co uzasadnia domniemanie, że podejrzany może uciec lub ukryć się w celu uniknięcia odpowiedzialności karnej.</a:t>
            </a:r>
          </a:p>
          <a:p>
            <a:r>
              <a:rPr lang="pl-PL" b="1" dirty="0"/>
              <a:t>Oceń argumentację prokuratora. </a:t>
            </a:r>
          </a:p>
        </p:txBody>
      </p:sp>
    </p:spTree>
    <p:extLst>
      <p:ext uri="{BB962C8B-B14F-4D97-AF65-F5344CB8AC3E}">
        <p14:creationId xmlns:p14="http://schemas.microsoft.com/office/powerpoint/2010/main" val="3720974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598ECA-17D1-4A50-8D85-52514CDF9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Kazus nr 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1F78CDE-2AD5-412F-986A-439E534A6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Uchwała Sądu Najwyższego 7 sędziów z dnia 27 stycznia 2011 r. </a:t>
            </a:r>
            <a:r>
              <a:rPr lang="pl-PL" b="1" dirty="0"/>
              <a:t>I KZP 23/10</a:t>
            </a:r>
          </a:p>
          <a:p>
            <a:pPr marL="0" indent="0" algn="just">
              <a:buNone/>
            </a:pPr>
            <a:r>
              <a:rPr lang="pl-PL" i="1" dirty="0"/>
              <a:t>Orzekając, na etapie postępowania przygotowawczego, w przedmiocie zastosowania albo przedłużenia stosowania tymczasowego aresztowania, sąd jest zobowiązany do oceny trafności przyjętej przez oskarżyciela publicznego kwalifikacji prawnej czynu zarzucanego podejrzanemu. Ocena ta powinna być dokonywana w kontekście ustawowych przesłanek tymczasowego aresztowania.</a:t>
            </a:r>
          </a:p>
        </p:txBody>
      </p:sp>
    </p:spTree>
    <p:extLst>
      <p:ext uri="{BB962C8B-B14F-4D97-AF65-F5344CB8AC3E}">
        <p14:creationId xmlns:p14="http://schemas.microsoft.com/office/powerpoint/2010/main" val="934345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F87033-7E85-43C6-824B-72DF2EF14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3662"/>
          </a:xfrm>
        </p:spPr>
        <p:txBody>
          <a:bodyPr/>
          <a:lstStyle/>
          <a:p>
            <a:pPr algn="ctr"/>
            <a:r>
              <a:rPr lang="pl-PL" dirty="0"/>
              <a:t>KAZUS NR 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7EB9A1-4B3A-4AA1-BC23-DFFF8C658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192" y="1273997"/>
            <a:ext cx="10897687" cy="521887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b="1" dirty="0">
                <a:effectLst/>
              </a:rPr>
              <a:t> </a:t>
            </a:r>
            <a:r>
              <a:rPr lang="pl-PL" sz="2600" dirty="0">
                <a:effectLst/>
              </a:rPr>
              <a:t>Norbertowi Z. postawiono w 2018 r. zarzut zabójstwa ze szczególnym okrucieństwem 15 – letniej Małgosi (art. 148 § 2 pkt 1 k.k.), którego miał dopuścić się w 1999 r. jako 20 - letni mężczyzna. Prokuratura wskazała na duże prawdopodobieństwo popełnienia przez podejrzanego czynu, o czym świadczą dowody z badań DNA oraz spójne wyjaśnienia </a:t>
            </a:r>
            <a:r>
              <a:rPr lang="pl-PL" sz="2600" dirty="0" err="1">
                <a:effectLst/>
              </a:rPr>
              <a:t>współpodejrzanego</a:t>
            </a:r>
            <a:r>
              <a:rPr lang="pl-PL" sz="2600" dirty="0">
                <a:effectLst/>
              </a:rPr>
              <a:t>. Ponadto w treści wniosku o zastosowanie tymczasowego aresztowania wskazano, że wysokie zagrożenie karą (minimum 12 lat) uzasadnia domniemanie, że podejrzany może uciec z kraju lub ukryć się przed organami postępowania.</a:t>
            </a:r>
          </a:p>
          <a:p>
            <a:pPr marL="0" indent="0" algn="just">
              <a:buNone/>
            </a:pPr>
            <a:r>
              <a:rPr lang="pl-PL" sz="2600" dirty="0">
                <a:effectLst/>
              </a:rPr>
              <a:t>Norbert Z. od 15 lat jest cenionym strażakiem, ma żonę, dwójkę dzieci i dom na Brochowie. W sprawie konieczne na tym etapie postępowania jest uzyskanie opinii biegłego, która jest aktualnie sporządzana oraz przeprowadzenie konfrontacji pomiędzy </a:t>
            </a:r>
            <a:r>
              <a:rPr lang="pl-PL" sz="2600" dirty="0" err="1">
                <a:effectLst/>
              </a:rPr>
              <a:t>współpodejrzanymi</a:t>
            </a:r>
            <a:r>
              <a:rPr lang="pl-PL" sz="2600" dirty="0">
                <a:effectLst/>
              </a:rPr>
              <a:t>. </a:t>
            </a:r>
          </a:p>
          <a:p>
            <a:pPr marL="0" indent="0" algn="just">
              <a:buNone/>
            </a:pPr>
            <a:r>
              <a:rPr lang="pl-PL" sz="2600" b="1" i="1" dirty="0">
                <a:effectLst/>
              </a:rPr>
              <a:t>Przedstaw kontrargumentację wobec wniosku prokuratora.</a:t>
            </a:r>
            <a:endParaRPr lang="pl-PL" sz="2600" i="1" dirty="0">
              <a:effectLst/>
            </a:endParaRPr>
          </a:p>
          <a:p>
            <a:pPr marL="0" indent="0" algn="just">
              <a:buNone/>
            </a:pPr>
            <a:endParaRPr lang="pl-PL" dirty="0">
              <a:effectLst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84490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743FF8-5187-4388-8030-46BE4BCDB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839056"/>
          </a:xfrm>
        </p:spPr>
        <p:txBody>
          <a:bodyPr/>
          <a:lstStyle/>
          <a:p>
            <a:r>
              <a:rPr lang="pl-PL" dirty="0"/>
              <a:t>PRZESŁANKA SUROWOŚCI KARY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18F491-1D3E-4AFA-A871-F9B1F86435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152335"/>
          </a:xfrm>
        </p:spPr>
        <p:txBody>
          <a:bodyPr>
            <a:normAutofit/>
          </a:bodyPr>
          <a:lstStyle/>
          <a:p>
            <a:pPr algn="just"/>
            <a:r>
              <a:rPr lang="pl-PL" sz="2800" b="1" dirty="0">
                <a:effectLst/>
              </a:rPr>
              <a:t>Uchwała SN (7) z dnia 19 stycznia 2012 r., I KZP 18/11 </a:t>
            </a:r>
            <a:endParaRPr lang="pl-PL" sz="2800" b="1" dirty="0"/>
          </a:p>
          <a:p>
            <a:pPr algn="just"/>
            <a:r>
              <a:rPr lang="pl-PL" sz="2400" i="1" dirty="0"/>
              <a:t>Podstawy stosowania tymczasowego aresztowania, określone w art. 258 § 2 k.p.k., przy spełnieniu przesłanek wskazanych w art. 249 § 1 i art. 257 § 1 k.p.k. i przy braku przesłanek negatywnych określonych w art. 259 § 1 i 2 k.p.k., stanowią samodzielne przesłanki szczególne stosowania tego środka zapobiegawczego.</a:t>
            </a:r>
            <a:endParaRPr lang="pl-PL" sz="2400" b="1" i="1" dirty="0"/>
          </a:p>
          <a:p>
            <a:pPr algn="just"/>
            <a:r>
              <a:rPr lang="pl-PL" sz="2400" i="1" dirty="0"/>
              <a:t>Do zastosowania czy przedłużenia tymczasowego aresztowania nie wystarczy samo odwołanie się przez sąd do górnej granicy zagrożenia karą.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99720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C141D0-9D45-4C9B-8CF7-98A862155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PRZESŁANKA SUROWOŚCI KARY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79F7720-B1CB-46DB-B176-90046AC5BB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sz="2800" b="1" dirty="0">
                <a:effectLst/>
              </a:rPr>
              <a:t>Wyrok SA w Krakowie z 5.05.2016 r. II </a:t>
            </a:r>
            <a:r>
              <a:rPr lang="pl-PL" sz="2800" b="1" dirty="0" err="1">
                <a:effectLst/>
              </a:rPr>
              <a:t>AKz</a:t>
            </a:r>
            <a:r>
              <a:rPr lang="pl-PL" sz="2800" b="1" dirty="0">
                <a:effectLst/>
              </a:rPr>
              <a:t> 151/16</a:t>
            </a:r>
            <a:endParaRPr lang="pl-PL" sz="2800" dirty="0">
              <a:effectLst/>
            </a:endParaRPr>
          </a:p>
          <a:p>
            <a:pPr algn="just"/>
            <a:r>
              <a:rPr lang="pl-PL" sz="2400" i="1" dirty="0"/>
              <a:t>Przywrócenie ustawą nowelizującą z 2016 roku brzmienia art. 258 § 2 k.p.k. sprzed dnia wejścia w życie ustawy nowelizującej z 2013 roku, to jest sprzed 1 lipca 2015 roku, nie uprawnia do samodzielnego powoływania art. 258 § 2 k.p.k. jako podstawy stosowania bądź przedłużania tymczasowego aresztowania</a:t>
            </a:r>
            <a:r>
              <a:rPr lang="pl-PL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2281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9616F4-78D4-4D1C-90C5-1C58ED6AF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NR 4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8BEAAEC-85EC-4A40-8612-1EBB679D5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400" dirty="0"/>
              <a:t>Sąd stosując tymczasowe aresztowanie zastrzegł, że środek ten ulegnie zmianie, jeżeli podejrzany w ciągu tygodnia złoży poręczenie majątkowe w wysokości 100 tys. złotych. Prokurator, po ogłoszeniu postanowienia, nie zgodził się z tą decyzją i wyraził sprzeciw. </a:t>
            </a:r>
          </a:p>
          <a:p>
            <a:pPr algn="just"/>
            <a:endParaRPr lang="pl-PL" sz="2400" dirty="0"/>
          </a:p>
          <a:p>
            <a:pPr marL="0" indent="0" algn="just">
              <a:buNone/>
            </a:pPr>
            <a:r>
              <a:rPr lang="pl-PL" sz="2400" b="1" i="1" dirty="0"/>
              <a:t>Czy sąd może zastosować tymczasowe aresztowanie w taki sposób? Jakie konsekwencje w wypadku złożenia sprzeciwu przez prokuratora przewiduje obecnie k.p.k.?</a:t>
            </a:r>
          </a:p>
        </p:txBody>
      </p:sp>
    </p:spTree>
    <p:extLst>
      <p:ext uri="{BB962C8B-B14F-4D97-AF65-F5344CB8AC3E}">
        <p14:creationId xmlns:p14="http://schemas.microsoft.com/office/powerpoint/2010/main" val="2007346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E06E08-8F6C-47B8-8DD9-DA7BC774F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nr 4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4E0308-BFC2-49F0-85F1-635FBEABA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Areszt kaucyjny (areszt warunkowy) oraz sprzeciw prokuratora </a:t>
            </a:r>
            <a:r>
              <a:rPr lang="pl-PL" dirty="0"/>
              <a:t>– 257 k.p.k.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11728105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1667</Words>
  <Application>Microsoft Office PowerPoint</Application>
  <PresentationFormat>Panoramiczny</PresentationFormat>
  <Paragraphs>54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1" baseType="lpstr">
      <vt:lpstr>Aptos</vt:lpstr>
      <vt:lpstr>Aptos Display</vt:lpstr>
      <vt:lpstr>Arial</vt:lpstr>
      <vt:lpstr>Motyw pakietu Office</vt:lpstr>
      <vt:lpstr>KAZUS NR 1</vt:lpstr>
      <vt:lpstr>Kazus nr 1</vt:lpstr>
      <vt:lpstr>Kazus nr 2</vt:lpstr>
      <vt:lpstr>Kazus nr 2</vt:lpstr>
      <vt:lpstr>KAZUS NR 3</vt:lpstr>
      <vt:lpstr>PRZESŁANKA SUROWOŚCI KARY</vt:lpstr>
      <vt:lpstr>PRZESŁANKA SUROWOŚCI KARY</vt:lpstr>
      <vt:lpstr>KAZUS NR 4</vt:lpstr>
      <vt:lpstr>Kazus nr 4</vt:lpstr>
      <vt:lpstr>Kazus nr 5</vt:lpstr>
      <vt:lpstr>Kazus nr 5</vt:lpstr>
      <vt:lpstr>KAZUS NR 6</vt:lpstr>
      <vt:lpstr>KAZUS NR 7</vt:lpstr>
      <vt:lpstr>Kazus nr 7</vt:lpstr>
      <vt:lpstr>KAZUS NR 8</vt:lpstr>
      <vt:lpstr>KAZUS NR 9</vt:lpstr>
      <vt:lpstr>Kazus nr 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KAZUS NR 1</dc:title>
  <dc:creator>Karol Jarząbek</dc:creator>
  <cp:lastModifiedBy>Karol Jarząbek</cp:lastModifiedBy>
  <cp:revision>1</cp:revision>
  <dcterms:created xsi:type="dcterms:W3CDTF">2024-04-08T10:05:17Z</dcterms:created>
  <dcterms:modified xsi:type="dcterms:W3CDTF">2024-04-08T10:05:29Z</dcterms:modified>
</cp:coreProperties>
</file>