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998" y="1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47746DF4-C75F-4B83-A4E9-920B95A143AE}" type="datetimeFigureOut">
              <a:rPr lang="pl-PL" smtClean="0"/>
              <a:t>2016-01-03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7BCB71C-02E0-41A5-BE51-BE80E523429D}" type="slidenum">
              <a:rPr lang="pl-PL" smtClean="0"/>
              <a:t>‹#›</a:t>
            </a:fld>
            <a:endParaRPr lang="pl-PL"/>
          </a:p>
        </p:txBody>
      </p:sp>
    </p:spTree>
    <p:extLst>
      <p:ext uri="{BB962C8B-B14F-4D97-AF65-F5344CB8AC3E}">
        <p14:creationId xmlns:p14="http://schemas.microsoft.com/office/powerpoint/2010/main" val="327674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7746DF4-C75F-4B83-A4E9-920B95A143AE}" type="datetimeFigureOut">
              <a:rPr lang="pl-PL" smtClean="0"/>
              <a:t>2016-01-03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7BCB71C-02E0-41A5-BE51-BE80E523429D}" type="slidenum">
              <a:rPr lang="pl-PL" smtClean="0"/>
              <a:t>‹#›</a:t>
            </a:fld>
            <a:endParaRPr lang="pl-PL"/>
          </a:p>
        </p:txBody>
      </p:sp>
    </p:spTree>
    <p:extLst>
      <p:ext uri="{BB962C8B-B14F-4D97-AF65-F5344CB8AC3E}">
        <p14:creationId xmlns:p14="http://schemas.microsoft.com/office/powerpoint/2010/main" val="3810544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7746DF4-C75F-4B83-A4E9-920B95A143AE}" type="datetimeFigureOut">
              <a:rPr lang="pl-PL" smtClean="0"/>
              <a:t>2016-01-03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7BCB71C-02E0-41A5-BE51-BE80E523429D}" type="slidenum">
              <a:rPr lang="pl-PL" smtClean="0"/>
              <a:t>‹#›</a:t>
            </a:fld>
            <a:endParaRPr lang="pl-PL"/>
          </a:p>
        </p:txBody>
      </p:sp>
    </p:spTree>
    <p:extLst>
      <p:ext uri="{BB962C8B-B14F-4D97-AF65-F5344CB8AC3E}">
        <p14:creationId xmlns:p14="http://schemas.microsoft.com/office/powerpoint/2010/main" val="3428925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7746DF4-C75F-4B83-A4E9-920B95A143AE}" type="datetimeFigureOut">
              <a:rPr lang="pl-PL" smtClean="0"/>
              <a:t>2016-01-03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7BCB71C-02E0-41A5-BE51-BE80E523429D}" type="slidenum">
              <a:rPr lang="pl-PL" smtClean="0"/>
              <a:t>‹#›</a:t>
            </a:fld>
            <a:endParaRPr lang="pl-PL"/>
          </a:p>
        </p:txBody>
      </p:sp>
    </p:spTree>
    <p:extLst>
      <p:ext uri="{BB962C8B-B14F-4D97-AF65-F5344CB8AC3E}">
        <p14:creationId xmlns:p14="http://schemas.microsoft.com/office/powerpoint/2010/main" val="495098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47746DF4-C75F-4B83-A4E9-920B95A143AE}" type="datetimeFigureOut">
              <a:rPr lang="pl-PL" smtClean="0"/>
              <a:t>2016-01-03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7BCB71C-02E0-41A5-BE51-BE80E523429D}" type="slidenum">
              <a:rPr lang="pl-PL" smtClean="0"/>
              <a:t>‹#›</a:t>
            </a:fld>
            <a:endParaRPr lang="pl-PL"/>
          </a:p>
        </p:txBody>
      </p:sp>
    </p:spTree>
    <p:extLst>
      <p:ext uri="{BB962C8B-B14F-4D97-AF65-F5344CB8AC3E}">
        <p14:creationId xmlns:p14="http://schemas.microsoft.com/office/powerpoint/2010/main" val="3930986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47746DF4-C75F-4B83-A4E9-920B95A143AE}" type="datetimeFigureOut">
              <a:rPr lang="pl-PL" smtClean="0"/>
              <a:t>2016-01-03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7BCB71C-02E0-41A5-BE51-BE80E523429D}" type="slidenum">
              <a:rPr lang="pl-PL" smtClean="0"/>
              <a:t>‹#›</a:t>
            </a:fld>
            <a:endParaRPr lang="pl-PL"/>
          </a:p>
        </p:txBody>
      </p:sp>
    </p:spTree>
    <p:extLst>
      <p:ext uri="{BB962C8B-B14F-4D97-AF65-F5344CB8AC3E}">
        <p14:creationId xmlns:p14="http://schemas.microsoft.com/office/powerpoint/2010/main" val="2262681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47746DF4-C75F-4B83-A4E9-920B95A143AE}" type="datetimeFigureOut">
              <a:rPr lang="pl-PL" smtClean="0"/>
              <a:t>2016-01-03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7BCB71C-02E0-41A5-BE51-BE80E523429D}" type="slidenum">
              <a:rPr lang="pl-PL" smtClean="0"/>
              <a:t>‹#›</a:t>
            </a:fld>
            <a:endParaRPr lang="pl-PL"/>
          </a:p>
        </p:txBody>
      </p:sp>
    </p:spTree>
    <p:extLst>
      <p:ext uri="{BB962C8B-B14F-4D97-AF65-F5344CB8AC3E}">
        <p14:creationId xmlns:p14="http://schemas.microsoft.com/office/powerpoint/2010/main" val="211867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47746DF4-C75F-4B83-A4E9-920B95A143AE}" type="datetimeFigureOut">
              <a:rPr lang="pl-PL" smtClean="0"/>
              <a:t>2016-01-03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7BCB71C-02E0-41A5-BE51-BE80E523429D}" type="slidenum">
              <a:rPr lang="pl-PL" smtClean="0"/>
              <a:t>‹#›</a:t>
            </a:fld>
            <a:endParaRPr lang="pl-PL"/>
          </a:p>
        </p:txBody>
      </p:sp>
    </p:spTree>
    <p:extLst>
      <p:ext uri="{BB962C8B-B14F-4D97-AF65-F5344CB8AC3E}">
        <p14:creationId xmlns:p14="http://schemas.microsoft.com/office/powerpoint/2010/main" val="85364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7746DF4-C75F-4B83-A4E9-920B95A143AE}" type="datetimeFigureOut">
              <a:rPr lang="pl-PL" smtClean="0"/>
              <a:t>2016-01-03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7BCB71C-02E0-41A5-BE51-BE80E523429D}" type="slidenum">
              <a:rPr lang="pl-PL" smtClean="0"/>
              <a:t>‹#›</a:t>
            </a:fld>
            <a:endParaRPr lang="pl-PL"/>
          </a:p>
        </p:txBody>
      </p:sp>
    </p:spTree>
    <p:extLst>
      <p:ext uri="{BB962C8B-B14F-4D97-AF65-F5344CB8AC3E}">
        <p14:creationId xmlns:p14="http://schemas.microsoft.com/office/powerpoint/2010/main" val="2824487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7746DF4-C75F-4B83-A4E9-920B95A143AE}" type="datetimeFigureOut">
              <a:rPr lang="pl-PL" smtClean="0"/>
              <a:t>2016-01-03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7BCB71C-02E0-41A5-BE51-BE80E523429D}" type="slidenum">
              <a:rPr lang="pl-PL" smtClean="0"/>
              <a:t>‹#›</a:t>
            </a:fld>
            <a:endParaRPr lang="pl-PL"/>
          </a:p>
        </p:txBody>
      </p:sp>
    </p:spTree>
    <p:extLst>
      <p:ext uri="{BB962C8B-B14F-4D97-AF65-F5344CB8AC3E}">
        <p14:creationId xmlns:p14="http://schemas.microsoft.com/office/powerpoint/2010/main" val="1312911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7746DF4-C75F-4B83-A4E9-920B95A143AE}" type="datetimeFigureOut">
              <a:rPr lang="pl-PL" smtClean="0"/>
              <a:t>2016-01-03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7BCB71C-02E0-41A5-BE51-BE80E523429D}" type="slidenum">
              <a:rPr lang="pl-PL" smtClean="0"/>
              <a:t>‹#›</a:t>
            </a:fld>
            <a:endParaRPr lang="pl-PL"/>
          </a:p>
        </p:txBody>
      </p:sp>
    </p:spTree>
    <p:extLst>
      <p:ext uri="{BB962C8B-B14F-4D97-AF65-F5344CB8AC3E}">
        <p14:creationId xmlns:p14="http://schemas.microsoft.com/office/powerpoint/2010/main" val="3425470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46DF4-C75F-4B83-A4E9-920B95A143AE}" type="datetimeFigureOut">
              <a:rPr lang="pl-PL" smtClean="0"/>
              <a:t>2016-01-03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BCB71C-02E0-41A5-BE51-BE80E523429D}" type="slidenum">
              <a:rPr lang="pl-PL" smtClean="0"/>
              <a:t>‹#›</a:t>
            </a:fld>
            <a:endParaRPr lang="pl-PL"/>
          </a:p>
        </p:txBody>
      </p:sp>
    </p:spTree>
    <p:extLst>
      <p:ext uri="{BB962C8B-B14F-4D97-AF65-F5344CB8AC3E}">
        <p14:creationId xmlns:p14="http://schemas.microsoft.com/office/powerpoint/2010/main" val="265059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764704"/>
            <a:ext cx="7772400" cy="2187674"/>
          </a:xfrm>
        </p:spPr>
        <p:txBody>
          <a:bodyPr>
            <a:normAutofit/>
          </a:bodyPr>
          <a:lstStyle/>
          <a:p>
            <a:r>
              <a:rPr lang="pl-PL" sz="2800" b="1" dirty="0" smtClean="0"/>
              <a:t>Wykład </a:t>
            </a:r>
            <a:r>
              <a:rPr lang="pl-PL" sz="2800" b="1" dirty="0" smtClean="0"/>
              <a:t>VI</a:t>
            </a:r>
            <a:endParaRPr lang="pl-PL" sz="2800" b="1" dirty="0"/>
          </a:p>
        </p:txBody>
      </p:sp>
      <p:sp>
        <p:nvSpPr>
          <p:cNvPr id="3" name="Podtytuł 2"/>
          <p:cNvSpPr>
            <a:spLocks noGrp="1"/>
          </p:cNvSpPr>
          <p:nvPr>
            <p:ph type="subTitle" idx="1"/>
          </p:nvPr>
        </p:nvSpPr>
        <p:spPr>
          <a:xfrm>
            <a:off x="1371600" y="2996952"/>
            <a:ext cx="6400800" cy="2641848"/>
          </a:xfrm>
        </p:spPr>
        <p:txBody>
          <a:bodyPr>
            <a:normAutofit/>
          </a:bodyPr>
          <a:lstStyle/>
          <a:p>
            <a:r>
              <a:rPr lang="pl-PL" sz="2400" b="1" dirty="0" smtClean="0">
                <a:solidFill>
                  <a:schemeClr val="tx1"/>
                </a:solidFill>
              </a:rPr>
              <a:t>Środki </a:t>
            </a:r>
            <a:r>
              <a:rPr lang="pl-PL" sz="2400" b="1" dirty="0">
                <a:solidFill>
                  <a:schemeClr val="tx1"/>
                </a:solidFill>
              </a:rPr>
              <a:t>p</a:t>
            </a:r>
            <a:r>
              <a:rPr lang="pl-PL" sz="2400" b="1" dirty="0" smtClean="0">
                <a:solidFill>
                  <a:schemeClr val="tx1"/>
                </a:solidFill>
              </a:rPr>
              <a:t>rzymusu </a:t>
            </a:r>
            <a:r>
              <a:rPr lang="pl-PL" sz="2400" b="1" dirty="0" smtClean="0">
                <a:solidFill>
                  <a:schemeClr val="tx1"/>
                </a:solidFill>
              </a:rPr>
              <a:t>procesowego</a:t>
            </a:r>
            <a:endParaRPr lang="pl-PL" sz="2400" b="1" dirty="0">
              <a:solidFill>
                <a:schemeClr val="tx1"/>
              </a:solidFill>
            </a:endParaRPr>
          </a:p>
          <a:p>
            <a:endParaRPr lang="pl-PL" sz="2400" b="1" dirty="0" smtClean="0">
              <a:solidFill>
                <a:schemeClr val="tx1"/>
              </a:solidFill>
            </a:endParaRPr>
          </a:p>
          <a:p>
            <a:r>
              <a:rPr lang="pl-PL" sz="2400" b="1" dirty="0" smtClean="0">
                <a:solidFill>
                  <a:schemeClr val="tx1"/>
                </a:solidFill>
              </a:rPr>
              <a:t>                                                 </a:t>
            </a:r>
          </a:p>
          <a:p>
            <a:r>
              <a:rPr lang="pl-PL" sz="2400" b="1" dirty="0">
                <a:solidFill>
                  <a:schemeClr val="tx1"/>
                </a:solidFill>
              </a:rPr>
              <a:t> </a:t>
            </a:r>
            <a:r>
              <a:rPr lang="pl-PL" sz="2400" b="1" dirty="0" smtClean="0">
                <a:solidFill>
                  <a:schemeClr val="tx1"/>
                </a:solidFill>
              </a:rPr>
              <a:t>                                                      dr Katarzyna </a:t>
            </a:r>
            <a:r>
              <a:rPr lang="pl-PL" sz="2400" b="1" dirty="0" err="1" smtClean="0">
                <a:solidFill>
                  <a:schemeClr val="tx1"/>
                </a:solidFill>
              </a:rPr>
              <a:t>Łucarz</a:t>
            </a:r>
            <a:endParaRPr lang="pl-PL" sz="2400" b="1" dirty="0" smtClean="0">
              <a:solidFill>
                <a:schemeClr val="tx1"/>
              </a:solidFill>
            </a:endParaRPr>
          </a:p>
          <a:p>
            <a:endParaRPr lang="pl-PL" sz="2400" b="1" dirty="0"/>
          </a:p>
        </p:txBody>
      </p:sp>
    </p:spTree>
    <p:extLst>
      <p:ext uri="{BB962C8B-B14F-4D97-AF65-F5344CB8AC3E}">
        <p14:creationId xmlns:p14="http://schemas.microsoft.com/office/powerpoint/2010/main" val="2286507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Zabezpieczenie przedmiotów </a:t>
            </a:r>
            <a:endParaRPr lang="pl-PL" sz="2800" b="1" dirty="0"/>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sz="2400" b="1" dirty="0" smtClean="0"/>
              <a:t>Zabezpieczenie przedmiotów w postępowaniu w sprawach o wykroczenia dotyczy wyłącznie sytuacji, w których może być orzeczony przepadek przedmiotów. Zabezpieczenie może być dokonane na mocy postanowienia sądu po wszczęciu postępowania w sprawie o takie wykroczenie. Postanowienie to doręcza osobie, u której dokonano czynności zajęcia. Na postanowienie o zabezpieczeniu służy zażalenie osobie, której prawa zostały naruszone (art. 48 § 4 KPW</a:t>
            </a:r>
            <a:r>
              <a:rPr lang="pl-PL" sz="2400" b="1" dirty="0" smtClean="0"/>
              <a:t>). Wykonuje </a:t>
            </a:r>
            <a:r>
              <a:rPr lang="pl-PL" sz="2400" b="1" dirty="0" smtClean="0"/>
              <a:t>je Policja, stosując odpowiednio przepisy o przeszukaniu w celu znalezienia i zatrzymania przedmiotów podlegających oględzinom lub mogących stanowić dowód rzeczowy (art. 48 § 3 i 4 KPW). </a:t>
            </a:r>
          </a:p>
          <a:p>
            <a:pPr marL="0" indent="0" algn="just">
              <a:buNone/>
            </a:pPr>
            <a:r>
              <a:rPr lang="pl-PL" sz="2400" b="1" dirty="0" smtClean="0"/>
              <a:t>Zabezpieczenie majątkowe trwa do czasu prawomocnego orzeczenia w sprawie. Jeżeli nie zostanie orzeczony przepadek przedmiotów, zabezpieczenie upada (art. 48 § 6 KPW).</a:t>
            </a:r>
          </a:p>
          <a:p>
            <a:pPr marL="0" indent="0" algn="just">
              <a:buNone/>
            </a:pPr>
            <a:r>
              <a:rPr lang="pl-PL" sz="2400" b="1" dirty="0" smtClean="0"/>
              <a:t> Zabezpieczenie może być poprzedzone tymczasowym zajęciem przedmiotów.</a:t>
            </a:r>
          </a:p>
          <a:p>
            <a:pPr marL="0" indent="0">
              <a:buNone/>
            </a:pPr>
            <a:endParaRPr lang="pl-PL" sz="2400" b="1" dirty="0"/>
          </a:p>
        </p:txBody>
      </p:sp>
    </p:spTree>
    <p:extLst>
      <p:ext uri="{BB962C8B-B14F-4D97-AF65-F5344CB8AC3E}">
        <p14:creationId xmlns:p14="http://schemas.microsoft.com/office/powerpoint/2010/main" val="3723336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Tymczasowe zajęcie przedmiotów</a:t>
            </a:r>
            <a:endParaRPr lang="pl-PL" sz="2800" b="1" dirty="0"/>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sz="2400" b="1" dirty="0" smtClean="0"/>
              <a:t>Tymczasowego zajęcia przedmiotu może dokonać Policja oraz w granicach swej właściwości inspektor pracy i organy administracji rządowej i samorządowej, organy kontroli państwowej i kontroli samorządu terytorialnego oraz straże gminne (miejskie), a inne organy, gdy ustawa tak stanowi, jeżeli w zakresie swego działania dowiedziały się lub ujawniły wykroczenie zagrożone przepadkiem przedmiotów, a zajęcie takie jest niezbędne dla zabezpieczenia wykonania przepadku. </a:t>
            </a:r>
          </a:p>
          <a:p>
            <a:pPr marL="0" indent="0" algn="just">
              <a:buNone/>
            </a:pPr>
            <a:r>
              <a:rPr lang="pl-PL" sz="2400" b="1" dirty="0" smtClean="0"/>
              <a:t>Czynność tymczasowego zajęcia podlega zaprotokołowaniu (art. 48 § 1 KPW).</a:t>
            </a:r>
          </a:p>
          <a:p>
            <a:pPr marL="0" indent="0" algn="just">
              <a:buNone/>
            </a:pPr>
            <a:r>
              <a:rPr lang="pl-PL" sz="2400" b="1" dirty="0" smtClean="0"/>
              <a:t>Tymczasowe zajęcie wymaga, aby zostało następnie wydane postanowienie o zabezpieczaniu, wydane przez sąd właściwy do rozpoznania sprawy, albo rozstrzygnięcie o przepadku przedmiotów. W wypadku braku takich decyzji w ciągu 7 dni od dokonania tymczasowego zajęcia, zajęcie to upada (art. 48 § 2 KPW).</a:t>
            </a:r>
          </a:p>
        </p:txBody>
      </p:sp>
    </p:spTree>
    <p:extLst>
      <p:ext uri="{BB962C8B-B14F-4D97-AF65-F5344CB8AC3E}">
        <p14:creationId xmlns:p14="http://schemas.microsoft.com/office/powerpoint/2010/main" val="2956041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Kara pieniężna porządkowa</a:t>
            </a:r>
            <a:endParaRPr lang="pl-PL" sz="2800" b="1" dirty="0"/>
          </a:p>
        </p:txBody>
      </p:sp>
      <p:sp>
        <p:nvSpPr>
          <p:cNvPr id="3" name="Symbol zastępczy zawartości 2"/>
          <p:cNvSpPr>
            <a:spLocks noGrp="1"/>
          </p:cNvSpPr>
          <p:nvPr>
            <p:ph idx="1"/>
          </p:nvPr>
        </p:nvSpPr>
        <p:spPr/>
        <p:txBody>
          <a:bodyPr>
            <a:normAutofit fontScale="62500" lnSpcReduction="20000"/>
          </a:bodyPr>
          <a:lstStyle/>
          <a:p>
            <a:pPr marL="0" indent="0">
              <a:buNone/>
            </a:pPr>
            <a:r>
              <a:rPr lang="pl-PL" b="1" dirty="0" smtClean="0"/>
              <a:t>Kara pieniężna porządkowa stanowi środek wymuszający spełnienie określonych obowiązków procesowych przez uczestników postępowania.</a:t>
            </a:r>
          </a:p>
          <a:p>
            <a:pPr marL="0" indent="0">
              <a:buNone/>
            </a:pPr>
            <a:r>
              <a:rPr lang="pl-PL" b="1" dirty="0" smtClean="0"/>
              <a:t>Kary porządkowe można nakładać na:</a:t>
            </a:r>
          </a:p>
          <a:p>
            <a:pPr marL="514350" indent="-514350">
              <a:buAutoNum type="arabicParenR"/>
            </a:pPr>
            <a:r>
              <a:rPr lang="pl-PL" b="1" dirty="0" smtClean="0"/>
              <a:t>świadka, biegłego, tłumacza, specjalistę, który nie stawił się bez usprawiedliwienia na wezwanie uprawnionego organu lub oddalił się bez pozwolenia z miejsca czynności przed jej zakończeniem albo bezpodstawnie odmówił złożenia zeznań, wykonania czynności biegłego, tłumacza lub specjalisty (art. 49 § 1 KPW),</a:t>
            </a:r>
          </a:p>
          <a:p>
            <a:pPr marL="514350" indent="-514350">
              <a:buAutoNum type="arabicParenR"/>
            </a:pPr>
            <a:r>
              <a:rPr lang="pl-PL" b="1" dirty="0" smtClean="0"/>
              <a:t>osobę, która będąc obowiązana do okazania albo wydania przedmiotu oględzin lub dowodu rzeczowego, odmówiła ich okazania lub wydania, chyba że przysługuje jej prawo do odmowy zeznań (art. 49 § 2 KPW).</a:t>
            </a:r>
          </a:p>
          <a:p>
            <a:pPr marL="514350" indent="-514350">
              <a:buAutoNum type="arabicParenR"/>
            </a:pPr>
            <a:endParaRPr lang="pl-PL" b="1" dirty="0"/>
          </a:p>
          <a:p>
            <a:pPr marL="0" indent="0">
              <a:buNone/>
            </a:pPr>
            <a:endParaRPr lang="pl-PL" b="1" dirty="0" smtClean="0"/>
          </a:p>
          <a:p>
            <a:pPr marL="0" indent="0">
              <a:buNone/>
            </a:pPr>
            <a:r>
              <a:rPr lang="pl-PL" b="1" dirty="0" smtClean="0"/>
              <a:t>Karę porządkową można nałożyć w wysokości do 250 zł, a w razie ponownego niezastosowania się do wezwania - do 500 zł (art. 49 § 1 KPW).</a:t>
            </a:r>
          </a:p>
          <a:p>
            <a:pPr marL="0" indent="0">
              <a:buNone/>
            </a:pPr>
            <a:endParaRPr lang="pl-PL" dirty="0"/>
          </a:p>
        </p:txBody>
      </p:sp>
    </p:spTree>
    <p:extLst>
      <p:ext uri="{BB962C8B-B14F-4D97-AF65-F5344CB8AC3E}">
        <p14:creationId xmlns:p14="http://schemas.microsoft.com/office/powerpoint/2010/main" val="2620691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Przymusowe doprowadzenie przez Policję </a:t>
            </a:r>
            <a:endParaRPr lang="pl-PL" sz="2800" b="1" dirty="0"/>
          </a:p>
        </p:txBody>
      </p:sp>
      <p:sp>
        <p:nvSpPr>
          <p:cNvPr id="3" name="Symbol zastępczy zawartości 2"/>
          <p:cNvSpPr>
            <a:spLocks noGrp="1"/>
          </p:cNvSpPr>
          <p:nvPr>
            <p:ph idx="1"/>
          </p:nvPr>
        </p:nvSpPr>
        <p:spPr/>
        <p:txBody>
          <a:bodyPr>
            <a:normAutofit lnSpcReduction="10000"/>
          </a:bodyPr>
          <a:lstStyle/>
          <a:p>
            <a:pPr marL="0" indent="0" algn="just">
              <a:buNone/>
            </a:pPr>
            <a:r>
              <a:rPr lang="pl-PL" sz="2400" b="1" dirty="0" smtClean="0"/>
              <a:t>Przymusowe doprowadzenie można zastosować niezależnie od nałożenia kary porządkowej wobec:</a:t>
            </a:r>
          </a:p>
          <a:p>
            <a:pPr marL="457200" indent="-457200" algn="just">
              <a:buAutoNum type="arabicParenR"/>
            </a:pPr>
            <a:r>
              <a:rPr lang="pl-PL" sz="2400" b="1" dirty="0" smtClean="0"/>
              <a:t>świadka w razie niestawienia się na wezwanie bez usprawiedliwienia,</a:t>
            </a:r>
          </a:p>
          <a:p>
            <a:pPr marL="457200" indent="-457200" algn="just">
              <a:buAutoNum type="arabicParenR"/>
            </a:pPr>
            <a:r>
              <a:rPr lang="pl-PL" sz="2400" b="1" dirty="0" smtClean="0"/>
              <a:t>obwinionego w razie niestawienia się na wezwanie bez usprawiedliwienia tylko wtedy, gdy sąd uznał jego stawiennictwo za konieczne (art. 71§ 4 KPW).</a:t>
            </a:r>
          </a:p>
          <a:p>
            <a:pPr marL="457200" indent="-457200" algn="just">
              <a:buAutoNum type="arabicParenR"/>
            </a:pPr>
            <a:r>
              <a:rPr lang="pl-PL" sz="2400" b="1" dirty="0" smtClean="0"/>
              <a:t>Wykonując zarządzenie o przymusowym doprowadzeniu obwinionego lub świadka Policja może, gdy jest to niezbędne, zatrzymać tę osobę na czas konieczny do wykonania zarządzenia. Do zatrzymania tego nie stosuje się odrębnych przepisów o zatrzymaniu (art. 52 KPW).</a:t>
            </a:r>
          </a:p>
          <a:p>
            <a:endParaRPr lang="pl-PL" sz="2400" dirty="0"/>
          </a:p>
        </p:txBody>
      </p:sp>
    </p:spTree>
    <p:extLst>
      <p:ext uri="{BB962C8B-B14F-4D97-AF65-F5344CB8AC3E}">
        <p14:creationId xmlns:p14="http://schemas.microsoft.com/office/powerpoint/2010/main" val="2538836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Zarządzenie ustalenia miejsca pobytu sprawcy wykroczenia</a:t>
            </a:r>
            <a:endParaRPr lang="pl-PL" sz="2800" b="1" dirty="0"/>
          </a:p>
        </p:txBody>
      </p:sp>
      <p:sp>
        <p:nvSpPr>
          <p:cNvPr id="3" name="Symbol zastępczy zawartości 2"/>
          <p:cNvSpPr>
            <a:spLocks noGrp="1"/>
          </p:cNvSpPr>
          <p:nvPr>
            <p:ph idx="1"/>
          </p:nvPr>
        </p:nvSpPr>
        <p:spPr/>
        <p:txBody>
          <a:bodyPr>
            <a:normAutofit/>
          </a:bodyPr>
          <a:lstStyle/>
          <a:p>
            <a:pPr marL="0" indent="0" algn="just">
              <a:buNone/>
            </a:pPr>
            <a:r>
              <a:rPr lang="pl-PL" sz="2400" b="1" dirty="0" smtClean="0"/>
              <a:t>Jeżeli miejsce pobytu osoby podejrzanej o popełnienie wykroczenia jest nieznane, sąd a w toku czynności wyjaśniających także organ dokonujący tych czynności, może zarządzić ustalenie miejsca jej pobytu przez Policję (art. 53 KPW).</a:t>
            </a:r>
            <a:endParaRPr lang="pl-PL" sz="2400" b="1" dirty="0"/>
          </a:p>
        </p:txBody>
      </p:sp>
    </p:spTree>
    <p:extLst>
      <p:ext uri="{BB962C8B-B14F-4D97-AF65-F5344CB8AC3E}">
        <p14:creationId xmlns:p14="http://schemas.microsoft.com/office/powerpoint/2010/main" val="1050534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Zarządzenie odebrania przedmiotu oględzin lub dowodu rzeczowego </a:t>
            </a:r>
            <a:endParaRPr lang="pl-PL" sz="2800" b="1" dirty="0"/>
          </a:p>
        </p:txBody>
      </p:sp>
      <p:sp>
        <p:nvSpPr>
          <p:cNvPr id="3" name="Symbol zastępczy zawartości 2"/>
          <p:cNvSpPr>
            <a:spLocks noGrp="1"/>
          </p:cNvSpPr>
          <p:nvPr>
            <p:ph idx="1"/>
          </p:nvPr>
        </p:nvSpPr>
        <p:spPr/>
        <p:txBody>
          <a:bodyPr>
            <a:normAutofit/>
          </a:bodyPr>
          <a:lstStyle/>
          <a:p>
            <a:pPr marL="0" indent="0">
              <a:buNone/>
            </a:pPr>
            <a:r>
              <a:rPr lang="pl-PL" sz="2400" b="1" dirty="0" smtClean="0"/>
              <a:t>W razie nieusprawiedliwionej odmowy okazania albo wydania przedmiotu oględzin lub dowodu rzeczowego można zarządzić jego przymusowe odebranie przez Policję (art. 50 KPW).</a:t>
            </a:r>
            <a:endParaRPr lang="pl-PL" sz="2400" b="1" dirty="0"/>
          </a:p>
        </p:txBody>
      </p:sp>
    </p:spTree>
    <p:extLst>
      <p:ext uri="{BB962C8B-B14F-4D97-AF65-F5344CB8AC3E}">
        <p14:creationId xmlns:p14="http://schemas.microsoft.com/office/powerpoint/2010/main" val="1779301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Przeszukanie </a:t>
            </a:r>
            <a:endParaRPr lang="pl-PL" sz="2800" b="1" dirty="0"/>
          </a:p>
        </p:txBody>
      </p:sp>
      <p:sp>
        <p:nvSpPr>
          <p:cNvPr id="3" name="Symbol zastępczy zawartości 2"/>
          <p:cNvSpPr>
            <a:spLocks noGrp="1"/>
          </p:cNvSpPr>
          <p:nvPr>
            <p:ph idx="1"/>
          </p:nvPr>
        </p:nvSpPr>
        <p:spPr/>
        <p:txBody>
          <a:bodyPr>
            <a:normAutofit fontScale="85000" lnSpcReduction="10000"/>
          </a:bodyPr>
          <a:lstStyle/>
          <a:p>
            <a:pPr marL="0" indent="0" algn="just">
              <a:buNone/>
            </a:pPr>
            <a:r>
              <a:rPr lang="pl-PL" sz="2400" b="1" dirty="0" smtClean="0"/>
              <a:t>Przeszukania pomieszczeń i innych miejsc osoby, jej odzieży lub podręcznych przedmiotów może dokonywać Policja, a w toku czynności wyjaśniających również inne organy je prowadzące, w celu znalezienia i zatrzymania przedmiotów podlegających oględzinom lub mogących stanowić dowód rzeczowy,  jeżeli istnieją uzasadnione podstawy do przypuszczenia, że przedmioty te lub dowody tam się znajdują (art. 44 § 1 KPW).</a:t>
            </a:r>
          </a:p>
          <a:p>
            <a:pPr marL="0" indent="0" algn="just">
              <a:buNone/>
            </a:pPr>
            <a:r>
              <a:rPr lang="pl-PL" sz="2400" b="1" dirty="0" smtClean="0"/>
              <a:t>Przeszukanie następuje wyłącznie na mocy postanowienia prokuratora lub sądu. W wypadkach niecierpiących zwłoki, jeżeli postanowienie nie mogło być uprzednio wydane, można przeprowadzić przeszukanie bez takiego postanowienia, jednak organ dokonujący tej czynności zobowiązany jest następnie zwrócić się niezwłocznie do prokuratora o zatwierdzenie przeszukania. Na żądanie osoby, u której dokonano przeszukania, doręcza się jej w terminie 14 dni postanowienie w przedmiocie zatwierdzenia przeszukania. O prawie wystąpienia z takim żądaniem należy ją pouczyć (art. 44 §3 i 4 KPW).</a:t>
            </a:r>
          </a:p>
          <a:p>
            <a:endParaRPr lang="pl-PL" sz="2400" dirty="0"/>
          </a:p>
        </p:txBody>
      </p:sp>
    </p:spTree>
    <p:extLst>
      <p:ext uri="{BB962C8B-B14F-4D97-AF65-F5344CB8AC3E}">
        <p14:creationId xmlns:p14="http://schemas.microsoft.com/office/powerpoint/2010/main" val="4039305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Zatrzymanie dokumentu uprawniającego do prowadzenia pojazdów</a:t>
            </a:r>
            <a:endParaRPr lang="pl-PL" sz="2800" b="1"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b="1" dirty="0" smtClean="0"/>
              <a:t>Zatrzymanie prawa jazdy następuje w celu zabezpieczenia przyszłego środka karnego zakazu prowadzenia pojazdów. Zgodnie z art. 135 ust. 1 ustawy </a:t>
            </a:r>
            <a:r>
              <a:rPr lang="pl-PL" b="1" dirty="0" err="1" smtClean="0"/>
              <a:t>p.r.d</a:t>
            </a:r>
            <a:r>
              <a:rPr lang="pl-PL" b="1" dirty="0" smtClean="0"/>
              <a:t>. Policjant zobligowany jest zatrzymać prawo jazdy za pokwitowaniem m.in. w razie:</a:t>
            </a:r>
          </a:p>
          <a:p>
            <a:pPr marL="514350" indent="-514350" algn="just">
              <a:buAutoNum type="arabicParenR"/>
            </a:pPr>
            <a:r>
              <a:rPr lang="pl-PL" b="1" dirty="0" smtClean="0"/>
              <a:t>uzasadnionego podejrzenia, że kierujący znajduje się w stanie nietrzeźwości lub w stanie po użyciu alkoholu albo środka działającego podobnie do alkoholu,</a:t>
            </a:r>
          </a:p>
          <a:p>
            <a:pPr marL="514350" indent="-514350" algn="just">
              <a:buAutoNum type="arabicParenR"/>
            </a:pPr>
            <a:r>
              <a:rPr lang="pl-PL" b="1" dirty="0" smtClean="0"/>
              <a:t>gdy wobec kierującego pojazdem wydane zostało postanowienie lub decyzja o zatrzymaniu prawa jazdy,</a:t>
            </a:r>
          </a:p>
          <a:p>
            <a:pPr marL="514350" indent="-514350" algn="just">
              <a:buAutoNum type="arabicParenR"/>
            </a:pPr>
            <a:r>
              <a:rPr lang="pl-PL" b="1" dirty="0" smtClean="0"/>
              <a:t>gdy wobec kierującego pojazdem orzeczono zakaz prowadzenia pojazdów lub wydano decyzję o cofnięciu prawa jazdy.</a:t>
            </a:r>
          </a:p>
          <a:p>
            <a:pPr marL="0" indent="0" algn="just">
              <a:buNone/>
            </a:pPr>
            <a:r>
              <a:rPr lang="pl-PL" b="1" dirty="0" smtClean="0"/>
              <a:t>Natomiast zgodnie z art.135 ust.2 </a:t>
            </a:r>
            <a:r>
              <a:rPr lang="pl-PL" b="1" dirty="0" err="1" smtClean="0"/>
              <a:t>p.r.d</a:t>
            </a:r>
            <a:r>
              <a:rPr lang="pl-PL" b="1" dirty="0" smtClean="0"/>
              <a:t>. może zatrzymać prawo jazdy za pokwitowaniem w razie uzasadnionego podejrzenia, że kierowca popełnił przestępstwo lub wykroczenie, za które może być orzeczony zakaz prowadzenia pojazdów. </a:t>
            </a:r>
          </a:p>
          <a:p>
            <a:endParaRPr lang="pl-PL" dirty="0"/>
          </a:p>
        </p:txBody>
      </p:sp>
    </p:spTree>
    <p:extLst>
      <p:ext uri="{BB962C8B-B14F-4D97-AF65-F5344CB8AC3E}">
        <p14:creationId xmlns:p14="http://schemas.microsoft.com/office/powerpoint/2010/main" val="4115285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Zatrzymanie dokumentu uprawniającego do prowadzenia </a:t>
            </a:r>
            <a:r>
              <a:rPr lang="pl-PL" sz="2800" b="1" smtClean="0"/>
              <a:t>pojazdów </a:t>
            </a:r>
            <a:r>
              <a:rPr lang="pl-PL" sz="2800" b="1" smtClean="0"/>
              <a:t>c.d.</a:t>
            </a:r>
            <a:endParaRPr lang="pl-PL" sz="2800" b="1" dirty="0"/>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b="1" dirty="0" smtClean="0"/>
              <a:t>Zatrzymane prawo jazdy Policja przekazuje niezwłocznie, nie później niż w ciągu 7 dni, według właściwości, sądowi uprawnionemu do rozpoznania sprawy o wykroczenie, prokuratorowi lub staroście (art. 136 ust.1 </a:t>
            </a:r>
            <a:r>
              <a:rPr lang="pl-PL" b="1" dirty="0" err="1" smtClean="0"/>
              <a:t>p.r.d</a:t>
            </a:r>
            <a:r>
              <a:rPr lang="pl-PL" b="1" dirty="0" smtClean="0"/>
              <a:t>.).</a:t>
            </a:r>
          </a:p>
          <a:p>
            <a:pPr marL="0" indent="0" algn="just">
              <a:buNone/>
            </a:pPr>
            <a:r>
              <a:rPr lang="pl-PL" b="1" dirty="0" smtClean="0"/>
              <a:t>W razie przeprowadzenia badania krwi lub moczu dla oceny trzeźwości lub zawartości środka działającego podobnie do alkoholu, prawo jazdy przekazuje się wraz z wynikiem tego badania. Jeżeli jednak wynik tego badania nie został uzyskany w ciągu 30 dni od dnia zatrzymania prawa jazdy, należy niezwłocznie zwrócić je właścicielowi (art. 136 ust.2. </a:t>
            </a:r>
            <a:r>
              <a:rPr lang="pl-PL" b="1" dirty="0" err="1" smtClean="0"/>
              <a:t>p.r.d</a:t>
            </a:r>
            <a:r>
              <a:rPr lang="pl-PL" b="1" dirty="0" smtClean="0"/>
              <a:t>.). Jest to wyjątek od reguły określonej w art. 136 ust. 1 </a:t>
            </a:r>
            <a:r>
              <a:rPr lang="pl-PL" b="1" dirty="0" err="1" smtClean="0"/>
              <a:t>p.r.d</a:t>
            </a:r>
            <a:r>
              <a:rPr lang="pl-PL" b="1" dirty="0" smtClean="0"/>
              <a:t>. Policja prowadząc postępowanie w sprawie o wykroczenie zagrożone środkiem karnym zakazu prowadzenia pojazdów może więc zatrzymać prawo jazdy do 30 dni tylko w trybie art. 136 ust. 1 </a:t>
            </a:r>
            <a:r>
              <a:rPr lang="pl-PL" b="1" dirty="0" err="1" smtClean="0"/>
              <a:t>p.r.d</a:t>
            </a:r>
            <a:r>
              <a:rPr lang="pl-PL" b="1" dirty="0" smtClean="0"/>
              <a:t>.</a:t>
            </a:r>
          </a:p>
          <a:p>
            <a:pPr marL="0" indent="0" algn="just">
              <a:buNone/>
            </a:pPr>
            <a:r>
              <a:rPr lang="pl-PL" b="1" dirty="0" smtClean="0"/>
              <a:t>Przekazując zatrzymane prawo jazdy Policja występuje z wnioskiem o wydanie postanowienia o zatrzymaniu prawa jazdy. W sprawie o wykroczenie wydaje je sąd właściwy do rozpoznania sprawy (art. 137 ust. 1 </a:t>
            </a:r>
            <a:r>
              <a:rPr lang="pl-PL" b="1" dirty="0" err="1" smtClean="0"/>
              <a:t>p.r.d</a:t>
            </a:r>
            <a:r>
              <a:rPr lang="pl-PL" b="1" dirty="0" smtClean="0"/>
              <a:t>.). Na postanowienie o zatrzymaniu prawa jazdy służy zażalenie (art. 137 ust.3 </a:t>
            </a:r>
            <a:r>
              <a:rPr lang="pl-PL" b="1" dirty="0" err="1" smtClean="0"/>
              <a:t>p.r.d</a:t>
            </a:r>
            <a:r>
              <a:rPr lang="pl-PL" b="1" dirty="0" smtClean="0"/>
              <a:t>.).</a:t>
            </a:r>
          </a:p>
          <a:p>
            <a:endParaRPr lang="pl-PL" dirty="0"/>
          </a:p>
        </p:txBody>
      </p:sp>
    </p:spTree>
    <p:extLst>
      <p:ext uri="{BB962C8B-B14F-4D97-AF65-F5344CB8AC3E}">
        <p14:creationId xmlns:p14="http://schemas.microsoft.com/office/powerpoint/2010/main" val="919634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Środki przymusu procesowego – definicja </a:t>
            </a:r>
            <a:endParaRPr lang="pl-PL" sz="2800" b="1" dirty="0"/>
          </a:p>
        </p:txBody>
      </p:sp>
      <p:sp>
        <p:nvSpPr>
          <p:cNvPr id="3" name="Symbol zastępczy zawartości 2"/>
          <p:cNvSpPr>
            <a:spLocks noGrp="1"/>
          </p:cNvSpPr>
          <p:nvPr>
            <p:ph idx="1"/>
          </p:nvPr>
        </p:nvSpPr>
        <p:spPr/>
        <p:txBody>
          <a:bodyPr>
            <a:normAutofit/>
          </a:bodyPr>
          <a:lstStyle/>
          <a:p>
            <a:pPr marL="0" indent="0" algn="just">
              <a:buNone/>
            </a:pPr>
            <a:r>
              <a:rPr lang="pl-PL" sz="2400" b="1" dirty="0" smtClean="0"/>
              <a:t>Środki przymusu procesowego to przewidziane przez prawo procesowe środki, które służą organom postępowania do wymuszenia spełnienia obowiązków przez uczestników postępowania w celu realizacji zadań procesu. </a:t>
            </a:r>
            <a:endParaRPr lang="pl-PL" sz="2400" b="1" dirty="0"/>
          </a:p>
        </p:txBody>
      </p:sp>
    </p:spTree>
    <p:extLst>
      <p:ext uri="{BB962C8B-B14F-4D97-AF65-F5344CB8AC3E}">
        <p14:creationId xmlns:p14="http://schemas.microsoft.com/office/powerpoint/2010/main" val="2577451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Organy uprawnione do stosowania środków przymusu procesowego </a:t>
            </a:r>
            <a:endParaRPr lang="pl-PL" sz="2800" b="1" dirty="0"/>
          </a:p>
        </p:txBody>
      </p:sp>
      <p:sp>
        <p:nvSpPr>
          <p:cNvPr id="3" name="Symbol zastępczy zawartości 2"/>
          <p:cNvSpPr>
            <a:spLocks noGrp="1"/>
          </p:cNvSpPr>
          <p:nvPr>
            <p:ph idx="1"/>
          </p:nvPr>
        </p:nvSpPr>
        <p:spPr/>
        <p:txBody>
          <a:bodyPr/>
          <a:lstStyle/>
          <a:p>
            <a:pPr marL="457200" indent="-457200">
              <a:buAutoNum type="arabicParenR"/>
            </a:pPr>
            <a:r>
              <a:rPr lang="pl-PL" sz="2400" dirty="0" smtClean="0"/>
              <a:t> sąd właściwy do rozpoznania sprawy</a:t>
            </a:r>
          </a:p>
          <a:p>
            <a:pPr marL="457200" indent="-457200">
              <a:buAutoNum type="arabicParenR"/>
            </a:pPr>
            <a:r>
              <a:rPr lang="pl-PL" sz="2400" dirty="0" smtClean="0"/>
              <a:t> organy dokonujące czynności wyjaśniających</a:t>
            </a:r>
          </a:p>
          <a:p>
            <a:endParaRPr lang="pl-PL" dirty="0"/>
          </a:p>
        </p:txBody>
      </p:sp>
    </p:spTree>
    <p:extLst>
      <p:ext uri="{BB962C8B-B14F-4D97-AF65-F5344CB8AC3E}">
        <p14:creationId xmlns:p14="http://schemas.microsoft.com/office/powerpoint/2010/main" val="3465614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Rodzaje środków przymusu procesowego</a:t>
            </a:r>
            <a:endParaRPr lang="pl-PL" sz="2800" b="1" dirty="0"/>
          </a:p>
        </p:txBody>
      </p:sp>
      <p:sp>
        <p:nvSpPr>
          <p:cNvPr id="3" name="Symbol zastępczy zawartości 2"/>
          <p:cNvSpPr>
            <a:spLocks noGrp="1"/>
          </p:cNvSpPr>
          <p:nvPr>
            <p:ph idx="1"/>
          </p:nvPr>
        </p:nvSpPr>
        <p:spPr/>
        <p:txBody>
          <a:bodyPr>
            <a:normAutofit/>
          </a:bodyPr>
          <a:lstStyle/>
          <a:p>
            <a:pPr marL="457200" indent="-457200">
              <a:buAutoNum type="arabicParenR"/>
            </a:pPr>
            <a:r>
              <a:rPr lang="pl-PL" sz="2400" b="1" dirty="0" smtClean="0"/>
              <a:t>zatrzymanie osoby, </a:t>
            </a:r>
          </a:p>
          <a:p>
            <a:pPr marL="457200" indent="-457200">
              <a:buAutoNum type="arabicParenR"/>
            </a:pPr>
            <a:r>
              <a:rPr lang="pl-PL" sz="2400" b="1" dirty="0" smtClean="0"/>
              <a:t>zajęcie i zabezpieczenie przedmiotów,</a:t>
            </a:r>
          </a:p>
          <a:p>
            <a:pPr marL="457200" indent="-457200">
              <a:buAutoNum type="arabicParenR"/>
            </a:pPr>
            <a:r>
              <a:rPr lang="pl-PL" sz="2400" b="1" dirty="0" smtClean="0"/>
              <a:t>kara pieniężna porządkowa,</a:t>
            </a:r>
          </a:p>
          <a:p>
            <a:pPr marL="457200" indent="-457200">
              <a:buAutoNum type="arabicParenR"/>
            </a:pPr>
            <a:r>
              <a:rPr lang="pl-PL" sz="2400" b="1" dirty="0" smtClean="0"/>
              <a:t>przymusowe doprowadzenie świadka/obwinionego,</a:t>
            </a:r>
          </a:p>
          <a:p>
            <a:pPr marL="457200" indent="-457200">
              <a:buAutoNum type="arabicParenR"/>
            </a:pPr>
            <a:r>
              <a:rPr lang="pl-PL" sz="2400" b="1" dirty="0" smtClean="0"/>
              <a:t>zarządzenie ustalenia miejsca pobytu sprawcy wykroczenia,</a:t>
            </a:r>
          </a:p>
          <a:p>
            <a:pPr marL="457200" indent="-457200">
              <a:buAutoNum type="arabicParenR"/>
            </a:pPr>
            <a:r>
              <a:rPr lang="pl-PL" sz="2400" b="1" dirty="0" smtClean="0"/>
              <a:t> zarządzenie odebrania przedmiotu oględzin lub dowodu rzeczowego,</a:t>
            </a:r>
          </a:p>
          <a:p>
            <a:pPr marL="457200" indent="-457200">
              <a:buAutoNum type="arabicParenR"/>
            </a:pPr>
            <a:r>
              <a:rPr lang="pl-PL" sz="2400" b="1" dirty="0" smtClean="0"/>
              <a:t>przeszukanie,</a:t>
            </a:r>
          </a:p>
          <a:p>
            <a:pPr marL="457200" indent="-457200">
              <a:buAutoNum type="arabicParenR"/>
            </a:pPr>
            <a:r>
              <a:rPr lang="pl-PL" sz="2400" b="1" dirty="0" smtClean="0"/>
              <a:t>zatrzymanie dokumentu uprawniającego do prowadzenia pojazdów.</a:t>
            </a:r>
            <a:endParaRPr lang="pl-PL" sz="2400" b="1" dirty="0"/>
          </a:p>
        </p:txBody>
      </p:sp>
    </p:spTree>
    <p:extLst>
      <p:ext uri="{BB962C8B-B14F-4D97-AF65-F5344CB8AC3E}">
        <p14:creationId xmlns:p14="http://schemas.microsoft.com/office/powerpoint/2010/main" val="3392329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Zatrzymanie procesowe osoby</a:t>
            </a:r>
            <a:endParaRPr lang="pl-PL" sz="2800" b="1" dirty="0"/>
          </a:p>
        </p:txBody>
      </p:sp>
      <p:sp>
        <p:nvSpPr>
          <p:cNvPr id="3" name="Symbol zastępczy zawartości 2"/>
          <p:cNvSpPr>
            <a:spLocks noGrp="1"/>
          </p:cNvSpPr>
          <p:nvPr>
            <p:ph idx="1"/>
          </p:nvPr>
        </p:nvSpPr>
        <p:spPr/>
        <p:txBody>
          <a:bodyPr>
            <a:normAutofit/>
          </a:bodyPr>
          <a:lstStyle/>
          <a:p>
            <a:pPr marL="0" indent="0" algn="just">
              <a:buNone/>
            </a:pPr>
            <a:r>
              <a:rPr lang="pl-PL" sz="2400" b="1" dirty="0" smtClean="0"/>
              <a:t>Zatrzymanie osoby polega na krótkotrwałym pozbawieniu wolności w celu umożliwienia realizacji zadań procesu. </a:t>
            </a:r>
          </a:p>
          <a:p>
            <a:pPr marL="0" indent="0" algn="just">
              <a:buNone/>
            </a:pPr>
            <a:r>
              <a:rPr lang="pl-PL" sz="2400" b="1" dirty="0" smtClean="0"/>
              <a:t>Organem uprawnionym do dokonania zatrzymania jest Policja, a w sprawach podlegających postępowaniu przyspieszonemu także inny organ, któremu przepisy szczególne ustawy powierzają zadania w zakresie ochrony porządku lub bezpieczeństwa publicznego (art. 91 § 2 KPW).</a:t>
            </a:r>
            <a:endParaRPr lang="pl-PL" sz="2400" b="1" dirty="0"/>
          </a:p>
        </p:txBody>
      </p:sp>
    </p:spTree>
    <p:extLst>
      <p:ext uri="{BB962C8B-B14F-4D97-AF65-F5344CB8AC3E}">
        <p14:creationId xmlns:p14="http://schemas.microsoft.com/office/powerpoint/2010/main" val="95721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Przesłanki zastosowania zatrzymania</a:t>
            </a:r>
            <a:endParaRPr lang="pl-PL" sz="2800" b="1" dirty="0"/>
          </a:p>
        </p:txBody>
      </p:sp>
      <p:sp>
        <p:nvSpPr>
          <p:cNvPr id="3" name="Symbol zastępczy zawartości 2"/>
          <p:cNvSpPr>
            <a:spLocks noGrp="1"/>
          </p:cNvSpPr>
          <p:nvPr>
            <p:ph idx="1"/>
          </p:nvPr>
        </p:nvSpPr>
        <p:spPr/>
        <p:txBody>
          <a:bodyPr>
            <a:normAutofit/>
          </a:bodyPr>
          <a:lstStyle/>
          <a:p>
            <a:pPr marL="0" indent="0" algn="just">
              <a:buNone/>
            </a:pPr>
            <a:r>
              <a:rPr lang="pl-PL" sz="2400" b="1" dirty="0" smtClean="0"/>
              <a:t>Zatrzymanie można zastosować wobec osoby ujętej na gorącym uczynku popełnienia wykroczenia lub bezpośrednio potem, jeżeli zachodzą podstawy do zastosowania wobec niej postępowania przyspieszonego lub nie można ustalić jej tożsamości (art. 45 § 1 KPW). Odstąpić od zatrzymania można w związku ze zobowiązaniem sprawcy wykroczenia do stawiennictwa w sądzie, albo zatrzymania paszportu lub innego dokumentu uprawniającego do przekroczenia granicy (art. 91§ 3 i 4 KPW).</a:t>
            </a:r>
            <a:endParaRPr lang="pl-PL" sz="2400" b="1" dirty="0"/>
          </a:p>
        </p:txBody>
      </p:sp>
    </p:spTree>
    <p:extLst>
      <p:ext uri="{BB962C8B-B14F-4D97-AF65-F5344CB8AC3E}">
        <p14:creationId xmlns:p14="http://schemas.microsoft.com/office/powerpoint/2010/main" val="4180119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Czas zatrzymania</a:t>
            </a:r>
            <a:endParaRPr lang="pl-PL" sz="2800" b="1" dirty="0"/>
          </a:p>
        </p:txBody>
      </p:sp>
      <p:sp>
        <p:nvSpPr>
          <p:cNvPr id="3" name="Symbol zastępczy zawartości 2"/>
          <p:cNvSpPr>
            <a:spLocks noGrp="1"/>
          </p:cNvSpPr>
          <p:nvPr>
            <p:ph idx="1"/>
          </p:nvPr>
        </p:nvSpPr>
        <p:spPr/>
        <p:txBody>
          <a:bodyPr>
            <a:normAutofit/>
          </a:bodyPr>
          <a:lstStyle/>
          <a:p>
            <a:pPr marL="0" indent="0" algn="just">
              <a:buNone/>
            </a:pPr>
            <a:r>
              <a:rPr lang="pl-PL" sz="2400" b="1" dirty="0" smtClean="0"/>
              <a:t>Czas zatrzymania liczy się od chwili ujęcia sprawcy i wynosi:</a:t>
            </a:r>
          </a:p>
          <a:p>
            <a:pPr marL="457200" indent="-457200" algn="just">
              <a:buAutoNum type="arabicParenR"/>
            </a:pPr>
            <a:r>
              <a:rPr lang="pl-PL" sz="2400" b="1" dirty="0" smtClean="0"/>
              <a:t>w sprawach o wykroczenia niepodlegające trybowi przyspieszonemu do 24 godzin, </a:t>
            </a:r>
          </a:p>
          <a:p>
            <a:pPr marL="457200" indent="-457200" algn="just">
              <a:buAutoNum type="arabicParenR"/>
            </a:pPr>
            <a:r>
              <a:rPr lang="pl-PL" sz="2400" b="1" dirty="0" smtClean="0"/>
              <a:t> w sprawach podlegających trybowi przyspieszonemu do 48 godzin (art. 46 § 6 KPW). </a:t>
            </a:r>
          </a:p>
          <a:p>
            <a:pPr marL="0" indent="0" algn="just">
              <a:buNone/>
            </a:pPr>
            <a:endParaRPr lang="pl-PL" sz="2400" b="1" dirty="0" smtClean="0"/>
          </a:p>
          <a:p>
            <a:pPr marL="0" indent="0" algn="just">
              <a:buNone/>
            </a:pPr>
            <a:r>
              <a:rPr lang="pl-PL" sz="2400" b="1" dirty="0" smtClean="0"/>
              <a:t>Zatrzymanego należy natychmiast zwolnić z upływem czasu zatrzymania (art. 46 § 5 KPW). Bezpodstawne przetrzymywanie ujętego może być bowiem uznane za przestępstwo pozbawienia człowieka wolności (art. 189 KK).</a:t>
            </a:r>
            <a:endParaRPr lang="pl-PL" sz="2400" b="1" dirty="0"/>
          </a:p>
        </p:txBody>
      </p:sp>
    </p:spTree>
    <p:extLst>
      <p:ext uri="{BB962C8B-B14F-4D97-AF65-F5344CB8AC3E}">
        <p14:creationId xmlns:p14="http://schemas.microsoft.com/office/powerpoint/2010/main" val="3339650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Uprawnienia zatrzymanego</a:t>
            </a:r>
            <a:endParaRPr lang="pl-PL" sz="2800" b="1"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sz="2400" b="1" dirty="0" smtClean="0"/>
              <a:t>Z zatrzymania sporządza się protokół, zawierający określone w ustawie elementy, a odpis protokołu wręczyć zatrzymanemu (art. 46 § 2 KPW). Należy w nim podać przyczynę zatrzymania, oświadczenia złożone przez zatrzymanego oraz pouczenie go o przysługujących mu prawach. Najważniejsze z nich to: </a:t>
            </a:r>
          </a:p>
          <a:p>
            <a:pPr marL="457200" indent="-457200">
              <a:buAutoNum type="arabicParenR"/>
            </a:pPr>
            <a:r>
              <a:rPr lang="pl-PL" sz="2400" b="1" dirty="0" smtClean="0"/>
              <a:t>żądanie zawiadomienia o zatrzymaniu osoby najbliższej (art. 46 § 3 KPW.),</a:t>
            </a:r>
          </a:p>
          <a:p>
            <a:pPr marL="457200" indent="-457200">
              <a:buAutoNum type="arabicParenR"/>
            </a:pPr>
            <a:r>
              <a:rPr lang="pl-PL" sz="2400" b="1" dirty="0" smtClean="0"/>
              <a:t> żądanie umożliwienia nawiązania w dostępnej formie kontaktu z adwokatem albo radcą prawnym jako pełnomocnikiem,</a:t>
            </a:r>
          </a:p>
          <a:p>
            <a:pPr marL="457200" indent="-457200">
              <a:buAutoNum type="arabicParenR"/>
            </a:pPr>
            <a:r>
              <a:rPr lang="pl-PL" sz="2400" b="1" dirty="0" smtClean="0"/>
              <a:t>zapewnienia możliwości bezpośredniej z nim rozmowy, przy której może być zatrzymujący (art. 46 § 4 KPW), </a:t>
            </a:r>
          </a:p>
          <a:p>
            <a:pPr marL="457200" indent="-457200">
              <a:buAutoNum type="arabicParenR"/>
            </a:pPr>
            <a:r>
              <a:rPr lang="pl-PL" sz="2400" b="1" dirty="0" smtClean="0"/>
              <a:t>otrzymanie odpisu protokołu zatrzymania (art. 46 § 2 KPW),</a:t>
            </a:r>
          </a:p>
          <a:p>
            <a:pPr marL="457200" indent="-457200">
              <a:buAutoNum type="arabicParenR"/>
            </a:pPr>
            <a:r>
              <a:rPr lang="pl-PL" sz="2400" b="1" dirty="0" smtClean="0"/>
              <a:t>możliwość złożenia zażalenia na zatrzymanie do sądu (art. 47 § 1 KPW), które inicjuje kontrolę zasadności i prawidłowości zatrzymania. Jeżeli sąd stwierdzi, że nastąpiło niewątpliwie niesłuszne zatrzymanie, zatrzymanemu przysługuje odszkodowanie i zadośćuczynienie, o które może wnosić w trybie przewidzianym w dziale XII KPW (art. 47 § 4 KPW).</a:t>
            </a:r>
          </a:p>
          <a:p>
            <a:endParaRPr lang="pl-PL" sz="2400" b="1" dirty="0"/>
          </a:p>
        </p:txBody>
      </p:sp>
    </p:spTree>
    <p:extLst>
      <p:ext uri="{BB962C8B-B14F-4D97-AF65-F5344CB8AC3E}">
        <p14:creationId xmlns:p14="http://schemas.microsoft.com/office/powerpoint/2010/main" val="2763181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Zaliczenie zatrzymania na poczet przyszłych kar</a:t>
            </a:r>
            <a:endParaRPr lang="pl-PL" sz="2800" b="1" dirty="0"/>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sz="2400" b="1" dirty="0" smtClean="0"/>
              <a:t>Okres zatrzymania zalicza się na poczet wymierzonej kary aresztu, kary ograniczenia wolności, przyjmując jeden dzień zatrzymania, z zaokrągleniem do pełnego dnia, za równoważny jednemu  dniowi kary aresztu i dwóm dniom kary ograniczenia wolności, a na poczet grzywny - przyjmując za równoważny grzywnie w wysokości 200 zł (art. 82 § 3 KPW). Nie podlega zaliczeniu na poczet wymienionych kar za wykroczenia doprowadzenie i umieszczenie osoby, która została ujęta na gorącym uczynku popełnienia wykroczenia, w izbie wytrzeźwień, jednostce Policji, zakładzie opieki zdrowotnej lub innej właściwej placówce utworzonej lub wskazanej przez jednostkę samorządu terytorialnego, jeżeli nie </a:t>
            </a:r>
            <a:r>
              <a:rPr lang="pl-PL" sz="2400" b="1" dirty="0" smtClean="0"/>
              <a:t>zastosowano </a:t>
            </a:r>
            <a:r>
              <a:rPr lang="pl-PL" sz="2400" b="1" dirty="0" smtClean="0"/>
              <a:t>do niej trybu przewidzianego w art. 45 § 1 KPW lub art. 244 KPK, ponieważ nie stanowi to „rzeczywistego pozbawienia wolności" (post. SN z dnia 26 lutego 2004 r., I KZP, OSNKW 2004/3/34).</a:t>
            </a:r>
            <a:endParaRPr lang="pl-PL" sz="2400" b="1" dirty="0"/>
          </a:p>
        </p:txBody>
      </p:sp>
    </p:spTree>
    <p:extLst>
      <p:ext uri="{BB962C8B-B14F-4D97-AF65-F5344CB8AC3E}">
        <p14:creationId xmlns:p14="http://schemas.microsoft.com/office/powerpoint/2010/main" val="227045774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1704</Words>
  <Application>Microsoft Office PowerPoint</Application>
  <PresentationFormat>Pokaz na ekranie (4:3)</PresentationFormat>
  <Paragraphs>77</Paragraphs>
  <Slides>18</Slides>
  <Notes>0</Notes>
  <HiddenSlides>0</HiddenSlides>
  <MMClips>0</MMClips>
  <ScaleCrop>false</ScaleCrop>
  <HeadingPairs>
    <vt:vector size="4" baseType="variant">
      <vt:variant>
        <vt:lpstr>Motyw</vt:lpstr>
      </vt:variant>
      <vt:variant>
        <vt:i4>1</vt:i4>
      </vt:variant>
      <vt:variant>
        <vt:lpstr>Tytuły slajdów</vt:lpstr>
      </vt:variant>
      <vt:variant>
        <vt:i4>18</vt:i4>
      </vt:variant>
    </vt:vector>
  </HeadingPairs>
  <TitlesOfParts>
    <vt:vector size="19" baseType="lpstr">
      <vt:lpstr>Motyw pakietu Office</vt:lpstr>
      <vt:lpstr>Wykład VI</vt:lpstr>
      <vt:lpstr>Środki przymusu procesowego – definicja </vt:lpstr>
      <vt:lpstr>Organy uprawnione do stosowania środków przymusu procesowego </vt:lpstr>
      <vt:lpstr>Rodzaje środków przymusu procesowego</vt:lpstr>
      <vt:lpstr>Zatrzymanie procesowe osoby</vt:lpstr>
      <vt:lpstr>Przesłanki zastosowania zatrzymania</vt:lpstr>
      <vt:lpstr>Czas zatrzymania</vt:lpstr>
      <vt:lpstr>Uprawnienia zatrzymanego</vt:lpstr>
      <vt:lpstr>Zaliczenie zatrzymania na poczet przyszłych kar</vt:lpstr>
      <vt:lpstr>Zabezpieczenie przedmiotów </vt:lpstr>
      <vt:lpstr>Tymczasowe zajęcie przedmiotów</vt:lpstr>
      <vt:lpstr>Kara pieniężna porządkowa</vt:lpstr>
      <vt:lpstr>Przymusowe doprowadzenie przez Policję </vt:lpstr>
      <vt:lpstr>Zarządzenie ustalenia miejsca pobytu sprawcy wykroczenia</vt:lpstr>
      <vt:lpstr>Zarządzenie odebrania przedmiotu oględzin lub dowodu rzeczowego </vt:lpstr>
      <vt:lpstr>Przeszukanie </vt:lpstr>
      <vt:lpstr>Zatrzymanie dokumentu uprawniającego do prowadzenia pojazdów</vt:lpstr>
      <vt:lpstr>Zatrzymanie dokumentu uprawniającego do prowadzenia pojazdów c.d.</vt:lpstr>
    </vt:vector>
  </TitlesOfParts>
  <Company>EFL Service 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Wykład</dc:title>
  <dc:creator>Piotr Łucarz</dc:creator>
  <cp:lastModifiedBy>Kasia</cp:lastModifiedBy>
  <cp:revision>7</cp:revision>
  <dcterms:created xsi:type="dcterms:W3CDTF">2013-01-16T08:35:54Z</dcterms:created>
  <dcterms:modified xsi:type="dcterms:W3CDTF">2016-01-03T10:37:32Z</dcterms:modified>
</cp:coreProperties>
</file>