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 id="281"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998" y="3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C987C5-B7BF-4BBA-9F96-ABD8FEFDA65F}" type="datetimeFigureOut">
              <a:rPr lang="pl-PL" smtClean="0"/>
              <a:t>2016-01-03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B457EA-7662-45E1-AA82-F6453E93E4D8}" type="slidenum">
              <a:rPr lang="pl-PL" smtClean="0"/>
              <a:t>‹#›</a:t>
            </a:fld>
            <a:endParaRPr lang="pl-PL"/>
          </a:p>
        </p:txBody>
      </p:sp>
    </p:spTree>
    <p:extLst>
      <p:ext uri="{BB962C8B-B14F-4D97-AF65-F5344CB8AC3E}">
        <p14:creationId xmlns:p14="http://schemas.microsoft.com/office/powerpoint/2010/main" val="196428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E4B457EA-7662-45E1-AA82-F6453E93E4D8}" type="slidenum">
              <a:rPr lang="pl-PL" smtClean="0"/>
              <a:t>9</a:t>
            </a:fld>
            <a:endParaRPr lang="pl-PL"/>
          </a:p>
        </p:txBody>
      </p:sp>
    </p:spTree>
    <p:extLst>
      <p:ext uri="{BB962C8B-B14F-4D97-AF65-F5344CB8AC3E}">
        <p14:creationId xmlns:p14="http://schemas.microsoft.com/office/powerpoint/2010/main" val="4013553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84482C5A-D928-4BED-8AFA-A9DFEC3680CC}"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4FEEAA-6A04-4EF7-9FE0-B27B54B98B96}" type="slidenum">
              <a:rPr lang="pl-PL" smtClean="0"/>
              <a:t>‹#›</a:t>
            </a:fld>
            <a:endParaRPr lang="pl-PL"/>
          </a:p>
        </p:txBody>
      </p:sp>
    </p:spTree>
    <p:extLst>
      <p:ext uri="{BB962C8B-B14F-4D97-AF65-F5344CB8AC3E}">
        <p14:creationId xmlns:p14="http://schemas.microsoft.com/office/powerpoint/2010/main" val="21185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4482C5A-D928-4BED-8AFA-A9DFEC3680CC}"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4FEEAA-6A04-4EF7-9FE0-B27B54B98B96}" type="slidenum">
              <a:rPr lang="pl-PL" smtClean="0"/>
              <a:t>‹#›</a:t>
            </a:fld>
            <a:endParaRPr lang="pl-PL"/>
          </a:p>
        </p:txBody>
      </p:sp>
    </p:spTree>
    <p:extLst>
      <p:ext uri="{BB962C8B-B14F-4D97-AF65-F5344CB8AC3E}">
        <p14:creationId xmlns:p14="http://schemas.microsoft.com/office/powerpoint/2010/main" val="350534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4482C5A-D928-4BED-8AFA-A9DFEC3680CC}"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4FEEAA-6A04-4EF7-9FE0-B27B54B98B96}" type="slidenum">
              <a:rPr lang="pl-PL" smtClean="0"/>
              <a:t>‹#›</a:t>
            </a:fld>
            <a:endParaRPr lang="pl-PL"/>
          </a:p>
        </p:txBody>
      </p:sp>
    </p:spTree>
    <p:extLst>
      <p:ext uri="{BB962C8B-B14F-4D97-AF65-F5344CB8AC3E}">
        <p14:creationId xmlns:p14="http://schemas.microsoft.com/office/powerpoint/2010/main" val="3059351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4482C5A-D928-4BED-8AFA-A9DFEC3680CC}"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4FEEAA-6A04-4EF7-9FE0-B27B54B98B96}" type="slidenum">
              <a:rPr lang="pl-PL" smtClean="0"/>
              <a:t>‹#›</a:t>
            </a:fld>
            <a:endParaRPr lang="pl-PL"/>
          </a:p>
        </p:txBody>
      </p:sp>
    </p:spTree>
    <p:extLst>
      <p:ext uri="{BB962C8B-B14F-4D97-AF65-F5344CB8AC3E}">
        <p14:creationId xmlns:p14="http://schemas.microsoft.com/office/powerpoint/2010/main" val="175451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84482C5A-D928-4BED-8AFA-A9DFEC3680CC}"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E4FEEAA-6A04-4EF7-9FE0-B27B54B98B96}" type="slidenum">
              <a:rPr lang="pl-PL" smtClean="0"/>
              <a:t>‹#›</a:t>
            </a:fld>
            <a:endParaRPr lang="pl-PL"/>
          </a:p>
        </p:txBody>
      </p:sp>
    </p:spTree>
    <p:extLst>
      <p:ext uri="{BB962C8B-B14F-4D97-AF65-F5344CB8AC3E}">
        <p14:creationId xmlns:p14="http://schemas.microsoft.com/office/powerpoint/2010/main" val="313513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84482C5A-D928-4BED-8AFA-A9DFEC3680CC}" type="datetimeFigureOut">
              <a:rPr lang="pl-PL" smtClean="0"/>
              <a:t>2016-01-03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E4FEEAA-6A04-4EF7-9FE0-B27B54B98B96}" type="slidenum">
              <a:rPr lang="pl-PL" smtClean="0"/>
              <a:t>‹#›</a:t>
            </a:fld>
            <a:endParaRPr lang="pl-PL"/>
          </a:p>
        </p:txBody>
      </p:sp>
    </p:spTree>
    <p:extLst>
      <p:ext uri="{BB962C8B-B14F-4D97-AF65-F5344CB8AC3E}">
        <p14:creationId xmlns:p14="http://schemas.microsoft.com/office/powerpoint/2010/main" val="349593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84482C5A-D928-4BED-8AFA-A9DFEC3680CC}" type="datetimeFigureOut">
              <a:rPr lang="pl-PL" smtClean="0"/>
              <a:t>2016-01-03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E4FEEAA-6A04-4EF7-9FE0-B27B54B98B96}" type="slidenum">
              <a:rPr lang="pl-PL" smtClean="0"/>
              <a:t>‹#›</a:t>
            </a:fld>
            <a:endParaRPr lang="pl-PL"/>
          </a:p>
        </p:txBody>
      </p:sp>
    </p:spTree>
    <p:extLst>
      <p:ext uri="{BB962C8B-B14F-4D97-AF65-F5344CB8AC3E}">
        <p14:creationId xmlns:p14="http://schemas.microsoft.com/office/powerpoint/2010/main" val="1576569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84482C5A-D928-4BED-8AFA-A9DFEC3680CC}" type="datetimeFigureOut">
              <a:rPr lang="pl-PL" smtClean="0"/>
              <a:t>2016-01-03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E4FEEAA-6A04-4EF7-9FE0-B27B54B98B96}" type="slidenum">
              <a:rPr lang="pl-PL" smtClean="0"/>
              <a:t>‹#›</a:t>
            </a:fld>
            <a:endParaRPr lang="pl-PL"/>
          </a:p>
        </p:txBody>
      </p:sp>
    </p:spTree>
    <p:extLst>
      <p:ext uri="{BB962C8B-B14F-4D97-AF65-F5344CB8AC3E}">
        <p14:creationId xmlns:p14="http://schemas.microsoft.com/office/powerpoint/2010/main" val="371074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4482C5A-D928-4BED-8AFA-A9DFEC3680CC}" type="datetimeFigureOut">
              <a:rPr lang="pl-PL" smtClean="0"/>
              <a:t>2016-01-03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E4FEEAA-6A04-4EF7-9FE0-B27B54B98B96}" type="slidenum">
              <a:rPr lang="pl-PL" smtClean="0"/>
              <a:t>‹#›</a:t>
            </a:fld>
            <a:endParaRPr lang="pl-PL"/>
          </a:p>
        </p:txBody>
      </p:sp>
    </p:spTree>
    <p:extLst>
      <p:ext uri="{BB962C8B-B14F-4D97-AF65-F5344CB8AC3E}">
        <p14:creationId xmlns:p14="http://schemas.microsoft.com/office/powerpoint/2010/main" val="337926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4482C5A-D928-4BED-8AFA-A9DFEC3680CC}" type="datetimeFigureOut">
              <a:rPr lang="pl-PL" smtClean="0"/>
              <a:t>2016-01-03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E4FEEAA-6A04-4EF7-9FE0-B27B54B98B96}" type="slidenum">
              <a:rPr lang="pl-PL" smtClean="0"/>
              <a:t>‹#›</a:t>
            </a:fld>
            <a:endParaRPr lang="pl-PL"/>
          </a:p>
        </p:txBody>
      </p:sp>
    </p:spTree>
    <p:extLst>
      <p:ext uri="{BB962C8B-B14F-4D97-AF65-F5344CB8AC3E}">
        <p14:creationId xmlns:p14="http://schemas.microsoft.com/office/powerpoint/2010/main" val="2380006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4482C5A-D928-4BED-8AFA-A9DFEC3680CC}" type="datetimeFigureOut">
              <a:rPr lang="pl-PL" smtClean="0"/>
              <a:t>2016-01-03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E4FEEAA-6A04-4EF7-9FE0-B27B54B98B96}" type="slidenum">
              <a:rPr lang="pl-PL" smtClean="0"/>
              <a:t>‹#›</a:t>
            </a:fld>
            <a:endParaRPr lang="pl-PL"/>
          </a:p>
        </p:txBody>
      </p:sp>
    </p:spTree>
    <p:extLst>
      <p:ext uri="{BB962C8B-B14F-4D97-AF65-F5344CB8AC3E}">
        <p14:creationId xmlns:p14="http://schemas.microsoft.com/office/powerpoint/2010/main" val="158274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82C5A-D928-4BED-8AFA-A9DFEC3680CC}" type="datetimeFigureOut">
              <a:rPr lang="pl-PL" smtClean="0"/>
              <a:t>2016-01-03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4FEEAA-6A04-4EF7-9FE0-B27B54B98B96}" type="slidenum">
              <a:rPr lang="pl-PL" smtClean="0"/>
              <a:t>‹#›</a:t>
            </a:fld>
            <a:endParaRPr lang="pl-PL"/>
          </a:p>
        </p:txBody>
      </p:sp>
    </p:spTree>
    <p:extLst>
      <p:ext uri="{BB962C8B-B14F-4D97-AF65-F5344CB8AC3E}">
        <p14:creationId xmlns:p14="http://schemas.microsoft.com/office/powerpoint/2010/main" val="916207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b="1" dirty="0" smtClean="0">
                <a:solidFill>
                  <a:schemeClr val="tx1"/>
                </a:solidFill>
              </a:rPr>
              <a:t> </a:t>
            </a:r>
            <a:endParaRPr lang="pl-PL" b="1" dirty="0">
              <a:solidFill>
                <a:schemeClr val="tx1"/>
              </a:solidFill>
            </a:endParaRPr>
          </a:p>
        </p:txBody>
      </p:sp>
      <p:sp>
        <p:nvSpPr>
          <p:cNvPr id="4" name="Tytuł 3"/>
          <p:cNvSpPr>
            <a:spLocks noGrp="1"/>
          </p:cNvSpPr>
          <p:nvPr>
            <p:ph type="ctrTitle"/>
          </p:nvPr>
        </p:nvSpPr>
        <p:spPr/>
        <p:txBody>
          <a:bodyPr>
            <a:normAutofit fontScale="90000"/>
          </a:bodyPr>
          <a:lstStyle/>
          <a:p>
            <a:r>
              <a:rPr lang="pl-PL" b="1" dirty="0" smtClean="0"/>
              <a:t/>
            </a:r>
            <a:br>
              <a:rPr lang="pl-PL" b="1" dirty="0" smtClean="0"/>
            </a:br>
            <a:r>
              <a:rPr lang="pl-PL" b="1" dirty="0"/>
              <a:t/>
            </a:r>
            <a:br>
              <a:rPr lang="pl-PL" b="1" dirty="0"/>
            </a:br>
            <a:r>
              <a:rPr lang="pl-PL" b="1" smtClean="0"/>
              <a:t>Wykład </a:t>
            </a:r>
            <a:r>
              <a:rPr lang="pl-PL" b="1"/>
              <a:t>V</a:t>
            </a:r>
            <a:r>
              <a:rPr lang="pl-PL" b="1" dirty="0" smtClean="0"/>
              <a:t/>
            </a:r>
            <a:br>
              <a:rPr lang="pl-PL" b="1" dirty="0" smtClean="0"/>
            </a:br>
            <a:r>
              <a:rPr lang="pl-PL" b="1" dirty="0" smtClean="0"/>
              <a:t/>
            </a:r>
            <a:br>
              <a:rPr lang="pl-PL" b="1" dirty="0" smtClean="0"/>
            </a:br>
            <a:r>
              <a:rPr lang="pl-PL" b="1" dirty="0" smtClean="0"/>
              <a:t>Środki zaskarżenia</a:t>
            </a:r>
            <a:r>
              <a:rPr lang="pl-PL" dirty="0" smtClean="0"/>
              <a:t/>
            </a:r>
            <a:br>
              <a:rPr lang="pl-PL" dirty="0" smtClean="0"/>
            </a:br>
            <a:r>
              <a:rPr lang="pl-PL" dirty="0"/>
              <a:t/>
            </a:r>
            <a:br>
              <a:rPr lang="pl-PL" dirty="0"/>
            </a:br>
            <a:r>
              <a:rPr lang="pl-PL" dirty="0" smtClean="0"/>
              <a:t/>
            </a:r>
            <a:br>
              <a:rPr lang="pl-PL" dirty="0" smtClean="0"/>
            </a:br>
            <a:r>
              <a:rPr lang="pl-PL" dirty="0" smtClean="0"/>
              <a:t>                      </a:t>
            </a:r>
            <a:r>
              <a:rPr lang="pl-PL" sz="2700" dirty="0" smtClean="0"/>
              <a:t>dr Katarzyna </a:t>
            </a:r>
            <a:r>
              <a:rPr lang="pl-PL" sz="2700" dirty="0" err="1" smtClean="0"/>
              <a:t>Łucarz</a:t>
            </a:r>
            <a:endParaRPr lang="pl-PL" sz="2700" dirty="0"/>
          </a:p>
        </p:txBody>
      </p:sp>
    </p:spTree>
    <p:extLst>
      <p:ext uri="{BB962C8B-B14F-4D97-AF65-F5344CB8AC3E}">
        <p14:creationId xmlns:p14="http://schemas.microsoft.com/office/powerpoint/2010/main" val="3748119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Zakaz </a:t>
            </a:r>
            <a:r>
              <a:rPr lang="pl-PL" sz="2800" b="1" i="1" dirty="0" err="1" smtClean="0"/>
              <a:t>reformationis</a:t>
            </a:r>
            <a:r>
              <a:rPr lang="pl-PL" sz="2800" b="1" i="1" dirty="0" smtClean="0"/>
              <a:t> in </a:t>
            </a:r>
            <a:r>
              <a:rPr lang="pl-PL" sz="2800" b="1" i="1" dirty="0" err="1" smtClean="0"/>
              <a:t>peius</a:t>
            </a:r>
            <a:r>
              <a:rPr lang="pl-PL" sz="2800" b="1" i="1" dirty="0" smtClean="0"/>
              <a:t> </a:t>
            </a:r>
            <a:endParaRPr lang="pl-PL" sz="2800" b="1" i="1" dirty="0"/>
          </a:p>
        </p:txBody>
      </p:sp>
      <p:sp>
        <p:nvSpPr>
          <p:cNvPr id="3" name="Symbol zastępczy zawartości 2"/>
          <p:cNvSpPr>
            <a:spLocks noGrp="1"/>
          </p:cNvSpPr>
          <p:nvPr>
            <p:ph idx="1"/>
          </p:nvPr>
        </p:nvSpPr>
        <p:spPr/>
        <p:txBody>
          <a:bodyPr>
            <a:normAutofit/>
          </a:bodyPr>
          <a:lstStyle/>
          <a:p>
            <a:pPr marL="0" indent="0" algn="just">
              <a:buNone/>
            </a:pPr>
            <a:r>
              <a:rPr lang="pl-PL" sz="2400" b="1" dirty="0" smtClean="0"/>
              <a:t>Zakaz </a:t>
            </a:r>
            <a:r>
              <a:rPr lang="pl-PL" sz="2400" b="1" i="1" dirty="0" err="1" smtClean="0"/>
              <a:t>reformationis</a:t>
            </a:r>
            <a:r>
              <a:rPr lang="pl-PL" sz="2400" b="1" i="1" dirty="0" smtClean="0"/>
              <a:t> in </a:t>
            </a:r>
            <a:r>
              <a:rPr lang="pl-PL" sz="2400" b="1" i="1" dirty="0" err="1" smtClean="0"/>
              <a:t>peius</a:t>
            </a:r>
            <a:r>
              <a:rPr lang="pl-PL" sz="2400" b="1" i="1" dirty="0" smtClean="0"/>
              <a:t> </a:t>
            </a:r>
            <a:r>
              <a:rPr lang="pl-PL" sz="2400" b="1" dirty="0" smtClean="0"/>
              <a:t>oznacza zakaz pogarszania sytuacji obwinionego, jeżeli środek odwoławczy złożony jest wyłącznie na jego korzyść. Orzeczenie w instancji odwoławczej na niekorzyść obwinionego jest możliwe, jeżeli wniesiono na jego niekorzyść środek odwoławczy i tylko w granicach zaskarżenia, chyba że ustawa stanowi inaczej. Jeżeli środek odwoławczy na niekorzyść sporządzony </a:t>
            </a:r>
            <a:r>
              <a:rPr lang="pl-PL" sz="2400" b="1" dirty="0" smtClean="0"/>
              <a:t>wniesiony został przez </a:t>
            </a:r>
            <a:r>
              <a:rPr lang="pl-PL" sz="2400" b="1" dirty="0" smtClean="0"/>
              <a:t>oskarżyciela publicznego lub </a:t>
            </a:r>
            <a:r>
              <a:rPr lang="pl-PL" sz="2400" b="1" dirty="0" smtClean="0"/>
              <a:t>pełnomocnika strony, </a:t>
            </a:r>
            <a:r>
              <a:rPr lang="pl-PL" sz="2400" b="1" dirty="0" smtClean="0"/>
              <a:t>to sąd odwoławczy rozważa jedynie stwierdzone uchybienia podniesione w środku odwoławczym lub podlegające uwzględnieniu z urzędu (art. 434 § 1 KPK w art. 109 § 2 KPW).</a:t>
            </a:r>
            <a:endParaRPr lang="pl-PL" sz="2400" b="1" dirty="0"/>
          </a:p>
        </p:txBody>
      </p:sp>
    </p:spTree>
    <p:extLst>
      <p:ext uri="{BB962C8B-B14F-4D97-AF65-F5344CB8AC3E}">
        <p14:creationId xmlns:p14="http://schemas.microsoft.com/office/powerpoint/2010/main" val="3499867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Zakres orzekania organu odwoławczego </a:t>
            </a:r>
            <a:endParaRPr lang="pl-PL" sz="2800" b="1" dirty="0"/>
          </a:p>
        </p:txBody>
      </p:sp>
      <p:sp>
        <p:nvSpPr>
          <p:cNvPr id="3" name="Symbol zastępczy zawartości 2"/>
          <p:cNvSpPr>
            <a:spLocks noGrp="1"/>
          </p:cNvSpPr>
          <p:nvPr>
            <p:ph idx="1"/>
          </p:nvPr>
        </p:nvSpPr>
        <p:spPr/>
        <p:txBody>
          <a:bodyPr>
            <a:normAutofit fontScale="85000" lnSpcReduction="20000"/>
          </a:bodyPr>
          <a:lstStyle/>
          <a:p>
            <a:pPr marL="457200" indent="-457200">
              <a:buAutoNum type="arabicParenR"/>
            </a:pPr>
            <a:r>
              <a:rPr lang="pl-PL" sz="2400" b="1" dirty="0" smtClean="0"/>
              <a:t>zakres środka zaskarżenia wskazuje, czy orzeczenie zaskarżone jest w całości czy w części (art. 103 § 4 KPW);</a:t>
            </a:r>
          </a:p>
          <a:p>
            <a:pPr marL="457200" indent="-457200">
              <a:buAutoNum type="arabicParenR"/>
            </a:pPr>
            <a:r>
              <a:rPr lang="pl-PL" sz="2400" b="1" dirty="0" smtClean="0"/>
              <a:t>kierunek wniesienia środka odwoławczego wskazuje, czy jest on wniesiony na korzyść czy na niekorzyść obwinionego. </a:t>
            </a:r>
            <a:r>
              <a:rPr lang="pl-PL" sz="2400" b="1" dirty="0"/>
              <a:t>O</a:t>
            </a:r>
            <a:r>
              <a:rPr lang="pl-PL" sz="2400" b="1" dirty="0" smtClean="0"/>
              <a:t>soba uprawniona do wniesienia zaskarżenia musi mieć w tym interes prawny (tzn. </a:t>
            </a:r>
            <a:r>
              <a:rPr lang="pl-PL" sz="2400" b="1" dirty="0" err="1" smtClean="0"/>
              <a:t>gravamen</a:t>
            </a:r>
            <a:r>
              <a:rPr lang="pl-PL" sz="2400" b="1" dirty="0" smtClean="0"/>
              <a:t>), co oznacza, że może skarżyć jedynie rozstrzygnięcia lub ustalenia naruszające jej prawa lub szkodzące jej </a:t>
            </a:r>
            <a:r>
              <a:rPr lang="pl-PL" sz="2400" b="1" dirty="0" smtClean="0"/>
              <a:t>interesom (możliwe jest zaskarżenie samego uzasadnienia). </a:t>
            </a:r>
            <a:r>
              <a:rPr lang="pl-PL" sz="2400" b="1" dirty="0" smtClean="0"/>
              <a:t>Wyjątkiem jest oskarżyciel publiczny, którego wiąże zasada obiektywizmu i który ma prawo wnieść środek odwoławczy także na korzyść obwinionego. Pamiętać jednak należy, że orzekanie na korzyść obwinionego jest możliwe zawsze niezależnie od kierunku zaskarżenia (art. 434 § 2 </a:t>
            </a:r>
            <a:r>
              <a:rPr lang="pl-PL" sz="2400" b="1" dirty="0" smtClean="0"/>
              <a:t>KPK</a:t>
            </a:r>
            <a:r>
              <a:rPr lang="pl-PL" sz="2400" b="1" dirty="0" smtClean="0"/>
              <a:t> </a:t>
            </a:r>
            <a:r>
              <a:rPr lang="pl-PL" sz="2400" b="1" dirty="0" smtClean="0"/>
              <a:t>w zw. z art. 109 § 2 </a:t>
            </a:r>
            <a:r>
              <a:rPr lang="pl-PL" sz="2400" b="1" dirty="0" smtClean="0"/>
              <a:t>KPW</a:t>
            </a:r>
            <a:r>
              <a:rPr lang="pl-PL" sz="2400" b="1" dirty="0" smtClean="0"/>
              <a:t>, </a:t>
            </a:r>
            <a:r>
              <a:rPr lang="pl-PL" sz="2400" b="1" dirty="0" smtClean="0"/>
              <a:t>art. 425 § 3 i 4 </a:t>
            </a:r>
            <a:r>
              <a:rPr lang="pl-PL" sz="2400" b="1" dirty="0" smtClean="0"/>
              <a:t>KPK</a:t>
            </a:r>
            <a:r>
              <a:rPr lang="pl-PL" sz="2400" b="1" dirty="0" smtClean="0"/>
              <a:t> </a:t>
            </a:r>
            <a:r>
              <a:rPr lang="pl-PL" sz="2400" b="1" dirty="0" smtClean="0"/>
              <a:t>w zw. z art. 109 § 2 </a:t>
            </a:r>
            <a:r>
              <a:rPr lang="pl-PL" sz="2400" b="1" dirty="0" smtClean="0"/>
              <a:t>KPW</a:t>
            </a:r>
            <a:r>
              <a:rPr lang="pl-PL" sz="2400" b="1" dirty="0" smtClean="0"/>
              <a:t>);</a:t>
            </a:r>
            <a:endParaRPr lang="pl-PL" sz="2400" b="1" dirty="0" smtClean="0"/>
          </a:p>
          <a:p>
            <a:pPr marL="457200" indent="-457200">
              <a:buAutoNum type="arabicParenR"/>
            </a:pPr>
            <a:r>
              <a:rPr lang="pl-PL" sz="2400" b="1" dirty="0" smtClean="0"/>
              <a:t>podniesione zarzuty. W ramach zarzutów, które może podnosić strona w środku odwoławczym wyróżniamy, tzw. uchybienia względne i bezwzględne.</a:t>
            </a:r>
          </a:p>
          <a:p>
            <a:pPr marL="0" indent="0">
              <a:buNone/>
            </a:pPr>
            <a:endParaRPr lang="pl-PL" sz="2400" dirty="0"/>
          </a:p>
        </p:txBody>
      </p:sp>
    </p:spTree>
    <p:extLst>
      <p:ext uri="{BB962C8B-B14F-4D97-AF65-F5344CB8AC3E}">
        <p14:creationId xmlns:p14="http://schemas.microsoft.com/office/powerpoint/2010/main" val="421687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Uchybienia tzw. względne </a:t>
            </a:r>
            <a:endParaRPr lang="pl-PL" sz="2800" b="1" dirty="0"/>
          </a:p>
        </p:txBody>
      </p:sp>
      <p:sp>
        <p:nvSpPr>
          <p:cNvPr id="3" name="Symbol zastępczy zawartości 2"/>
          <p:cNvSpPr>
            <a:spLocks noGrp="1"/>
          </p:cNvSpPr>
          <p:nvPr>
            <p:ph idx="1"/>
          </p:nvPr>
        </p:nvSpPr>
        <p:spPr/>
        <p:txBody>
          <a:bodyPr>
            <a:normAutofit/>
          </a:bodyPr>
          <a:lstStyle/>
          <a:p>
            <a:pPr marL="457200" indent="-457200" algn="just">
              <a:buAutoNum type="arabicParenR"/>
            </a:pPr>
            <a:r>
              <a:rPr lang="pl-PL" sz="2400" dirty="0" smtClean="0"/>
              <a:t>obraza przepisów prawa materialnego; </a:t>
            </a:r>
          </a:p>
          <a:p>
            <a:pPr marL="457200" indent="-457200" algn="just">
              <a:buAutoNum type="arabicParenR"/>
            </a:pPr>
            <a:r>
              <a:rPr lang="pl-PL" sz="2400" dirty="0" smtClean="0"/>
              <a:t>obraza przepisów postępowania, jeżeli mogła ona wpłynąć na treść orzeczenia; </a:t>
            </a:r>
          </a:p>
          <a:p>
            <a:pPr marL="457200" indent="-457200" algn="just">
              <a:buAutoNum type="arabicParenR"/>
            </a:pPr>
            <a:r>
              <a:rPr lang="pl-PL" sz="2400" dirty="0" smtClean="0"/>
              <a:t> błąd w ustaleniach faktycznych, przyjętych za podstawę orzeczenia, jeżeli mógł on wpłynąć na treść tego orzeczenia;</a:t>
            </a:r>
          </a:p>
          <a:p>
            <a:pPr marL="457200" indent="-457200" algn="just">
              <a:buAutoNum type="arabicParenR"/>
            </a:pPr>
            <a:r>
              <a:rPr lang="pl-PL" sz="2400" dirty="0" smtClean="0"/>
              <a:t>rażąca niewspółmierność </a:t>
            </a:r>
            <a:r>
              <a:rPr lang="pl-PL" sz="2400" dirty="0" smtClean="0"/>
              <a:t>kary/środka karnego </a:t>
            </a:r>
            <a:r>
              <a:rPr lang="pl-PL" sz="2400" dirty="0" smtClean="0"/>
              <a:t>lub niesłuszne zastosowanie albo niezastosowanie innego środka (art. 438 </a:t>
            </a:r>
            <a:r>
              <a:rPr lang="pl-PL" sz="2400" dirty="0" smtClean="0"/>
              <a:t>KPK</a:t>
            </a:r>
            <a:r>
              <a:rPr lang="pl-PL" sz="2400" dirty="0" smtClean="0"/>
              <a:t> </a:t>
            </a:r>
            <a:r>
              <a:rPr lang="pl-PL" sz="2400" dirty="0" smtClean="0"/>
              <a:t>w zw. z art. 109 § 2 </a:t>
            </a:r>
            <a:r>
              <a:rPr lang="pl-PL" sz="2400" dirty="0" smtClean="0"/>
              <a:t>KPW</a:t>
            </a:r>
            <a:r>
              <a:rPr lang="pl-PL" sz="2400" dirty="0" smtClean="0"/>
              <a:t>).</a:t>
            </a:r>
            <a:endParaRPr lang="pl-PL" sz="2400" dirty="0" smtClean="0"/>
          </a:p>
          <a:p>
            <a:pPr marL="0" indent="0">
              <a:buNone/>
            </a:pPr>
            <a:endParaRPr lang="pl-PL" sz="2400" dirty="0"/>
          </a:p>
        </p:txBody>
      </p:sp>
    </p:spTree>
    <p:extLst>
      <p:ext uri="{BB962C8B-B14F-4D97-AF65-F5344CB8AC3E}">
        <p14:creationId xmlns:p14="http://schemas.microsoft.com/office/powerpoint/2010/main" val="2197149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Uchybienia tzw. bezwzględne</a:t>
            </a:r>
            <a:endParaRPr lang="pl-PL" sz="2800"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sz="2400" b="1" dirty="0" smtClean="0"/>
              <a:t>Uchybienia tzw. bezwzględne, które sąd uwzględnia z urzędu, powodują zawsze uchylenie zaskarżonego orzeczenia, niezależnie od granic zaskarżenia, podniesionych zarzutów i wpływu uchybienia na treść orzeczenia. Mają miejsce wtedy, gdy:</a:t>
            </a:r>
          </a:p>
          <a:p>
            <a:pPr marL="457200" indent="-457200" algn="just">
              <a:buAutoNum type="arabicParenR"/>
            </a:pPr>
            <a:r>
              <a:rPr lang="pl-PL" sz="2400" b="1" dirty="0" smtClean="0"/>
              <a:t>orzeczenie wydała osoba nieuprawniona do orzekania albo sędzia podlegający wyłączeniu z mocy prawa lub niezdolny do orzekania;</a:t>
            </a:r>
          </a:p>
          <a:p>
            <a:pPr marL="457200" indent="-457200" algn="just">
              <a:buAutoNum type="arabicParenR"/>
            </a:pPr>
            <a:r>
              <a:rPr lang="pl-PL" sz="2400" b="1" dirty="0" smtClean="0"/>
              <a:t>sąd był nienależycie obsadzony lub orzeczenie nie zostało podpisane;</a:t>
            </a:r>
          </a:p>
          <a:p>
            <a:pPr marL="457200" indent="-457200" algn="just">
              <a:buAutoNum type="arabicParenR"/>
            </a:pPr>
            <a:r>
              <a:rPr lang="pl-PL" sz="2400" b="1" dirty="0" smtClean="0"/>
              <a:t>sąd powszechny orzekł w sprawie należącej do właściwości sądu wojskowego albo sąd wojskowy orzekł w sprawie należącej do właściwości sądu powszechnego;</a:t>
            </a:r>
          </a:p>
          <a:p>
            <a:pPr marL="457200" indent="-457200" algn="just">
              <a:buAutoNum type="arabicParenR"/>
            </a:pPr>
            <a:r>
              <a:rPr lang="pl-PL" sz="2400" b="1" dirty="0" smtClean="0"/>
              <a:t>sąd niższego rzędu orzekł w sprawie należącej do sądu wyższego rzędu;</a:t>
            </a:r>
          </a:p>
          <a:p>
            <a:pPr marL="457200" indent="-457200" algn="just">
              <a:buAutoNum type="arabicParenR"/>
            </a:pPr>
            <a:r>
              <a:rPr lang="pl-PL" sz="2400" b="1" dirty="0" smtClean="0"/>
              <a:t>orzeczono karę lub środek karny nieznany ustawie;</a:t>
            </a:r>
          </a:p>
          <a:p>
            <a:pPr marL="0" indent="0">
              <a:buNone/>
            </a:pPr>
            <a:endParaRPr lang="pl-PL" sz="2400" dirty="0"/>
          </a:p>
        </p:txBody>
      </p:sp>
    </p:spTree>
    <p:extLst>
      <p:ext uri="{BB962C8B-B14F-4D97-AF65-F5344CB8AC3E}">
        <p14:creationId xmlns:p14="http://schemas.microsoft.com/office/powerpoint/2010/main" val="652767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Uchybienia tzw. bezwzględne cd. </a:t>
            </a:r>
            <a:endParaRPr lang="pl-PL" sz="2800" b="1"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sz="2400" b="1" dirty="0" smtClean="0"/>
              <a:t>6)       zachodzi sprzeczność w treści orzeczenia uniemożliwiająca jego wykonanie;</a:t>
            </a:r>
          </a:p>
          <a:p>
            <a:pPr marL="457200" indent="-457200">
              <a:buAutoNum type="arabicParenR" startAt="7"/>
            </a:pPr>
            <a:r>
              <a:rPr lang="pl-PL" sz="2400" b="1" dirty="0" smtClean="0"/>
              <a:t>obwiniony </a:t>
            </a:r>
            <a:r>
              <a:rPr lang="pl-PL" sz="2400" b="1" dirty="0" smtClean="0"/>
              <a:t>nie miał obrońcy w wypadkach określonych w art. 21 § 1 </a:t>
            </a:r>
            <a:r>
              <a:rPr lang="pl-PL" sz="2400" b="1" dirty="0" smtClean="0"/>
              <a:t>(</a:t>
            </a:r>
            <a:r>
              <a:rPr lang="pl-PL" sz="2400" b="1" dirty="0" smtClean="0"/>
              <a:t>obrona obligatoryjna) lub obrońca nie brał udziału w czynnościach, w których jego udział był obowiązkowy;</a:t>
            </a:r>
          </a:p>
          <a:p>
            <a:pPr marL="457200" indent="-457200">
              <a:buAutoNum type="arabicParenR" startAt="8"/>
            </a:pPr>
            <a:r>
              <a:rPr lang="pl-PL" sz="2400" b="1" dirty="0" smtClean="0"/>
              <a:t>zachodzi </a:t>
            </a:r>
            <a:r>
              <a:rPr lang="pl-PL" sz="2400" b="1" dirty="0" smtClean="0"/>
              <a:t>jedna z wyłączających postępowanie okoliczności, określonych w art. 5 § 1 pkt 4-10 </a:t>
            </a:r>
            <a:r>
              <a:rPr lang="pl-PL" sz="2400" b="1" dirty="0" smtClean="0"/>
              <a:t>KPW </a:t>
            </a:r>
            <a:r>
              <a:rPr lang="pl-PL" sz="2400" b="1" dirty="0" smtClean="0"/>
              <a:t>(art</a:t>
            </a:r>
            <a:r>
              <a:rPr lang="pl-PL" sz="2400" b="1" dirty="0" smtClean="0"/>
              <a:t>. 104 § 1 </a:t>
            </a:r>
            <a:r>
              <a:rPr lang="pl-PL" sz="2400" b="1" dirty="0" smtClean="0"/>
              <a:t>KPW</a:t>
            </a:r>
            <a:r>
              <a:rPr lang="pl-PL" sz="2400" b="1" dirty="0" smtClean="0"/>
              <a:t>). Chodzi tu o następujące okoliczności: przedawnienie orzekania, śmierć obwinionego, obwiniony korzysta z immunitetu dyplomatycznego/konsularnego, z mocy przepisów szczególnych nie podlega on orzecznictwu na podstawie KPW, postępowanie co do tego samego czynu obwinionego zostało prawomocnie zakończone lub wcześniej wszczęte toczy się jeszcze, zachodzi brak skargi uprawnionego oskarżyciela/żądania ścigania pochodzącego od osoby uprawnionej/zezwolenia na ściganie, zachodzi inna okoliczność wyłączająca z mocy ustawy orzekanie na podstawie KPW;</a:t>
            </a:r>
          </a:p>
          <a:p>
            <a:pPr marL="0" indent="0">
              <a:buNone/>
            </a:pPr>
            <a:r>
              <a:rPr lang="pl-PL" sz="2400" b="1" dirty="0"/>
              <a:t>O</a:t>
            </a:r>
            <a:r>
              <a:rPr lang="pl-PL" sz="2400" b="1" dirty="0" smtClean="0"/>
              <a:t>rzeczenia </a:t>
            </a:r>
            <a:r>
              <a:rPr lang="pl-PL" sz="2400" b="1" dirty="0"/>
              <a:t>w sprawie o wykroczenie nie uchyla się z tego tylko powodu, że sąd orzekł w postępowaniu karnym zamiast w postępowaniu w sprawach o </a:t>
            </a:r>
            <a:r>
              <a:rPr lang="pl-PL" sz="2400" b="1" dirty="0" smtClean="0"/>
              <a:t>wykroczenia (art. 439 a KPK)</a:t>
            </a:r>
            <a:endParaRPr lang="pl-PL" sz="2400" b="1" dirty="0" smtClean="0"/>
          </a:p>
          <a:p>
            <a:pPr marL="0" indent="0">
              <a:buNone/>
            </a:pPr>
            <a:endParaRPr lang="pl-PL" sz="2400" dirty="0"/>
          </a:p>
        </p:txBody>
      </p:sp>
    </p:spTree>
    <p:extLst>
      <p:ext uri="{BB962C8B-B14F-4D97-AF65-F5344CB8AC3E}">
        <p14:creationId xmlns:p14="http://schemas.microsoft.com/office/powerpoint/2010/main" val="185407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Przekroczenie granic zaskarżenia</a:t>
            </a:r>
            <a:endParaRPr lang="pl-PL" sz="2800" b="1" dirty="0"/>
          </a:p>
        </p:txBody>
      </p:sp>
      <p:sp>
        <p:nvSpPr>
          <p:cNvPr id="3" name="Symbol zastępczy zawartości 2"/>
          <p:cNvSpPr>
            <a:spLocks noGrp="1"/>
          </p:cNvSpPr>
          <p:nvPr>
            <p:ph idx="1"/>
          </p:nvPr>
        </p:nvSpPr>
        <p:spPr/>
        <p:txBody>
          <a:bodyPr>
            <a:normAutofit fontScale="70000" lnSpcReduction="20000"/>
          </a:bodyPr>
          <a:lstStyle/>
          <a:p>
            <a:pPr marL="457200" indent="-457200" algn="just">
              <a:buAutoNum type="arabicParenR"/>
            </a:pPr>
            <a:r>
              <a:rPr lang="pl-PL" sz="2400" b="1" dirty="0" smtClean="0"/>
              <a:t>sąd odwoławczy jest obowiązany orzec niezależnie od granic zaskarżenia, podniesionych zarzutów i wpływu uchybienia na treść orzeczenia w wypadku bezwzględnych przyczyn odwoławczych wymienionych w art. 104 § </a:t>
            </a:r>
            <a:r>
              <a:rPr lang="pl-PL" sz="2400" b="1" dirty="0" smtClean="0"/>
              <a:t>1 KPW </a:t>
            </a:r>
            <a:r>
              <a:rPr lang="pl-PL" sz="2400" b="1" dirty="0" smtClean="0"/>
              <a:t>(tzw. uchybienia bezwzględne),</a:t>
            </a:r>
          </a:p>
          <a:p>
            <a:pPr marL="457200" indent="-457200" algn="just">
              <a:buAutoNum type="arabicParenR"/>
            </a:pPr>
            <a:r>
              <a:rPr lang="pl-PL" sz="2400" b="1" dirty="0" smtClean="0"/>
              <a:t>sąd odwoławczy jest obowiązany zmienić niezależnie od granic zaskarżenia i podniesionych zarzutów zaskarżone orzeczenie na korzyść obwinionego wówczas, gdy utrzymanie w mocy tego orzeczenia byłoby rażąco niesprawiedliwe (art. 440 </a:t>
            </a:r>
            <a:r>
              <a:rPr lang="pl-PL" sz="2400" b="1" dirty="0" smtClean="0"/>
              <a:t>KPK</a:t>
            </a:r>
            <a:r>
              <a:rPr lang="pl-PL" sz="2400" b="1" dirty="0" smtClean="0"/>
              <a:t> </a:t>
            </a:r>
            <a:r>
              <a:rPr lang="pl-PL" sz="2400" b="1" dirty="0" smtClean="0"/>
              <a:t>w zw. z art. 109 § </a:t>
            </a:r>
            <a:r>
              <a:rPr lang="pl-PL" sz="2400" b="1" dirty="0" smtClean="0"/>
              <a:t>2 KPW), </a:t>
            </a:r>
            <a:r>
              <a:rPr lang="pl-PL" sz="2400" b="1" dirty="0" smtClean="0"/>
              <a:t>a także gdy poprawia błędną kwalifikację czynu w wyroku przy ograniczeniu wynikającym z zakazu </a:t>
            </a:r>
            <a:r>
              <a:rPr lang="pl-PL" sz="2400" b="1" dirty="0" err="1" smtClean="0"/>
              <a:t>reformationis</a:t>
            </a:r>
            <a:r>
              <a:rPr lang="pl-PL" sz="2400" b="1" dirty="0" smtClean="0"/>
              <a:t> in </a:t>
            </a:r>
            <a:r>
              <a:rPr lang="pl-PL" sz="2400" b="1" dirty="0" err="1" smtClean="0"/>
              <a:t>peius</a:t>
            </a:r>
            <a:r>
              <a:rPr lang="pl-PL" sz="2400" b="1" dirty="0" smtClean="0"/>
              <a:t> (art. 455 </a:t>
            </a:r>
            <a:r>
              <a:rPr lang="pl-PL" sz="2400" b="1" dirty="0" smtClean="0"/>
              <a:t>KPK</a:t>
            </a:r>
            <a:r>
              <a:rPr lang="pl-PL" sz="2400" b="1" dirty="0" smtClean="0"/>
              <a:t> </a:t>
            </a:r>
            <a:r>
              <a:rPr lang="pl-PL" sz="2400" b="1" dirty="0" smtClean="0"/>
              <a:t>w zw. z art. 109 § 2 </a:t>
            </a:r>
            <a:r>
              <a:rPr lang="pl-PL" sz="2400" b="1" dirty="0" smtClean="0"/>
              <a:t>KPW</a:t>
            </a:r>
            <a:r>
              <a:rPr lang="pl-PL" sz="2400" b="1" dirty="0" smtClean="0"/>
              <a:t>),</a:t>
            </a:r>
            <a:endParaRPr lang="pl-PL" sz="2400" b="1" dirty="0" smtClean="0"/>
          </a:p>
          <a:p>
            <a:pPr marL="457200" indent="-457200" algn="just">
              <a:buAutoNum type="arabicParenR"/>
            </a:pPr>
            <a:r>
              <a:rPr lang="pl-PL" sz="2400" b="1" dirty="0" smtClean="0"/>
              <a:t>sąd odwoławczy rozszerza zakres podmiotowy orzeczenia na korzyść współoskarżonych, choćby nie wnieśli oni  środka odwoławczego, jeżeli uchyla lub zmienia orzeczenie na rzecz współobwinionego, który wniósł środek odwoławczy, a te same względy przemawiają za uchyleniem lub zmianą na rzecz </a:t>
            </a:r>
            <a:r>
              <a:rPr lang="pl-PL" sz="2400" b="1" dirty="0" smtClean="0"/>
              <a:t>tamtych pozostałych. </a:t>
            </a:r>
            <a:r>
              <a:rPr lang="pl-PL" sz="2400" b="1" dirty="0" smtClean="0"/>
              <a:t>Rozwiązanie to przełamuje prawomocność orzeczenia w części, w której uprawomocniło się ono na skutek niezłożenia środka zaskarżenia, co jest możliwe jedynie na korzyść nieskarżących orzeczenia współobwinionych (art. 435 </a:t>
            </a:r>
            <a:r>
              <a:rPr lang="pl-PL" sz="2400" b="1" dirty="0" smtClean="0"/>
              <a:t>KPK </a:t>
            </a:r>
            <a:r>
              <a:rPr lang="pl-PL" sz="2400" b="1" dirty="0" smtClean="0"/>
              <a:t>w </a:t>
            </a:r>
            <a:r>
              <a:rPr lang="pl-PL" sz="2400" b="1" dirty="0" smtClean="0"/>
              <a:t>zw. z art. 109 § 2 </a:t>
            </a:r>
            <a:r>
              <a:rPr lang="pl-PL" sz="2400" b="1" dirty="0" smtClean="0"/>
              <a:t>KPW</a:t>
            </a:r>
            <a:r>
              <a:rPr lang="pl-PL" sz="2400" b="1" dirty="0" smtClean="0"/>
              <a:t>).</a:t>
            </a:r>
            <a:endParaRPr lang="pl-PL" sz="2400" b="1" dirty="0" smtClean="0"/>
          </a:p>
          <a:p>
            <a:pPr marL="0" indent="0">
              <a:buNone/>
            </a:pPr>
            <a:endParaRPr lang="pl-PL" sz="2400" dirty="0"/>
          </a:p>
        </p:txBody>
      </p:sp>
    </p:spTree>
    <p:extLst>
      <p:ext uri="{BB962C8B-B14F-4D97-AF65-F5344CB8AC3E}">
        <p14:creationId xmlns:p14="http://schemas.microsoft.com/office/powerpoint/2010/main" val="2424337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Rodzaje rozstrzygnięć sądu odwoławczego</a:t>
            </a:r>
            <a:endParaRPr lang="pl-PL" sz="2800" b="1" dirty="0"/>
          </a:p>
        </p:txBody>
      </p:sp>
      <p:sp>
        <p:nvSpPr>
          <p:cNvPr id="3" name="Symbol zastępczy zawartości 2"/>
          <p:cNvSpPr>
            <a:spLocks noGrp="1"/>
          </p:cNvSpPr>
          <p:nvPr>
            <p:ph idx="1"/>
          </p:nvPr>
        </p:nvSpPr>
        <p:spPr/>
        <p:txBody>
          <a:bodyPr>
            <a:normAutofit/>
          </a:bodyPr>
          <a:lstStyle/>
          <a:p>
            <a:pPr marL="0" indent="0" algn="just">
              <a:buNone/>
            </a:pPr>
            <a:r>
              <a:rPr lang="pl-PL" sz="2400" b="1" dirty="0" smtClean="0"/>
              <a:t>Sąd odwoławczy może orzec: </a:t>
            </a:r>
          </a:p>
          <a:p>
            <a:pPr marL="457200" indent="-457200" algn="just">
              <a:buAutoNum type="arabicParenR"/>
            </a:pPr>
            <a:r>
              <a:rPr lang="pl-PL" sz="2400" b="1" dirty="0" smtClean="0"/>
              <a:t>utrzymanie w mocy zaskarżonego orzeczenia, </a:t>
            </a:r>
          </a:p>
          <a:p>
            <a:pPr marL="457200" indent="-457200" algn="just">
              <a:buAutoNum type="arabicParenR"/>
            </a:pPr>
            <a:r>
              <a:rPr lang="pl-PL" sz="2400" b="1" dirty="0" smtClean="0"/>
              <a:t>zmienić je orzekając odmiennie także co do istoty sprawy,</a:t>
            </a:r>
          </a:p>
          <a:p>
            <a:pPr marL="457200" indent="-457200" algn="just">
              <a:buAutoNum type="arabicParenR"/>
            </a:pPr>
            <a:r>
              <a:rPr lang="pl-PL" sz="2400" b="1" dirty="0" smtClean="0"/>
              <a:t>uchylić je w całości lub w części, umarzając postępowanie lub przekazując sprawę sądowi I instancji do ponownego rozpoznania (art. 437 </a:t>
            </a:r>
            <a:r>
              <a:rPr lang="pl-PL" sz="2400" b="1" dirty="0" smtClean="0"/>
              <a:t>KPK</a:t>
            </a:r>
            <a:r>
              <a:rPr lang="pl-PL" sz="2400" b="1" dirty="0" smtClean="0"/>
              <a:t> </a:t>
            </a:r>
            <a:r>
              <a:rPr lang="pl-PL" sz="2400" b="1" dirty="0" smtClean="0"/>
              <a:t>w zw. z art. 109 § 2 </a:t>
            </a:r>
            <a:r>
              <a:rPr lang="pl-PL" sz="2400" b="1" dirty="0" smtClean="0"/>
              <a:t>KPW</a:t>
            </a:r>
            <a:r>
              <a:rPr lang="pl-PL" sz="2400" b="1" dirty="0" smtClean="0"/>
              <a:t>).</a:t>
            </a:r>
            <a:endParaRPr lang="pl-PL" sz="2400" b="1" dirty="0" smtClean="0"/>
          </a:p>
          <a:p>
            <a:pPr marL="0" indent="0">
              <a:buNone/>
            </a:pPr>
            <a:endParaRPr lang="pl-PL" sz="2400" dirty="0"/>
          </a:p>
        </p:txBody>
      </p:sp>
    </p:spTree>
    <p:extLst>
      <p:ext uri="{BB962C8B-B14F-4D97-AF65-F5344CB8AC3E}">
        <p14:creationId xmlns:p14="http://schemas.microsoft.com/office/powerpoint/2010/main" val="3545425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2800" b="1" dirty="0" smtClean="0"/>
              <a:t>Apelacja – środek odwoławczy</a:t>
            </a:r>
            <a:endParaRPr lang="pl-PL" sz="2800" b="1" dirty="0"/>
          </a:p>
        </p:txBody>
      </p:sp>
      <p:sp>
        <p:nvSpPr>
          <p:cNvPr id="3" name="Symbol zastępczy zawartości 2"/>
          <p:cNvSpPr>
            <a:spLocks noGrp="1"/>
          </p:cNvSpPr>
          <p:nvPr>
            <p:ph idx="1"/>
          </p:nvPr>
        </p:nvSpPr>
        <p:spPr>
          <a:xfrm>
            <a:off x="457200" y="764704"/>
            <a:ext cx="8229600" cy="5976664"/>
          </a:xfrm>
        </p:spPr>
        <p:txBody>
          <a:bodyPr>
            <a:normAutofit fontScale="70000" lnSpcReduction="20000"/>
          </a:bodyPr>
          <a:lstStyle/>
          <a:p>
            <a:pPr marL="0" indent="0" algn="just">
              <a:buNone/>
            </a:pPr>
            <a:r>
              <a:rPr lang="pl-PL" sz="2400" b="1" dirty="0" smtClean="0"/>
              <a:t>Apelacja </a:t>
            </a:r>
            <a:r>
              <a:rPr lang="pl-PL" sz="2400" b="1" dirty="0" smtClean="0"/>
              <a:t>służy stronom od wyroku sądu I instancji, chyba że ustawa stanowi inaczej (art. 103 § </a:t>
            </a:r>
            <a:r>
              <a:rPr lang="pl-PL" sz="2400" b="1" dirty="0" smtClean="0"/>
              <a:t>2 KPW). </a:t>
            </a:r>
            <a:endParaRPr lang="pl-PL" sz="2400" b="1" dirty="0" smtClean="0"/>
          </a:p>
          <a:p>
            <a:pPr marL="0" indent="0" algn="just">
              <a:buNone/>
            </a:pPr>
            <a:r>
              <a:rPr lang="pl-PL" sz="2400" b="1" dirty="0" smtClean="0"/>
              <a:t>Wnosi się ją na piśmie w terminie 7 dni od daty otrzymania wyroku wraz z uzasadnieniem, chyba że ustawa stanowi inaczej. </a:t>
            </a:r>
            <a:r>
              <a:rPr lang="pl-PL" sz="2400" b="1" dirty="0" smtClean="0"/>
              <a:t>Jeżeli uzasadnienie wyroku zostało przedstawione wyłącznie w formie ustnej – termin do wniesienia apelacji biegnie od daty otrzymania wyroku wraz z przekładem tego </a:t>
            </a:r>
            <a:r>
              <a:rPr lang="pl-PL" sz="2400" b="1" dirty="0" err="1" smtClean="0"/>
              <a:t>uzsadnienia</a:t>
            </a:r>
            <a:r>
              <a:rPr lang="pl-PL" sz="2400" b="1" dirty="0" smtClean="0"/>
              <a:t>. W </a:t>
            </a:r>
            <a:r>
              <a:rPr lang="pl-PL" sz="2400" b="1" dirty="0" smtClean="0"/>
              <a:t>postępowaniu przyspieszonym termin ten jest skrócony do 3 dni. Jest to termin zawity, a więc </a:t>
            </a:r>
            <a:r>
              <a:rPr lang="pl-PL" sz="2400" b="1" dirty="0" smtClean="0"/>
              <a:t>nieprzekraczalny (to </a:t>
            </a:r>
            <a:r>
              <a:rPr lang="pl-PL" sz="2400" b="1" dirty="0"/>
              <a:t>oznacza, że apelacja wniesiona po terminie jest </a:t>
            </a:r>
            <a:r>
              <a:rPr lang="pl-PL" sz="2400" b="1" dirty="0" smtClean="0"/>
              <a:t>bezskuteczna)</a:t>
            </a:r>
            <a:r>
              <a:rPr lang="pl-PL" sz="2400" b="1" dirty="0" smtClean="0"/>
              <a:t>, </a:t>
            </a:r>
            <a:r>
              <a:rPr lang="pl-PL" sz="2400" b="1" dirty="0" smtClean="0"/>
              <a:t>choć </a:t>
            </a:r>
            <a:r>
              <a:rPr lang="pl-PL" sz="2400" b="1" dirty="0" err="1" smtClean="0"/>
              <a:t>przywracalny</a:t>
            </a:r>
            <a:r>
              <a:rPr lang="pl-PL" sz="2400" b="1" dirty="0" smtClean="0"/>
              <a:t> (art. 105 § 1 </a:t>
            </a:r>
            <a:r>
              <a:rPr lang="pl-PL" sz="2400" b="1" dirty="0" smtClean="0"/>
              <a:t>KPK</a:t>
            </a:r>
            <a:r>
              <a:rPr lang="pl-PL" sz="2400" b="1" dirty="0" smtClean="0"/>
              <a:t>, </a:t>
            </a:r>
            <a:r>
              <a:rPr lang="pl-PL" sz="2400" b="1" dirty="0" smtClean="0"/>
              <a:t>art. 122 § 2 </a:t>
            </a:r>
            <a:r>
              <a:rPr lang="pl-PL" sz="2400" b="1" dirty="0" smtClean="0"/>
              <a:t>KPK</a:t>
            </a:r>
            <a:r>
              <a:rPr lang="pl-PL" sz="2400" b="1" dirty="0" smtClean="0"/>
              <a:t> </a:t>
            </a:r>
            <a:r>
              <a:rPr lang="pl-PL" sz="2400" b="1" dirty="0" smtClean="0"/>
              <a:t>w zw. z art. 38 § 1 </a:t>
            </a:r>
            <a:r>
              <a:rPr lang="pl-PL" sz="2400" b="1" dirty="0" smtClean="0"/>
              <a:t>KPW</a:t>
            </a:r>
            <a:r>
              <a:rPr lang="pl-PL" sz="2400" b="1" dirty="0" smtClean="0"/>
              <a:t>). Apelacja </a:t>
            </a:r>
            <a:r>
              <a:rPr lang="pl-PL" sz="2400" b="1" dirty="0" smtClean="0"/>
              <a:t>wywołuje także skutki prawne, jeżeli wniesiona zostaje wcześniej, przed upływem terminu do złożenia wniosku o uzasadnienie </a:t>
            </a:r>
            <a:r>
              <a:rPr lang="pl-PL" sz="2400" b="1" dirty="0" smtClean="0"/>
              <a:t>wyroku lub wniosku o jego przekład jeśli ten przedstawiony był w formie ustnej </a:t>
            </a:r>
            <a:r>
              <a:rPr lang="pl-PL" sz="2400" b="1" dirty="0" smtClean="0"/>
              <a:t>(art. 105 § 2 </a:t>
            </a:r>
            <a:r>
              <a:rPr lang="pl-PL" sz="2400" b="1" dirty="0" smtClean="0"/>
              <a:t>KPW</a:t>
            </a:r>
            <a:r>
              <a:rPr lang="pl-PL" sz="2400" b="1" dirty="0" smtClean="0"/>
              <a:t>).</a:t>
            </a:r>
          </a:p>
          <a:p>
            <a:pPr marL="0" indent="0" algn="just">
              <a:buNone/>
            </a:pPr>
            <a:r>
              <a:rPr lang="pl-PL" sz="2400" b="1" dirty="0" smtClean="0"/>
              <a:t>O przyjęciu apelacji zawiadamia się strony, obrońców i pełnomocników, po czym akta przekazuje niezwłocznie sądowi okręgowemu.</a:t>
            </a:r>
            <a:endParaRPr lang="pl-PL" sz="2400" b="1" dirty="0" smtClean="0"/>
          </a:p>
          <a:p>
            <a:pPr marL="0" indent="0" algn="just">
              <a:buNone/>
            </a:pPr>
            <a:r>
              <a:rPr lang="pl-PL" sz="2400" b="1" dirty="0" smtClean="0"/>
              <a:t>Sąd odwoławczy rozpoznający apelację od wyroku sądu I instancji orzeka w sprawie na rozprawie, a w wypadkach przewidzianych w ustawie, np. w wypadku uchybień bezwzględnych (art. 104 § 1 </a:t>
            </a:r>
            <a:r>
              <a:rPr lang="pl-PL" sz="2400" b="1" dirty="0" smtClean="0"/>
              <a:t>KPW</a:t>
            </a:r>
            <a:r>
              <a:rPr lang="pl-PL" sz="2400" b="1" dirty="0" smtClean="0"/>
              <a:t>) na </a:t>
            </a:r>
            <a:r>
              <a:rPr lang="pl-PL" sz="2400" b="1" dirty="0" smtClean="0"/>
              <a:t>posiedzeniu (art. 449 </a:t>
            </a:r>
            <a:r>
              <a:rPr lang="pl-PL" sz="2400" b="1" dirty="0" smtClean="0"/>
              <a:t>§ 1 </a:t>
            </a:r>
            <a:r>
              <a:rPr lang="pl-PL" sz="2400" b="1" dirty="0" smtClean="0"/>
              <a:t>KPK</a:t>
            </a:r>
            <a:r>
              <a:rPr lang="pl-PL" sz="2400" b="1" dirty="0" smtClean="0"/>
              <a:t> </a:t>
            </a:r>
            <a:r>
              <a:rPr lang="pl-PL" sz="2400" b="1" dirty="0" smtClean="0"/>
              <a:t>w zw. z art. 109 § 2 </a:t>
            </a:r>
            <a:r>
              <a:rPr lang="pl-PL" sz="2400" b="1" dirty="0" smtClean="0"/>
              <a:t>KPW</a:t>
            </a:r>
            <a:r>
              <a:rPr lang="pl-PL" sz="2400" b="1" dirty="0" smtClean="0"/>
              <a:t>), </a:t>
            </a:r>
            <a:r>
              <a:rPr lang="pl-PL" sz="2400" b="1" dirty="0" smtClean="0"/>
              <a:t>w składzie jednoosobowym, co oznacza, że sędzia rozpoznający apelację spełnia jednocześnie funkcję sprawozdawcy, przewodniczącego i składu orzekającego (art. 13 §1 i 14 §1 </a:t>
            </a:r>
            <a:r>
              <a:rPr lang="pl-PL" sz="2400" b="1" dirty="0" smtClean="0"/>
              <a:t>KPW</a:t>
            </a:r>
            <a:r>
              <a:rPr lang="pl-PL" sz="2400" b="1" dirty="0" smtClean="0"/>
              <a:t>). </a:t>
            </a:r>
          </a:p>
          <a:p>
            <a:pPr marL="0" indent="0" algn="just">
              <a:buNone/>
            </a:pPr>
            <a:r>
              <a:rPr lang="pl-PL" sz="2400" b="1" dirty="0" smtClean="0"/>
              <a:t>Uzasadnienie wyroku sąd odwoławczy sporządza w terminie 7 dni. W przypadku utrzymania wyroku sądu I instancji uzasadnienie sporządza się tylko na wyraźne żądanie strony złożone w terminie zawitym 7 dni od daty wydania wyroku przez sąd odwoławczy. W przypadku utrwalenia rozprawy za pomocą urządzenia  rejestrującego dźwięk lub dźwięk/obraz uzasadnienie wyroku może być  z urzędu przedstawione wyłącznie w formie ustnej, bezpośrednio po ogłoszeniu wyroku. O fakcie tym należy powiadomić strony. </a:t>
            </a:r>
            <a:endParaRPr lang="pl-PL" sz="2400" b="1" dirty="0" smtClean="0"/>
          </a:p>
          <a:p>
            <a:pPr marL="0" indent="0" algn="just">
              <a:buNone/>
            </a:pPr>
            <a:endParaRPr lang="pl-PL" sz="2400" b="1" dirty="0" smtClean="0"/>
          </a:p>
          <a:p>
            <a:pPr marL="0" indent="0" algn="just">
              <a:buNone/>
            </a:pPr>
            <a:endParaRPr lang="pl-PL" sz="2400" b="1" dirty="0"/>
          </a:p>
        </p:txBody>
      </p:sp>
    </p:spTree>
    <p:extLst>
      <p:ext uri="{BB962C8B-B14F-4D97-AF65-F5344CB8AC3E}">
        <p14:creationId xmlns:p14="http://schemas.microsoft.com/office/powerpoint/2010/main" val="703683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29600" cy="1412776"/>
          </a:xfrm>
        </p:spPr>
        <p:txBody>
          <a:bodyPr>
            <a:normAutofit/>
          </a:bodyPr>
          <a:lstStyle/>
          <a:p>
            <a:r>
              <a:rPr lang="pl-PL" sz="2800" b="1" dirty="0" smtClean="0"/>
              <a:t>Zażalenie</a:t>
            </a:r>
            <a:endParaRPr lang="pl-PL" sz="2800"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sz="2400" b="1" dirty="0" smtClean="0"/>
              <a:t>Zażalenie jest środkiem odwoławczym od postanowień, zarządzeń zamykających drogę do wydania wyroku, a także od innych postanowień, zarządzeń i czynności, jeżeli przewiduje to ustawa.</a:t>
            </a:r>
          </a:p>
          <a:p>
            <a:pPr marL="0" indent="0" algn="just">
              <a:buNone/>
            </a:pPr>
            <a:r>
              <a:rPr lang="pl-PL" sz="2400" b="1" dirty="0" smtClean="0"/>
              <a:t>Zażalenie służy stronom oraz osobie, której postanowienie, zarządzenie lub inne czynności bezpośrednio dotyczą (art. 103 § 3 </a:t>
            </a:r>
            <a:r>
              <a:rPr lang="pl-PL" sz="2400" b="1" dirty="0" smtClean="0"/>
              <a:t>KPW</a:t>
            </a:r>
            <a:r>
              <a:rPr lang="pl-PL" sz="2400" b="1" dirty="0" smtClean="0"/>
              <a:t>). </a:t>
            </a:r>
            <a:r>
              <a:rPr lang="pl-PL" sz="2400" b="1" dirty="0" smtClean="0"/>
              <a:t>Dodatkowo przysługuje osobie, która złożyła zawiadomienie o popełnieniu wykroczenia, ujawnionemu pokrzywdzonemu oraz organowi, który złożył wniosek o </a:t>
            </a:r>
            <a:r>
              <a:rPr lang="pl-PL" sz="2400" b="1" dirty="0" smtClean="0"/>
              <a:t>ukaranie i </a:t>
            </a:r>
            <a:r>
              <a:rPr lang="pl-PL" sz="2400" b="1" dirty="0" smtClean="0"/>
              <a:t>na postanowienie o umorzeniu postępowania z przyczyn wskazanych w art 61 § 1 i § 2 </a:t>
            </a:r>
            <a:r>
              <a:rPr lang="pl-PL" sz="2400" b="1" dirty="0" smtClean="0"/>
              <a:t>KPW.</a:t>
            </a:r>
            <a:r>
              <a:rPr lang="pl-PL" sz="2400" b="1" dirty="0" smtClean="0"/>
              <a:t> </a:t>
            </a:r>
            <a:endParaRPr lang="pl-PL" sz="2400" b="1" dirty="0" smtClean="0"/>
          </a:p>
          <a:p>
            <a:pPr marL="0" indent="0" algn="just">
              <a:buNone/>
            </a:pPr>
            <a:r>
              <a:rPr lang="pl-PL" sz="2400" b="1" dirty="0" smtClean="0"/>
              <a:t>Sądem właściwym do rozpoznawania zażaleń na postanowienia i zarządzenia zamykające drogę do wydania wyroku jest sąd okręgowy, a na pozostałe postanowienia i zarządzenia sąd rejonowy w innym, równorzędnym składzie (art. 14 § 1 </a:t>
            </a:r>
            <a:r>
              <a:rPr lang="pl-PL" sz="2400" b="1" dirty="0" smtClean="0"/>
              <a:t>KPW</a:t>
            </a:r>
            <a:r>
              <a:rPr lang="pl-PL" sz="2400" b="1" dirty="0" smtClean="0"/>
              <a:t>).</a:t>
            </a:r>
            <a:endParaRPr lang="pl-PL" sz="2400" b="1" dirty="0" smtClean="0"/>
          </a:p>
          <a:p>
            <a:pPr marL="0" indent="0" algn="just">
              <a:buNone/>
            </a:pPr>
            <a:r>
              <a:rPr lang="pl-PL" sz="2400" b="1" dirty="0" smtClean="0"/>
              <a:t>Zażalenie wnosi się w terminie zawitym 7 dni od daty ogłoszenia rozstrzygnięcia albo ustnie do protokołu rozprawy lub posiedzenia, a gdy podlega doręczeniu - od daty doręczenia lub daty zaskarżonej czynności, chyba że ustawa stanowi inaczej (art. 108 </a:t>
            </a:r>
            <a:r>
              <a:rPr lang="pl-PL" sz="2400" b="1" dirty="0" smtClean="0"/>
              <a:t>KPW</a:t>
            </a:r>
            <a:r>
              <a:rPr lang="pl-PL" sz="2400" b="1" dirty="0" smtClean="0"/>
              <a:t>, </a:t>
            </a:r>
            <a:r>
              <a:rPr lang="pl-PL" sz="2400" b="1" dirty="0" smtClean="0"/>
              <a:t>art. 122 </a:t>
            </a:r>
            <a:r>
              <a:rPr lang="pl-PL" sz="2400" b="1" dirty="0" smtClean="0"/>
              <a:t>KPK </a:t>
            </a:r>
            <a:r>
              <a:rPr lang="pl-PL" sz="2400" b="1" dirty="0" smtClean="0"/>
              <a:t>w </a:t>
            </a:r>
            <a:r>
              <a:rPr lang="pl-PL" sz="2400" b="1" dirty="0" smtClean="0"/>
              <a:t>zw. z art. 38 § 1 </a:t>
            </a:r>
            <a:r>
              <a:rPr lang="pl-PL" sz="2400" b="1" dirty="0" smtClean="0"/>
              <a:t>KPW</a:t>
            </a:r>
            <a:r>
              <a:rPr lang="pl-PL" sz="2400" b="1" dirty="0" smtClean="0"/>
              <a:t>).</a:t>
            </a:r>
            <a:endParaRPr lang="pl-PL" sz="2400" b="1" dirty="0" smtClean="0"/>
          </a:p>
          <a:p>
            <a:pPr marL="0" indent="0">
              <a:buNone/>
            </a:pPr>
            <a:endParaRPr lang="pl-PL" sz="2400" dirty="0"/>
          </a:p>
        </p:txBody>
      </p:sp>
    </p:spTree>
    <p:extLst>
      <p:ext uri="{BB962C8B-B14F-4D97-AF65-F5344CB8AC3E}">
        <p14:creationId xmlns:p14="http://schemas.microsoft.com/office/powerpoint/2010/main" val="694770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Zażalenie cd. </a:t>
            </a:r>
            <a:endParaRPr lang="pl-PL" sz="2800" b="1" dirty="0"/>
          </a:p>
        </p:txBody>
      </p:sp>
      <p:sp>
        <p:nvSpPr>
          <p:cNvPr id="3" name="Symbol zastępczy zawartości 2"/>
          <p:cNvSpPr>
            <a:spLocks noGrp="1"/>
          </p:cNvSpPr>
          <p:nvPr>
            <p:ph idx="1"/>
          </p:nvPr>
        </p:nvSpPr>
        <p:spPr>
          <a:xfrm>
            <a:off x="457200" y="1340768"/>
            <a:ext cx="8229600" cy="4785395"/>
          </a:xfrm>
        </p:spPr>
        <p:txBody>
          <a:bodyPr>
            <a:normAutofit fontScale="85000" lnSpcReduction="20000"/>
          </a:bodyPr>
          <a:lstStyle/>
          <a:p>
            <a:pPr marL="0" indent="0" algn="just">
              <a:buNone/>
            </a:pPr>
            <a:r>
              <a:rPr lang="pl-PL" sz="2400" b="1" dirty="0" err="1" smtClean="0"/>
              <a:t>Dewolutywność</a:t>
            </a:r>
            <a:r>
              <a:rPr lang="pl-PL" sz="2400" b="1" dirty="0" smtClean="0"/>
              <a:t> zażalenia jest względna. Zażalenie bowiem może być uwzględnione przez sąd, na którego postanowienie złożono zażalenie, jeżeli orzeka w tym samym składzie, w którym wydał zaskarżone postanowienie. W innych wypadkach prezes sądu przekazuje zażalenie </a:t>
            </a:r>
            <a:r>
              <a:rPr lang="pl-PL" sz="2400" b="1" dirty="0" smtClean="0"/>
              <a:t>niezwłocznie wraz z aktami lub odpisami z akt sprawy </a:t>
            </a:r>
            <a:r>
              <a:rPr lang="pl-PL" sz="2400" b="1" dirty="0" smtClean="0"/>
              <a:t>do rozpoznania sądowi powołanemu do rozpoznania zażalenia (art. 463 § 1 </a:t>
            </a:r>
            <a:r>
              <a:rPr lang="pl-PL" sz="2400" b="1" dirty="0" smtClean="0"/>
              <a:t>KPK</a:t>
            </a:r>
            <a:r>
              <a:rPr lang="pl-PL" sz="2400" b="1" dirty="0" smtClean="0"/>
              <a:t> </a:t>
            </a:r>
            <a:r>
              <a:rPr lang="pl-PL" sz="2400" b="1" dirty="0" smtClean="0"/>
              <a:t>w zw. z art. 109 § 2 </a:t>
            </a:r>
            <a:r>
              <a:rPr lang="pl-PL" sz="2400" b="1" dirty="0" smtClean="0"/>
              <a:t>KPW</a:t>
            </a:r>
            <a:r>
              <a:rPr lang="pl-PL" sz="2400" b="1" dirty="0" smtClean="0"/>
              <a:t>).</a:t>
            </a:r>
            <a:endParaRPr lang="pl-PL" sz="2400" b="1" dirty="0" smtClean="0"/>
          </a:p>
          <a:p>
            <a:pPr marL="0" indent="0" algn="just">
              <a:buNone/>
            </a:pPr>
            <a:endParaRPr lang="pl-PL" sz="2400" b="1" dirty="0" smtClean="0"/>
          </a:p>
          <a:p>
            <a:pPr marL="0" indent="0" algn="just">
              <a:buNone/>
            </a:pPr>
            <a:r>
              <a:rPr lang="pl-PL" sz="2400" b="1" dirty="0" smtClean="0"/>
              <a:t>Suspensywność zażalenia jest </a:t>
            </a:r>
            <a:r>
              <a:rPr lang="pl-PL" sz="2400" b="1" dirty="0" smtClean="0"/>
              <a:t>też względna</a:t>
            </a:r>
            <a:r>
              <a:rPr lang="pl-PL" sz="2400" b="1" dirty="0"/>
              <a:t>;</a:t>
            </a:r>
            <a:r>
              <a:rPr lang="pl-PL" sz="2400" b="1" dirty="0" smtClean="0"/>
              <a:t> nie wstrzymuje ono wykonania zaskarżonego postanowienia, jednak sąd, który je wydał lub sąd powołany do rozpoznania zażalenia, może wstrzymać wykonanie postanowienia (art. 462 </a:t>
            </a:r>
            <a:r>
              <a:rPr lang="pl-PL" sz="2400" b="1" dirty="0" smtClean="0"/>
              <a:t>KPK</a:t>
            </a:r>
            <a:r>
              <a:rPr lang="pl-PL" sz="2400" b="1" dirty="0" smtClean="0"/>
              <a:t> </a:t>
            </a:r>
            <a:r>
              <a:rPr lang="pl-PL" sz="2400" b="1" dirty="0" smtClean="0"/>
              <a:t>w zw. z art. 109 § 2 </a:t>
            </a:r>
            <a:r>
              <a:rPr lang="pl-PL" sz="2400" b="1" dirty="0" smtClean="0"/>
              <a:t>KPW</a:t>
            </a:r>
            <a:r>
              <a:rPr lang="pl-PL" sz="2400" b="1" dirty="0" smtClean="0"/>
              <a:t>). Odmowa wstrzymania nie wymaga uzasadnienia.</a:t>
            </a:r>
            <a:endParaRPr lang="pl-PL" sz="2400" b="1" dirty="0" smtClean="0"/>
          </a:p>
          <a:p>
            <a:pPr marL="0" indent="0" algn="just">
              <a:buNone/>
            </a:pPr>
            <a:endParaRPr lang="pl-PL" sz="2400" b="1" dirty="0" smtClean="0"/>
          </a:p>
          <a:p>
            <a:pPr marL="0" indent="0" algn="just">
              <a:buNone/>
            </a:pPr>
            <a:r>
              <a:rPr lang="pl-PL" sz="2400" b="1" dirty="0" smtClean="0"/>
              <a:t>Organ rozpoznający zażalenie na czynności lub zaniechanie czynności, uznając zasadność zażalenia, stwierdza niezgodność czynności z prawem lub brak czynności i zarządza naprawienie skutków uchybienia lub zapobieżenie podobnym uchybieniom w przyszłości, a także podejmuje inne przewidziane w ustawie czynności (art. 467 § 2 </a:t>
            </a:r>
            <a:r>
              <a:rPr lang="pl-PL" sz="2400" b="1" dirty="0" smtClean="0"/>
              <a:t>KPK</a:t>
            </a:r>
            <a:r>
              <a:rPr lang="pl-PL" sz="2400" b="1" dirty="0" smtClean="0"/>
              <a:t> </a:t>
            </a:r>
            <a:r>
              <a:rPr lang="pl-PL" sz="2400" b="1" dirty="0" smtClean="0"/>
              <a:t>w zw. z </a:t>
            </a:r>
            <a:r>
              <a:rPr lang="pl-PL" sz="2400" b="1" dirty="0" smtClean="0"/>
              <a:t>art. </a:t>
            </a:r>
            <a:r>
              <a:rPr lang="pl-PL" sz="2400" b="1" dirty="0" smtClean="0"/>
              <a:t>109 § 2 </a:t>
            </a:r>
            <a:r>
              <a:rPr lang="pl-PL" sz="2400" b="1" dirty="0" smtClean="0"/>
              <a:t>KPW</a:t>
            </a:r>
            <a:r>
              <a:rPr lang="pl-PL" sz="2400" b="1" dirty="0" smtClean="0"/>
              <a:t>).</a:t>
            </a:r>
            <a:endParaRPr lang="pl-PL" sz="2400" b="1" dirty="0" smtClean="0"/>
          </a:p>
          <a:p>
            <a:pPr marL="0" indent="0">
              <a:buNone/>
            </a:pPr>
            <a:endParaRPr lang="pl-PL" sz="2400" dirty="0"/>
          </a:p>
        </p:txBody>
      </p:sp>
    </p:spTree>
    <p:extLst>
      <p:ext uri="{BB962C8B-B14F-4D97-AF65-F5344CB8AC3E}">
        <p14:creationId xmlns:p14="http://schemas.microsoft.com/office/powerpoint/2010/main" val="272109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Środki zaskarżenia – definicja </a:t>
            </a:r>
            <a:endParaRPr lang="pl-PL" sz="2800" b="1" dirty="0"/>
          </a:p>
        </p:txBody>
      </p:sp>
      <p:sp>
        <p:nvSpPr>
          <p:cNvPr id="3" name="Symbol zastępczy zawartości 2"/>
          <p:cNvSpPr>
            <a:spLocks noGrp="1"/>
          </p:cNvSpPr>
          <p:nvPr>
            <p:ph idx="1"/>
          </p:nvPr>
        </p:nvSpPr>
        <p:spPr/>
        <p:txBody>
          <a:bodyPr>
            <a:normAutofit fontScale="92500"/>
          </a:bodyPr>
          <a:lstStyle/>
          <a:p>
            <a:pPr marL="0" indent="0" algn="just">
              <a:buNone/>
            </a:pPr>
            <a:r>
              <a:rPr lang="pl-PL" sz="2400" b="1" dirty="0" smtClean="0"/>
              <a:t>Środki zaskarżenia to przewidziane w ustawie środki prawne, za pomocą których strony (obwiniony, oskarżyciel publiczny i posiłkowy) albo inny wskazany w ustawie uczestnik postępowania (pokrzywdzony lub osoba, która zawiadomiła o popełnieniu </a:t>
            </a:r>
            <a:r>
              <a:rPr lang="pl-PL" sz="2400" b="1" dirty="0" smtClean="0"/>
              <a:t>wykroczenia) niezadowolone </a:t>
            </a:r>
            <a:r>
              <a:rPr lang="pl-PL" sz="2400" b="1" dirty="0" smtClean="0"/>
              <a:t>z zapadłego rozstrzygnięcia mogą domagać się jego zmiany lub uchylenia przez organ wyższej instancji.</a:t>
            </a:r>
          </a:p>
          <a:p>
            <a:pPr marL="0" indent="0" algn="just">
              <a:buNone/>
            </a:pPr>
            <a:r>
              <a:rPr lang="pl-PL" sz="2400" b="1" dirty="0" smtClean="0"/>
              <a:t>System środków zaskarżenia tworzą: </a:t>
            </a:r>
          </a:p>
          <a:p>
            <a:pPr marL="457200" indent="-457200" algn="just">
              <a:buAutoNum type="arabicParenR"/>
            </a:pPr>
            <a:r>
              <a:rPr lang="pl-PL" sz="2400" b="1" dirty="0" smtClean="0"/>
              <a:t>zwyczajne środki zaskarżenia wnoszone od rozstrzygnięć nieprawomocnych (środki odwoławcze, sprzeciwy, quasi sprzeciwy i inne środki zaskarżenia),</a:t>
            </a:r>
          </a:p>
          <a:p>
            <a:pPr marL="457200" indent="-457200" algn="just">
              <a:buAutoNum type="arabicParenR"/>
            </a:pPr>
            <a:r>
              <a:rPr lang="pl-PL" sz="2400" b="1" dirty="0" smtClean="0"/>
              <a:t>nadzwyczajne środki zaskarżenia od rozstrzygnięć prawomocnych (wznowienie postępowania, kasacja).</a:t>
            </a:r>
          </a:p>
          <a:p>
            <a:pPr marL="0" indent="0">
              <a:buNone/>
            </a:pPr>
            <a:endParaRPr lang="pl-PL" sz="2400" dirty="0"/>
          </a:p>
        </p:txBody>
      </p:sp>
    </p:spTree>
    <p:extLst>
      <p:ext uri="{BB962C8B-B14F-4D97-AF65-F5344CB8AC3E}">
        <p14:creationId xmlns:p14="http://schemas.microsoft.com/office/powerpoint/2010/main" val="3214993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Nadzwyczajne środki zaskarżenia</a:t>
            </a:r>
            <a:endParaRPr lang="pl-PL" sz="2800" b="1" dirty="0"/>
          </a:p>
        </p:txBody>
      </p:sp>
      <p:sp>
        <p:nvSpPr>
          <p:cNvPr id="3" name="Symbol zastępczy zawartości 2"/>
          <p:cNvSpPr>
            <a:spLocks noGrp="1"/>
          </p:cNvSpPr>
          <p:nvPr>
            <p:ph idx="1"/>
          </p:nvPr>
        </p:nvSpPr>
        <p:spPr/>
        <p:txBody>
          <a:bodyPr>
            <a:normAutofit fontScale="92500"/>
          </a:bodyPr>
          <a:lstStyle/>
          <a:p>
            <a:pPr marL="0" indent="0" algn="just">
              <a:buNone/>
            </a:pPr>
            <a:r>
              <a:rPr lang="pl-PL" sz="2400" b="1" dirty="0" smtClean="0"/>
              <a:t>Nadzwyczajne środki zaskarżenia służą kontroli i wzruszaniu prawomocnych orzeczeń, tj. wyroków i postanowień kończących postępowanie sądowe w sprawach o wykroczenia. Orzeczenie staje się prawomocne, jeżeli upłynął termin do składania środka odwoławczego od orzeczeń I instancji, odmówiono skutecznie przyjęcia środka odwoławczego, strona cofnęła środek odwoławczy, sąd odwoławczy w wyniku wniesienia środka odwoławczego orzekł o utrzymaniu w mocy zaskarżonego orzeczenia albo o jego zmianie.</a:t>
            </a:r>
          </a:p>
          <a:p>
            <a:pPr marL="0" indent="0" algn="just">
              <a:buNone/>
            </a:pPr>
            <a:r>
              <a:rPr lang="pl-PL" sz="2400" b="1" dirty="0" smtClean="0"/>
              <a:t>Nadzwyczajne środki zaskarżenia w postępowaniu w sprawach o wykroczenia to:</a:t>
            </a:r>
          </a:p>
          <a:p>
            <a:pPr marL="457200" indent="-457200" algn="just">
              <a:buAutoNum type="arabicParenR"/>
            </a:pPr>
            <a:r>
              <a:rPr lang="pl-PL" sz="2400" b="1" dirty="0" smtClean="0"/>
              <a:t>kasacja,</a:t>
            </a:r>
          </a:p>
          <a:p>
            <a:pPr marL="457200" indent="-457200" algn="just">
              <a:buAutoNum type="arabicParenR"/>
            </a:pPr>
            <a:r>
              <a:rPr lang="pl-PL" sz="2400" b="1" dirty="0" smtClean="0"/>
              <a:t>wznowienie postępowania.</a:t>
            </a:r>
          </a:p>
          <a:p>
            <a:pPr marL="0" indent="0">
              <a:buNone/>
            </a:pPr>
            <a:endParaRPr lang="pl-PL" sz="2400" dirty="0"/>
          </a:p>
        </p:txBody>
      </p:sp>
    </p:spTree>
    <p:extLst>
      <p:ext uri="{BB962C8B-B14F-4D97-AF65-F5344CB8AC3E}">
        <p14:creationId xmlns:p14="http://schemas.microsoft.com/office/powerpoint/2010/main" val="2980649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rmAutofit/>
          </a:bodyPr>
          <a:lstStyle/>
          <a:p>
            <a:r>
              <a:rPr lang="pl-PL" sz="2800" b="1" dirty="0" smtClean="0"/>
              <a:t>Kasacja </a:t>
            </a:r>
            <a:endParaRPr lang="pl-PL" sz="2800" b="1" dirty="0"/>
          </a:p>
        </p:txBody>
      </p:sp>
      <p:sp>
        <p:nvSpPr>
          <p:cNvPr id="3" name="Symbol zastępczy zawartości 2"/>
          <p:cNvSpPr>
            <a:spLocks noGrp="1"/>
          </p:cNvSpPr>
          <p:nvPr>
            <p:ph idx="1"/>
          </p:nvPr>
        </p:nvSpPr>
        <p:spPr>
          <a:xfrm>
            <a:off x="457200" y="1052736"/>
            <a:ext cx="8229600" cy="5472608"/>
          </a:xfrm>
        </p:spPr>
        <p:txBody>
          <a:bodyPr>
            <a:normAutofit fontScale="85000" lnSpcReduction="10000"/>
          </a:bodyPr>
          <a:lstStyle/>
          <a:p>
            <a:pPr marL="0" indent="0">
              <a:buNone/>
            </a:pPr>
            <a:r>
              <a:rPr lang="pl-PL" sz="2400" b="1" dirty="0" smtClean="0"/>
              <a:t>Prawo do wniesienia kasacji przysługuje wyłącznie</a:t>
            </a:r>
            <a:r>
              <a:rPr lang="pl-PL" sz="2400" b="1" dirty="0" smtClean="0"/>
              <a:t>:</a:t>
            </a:r>
            <a:endParaRPr lang="pl-PL" sz="2400" b="1" dirty="0" smtClean="0"/>
          </a:p>
          <a:p>
            <a:pPr marL="457200" indent="-457200">
              <a:buAutoNum type="arabicParenR"/>
            </a:pPr>
            <a:r>
              <a:rPr lang="pl-PL" sz="2400" b="1" dirty="0" smtClean="0"/>
              <a:t>Prokuratorowi Generalnemu,</a:t>
            </a:r>
          </a:p>
          <a:p>
            <a:pPr marL="457200" indent="-457200">
              <a:buAutoNum type="arabicParenR"/>
            </a:pPr>
            <a:r>
              <a:rPr lang="pl-PL" sz="2400" b="1" dirty="0" smtClean="0"/>
              <a:t>Rzecznikowi Praw Obywatelskich,</a:t>
            </a:r>
          </a:p>
          <a:p>
            <a:pPr marL="457200" indent="-457200">
              <a:buAutoNum type="arabicParenR"/>
            </a:pPr>
            <a:r>
              <a:rPr lang="pl-PL" sz="2400" b="1" dirty="0" smtClean="0"/>
              <a:t>a w sprawach podlegających orzecznictwu sądów wojskowych także Naczelnemu Prokuratorowi Wojskowemu (art. 110 § 1 </a:t>
            </a:r>
            <a:r>
              <a:rPr lang="pl-PL" sz="2400" b="1" dirty="0" smtClean="0"/>
              <a:t>KPW</a:t>
            </a:r>
            <a:r>
              <a:rPr lang="pl-PL" sz="2400" b="1" dirty="0" smtClean="0"/>
              <a:t>),</a:t>
            </a:r>
            <a:endParaRPr lang="pl-PL" sz="2400" b="1" dirty="0" smtClean="0"/>
          </a:p>
          <a:p>
            <a:pPr marL="457200" indent="-457200">
              <a:buAutoNum type="arabicParenR"/>
            </a:pPr>
            <a:r>
              <a:rPr lang="pl-PL" sz="2400" b="1" dirty="0" smtClean="0"/>
              <a:t>A w sprawach naruszenia praw dziecka Rzecznikowi </a:t>
            </a:r>
            <a:r>
              <a:rPr lang="pl-PL" sz="2400" b="1" dirty="0" smtClean="0"/>
              <a:t>Praw Dziecka.</a:t>
            </a:r>
          </a:p>
          <a:p>
            <a:pPr marL="0" indent="0">
              <a:buNone/>
            </a:pPr>
            <a:r>
              <a:rPr lang="pl-PL" sz="2400" b="1" dirty="0" smtClean="0"/>
              <a:t>Podstawami kasacji mogą być tylko tzw. uchybienia bezwzględne lub inne rażące naruszenie prawa, jeżeli </a:t>
            </a:r>
            <a:r>
              <a:rPr lang="pl-PL" sz="2400" b="1" dirty="0" smtClean="0"/>
              <a:t>mogły one </a:t>
            </a:r>
            <a:r>
              <a:rPr lang="pl-PL" sz="2400" b="1" dirty="0" smtClean="0"/>
              <a:t>istotnie wpłynąć na treść orzeczenia. Nie może być to jednak wyłącznie zarzut niewspółmierności kary (art. 111 </a:t>
            </a:r>
            <a:r>
              <a:rPr lang="pl-PL" sz="2400" b="1" dirty="0" smtClean="0"/>
              <a:t>KPW</a:t>
            </a:r>
            <a:r>
              <a:rPr lang="pl-PL" sz="2400" b="1" dirty="0" smtClean="0"/>
              <a:t>).</a:t>
            </a:r>
            <a:endParaRPr lang="pl-PL" sz="2400" b="1" dirty="0" smtClean="0"/>
          </a:p>
          <a:p>
            <a:pPr marL="0" indent="0">
              <a:buNone/>
            </a:pPr>
            <a:r>
              <a:rPr lang="pl-PL" sz="2400" b="1" dirty="0" smtClean="0"/>
              <a:t>W wyniku rozpoznania kasacji może nastąpić:</a:t>
            </a:r>
          </a:p>
          <a:p>
            <a:pPr marL="457200" indent="-457200">
              <a:buAutoNum type="arabicParenR"/>
            </a:pPr>
            <a:r>
              <a:rPr lang="pl-PL" sz="2400" b="1" dirty="0" smtClean="0"/>
              <a:t>oddalenie kasacji jeśli jest ona bezzasadna,</a:t>
            </a:r>
          </a:p>
          <a:p>
            <a:pPr marL="457200" indent="-457200">
              <a:buAutoNum type="arabicParenR"/>
            </a:pPr>
            <a:r>
              <a:rPr lang="pl-PL" sz="2400" b="1" dirty="0" smtClean="0"/>
              <a:t>uchylenie zaskarżonego orzeczenia w całości lub w części i przekazanie sprawy do ponownego rozpoznania albo umorzenie postępowanie,</a:t>
            </a:r>
          </a:p>
          <a:p>
            <a:pPr marL="457200" indent="-457200">
              <a:buAutoNum type="arabicParenR"/>
            </a:pPr>
            <a:r>
              <a:rPr lang="pl-PL" sz="2400" b="1" dirty="0" smtClean="0"/>
              <a:t> uniewinnienie obwinionego, jeżeli </a:t>
            </a:r>
            <a:r>
              <a:rPr lang="pl-PL" sz="2400" b="1" dirty="0" smtClean="0"/>
              <a:t>ukaranie </a:t>
            </a:r>
            <a:r>
              <a:rPr lang="pl-PL" sz="2400" b="1" dirty="0" smtClean="0"/>
              <a:t>jest </a:t>
            </a:r>
            <a:r>
              <a:rPr lang="pl-PL" sz="2400" b="1" dirty="0" smtClean="0"/>
              <a:t>oczywiście niesłuszne (art. 537 </a:t>
            </a:r>
            <a:r>
              <a:rPr lang="pl-PL" sz="2400" b="1" dirty="0" smtClean="0"/>
              <a:t>KPK</a:t>
            </a:r>
            <a:r>
              <a:rPr lang="pl-PL" sz="2400" b="1" dirty="0" smtClean="0"/>
              <a:t> </a:t>
            </a:r>
            <a:r>
              <a:rPr lang="pl-PL" sz="2400" b="1" dirty="0" smtClean="0"/>
              <a:t>w zw. z art. 112 </a:t>
            </a:r>
            <a:r>
              <a:rPr lang="pl-PL" sz="2400" b="1" dirty="0" smtClean="0"/>
              <a:t>KPW</a:t>
            </a:r>
            <a:r>
              <a:rPr lang="pl-PL" sz="2400" b="1" dirty="0" smtClean="0"/>
              <a:t>). </a:t>
            </a:r>
            <a:endParaRPr lang="pl-PL" sz="2400" b="1" dirty="0" smtClean="0"/>
          </a:p>
          <a:p>
            <a:pPr marL="0" indent="0">
              <a:buNone/>
            </a:pPr>
            <a:endParaRPr lang="pl-PL" sz="2400" dirty="0"/>
          </a:p>
        </p:txBody>
      </p:sp>
    </p:spTree>
    <p:extLst>
      <p:ext uri="{BB962C8B-B14F-4D97-AF65-F5344CB8AC3E}">
        <p14:creationId xmlns:p14="http://schemas.microsoft.com/office/powerpoint/2010/main" val="3713402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Kasacja cd. </a:t>
            </a:r>
            <a:endParaRPr lang="pl-PL" sz="2800" b="1" dirty="0"/>
          </a:p>
        </p:txBody>
      </p:sp>
      <p:sp>
        <p:nvSpPr>
          <p:cNvPr id="3" name="Symbol zastępczy zawartości 2"/>
          <p:cNvSpPr>
            <a:spLocks noGrp="1"/>
          </p:cNvSpPr>
          <p:nvPr>
            <p:ph idx="1"/>
          </p:nvPr>
        </p:nvSpPr>
        <p:spPr>
          <a:xfrm>
            <a:off x="467544" y="1124745"/>
            <a:ext cx="8229600" cy="5733256"/>
          </a:xfrm>
        </p:spPr>
        <p:txBody>
          <a:bodyPr>
            <a:normAutofit fontScale="85000" lnSpcReduction="10000"/>
          </a:bodyPr>
          <a:lstStyle/>
          <a:p>
            <a:pPr marL="0" indent="0" algn="just">
              <a:buNone/>
            </a:pPr>
            <a:r>
              <a:rPr lang="pl-PL" sz="2400" b="1" dirty="0" smtClean="0"/>
              <a:t>Kasację wnosi się bezpośrednio do Sądu Najwyższego (art. 110 § 3 </a:t>
            </a:r>
            <a:r>
              <a:rPr lang="pl-PL" sz="2400" b="1" dirty="0" smtClean="0"/>
              <a:t>KPW</a:t>
            </a:r>
            <a:r>
              <a:rPr lang="pl-PL" sz="2400" b="1" dirty="0"/>
              <a:t>). W kasacji należy podać, na czym polega zarzucane uchybienie</a:t>
            </a:r>
            <a:r>
              <a:rPr lang="pl-PL" sz="2400" b="1" dirty="0" smtClean="0"/>
              <a:t>. Na </a:t>
            </a:r>
            <a:r>
              <a:rPr lang="pl-PL" sz="2400" b="1" dirty="0" smtClean="0"/>
              <a:t>korzyść obwinionego może być ona wniesiona i rozpoznana niezależnie od wykonania kary, zatarcia ukarania oraz okoliczności wyłączających ściganie (art. 529 </a:t>
            </a:r>
            <a:r>
              <a:rPr lang="pl-PL" sz="2400" b="1" dirty="0" smtClean="0"/>
              <a:t>KPK</a:t>
            </a:r>
            <a:r>
              <a:rPr lang="pl-PL" sz="2400" b="1" dirty="0" smtClean="0"/>
              <a:t> </a:t>
            </a:r>
            <a:r>
              <a:rPr lang="pl-PL" sz="2400" b="1" dirty="0" smtClean="0"/>
              <a:t>w zw. z art. 112 </a:t>
            </a:r>
            <a:r>
              <a:rPr lang="pl-PL" sz="2400" b="1" dirty="0" smtClean="0"/>
              <a:t>KPW</a:t>
            </a:r>
            <a:r>
              <a:rPr lang="pl-PL" sz="2400" b="1" dirty="0" smtClean="0"/>
              <a:t>). </a:t>
            </a:r>
            <a:r>
              <a:rPr lang="pl-PL" sz="2400" b="1" dirty="0" smtClean="0"/>
              <a:t>Na niekorzyść obwinionego kasacja ograniczona jest terminem prekluzyjnym, a więc nieprzekraczalnym i </a:t>
            </a:r>
            <a:r>
              <a:rPr lang="pl-PL" sz="2400" b="1" dirty="0" err="1" smtClean="0"/>
              <a:t>nieprzywracalnym</a:t>
            </a:r>
            <a:r>
              <a:rPr lang="pl-PL" sz="2400" b="1" dirty="0" smtClean="0"/>
              <a:t> -  nie można jej uwzględnić, jeżeli została wniesiona po upływie 3 miesięcy od daty uprawomocnienia się orzeczenia (art. 110 § 2 </a:t>
            </a:r>
            <a:r>
              <a:rPr lang="pl-PL" sz="2400" b="1" dirty="0" smtClean="0"/>
              <a:t>KPW</a:t>
            </a:r>
            <a:r>
              <a:rPr lang="pl-PL" sz="2400" b="1" dirty="0"/>
              <a:t>). Prezes sądu, do którego wniesiono kasację, odmawia jej przyjęcia, jeżeli </a:t>
            </a:r>
            <a:r>
              <a:rPr lang="pl-PL" sz="2400" b="1" dirty="0" smtClean="0"/>
              <a:t>kasacja nie spełnia wymogów formalnych lub też wniesiona została </a:t>
            </a:r>
            <a:r>
              <a:rPr lang="pl-PL" sz="2400" b="1" dirty="0"/>
              <a:t>po terminie lub przez osobę nieuprawnioną albo jest </a:t>
            </a:r>
            <a:r>
              <a:rPr lang="pl-PL" sz="2400" b="1" dirty="0" smtClean="0"/>
              <a:t>niedopuszczalna </a:t>
            </a:r>
            <a:r>
              <a:rPr lang="pl-PL" sz="2400" b="1" dirty="0"/>
              <a:t>z mocy </a:t>
            </a:r>
            <a:r>
              <a:rPr lang="pl-PL" sz="2400" b="1" dirty="0" smtClean="0"/>
              <a:t>ustawy albo </a:t>
            </a:r>
            <a:r>
              <a:rPr lang="pl-PL" sz="2400" b="1" dirty="0"/>
              <a:t>gdy kasację oparto na innych powodach niż wskazane w </a:t>
            </a:r>
            <a:r>
              <a:rPr lang="pl-PL" sz="2400" b="1" dirty="0" smtClean="0"/>
              <a:t>KPW.</a:t>
            </a:r>
            <a:endParaRPr lang="pl-PL" sz="2400" b="1" dirty="0"/>
          </a:p>
          <a:p>
            <a:pPr marL="0" indent="0" algn="just">
              <a:buNone/>
            </a:pPr>
            <a:r>
              <a:rPr lang="pl-PL" sz="2400" b="1" dirty="0" smtClean="0"/>
              <a:t>Na </a:t>
            </a:r>
            <a:r>
              <a:rPr lang="pl-PL" sz="2400" b="1" dirty="0"/>
              <a:t>zarządzenie, o którym </a:t>
            </a:r>
            <a:r>
              <a:rPr lang="pl-PL" sz="2400" b="1" dirty="0" smtClean="0"/>
              <a:t>mowa powyżej, </a:t>
            </a:r>
            <a:r>
              <a:rPr lang="pl-PL" sz="2400" b="1" dirty="0"/>
              <a:t>zażalenie przysługuje do Sądu Najwyższego. Sąd Najwyższy rozpoznaje zażalenie jednoosobowo. Sąd kasacyjny wydaje postanowienie bez udziału stron, chyba że Prezes Sądu Najwyższego zarządzi inaczej.</a:t>
            </a:r>
          </a:p>
          <a:p>
            <a:pPr marL="0" indent="0" algn="just">
              <a:buNone/>
            </a:pPr>
            <a:r>
              <a:rPr lang="pl-PL" sz="2400" b="1" dirty="0" smtClean="0"/>
              <a:t>W </a:t>
            </a:r>
            <a:r>
              <a:rPr lang="pl-PL" sz="2400" b="1" dirty="0" smtClean="0"/>
              <a:t>stosunku do tego samego obwinionego i do tego samego orzeczenia uprawniony podmiot można wnieść ją tylko raz (art. 522 </a:t>
            </a:r>
            <a:r>
              <a:rPr lang="pl-PL" sz="2400" b="1" dirty="0" smtClean="0"/>
              <a:t>KPK</a:t>
            </a:r>
            <a:r>
              <a:rPr lang="pl-PL" sz="2400" b="1" dirty="0" smtClean="0"/>
              <a:t> </a:t>
            </a:r>
            <a:r>
              <a:rPr lang="pl-PL" sz="2400" b="1" dirty="0" smtClean="0"/>
              <a:t>w zw. z art. 112 </a:t>
            </a:r>
            <a:r>
              <a:rPr lang="pl-PL" sz="2400" b="1" dirty="0" smtClean="0"/>
              <a:t>KPW</a:t>
            </a:r>
            <a:r>
              <a:rPr lang="pl-PL" sz="2400" b="1" dirty="0" smtClean="0"/>
              <a:t>).</a:t>
            </a:r>
            <a:endParaRPr lang="pl-PL" sz="2400" b="1" dirty="0"/>
          </a:p>
        </p:txBody>
      </p:sp>
    </p:spTree>
    <p:extLst>
      <p:ext uri="{BB962C8B-B14F-4D97-AF65-F5344CB8AC3E}">
        <p14:creationId xmlns:p14="http://schemas.microsoft.com/office/powerpoint/2010/main" val="2278342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dirty="0" smtClean="0"/>
              <a:t>Kasacja c.d.</a:t>
            </a:r>
            <a:endParaRPr lang="pl-PL" dirty="0"/>
          </a:p>
        </p:txBody>
      </p:sp>
      <p:sp>
        <p:nvSpPr>
          <p:cNvPr id="3" name="Symbol zastępczy zawartości 2"/>
          <p:cNvSpPr>
            <a:spLocks noGrp="1"/>
          </p:cNvSpPr>
          <p:nvPr>
            <p:ph idx="1"/>
          </p:nvPr>
        </p:nvSpPr>
        <p:spPr>
          <a:xfrm>
            <a:off x="457200" y="764704"/>
            <a:ext cx="8229600" cy="5976664"/>
          </a:xfrm>
        </p:spPr>
        <p:txBody>
          <a:bodyPr>
            <a:normAutofit fontScale="47500" lnSpcReduction="20000"/>
          </a:bodyPr>
          <a:lstStyle/>
          <a:p>
            <a:pPr marL="0" indent="0">
              <a:buNone/>
            </a:pPr>
            <a:endParaRPr lang="pl-PL" dirty="0" smtClean="0"/>
          </a:p>
          <a:p>
            <a:pPr marL="0" indent="0">
              <a:buNone/>
            </a:pPr>
            <a:r>
              <a:rPr lang="pl-PL" b="1" dirty="0" smtClean="0"/>
              <a:t>W </a:t>
            </a:r>
            <a:r>
              <a:rPr lang="pl-PL" b="1" dirty="0"/>
              <a:t>razie wniesienia kasacji Sąd Najwyższy może wstrzymać wykonanie zaskarżonego orzeczenia, jak i innego orzeczenia, którego wykonanie zależy od rozstrzygnięcia </a:t>
            </a:r>
            <a:r>
              <a:rPr lang="pl-PL" b="1" dirty="0" smtClean="0"/>
              <a:t>kasacji (względna </a:t>
            </a:r>
            <a:r>
              <a:rPr lang="pl-PL" b="1" dirty="0"/>
              <a:t>suspensywność </a:t>
            </a:r>
            <a:r>
              <a:rPr lang="pl-PL" b="1" dirty="0" smtClean="0"/>
              <a:t>kasacji – art. 532KPK).</a:t>
            </a:r>
            <a:r>
              <a:rPr lang="pl-PL" b="1" dirty="0"/>
              <a:t> </a:t>
            </a:r>
            <a:endParaRPr lang="pl-PL" b="1" dirty="0" smtClean="0"/>
          </a:p>
          <a:p>
            <a:pPr marL="0" indent="0">
              <a:buNone/>
            </a:pPr>
            <a:r>
              <a:rPr lang="pl-PL" b="1" dirty="0"/>
              <a:t>Sąd Najwyższy orzeka jednoosobowo</a:t>
            </a:r>
            <a:r>
              <a:rPr lang="pl-PL" b="1" dirty="0" smtClean="0"/>
              <a:t>,</a:t>
            </a:r>
            <a:r>
              <a:rPr lang="pl-PL" b="1" dirty="0"/>
              <a:t> j</a:t>
            </a:r>
            <a:r>
              <a:rPr lang="pl-PL" b="1" dirty="0" smtClean="0"/>
              <a:t>eżeli </a:t>
            </a:r>
            <a:r>
              <a:rPr lang="pl-PL" b="1" dirty="0"/>
              <a:t>ustawa nie wymaga wydania </a:t>
            </a:r>
            <a:r>
              <a:rPr lang="pl-PL" b="1" dirty="0" smtClean="0"/>
              <a:t>wyroku. Prezes </a:t>
            </a:r>
            <a:r>
              <a:rPr lang="pl-PL" b="1" dirty="0"/>
              <a:t>Sądu </a:t>
            </a:r>
            <a:r>
              <a:rPr lang="pl-PL" b="1" dirty="0" smtClean="0"/>
              <a:t>Najwyższego może jednak zarządzić </a:t>
            </a:r>
            <a:r>
              <a:rPr lang="pl-PL" b="1" dirty="0"/>
              <a:t>rozpoznanie sprawy w składzie </a:t>
            </a:r>
            <a:r>
              <a:rPr lang="pl-PL" b="1" dirty="0" smtClean="0"/>
              <a:t>trzech sędziów. Jeżeli </a:t>
            </a:r>
            <a:r>
              <a:rPr lang="pl-PL" b="1" dirty="0"/>
              <a:t>kasacja dotyczy orzeczenia Sądu Najwyższego, </a:t>
            </a:r>
            <a:r>
              <a:rPr lang="pl-PL" b="1" dirty="0" smtClean="0"/>
              <a:t>podlega ona </a:t>
            </a:r>
            <a:r>
              <a:rPr lang="pl-PL" b="1" dirty="0"/>
              <a:t>rozpoznaniu w składzie siedmiu sędziów, chyba że orzeczenie zostało wydane </a:t>
            </a:r>
            <a:r>
              <a:rPr lang="pl-PL" b="1" dirty="0" smtClean="0"/>
              <a:t>jednoosobowo. W tym wypadku </a:t>
            </a:r>
            <a:r>
              <a:rPr lang="pl-PL" b="1" dirty="0"/>
              <a:t>Sąd Najwyższy orzeka w składzie trzech </a:t>
            </a:r>
            <a:r>
              <a:rPr lang="pl-PL" b="1" dirty="0" smtClean="0"/>
              <a:t>sędziów </a:t>
            </a:r>
            <a:r>
              <a:rPr lang="pl-PL" b="1" dirty="0"/>
              <a:t>(art. 534 KPK). </a:t>
            </a:r>
            <a:endParaRPr lang="pl-PL" b="1" dirty="0" smtClean="0"/>
          </a:p>
          <a:p>
            <a:pPr marL="0" indent="0">
              <a:buNone/>
            </a:pPr>
            <a:endParaRPr lang="pl-PL" b="1" dirty="0" smtClean="0"/>
          </a:p>
          <a:p>
            <a:pPr marL="0" indent="0">
              <a:buNone/>
            </a:pPr>
            <a:r>
              <a:rPr lang="pl-PL" b="1" dirty="0" smtClean="0"/>
              <a:t>Co do zasady </a:t>
            </a:r>
            <a:r>
              <a:rPr lang="pl-PL" b="1" dirty="0"/>
              <a:t>Sąd Najwyższy rozpoznaje kasację na rozprawie, a w wypadkach przewidzianych przez ustawę - na posiedzeniu bez udziału stron</a:t>
            </a:r>
            <a:r>
              <a:rPr lang="pl-PL" b="1" dirty="0" smtClean="0"/>
              <a:t>.</a:t>
            </a:r>
            <a:r>
              <a:rPr lang="pl-PL" b="1" dirty="0"/>
              <a:t> Strony pozbawionej wolności nie sprowadza się na rozprawę, chyba że Prezes Sądu </a:t>
            </a:r>
            <a:r>
              <a:rPr lang="pl-PL" b="1" dirty="0" smtClean="0"/>
              <a:t>Najwyższego lub </a:t>
            </a:r>
            <a:r>
              <a:rPr lang="pl-PL" b="1" dirty="0"/>
              <a:t>Sąd Najwyższy uzna to za konieczne.</a:t>
            </a:r>
          </a:p>
          <a:p>
            <a:pPr marL="0" indent="0">
              <a:buNone/>
            </a:pPr>
            <a:endParaRPr lang="pl-PL" b="1" dirty="0" smtClean="0"/>
          </a:p>
          <a:p>
            <a:pPr marL="0" indent="0">
              <a:buNone/>
            </a:pPr>
            <a:r>
              <a:rPr lang="pl-PL" b="1" dirty="0" smtClean="0"/>
              <a:t>Oddalenie </a:t>
            </a:r>
            <a:r>
              <a:rPr lang="pl-PL" b="1" dirty="0"/>
              <a:t>kasacji jako oczywiście bezzasadnej nie wymaga pisemnego uzasadnienia; jeżeli postanowienie zostało wydane na posiedzeniu oraz wtedy, gdy zostało wydane na rozprawie a strona pozbawiona wolności nie miała przedstawiciela procesowego i nie została sprowadzona na rozprawę, uzasadnienie sporządza się na jej </a:t>
            </a:r>
            <a:r>
              <a:rPr lang="pl-PL" b="1" dirty="0" smtClean="0"/>
              <a:t>wniosek (art</a:t>
            </a:r>
            <a:r>
              <a:rPr lang="pl-PL" b="1" dirty="0"/>
              <a:t>.  </a:t>
            </a:r>
            <a:r>
              <a:rPr lang="pl-PL" b="1" dirty="0" smtClean="0"/>
              <a:t>535</a:t>
            </a:r>
            <a:r>
              <a:rPr lang="pl-PL" b="1" dirty="0"/>
              <a:t> </a:t>
            </a:r>
            <a:r>
              <a:rPr lang="pl-PL" b="1" dirty="0" smtClean="0"/>
              <a:t>KPK).</a:t>
            </a:r>
            <a:endParaRPr lang="pl-PL" b="1" dirty="0"/>
          </a:p>
          <a:p>
            <a:pPr marL="0" indent="0">
              <a:buNone/>
            </a:pPr>
            <a:endParaRPr lang="pl-PL" b="1" dirty="0" smtClean="0"/>
          </a:p>
          <a:p>
            <a:pPr marL="0" indent="0">
              <a:buNone/>
            </a:pPr>
            <a:r>
              <a:rPr lang="pl-PL" b="1" dirty="0" smtClean="0"/>
              <a:t>Kasacja </a:t>
            </a:r>
            <a:r>
              <a:rPr lang="pl-PL" b="1" dirty="0"/>
              <a:t>wniesiona na korzyść oskarżonego może być uwzględniona w całości na posiedzeniu bez udziału stron, w razie jej oczywistej zasadności.</a:t>
            </a:r>
          </a:p>
          <a:p>
            <a:pPr marL="0" indent="0">
              <a:buNone/>
            </a:pPr>
            <a:endParaRPr lang="pl-PL" b="1" dirty="0" smtClean="0"/>
          </a:p>
          <a:p>
            <a:pPr marL="0" indent="0">
              <a:buNone/>
            </a:pPr>
            <a:r>
              <a:rPr lang="pl-PL" b="1" dirty="0" smtClean="0"/>
              <a:t>Sąd </a:t>
            </a:r>
            <a:r>
              <a:rPr lang="pl-PL" b="1" dirty="0"/>
              <a:t>Najwyższy rozpoznaje kasację w granicach zaskarżenia i podniesionych zarzutów, a w zakresie szerszym - tylko w wypadkach określonych w </a:t>
            </a:r>
            <a:r>
              <a:rPr lang="pl-PL" b="1" dirty="0" smtClean="0"/>
              <a:t>ustawie (art. 536 KPK).</a:t>
            </a:r>
            <a:endParaRPr lang="pl-PL" b="1" dirty="0"/>
          </a:p>
          <a:p>
            <a:pPr marL="0" indent="0">
              <a:buNone/>
            </a:pPr>
            <a:endParaRPr lang="pl-PL" b="1" dirty="0" smtClean="0"/>
          </a:p>
          <a:p>
            <a:pPr marL="0" indent="0">
              <a:buNone/>
            </a:pPr>
            <a:r>
              <a:rPr lang="pl-PL" b="1" dirty="0" smtClean="0"/>
              <a:t>Niedopuszczalna </a:t>
            </a:r>
            <a:r>
              <a:rPr lang="pl-PL" b="1" dirty="0"/>
              <a:t>jest kasacja od orzeczenia Sądu Najwyższego zapadłego w następstwie rozpoznania </a:t>
            </a:r>
            <a:r>
              <a:rPr lang="pl-PL" b="1" dirty="0" smtClean="0"/>
              <a:t>kasacji – tzw. </a:t>
            </a:r>
            <a:r>
              <a:rPr lang="pl-PL" b="1" dirty="0" err="1" smtClean="0"/>
              <a:t>superkasacja</a:t>
            </a:r>
            <a:r>
              <a:rPr lang="pl-PL" b="1" dirty="0" smtClean="0"/>
              <a:t> (art.539 KPK).</a:t>
            </a:r>
            <a:endParaRPr lang="pl-PL" b="1" dirty="0"/>
          </a:p>
          <a:p>
            <a:endParaRPr lang="pl-PL" b="1" dirty="0"/>
          </a:p>
          <a:p>
            <a:endParaRPr lang="pl-PL" dirty="0"/>
          </a:p>
          <a:p>
            <a:endParaRPr lang="pl-PL" dirty="0"/>
          </a:p>
          <a:p>
            <a:endParaRPr lang="pl-PL" dirty="0"/>
          </a:p>
        </p:txBody>
      </p:sp>
    </p:spTree>
    <p:extLst>
      <p:ext uri="{BB962C8B-B14F-4D97-AF65-F5344CB8AC3E}">
        <p14:creationId xmlns:p14="http://schemas.microsoft.com/office/powerpoint/2010/main" val="2688057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Wznowienie postępowania</a:t>
            </a:r>
            <a:endParaRPr lang="pl-PL" sz="2800"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sz="2400" b="1" dirty="0" smtClean="0"/>
              <a:t>Wznowienie postępowania jest nadzwyczajnym środkiem zaskarżenia, dotyczącym każdego prawomocnego orzeczenia kończącego postępowanie w sprawach o wykroczenia. </a:t>
            </a:r>
          </a:p>
          <a:p>
            <a:pPr marL="0" indent="0" algn="just">
              <a:buNone/>
            </a:pPr>
            <a:r>
              <a:rPr lang="pl-PL" sz="2400" b="1" dirty="0" smtClean="0"/>
              <a:t>Wznowienie postępowania może nastąpić na wniosek strony lub z urzędu, a w razie śmierci ukaranego wniosek o wznowienie może złożyć osoba najbliższa (art. 542 § 1 i 2 </a:t>
            </a:r>
            <a:r>
              <a:rPr lang="pl-PL" sz="2400" b="1" dirty="0" smtClean="0"/>
              <a:t>KPK</a:t>
            </a:r>
            <a:r>
              <a:rPr lang="pl-PL" sz="2400" b="1" dirty="0" smtClean="0"/>
              <a:t> </a:t>
            </a:r>
            <a:r>
              <a:rPr lang="pl-PL" sz="2400" b="1" dirty="0" smtClean="0"/>
              <a:t>w zw. z art. 113 § 1 </a:t>
            </a:r>
            <a:r>
              <a:rPr lang="pl-PL" sz="2400" b="1" dirty="0" smtClean="0"/>
              <a:t>KPW</a:t>
            </a:r>
            <a:r>
              <a:rPr lang="pl-PL" sz="2400" b="1" dirty="0" smtClean="0"/>
              <a:t>). </a:t>
            </a:r>
            <a:r>
              <a:rPr lang="pl-PL" sz="2400" b="1" dirty="0" smtClean="0"/>
              <a:t>Jeżeli wniosek o wznowienie nie pochodzi od prokuratora, obciążony jest przymusem adwokackim, tzn.  musi być sporządzony i podpisany przez adwokata albo radcę prawnego (art. 545 § 2 </a:t>
            </a:r>
            <a:r>
              <a:rPr lang="pl-PL" sz="2400" b="1" dirty="0" smtClean="0"/>
              <a:t>KPK</a:t>
            </a:r>
            <a:r>
              <a:rPr lang="pl-PL" sz="2400" b="1" dirty="0" smtClean="0"/>
              <a:t> </a:t>
            </a:r>
            <a:r>
              <a:rPr lang="pl-PL" sz="2400" b="1" dirty="0" smtClean="0"/>
              <a:t>w zw. z art. 113 § 1 </a:t>
            </a:r>
            <a:r>
              <a:rPr lang="pl-PL" sz="2400" b="1" dirty="0" smtClean="0"/>
              <a:t>KPW</a:t>
            </a:r>
            <a:r>
              <a:rPr lang="pl-PL" sz="2400" b="1" dirty="0" smtClean="0"/>
              <a:t> </a:t>
            </a:r>
            <a:r>
              <a:rPr lang="pl-PL" sz="2400" b="1" dirty="0" smtClean="0"/>
              <a:t>i art. 24 § 1 </a:t>
            </a:r>
            <a:r>
              <a:rPr lang="pl-PL" sz="2400" b="1" dirty="0" smtClean="0"/>
              <a:t>KPW</a:t>
            </a:r>
            <a:r>
              <a:rPr lang="pl-PL" sz="2400" b="1" dirty="0" smtClean="0"/>
              <a:t>) i podlega opłacie sądowej. Ta ostatnia jest zwracana w razie uwzględnienia wniosku.</a:t>
            </a:r>
            <a:endParaRPr lang="pl-PL" sz="2400" b="1" dirty="0" smtClean="0"/>
          </a:p>
          <a:p>
            <a:pPr marL="0" indent="0" algn="just">
              <a:buNone/>
            </a:pPr>
            <a:r>
              <a:rPr lang="pl-PL" sz="2400" b="1" dirty="0" smtClean="0"/>
              <a:t>W stosunku do spraw o wznowienie nie obowiązuje żaden termin, tzn. mogą być one przeprowadzone pomimo wykonania kary, zatarcia skazania oraz okoliczności wyłączającej ściganie (art. 545 </a:t>
            </a:r>
            <a:r>
              <a:rPr lang="pl-PL" sz="2400" b="1" dirty="0" smtClean="0"/>
              <a:t>KPK</a:t>
            </a:r>
            <a:r>
              <a:rPr lang="pl-PL" sz="2400" b="1" dirty="0" smtClean="0"/>
              <a:t> </a:t>
            </a:r>
            <a:r>
              <a:rPr lang="pl-PL" sz="2400" b="1" dirty="0" smtClean="0"/>
              <a:t>w zw. z 529 </a:t>
            </a:r>
            <a:r>
              <a:rPr lang="pl-PL" sz="2400" b="1" dirty="0" smtClean="0"/>
              <a:t>KPK</a:t>
            </a:r>
            <a:r>
              <a:rPr lang="pl-PL" sz="2400" b="1" dirty="0" smtClean="0"/>
              <a:t> </a:t>
            </a:r>
            <a:r>
              <a:rPr lang="pl-PL" sz="2400" b="1" dirty="0" smtClean="0"/>
              <a:t>i w zw. z art. 113 § 1 </a:t>
            </a:r>
            <a:r>
              <a:rPr lang="pl-PL" sz="2400" b="1" dirty="0" smtClean="0"/>
              <a:t>KPW</a:t>
            </a:r>
            <a:r>
              <a:rPr lang="pl-PL" sz="2400" b="1" dirty="0" smtClean="0"/>
              <a:t>).</a:t>
            </a:r>
            <a:endParaRPr lang="pl-PL" sz="2400" b="1" dirty="0" smtClean="0"/>
          </a:p>
          <a:p>
            <a:pPr marL="0" indent="0">
              <a:buNone/>
            </a:pPr>
            <a:endParaRPr lang="pl-PL" sz="2400" dirty="0"/>
          </a:p>
        </p:txBody>
      </p:sp>
    </p:spTree>
    <p:extLst>
      <p:ext uri="{BB962C8B-B14F-4D97-AF65-F5344CB8AC3E}">
        <p14:creationId xmlns:p14="http://schemas.microsoft.com/office/powerpoint/2010/main" val="2903758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rmAutofit/>
          </a:bodyPr>
          <a:lstStyle/>
          <a:p>
            <a:r>
              <a:rPr lang="pl-PL" sz="2800" b="1" dirty="0" smtClean="0"/>
              <a:t>Wznowienie postępowania – przesłanki stosowania</a:t>
            </a:r>
            <a:endParaRPr lang="pl-PL" sz="2800" b="1" dirty="0"/>
          </a:p>
        </p:txBody>
      </p:sp>
      <p:sp>
        <p:nvSpPr>
          <p:cNvPr id="3" name="Symbol zastępczy zawartości 2"/>
          <p:cNvSpPr>
            <a:spLocks noGrp="1"/>
          </p:cNvSpPr>
          <p:nvPr>
            <p:ph idx="1"/>
          </p:nvPr>
        </p:nvSpPr>
        <p:spPr>
          <a:xfrm>
            <a:off x="457200" y="1268760"/>
            <a:ext cx="8229600" cy="4857403"/>
          </a:xfrm>
        </p:spPr>
        <p:txBody>
          <a:bodyPr>
            <a:normAutofit fontScale="70000" lnSpcReduction="20000"/>
          </a:bodyPr>
          <a:lstStyle/>
          <a:p>
            <a:pPr marL="457200" indent="-457200" algn="just">
              <a:buAutoNum type="arabicParenR"/>
            </a:pPr>
            <a:r>
              <a:rPr lang="pl-PL" sz="2400" b="1" dirty="0" smtClean="0"/>
              <a:t>stwierdzenie, że w związku z postępowaniem dopuszczono się przestępstwa ( tzw. </a:t>
            </a:r>
            <a:r>
              <a:rPr lang="pl-PL" sz="2400" b="1" dirty="0" err="1" smtClean="0"/>
              <a:t>propter</a:t>
            </a:r>
            <a:r>
              <a:rPr lang="pl-PL" sz="2400" b="1" dirty="0" smtClean="0"/>
              <a:t> </a:t>
            </a:r>
            <a:r>
              <a:rPr lang="pl-PL" sz="2400" b="1" dirty="0" err="1" smtClean="0"/>
              <a:t>falsa</a:t>
            </a:r>
            <a:r>
              <a:rPr lang="pl-PL" sz="2400" b="1" dirty="0" smtClean="0"/>
              <a:t>), przy czym istnieją uzasadnione podstawy do przyjęcia, że mogło to mieć wpływ na treść orzeczenia (art. 540 § 1 pkt 1 </a:t>
            </a:r>
            <a:r>
              <a:rPr lang="pl-PL" sz="2400" b="1" dirty="0" smtClean="0"/>
              <a:t>KPK </a:t>
            </a:r>
            <a:r>
              <a:rPr lang="pl-PL" sz="2400" b="1" dirty="0" smtClean="0"/>
              <a:t>w </a:t>
            </a:r>
            <a:r>
              <a:rPr lang="pl-PL" sz="2400" b="1" dirty="0" smtClean="0"/>
              <a:t>zw. z art. 113 § 1 </a:t>
            </a:r>
            <a:r>
              <a:rPr lang="pl-PL" sz="2400" b="1" dirty="0" smtClean="0"/>
              <a:t>KPW</a:t>
            </a:r>
            <a:r>
              <a:rPr lang="pl-PL" sz="2400" b="1" dirty="0" smtClean="0"/>
              <a:t>). </a:t>
            </a:r>
            <a:r>
              <a:rPr lang="pl-PL" sz="2400" b="1" dirty="0" smtClean="0"/>
              <a:t>Czyn taki powinien być ustalony prawomocnym wyrokiem skazującym, chyba że zachodzą przesłanki umorzenia albo zawieszenia postępowania,</a:t>
            </a:r>
          </a:p>
          <a:p>
            <a:pPr marL="457200" indent="-457200" algn="just">
              <a:buAutoNum type="arabicParenR"/>
            </a:pPr>
            <a:r>
              <a:rPr lang="pl-PL" sz="2400" b="1" dirty="0" smtClean="0"/>
              <a:t>ujawnienie się po wydaniu orzeczenia nowych faktów lub dowodów (tzw. </a:t>
            </a:r>
            <a:r>
              <a:rPr lang="pl-PL" sz="2400" b="1" dirty="0" err="1" smtClean="0"/>
              <a:t>propter</a:t>
            </a:r>
            <a:r>
              <a:rPr lang="pl-PL" sz="2400" b="1" dirty="0" smtClean="0"/>
              <a:t> nova) nie znanych przedtem sądowi, wskazujących na to, że ukarany nie popełnił przypisanego mu czynu albo czyn jego nie stanowił wykroczenia lub nie podlegał karze, albo ukarano obwinionego karą surowszą </a:t>
            </a:r>
            <a:r>
              <a:rPr lang="pl-PL" sz="2400" b="1" dirty="0" smtClean="0"/>
              <a:t>niż </a:t>
            </a:r>
            <a:r>
              <a:rPr lang="pl-PL" sz="2400" b="1" dirty="0" smtClean="0"/>
              <a:t>przewidziana w ustawie za popełnione wykroczenie (art. 540 § 1 pkt 2 </a:t>
            </a:r>
            <a:r>
              <a:rPr lang="pl-PL" sz="2400" b="1" dirty="0" smtClean="0"/>
              <a:t>KPK</a:t>
            </a:r>
            <a:r>
              <a:rPr lang="pl-PL" sz="2400" b="1" dirty="0" smtClean="0"/>
              <a:t>),</a:t>
            </a:r>
            <a:endParaRPr lang="pl-PL" sz="2400" b="1" dirty="0" smtClean="0"/>
          </a:p>
          <a:p>
            <a:pPr marL="457200" indent="-457200" algn="just">
              <a:buAutoNum type="arabicParenR"/>
            </a:pPr>
            <a:r>
              <a:rPr lang="pl-PL" sz="2400" b="1" dirty="0" smtClean="0"/>
              <a:t>na podstawie orzeczenia Trybunału Konstytucyjnego stracił moc lub uległ zmianie przepis prawny będący podstawą ukarania ( art. 540 § 2 </a:t>
            </a:r>
            <a:r>
              <a:rPr lang="pl-PL" sz="2400" b="1" dirty="0" smtClean="0"/>
              <a:t>KPK</a:t>
            </a:r>
            <a:r>
              <a:rPr lang="pl-PL" sz="2400" b="1" dirty="0" smtClean="0"/>
              <a:t>)</a:t>
            </a:r>
            <a:endParaRPr lang="pl-PL" sz="2400" b="1" dirty="0" smtClean="0"/>
          </a:p>
          <a:p>
            <a:pPr marL="457200" indent="-457200" algn="just">
              <a:buAutoNum type="arabicParenR"/>
            </a:pPr>
            <a:r>
              <a:rPr lang="pl-PL" sz="2400" b="1" dirty="0" smtClean="0"/>
              <a:t>potrzeba wznowienia postępowania wynika z rozstrzygnięcia organu międzynarodowego działającego na mocy umowy międzynarodowej, ratyfikowanej przez RP ( art. 540 § 3 </a:t>
            </a:r>
            <a:r>
              <a:rPr lang="pl-PL" sz="2400" b="1" dirty="0" smtClean="0"/>
              <a:t>KPK</a:t>
            </a:r>
            <a:r>
              <a:rPr lang="pl-PL" sz="2400" b="1" dirty="0" smtClean="0"/>
              <a:t> </a:t>
            </a:r>
            <a:r>
              <a:rPr lang="pl-PL" sz="2400" b="1" dirty="0" smtClean="0"/>
              <a:t>w zw. z art. 113 § 1 </a:t>
            </a:r>
            <a:r>
              <a:rPr lang="pl-PL" sz="2400" b="1" dirty="0" smtClean="0"/>
              <a:t>KPW</a:t>
            </a:r>
            <a:r>
              <a:rPr lang="pl-PL" sz="2400" b="1" dirty="0" smtClean="0"/>
              <a:t>).</a:t>
            </a:r>
            <a:endParaRPr lang="pl-PL" sz="2400" b="1" dirty="0" smtClean="0"/>
          </a:p>
          <a:p>
            <a:pPr marL="0" indent="0" algn="just">
              <a:buNone/>
            </a:pPr>
            <a:endParaRPr lang="pl-PL" sz="2400" b="1" dirty="0" smtClean="0"/>
          </a:p>
          <a:p>
            <a:pPr marL="0" indent="0" algn="just">
              <a:buNone/>
            </a:pPr>
            <a:r>
              <a:rPr lang="pl-PL" sz="2400" b="1" dirty="0" smtClean="0"/>
              <a:t>Wznowienie </a:t>
            </a:r>
            <a:r>
              <a:rPr lang="pl-PL" sz="2400" b="1" dirty="0" smtClean="0"/>
              <a:t>postępowania na podstawie wymienionej w pkt 1 nastąpić może zarówno na korzyść, jak i niekorzyść obwinionego, natomiast w pkt 2-4 wyłącznie na korzyść </a:t>
            </a:r>
            <a:r>
              <a:rPr lang="pl-PL" sz="2400" b="1" dirty="0" smtClean="0"/>
              <a:t>obwinionego </a:t>
            </a:r>
            <a:r>
              <a:rPr lang="pl-PL" sz="2400" b="1" dirty="0" smtClean="0"/>
              <a:t>(ukaranego</a:t>
            </a:r>
            <a:r>
              <a:rPr lang="pl-PL" sz="2400" b="1" dirty="0" smtClean="0"/>
              <a:t>).</a:t>
            </a:r>
          </a:p>
          <a:p>
            <a:pPr marL="0" indent="0" algn="just">
              <a:buNone/>
            </a:pPr>
            <a:r>
              <a:rPr lang="pl-PL" sz="2400" b="1" dirty="0" smtClean="0"/>
              <a:t>Niedopuszczalne </a:t>
            </a:r>
            <a:r>
              <a:rPr lang="pl-PL" sz="2400" b="1" dirty="0"/>
              <a:t>jest wznowienie postępowania z urzędu na niekorzyść oskarżonego po upływie 6 miesięcy od daty uprawomocnienia się orzeczenia.</a:t>
            </a:r>
            <a:endParaRPr lang="pl-PL" sz="2400" b="1" dirty="0"/>
          </a:p>
        </p:txBody>
      </p:sp>
    </p:spTree>
    <p:extLst>
      <p:ext uri="{BB962C8B-B14F-4D97-AF65-F5344CB8AC3E}">
        <p14:creationId xmlns:p14="http://schemas.microsoft.com/office/powerpoint/2010/main" val="2101744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Wznowienie postępowania c.d.</a:t>
            </a:r>
            <a:endParaRPr lang="pl-PL" dirty="0"/>
          </a:p>
        </p:txBody>
      </p:sp>
      <p:sp>
        <p:nvSpPr>
          <p:cNvPr id="3" name="Symbol zastępczy zawartości 2"/>
          <p:cNvSpPr>
            <a:spLocks noGrp="1"/>
          </p:cNvSpPr>
          <p:nvPr>
            <p:ph idx="1"/>
          </p:nvPr>
        </p:nvSpPr>
        <p:spPr>
          <a:xfrm>
            <a:off x="457200" y="908720"/>
            <a:ext cx="8229600" cy="5688632"/>
          </a:xfrm>
        </p:spPr>
        <p:txBody>
          <a:bodyPr>
            <a:normAutofit fontScale="40000" lnSpcReduction="20000"/>
          </a:bodyPr>
          <a:lstStyle/>
          <a:p>
            <a:pPr marL="0" indent="0">
              <a:buNone/>
            </a:pPr>
            <a:r>
              <a:rPr lang="pl-PL" sz="4200" b="1" dirty="0" smtClean="0"/>
              <a:t>W </a:t>
            </a:r>
            <a:r>
              <a:rPr lang="pl-PL" sz="4200" b="1" dirty="0"/>
              <a:t>kwestii wznowienia postępowania orzeka sąd okręgowy, a</a:t>
            </a:r>
            <a:r>
              <a:rPr lang="pl-PL" sz="4200" b="1" dirty="0" smtClean="0"/>
              <a:t> </a:t>
            </a:r>
            <a:r>
              <a:rPr lang="pl-PL" sz="4200" b="1" dirty="0"/>
              <a:t>w kwestii wznowienia postępowania zakończonego orzeczeniem sądu okręgowego - sąd apelacyjny. </a:t>
            </a:r>
            <a:r>
              <a:rPr lang="pl-PL" sz="4200" b="1" dirty="0" smtClean="0"/>
              <a:t>W jednym i drugim wypadku </a:t>
            </a:r>
            <a:r>
              <a:rPr lang="pl-PL" sz="4200" b="1" dirty="0"/>
              <a:t>w składzie trzech </a:t>
            </a:r>
            <a:r>
              <a:rPr lang="pl-PL" sz="4200" b="1" dirty="0" smtClean="0"/>
              <a:t>sędziów. W </a:t>
            </a:r>
            <a:r>
              <a:rPr lang="pl-PL" sz="4200" b="1" dirty="0"/>
              <a:t>kwestii wznowienia postępowania zakończonego orzeczeniem sądu apelacyjnego lub Sądu Najwyższego orzeka Sąd Najwyższy </a:t>
            </a:r>
            <a:r>
              <a:rPr lang="pl-PL" sz="4200" b="1" dirty="0" smtClean="0"/>
              <a:t>również w </a:t>
            </a:r>
            <a:r>
              <a:rPr lang="pl-PL" sz="4200" b="1" dirty="0"/>
              <a:t>składzie trzech sędziów.</a:t>
            </a:r>
          </a:p>
          <a:p>
            <a:pPr marL="0" indent="0">
              <a:buNone/>
            </a:pPr>
            <a:r>
              <a:rPr lang="pl-PL" sz="4200" b="1" dirty="0" smtClean="0"/>
              <a:t>Sąd orzeka </a:t>
            </a:r>
            <a:r>
              <a:rPr lang="pl-PL" sz="4200" b="1" dirty="0"/>
              <a:t>na posiedzeniu bez udziału stron, chyba że prezes sądu lub sąd postanowi </a:t>
            </a:r>
            <a:r>
              <a:rPr lang="pl-PL" sz="4200" b="1" dirty="0" smtClean="0"/>
              <a:t>inaczej (art.544 KPK</a:t>
            </a:r>
            <a:r>
              <a:rPr lang="pl-PL" sz="4200" b="1" dirty="0"/>
              <a:t>). </a:t>
            </a:r>
          </a:p>
          <a:p>
            <a:pPr marL="0" indent="0">
              <a:buNone/>
            </a:pPr>
            <a:endParaRPr lang="pl-PL" sz="4200" b="1" smtClean="0"/>
          </a:p>
          <a:p>
            <a:pPr marL="0" indent="0">
              <a:buNone/>
            </a:pPr>
            <a:r>
              <a:rPr lang="pl-PL" sz="4200" b="1" smtClean="0"/>
              <a:t>Wniosek </a:t>
            </a:r>
            <a:r>
              <a:rPr lang="pl-PL" sz="4200" b="1" dirty="0"/>
              <a:t>o wznowienie postępowania, jeżeli nie pochodzi od prokuratora, powinien być sporządzony i podpisany przez obrońcę albo pełnomocnika. </a:t>
            </a:r>
          </a:p>
          <a:p>
            <a:pPr marL="0" indent="0">
              <a:buNone/>
            </a:pPr>
            <a:endParaRPr lang="pl-PL" sz="4200" b="1" dirty="0"/>
          </a:p>
          <a:p>
            <a:pPr marL="0" indent="0">
              <a:buNone/>
            </a:pPr>
            <a:r>
              <a:rPr lang="pl-PL" sz="4200" b="1" dirty="0" smtClean="0"/>
              <a:t>Na </a:t>
            </a:r>
            <a:r>
              <a:rPr lang="pl-PL" sz="4200" b="1" dirty="0"/>
              <a:t>postanowienie oddalające wniosek lub pozostawiające go bez rozpoznania przysługuje zażalenie, chyba że orzekł o tym sąd apelacyjny lub Sąd Najwyższy.</a:t>
            </a:r>
          </a:p>
          <a:p>
            <a:pPr marL="0" indent="0">
              <a:buNone/>
            </a:pPr>
            <a:r>
              <a:rPr lang="pl-PL" sz="4200" b="1" dirty="0" smtClean="0"/>
              <a:t>Orzekając </a:t>
            </a:r>
            <a:r>
              <a:rPr lang="pl-PL" sz="4200" b="1" dirty="0"/>
              <a:t>o wznowieniu postępowania, sąd uchyla zaskarżone orzeczenie i przekazuje sprawę właściwemu sądowi do ponownego rozpoznania. Od tego orzeczenia środek odwoławczy nie przysługuje</a:t>
            </a:r>
            <a:r>
              <a:rPr lang="pl-PL" sz="4200" b="1" dirty="0" smtClean="0"/>
              <a:t>. </a:t>
            </a:r>
            <a:r>
              <a:rPr lang="pl-PL" sz="4200" b="1" dirty="0"/>
              <a:t>Uchylając zaskarżone orzeczenie, sąd może wyrokiem uniewinnić oskarżonego, jeżeli nowe fakty lub dowody wskazują na to, że orzeczenie to jest oczywiście niesłuszne, albo też postępowanie umorzyć. Od wyroku uniewinniającego lub umarzającego postępowanie przysługuje środek </a:t>
            </a:r>
            <a:r>
              <a:rPr lang="pl-PL" sz="4200" b="1" dirty="0" smtClean="0"/>
              <a:t>odwoławczy, chyba że wydane zostały </a:t>
            </a:r>
            <a:r>
              <a:rPr lang="pl-PL" sz="4200" b="1" dirty="0"/>
              <a:t>przez Sąd </a:t>
            </a:r>
            <a:r>
              <a:rPr lang="pl-PL" sz="4200" b="1" dirty="0" smtClean="0"/>
              <a:t>Najwyższy (art. 547 KPK). </a:t>
            </a:r>
            <a:endParaRPr lang="pl-PL" sz="4200" b="1" dirty="0"/>
          </a:p>
          <a:p>
            <a:pPr marL="0" indent="0">
              <a:buNone/>
            </a:pPr>
            <a:endParaRPr lang="pl-PL" sz="4200" b="1" dirty="0"/>
          </a:p>
          <a:p>
            <a:pPr marL="0" indent="0">
              <a:buNone/>
            </a:pPr>
            <a:r>
              <a:rPr lang="pl-PL" sz="4200" b="1" dirty="0" smtClean="0"/>
              <a:t>Jeżeli </a:t>
            </a:r>
            <a:r>
              <a:rPr lang="pl-PL" sz="4200" b="1" dirty="0"/>
              <a:t>postępowanie wznowiono na skutek wniosku na korzyść oskarżonego i toczy się ono po jego śmierci lub jeżeli zachodzi przyczyna zawieszenia postępowania, prezes sądu wyznacza do obrony praw oskarżonego obrońcę z urzędu, chyba że wnioskodawca ustanowił już </a:t>
            </a:r>
            <a:r>
              <a:rPr lang="pl-PL" sz="4200" b="1" dirty="0" smtClean="0"/>
              <a:t>obrońcę (art. 548 KPK). </a:t>
            </a:r>
            <a:endParaRPr lang="pl-PL" sz="4200" b="1" dirty="0"/>
          </a:p>
          <a:p>
            <a:pPr marL="0" indent="0">
              <a:buNone/>
            </a:pPr>
            <a:endParaRPr lang="pl-PL" dirty="0"/>
          </a:p>
        </p:txBody>
      </p:sp>
    </p:spTree>
    <p:extLst>
      <p:ext uri="{BB962C8B-B14F-4D97-AF65-F5344CB8AC3E}">
        <p14:creationId xmlns:p14="http://schemas.microsoft.com/office/powerpoint/2010/main" val="183393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Środki odwoławcze (zwyczajne środki zaskarżenia)</a:t>
            </a:r>
            <a:endParaRPr lang="pl-PL" sz="2800" b="1" dirty="0"/>
          </a:p>
        </p:txBody>
      </p:sp>
      <p:sp>
        <p:nvSpPr>
          <p:cNvPr id="3" name="Symbol zastępczy zawartości 2"/>
          <p:cNvSpPr>
            <a:spLocks noGrp="1"/>
          </p:cNvSpPr>
          <p:nvPr>
            <p:ph idx="1"/>
          </p:nvPr>
        </p:nvSpPr>
        <p:spPr/>
        <p:txBody>
          <a:bodyPr>
            <a:normAutofit/>
          </a:bodyPr>
          <a:lstStyle/>
          <a:p>
            <a:pPr marL="0" indent="0" algn="just">
              <a:buNone/>
            </a:pPr>
            <a:r>
              <a:rPr lang="pl-PL" sz="2400" b="1" dirty="0" smtClean="0"/>
              <a:t>Środki odwoławcze służą kontroli instancyjnej nieprawomocnych rozstrzygnięć lub innych niż decyzje czynności w postępowaniu w sprawach o wykroczenia. Zaliczamy do nich apelację oraz zażalenie.</a:t>
            </a:r>
            <a:endParaRPr lang="pl-PL" sz="2400" b="1" dirty="0"/>
          </a:p>
        </p:txBody>
      </p:sp>
    </p:spTree>
    <p:extLst>
      <p:ext uri="{BB962C8B-B14F-4D97-AF65-F5344CB8AC3E}">
        <p14:creationId xmlns:p14="http://schemas.microsoft.com/office/powerpoint/2010/main" val="2840735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Warunki formalne środka odwoławczego </a:t>
            </a:r>
            <a:endParaRPr lang="pl-PL" sz="2800" b="1" dirty="0"/>
          </a:p>
        </p:txBody>
      </p:sp>
      <p:sp>
        <p:nvSpPr>
          <p:cNvPr id="3" name="Symbol zastępczy zawartości 2"/>
          <p:cNvSpPr>
            <a:spLocks noGrp="1"/>
          </p:cNvSpPr>
          <p:nvPr>
            <p:ph idx="1"/>
          </p:nvPr>
        </p:nvSpPr>
        <p:spPr/>
        <p:txBody>
          <a:bodyPr>
            <a:normAutofit/>
          </a:bodyPr>
          <a:lstStyle/>
          <a:p>
            <a:pPr marL="457200" indent="-457200" algn="just">
              <a:buAutoNum type="arabicParenR"/>
            </a:pPr>
            <a:r>
              <a:rPr lang="pl-PL" sz="2400" b="1" dirty="0" smtClean="0"/>
              <a:t>jego dopuszczalność, </a:t>
            </a:r>
          </a:p>
          <a:p>
            <a:pPr marL="457200" indent="-457200" algn="just">
              <a:buAutoNum type="arabicParenR"/>
            </a:pPr>
            <a:r>
              <a:rPr lang="pl-PL" sz="2400" b="1" dirty="0" smtClean="0"/>
              <a:t> wniesienie przez osobę uprawnioną,</a:t>
            </a:r>
          </a:p>
          <a:p>
            <a:pPr marL="457200" indent="-457200" algn="just">
              <a:buAutoNum type="arabicParenR"/>
            </a:pPr>
            <a:r>
              <a:rPr lang="pl-PL" sz="2400" b="1" dirty="0" smtClean="0"/>
              <a:t>zachowanie terminu wniesienia określonego dla danego środka,</a:t>
            </a:r>
          </a:p>
          <a:p>
            <a:pPr marL="457200" indent="-457200" algn="just">
              <a:buAutoNum type="arabicParenR"/>
            </a:pPr>
            <a:r>
              <a:rPr lang="pl-PL" sz="2400" b="1" dirty="0" smtClean="0"/>
              <a:t>złożenie go na piśmie w sądzie (organie), który wydał zaskarżone rozstrzygnięcie.</a:t>
            </a:r>
          </a:p>
          <a:p>
            <a:pPr marL="0" indent="0" algn="just">
              <a:buNone/>
            </a:pPr>
            <a:r>
              <a:rPr lang="pl-PL" sz="2400" b="1" dirty="0" smtClean="0"/>
              <a:t> Brak warunków formalnych oznacza, że prezes sądu I instancji zarządzeniem odmawia jego przyjęcia, a po przyjęciu sąd odwoławczy postanowieniem pozostawia taki środek bez rozpoznania. Na decyzje te służy zażalenie (art. 429 i 430 KPK w zw. z art. 109 § 2 KPW).</a:t>
            </a:r>
          </a:p>
          <a:p>
            <a:pPr marL="0" indent="0">
              <a:buNone/>
            </a:pPr>
            <a:endParaRPr lang="pl-PL" sz="2400" dirty="0"/>
          </a:p>
        </p:txBody>
      </p:sp>
    </p:spTree>
    <p:extLst>
      <p:ext uri="{BB962C8B-B14F-4D97-AF65-F5344CB8AC3E}">
        <p14:creationId xmlns:p14="http://schemas.microsoft.com/office/powerpoint/2010/main" val="8927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Cofnięcie środka odwoławczego </a:t>
            </a:r>
            <a:endParaRPr lang="pl-PL" sz="2800" b="1" dirty="0"/>
          </a:p>
        </p:txBody>
      </p:sp>
      <p:sp>
        <p:nvSpPr>
          <p:cNvPr id="3" name="Symbol zastępczy zawartości 2"/>
          <p:cNvSpPr>
            <a:spLocks noGrp="1"/>
          </p:cNvSpPr>
          <p:nvPr>
            <p:ph idx="1"/>
          </p:nvPr>
        </p:nvSpPr>
        <p:spPr/>
        <p:txBody>
          <a:bodyPr>
            <a:normAutofit/>
          </a:bodyPr>
          <a:lstStyle/>
          <a:p>
            <a:pPr marL="0" indent="0" algn="just">
              <a:buNone/>
            </a:pPr>
            <a:r>
              <a:rPr lang="pl-PL" sz="2400" b="1" dirty="0" smtClean="0"/>
              <a:t>Złożony środek odwoławczy może być cofnięty. Obwiniony może skutecznie cofnąć wniesiony na jego korzyść środek odwoławczy, chyba że wniósł go oskarżyciel publiczny lub zachodzi przypadek obrony obligatoryjnej. Jednakże jeżeli oskarżyciel publiczny lub obrońca wnieśli go na korzyść obwinionego do jego cofnięcia potrzebna jest zgoda obwinionego (art. 431 KPK w zw. z art. 109 § 2 KPW).</a:t>
            </a:r>
          </a:p>
          <a:p>
            <a:pPr marL="0" indent="0" algn="just">
              <a:buNone/>
            </a:pPr>
            <a:r>
              <a:rPr lang="pl-PL" sz="2400" b="1" dirty="0" smtClean="0"/>
              <a:t>Sąd pozostawia bez rozpoznania cofnięty środek odwoławczy, chyba że zachodzi tzw. uchybienie bezwzględne określone w art. 104 § 1 KPW lub potrzeba zmiany kwalifikacji prawnej czynu (art. 432 KPK w zw. z art. 109 § 2 KPW).</a:t>
            </a:r>
          </a:p>
          <a:p>
            <a:pPr marL="0" indent="0">
              <a:buNone/>
            </a:pPr>
            <a:endParaRPr lang="pl-PL" sz="2400" dirty="0"/>
          </a:p>
        </p:txBody>
      </p:sp>
    </p:spTree>
    <p:extLst>
      <p:ext uri="{BB962C8B-B14F-4D97-AF65-F5344CB8AC3E}">
        <p14:creationId xmlns:p14="http://schemas.microsoft.com/office/powerpoint/2010/main" val="2281175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Cechy środka odwoławczego</a:t>
            </a:r>
            <a:endParaRPr lang="pl-PL" sz="2800" b="1" dirty="0"/>
          </a:p>
        </p:txBody>
      </p:sp>
      <p:sp>
        <p:nvSpPr>
          <p:cNvPr id="3" name="Symbol zastępczy zawartości 2"/>
          <p:cNvSpPr>
            <a:spLocks noGrp="1"/>
          </p:cNvSpPr>
          <p:nvPr>
            <p:ph idx="1"/>
          </p:nvPr>
        </p:nvSpPr>
        <p:spPr/>
        <p:txBody>
          <a:bodyPr>
            <a:normAutofit/>
          </a:bodyPr>
          <a:lstStyle/>
          <a:p>
            <a:pPr marL="457200" indent="-457200">
              <a:buAutoNum type="arabicParenR"/>
            </a:pPr>
            <a:r>
              <a:rPr lang="pl-PL" sz="2400" b="1" dirty="0" smtClean="0"/>
              <a:t>skargowość (wnioskowość),</a:t>
            </a:r>
          </a:p>
          <a:p>
            <a:pPr marL="457200" indent="-457200">
              <a:buAutoNum type="arabicParenR"/>
            </a:pPr>
            <a:r>
              <a:rPr lang="pl-PL" sz="2400" b="1" dirty="0" err="1" smtClean="0"/>
              <a:t>dewolutywność</a:t>
            </a:r>
            <a:r>
              <a:rPr lang="pl-PL" sz="2400" b="1" dirty="0" smtClean="0"/>
              <a:t>, </a:t>
            </a:r>
          </a:p>
          <a:p>
            <a:pPr marL="457200" indent="-457200">
              <a:buAutoNum type="arabicParenR"/>
            </a:pPr>
            <a:r>
              <a:rPr lang="pl-PL" sz="2400" b="1" dirty="0" smtClean="0"/>
              <a:t>suspensywność,</a:t>
            </a:r>
          </a:p>
          <a:p>
            <a:pPr marL="457200" indent="-457200">
              <a:buAutoNum type="arabicParenR"/>
            </a:pPr>
            <a:r>
              <a:rPr lang="pl-PL" sz="2400" b="1" dirty="0" smtClean="0"/>
              <a:t>zakaz </a:t>
            </a:r>
            <a:r>
              <a:rPr lang="pl-PL" sz="2400" b="1" dirty="0" err="1" smtClean="0"/>
              <a:t>reformationis</a:t>
            </a:r>
            <a:r>
              <a:rPr lang="pl-PL" sz="2400" b="1" dirty="0" smtClean="0"/>
              <a:t> in </a:t>
            </a:r>
            <a:r>
              <a:rPr lang="pl-PL" sz="2400" b="1" dirty="0" err="1" smtClean="0"/>
              <a:t>peius</a:t>
            </a:r>
            <a:r>
              <a:rPr lang="pl-PL" sz="2400" b="1" dirty="0" smtClean="0"/>
              <a:t>.</a:t>
            </a:r>
          </a:p>
          <a:p>
            <a:pPr marL="0" indent="0">
              <a:buNone/>
            </a:pPr>
            <a:endParaRPr lang="pl-PL" sz="2400" dirty="0"/>
          </a:p>
        </p:txBody>
      </p:sp>
    </p:spTree>
    <p:extLst>
      <p:ext uri="{BB962C8B-B14F-4D97-AF65-F5344CB8AC3E}">
        <p14:creationId xmlns:p14="http://schemas.microsoft.com/office/powerpoint/2010/main" val="215729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S</a:t>
            </a:r>
            <a:r>
              <a:rPr lang="pl-PL" sz="2800" b="1" dirty="0" smtClean="0"/>
              <a:t>kargowość (wnioskowość)</a:t>
            </a:r>
            <a:endParaRPr lang="pl-PL" sz="2800" b="1" dirty="0"/>
          </a:p>
        </p:txBody>
      </p:sp>
      <p:sp>
        <p:nvSpPr>
          <p:cNvPr id="3" name="Symbol zastępczy zawartości 2"/>
          <p:cNvSpPr>
            <a:spLocks noGrp="1"/>
          </p:cNvSpPr>
          <p:nvPr>
            <p:ph idx="1"/>
          </p:nvPr>
        </p:nvSpPr>
        <p:spPr/>
        <p:txBody>
          <a:bodyPr>
            <a:normAutofit/>
          </a:bodyPr>
          <a:lstStyle/>
          <a:p>
            <a:pPr marL="0" indent="0" algn="just">
              <a:buNone/>
            </a:pPr>
            <a:r>
              <a:rPr lang="pl-PL" sz="2400" b="1" dirty="0" smtClean="0"/>
              <a:t>Środki odwoławcze są najczęściej wnioskami stron. Postępowanie kontrolne jest wdrażane, gdy wpłynie skarga na rozstrzygnięcie lub czynność organu procesowego. Apelacja służy wyłącznie stronom. Zażalenie natomiast służy także osobie, której postanowienie, zarządzenie lub inne czynności bezpośrednio dotyczą (art. 103 § 2 i 3 KPW).</a:t>
            </a:r>
            <a:endParaRPr lang="pl-PL" sz="2400" b="1" dirty="0"/>
          </a:p>
        </p:txBody>
      </p:sp>
    </p:spTree>
    <p:extLst>
      <p:ext uri="{BB962C8B-B14F-4D97-AF65-F5344CB8AC3E}">
        <p14:creationId xmlns:p14="http://schemas.microsoft.com/office/powerpoint/2010/main" val="2025175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err="1"/>
              <a:t>D</a:t>
            </a:r>
            <a:r>
              <a:rPr lang="pl-PL" sz="2800" b="1" dirty="0" err="1" smtClean="0"/>
              <a:t>ewolutywność</a:t>
            </a:r>
            <a:endParaRPr lang="pl-PL" sz="2800" b="1" dirty="0"/>
          </a:p>
        </p:txBody>
      </p:sp>
      <p:sp>
        <p:nvSpPr>
          <p:cNvPr id="3" name="Symbol zastępczy zawartości 2"/>
          <p:cNvSpPr>
            <a:spLocks noGrp="1"/>
          </p:cNvSpPr>
          <p:nvPr>
            <p:ph idx="1"/>
          </p:nvPr>
        </p:nvSpPr>
        <p:spPr/>
        <p:txBody>
          <a:bodyPr>
            <a:normAutofit/>
          </a:bodyPr>
          <a:lstStyle/>
          <a:p>
            <a:pPr marL="0" indent="0" algn="just">
              <a:buNone/>
            </a:pPr>
            <a:r>
              <a:rPr lang="pl-PL" sz="2400" b="1" dirty="0" err="1" smtClean="0"/>
              <a:t>Dewolutywność</a:t>
            </a:r>
            <a:r>
              <a:rPr lang="pl-PL" sz="2400" b="1" dirty="0" smtClean="0"/>
              <a:t> oznacza przeniesienie rozpoznania sprawy do sądu wyższej instancji. Ma ona charakter bezwzględny przy rozpoznawaniu apelacji i względny przy rozpoznawaniu zażalenia.</a:t>
            </a:r>
            <a:endParaRPr lang="pl-PL" sz="2400" b="1" dirty="0"/>
          </a:p>
        </p:txBody>
      </p:sp>
    </p:spTree>
    <p:extLst>
      <p:ext uri="{BB962C8B-B14F-4D97-AF65-F5344CB8AC3E}">
        <p14:creationId xmlns:p14="http://schemas.microsoft.com/office/powerpoint/2010/main" val="855664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Suspensywność</a:t>
            </a:r>
            <a:endParaRPr lang="pl-PL" sz="2800" b="1" dirty="0"/>
          </a:p>
        </p:txBody>
      </p:sp>
      <p:sp>
        <p:nvSpPr>
          <p:cNvPr id="3" name="Symbol zastępczy zawartości 2"/>
          <p:cNvSpPr>
            <a:spLocks noGrp="1"/>
          </p:cNvSpPr>
          <p:nvPr>
            <p:ph idx="1"/>
          </p:nvPr>
        </p:nvSpPr>
        <p:spPr/>
        <p:txBody>
          <a:bodyPr>
            <a:normAutofit/>
          </a:bodyPr>
          <a:lstStyle/>
          <a:p>
            <a:pPr marL="0" indent="0" algn="just">
              <a:buNone/>
            </a:pPr>
            <a:r>
              <a:rPr lang="pl-PL" sz="2400" b="1" dirty="0" smtClean="0"/>
              <a:t>Suspensywność oznacza wstrzymanie wykonania zaskarżonego rozstrzygnięcia na skutek wniesienia środka odwoławczego. Ma ona charakter bezwzględny przy rozpoznawaniu apelacji i względny przy rozpoznawaniu zażalenia.</a:t>
            </a:r>
            <a:endParaRPr lang="pl-PL" sz="2400" b="1" dirty="0"/>
          </a:p>
        </p:txBody>
      </p:sp>
    </p:spTree>
    <p:extLst>
      <p:ext uri="{BB962C8B-B14F-4D97-AF65-F5344CB8AC3E}">
        <p14:creationId xmlns:p14="http://schemas.microsoft.com/office/powerpoint/2010/main" val="219443625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3462</Words>
  <Application>Microsoft Office PowerPoint</Application>
  <PresentationFormat>Pokaz na ekranie (4:3)</PresentationFormat>
  <Paragraphs>137</Paragraphs>
  <Slides>26</Slides>
  <Notes>1</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Motyw pakietu Office</vt:lpstr>
      <vt:lpstr>  Wykład V  Środki zaskarżenia                         dr Katarzyna Łucarz</vt:lpstr>
      <vt:lpstr>Środki zaskarżenia – definicja </vt:lpstr>
      <vt:lpstr>Środki odwoławcze (zwyczajne środki zaskarżenia)</vt:lpstr>
      <vt:lpstr>Warunki formalne środka odwoławczego </vt:lpstr>
      <vt:lpstr>Cofnięcie środka odwoławczego </vt:lpstr>
      <vt:lpstr>Cechy środka odwoławczego</vt:lpstr>
      <vt:lpstr>Skargowość (wnioskowość)</vt:lpstr>
      <vt:lpstr>Dewolutywność</vt:lpstr>
      <vt:lpstr>Suspensywność</vt:lpstr>
      <vt:lpstr>Zakaz reformationis in peius </vt:lpstr>
      <vt:lpstr>Zakres orzekania organu odwoławczego </vt:lpstr>
      <vt:lpstr>Uchybienia tzw. względne </vt:lpstr>
      <vt:lpstr>Uchybienia tzw. bezwzględne</vt:lpstr>
      <vt:lpstr>Uchybienia tzw. bezwzględne cd. </vt:lpstr>
      <vt:lpstr>Przekroczenie granic zaskarżenia</vt:lpstr>
      <vt:lpstr>Rodzaje rozstrzygnięć sądu odwoławczego</vt:lpstr>
      <vt:lpstr>Apelacja – środek odwoławczy</vt:lpstr>
      <vt:lpstr>Zażalenie</vt:lpstr>
      <vt:lpstr>Zażalenie cd. </vt:lpstr>
      <vt:lpstr>Nadzwyczajne środki zaskarżenia</vt:lpstr>
      <vt:lpstr>Kasacja </vt:lpstr>
      <vt:lpstr>Kasacja cd. </vt:lpstr>
      <vt:lpstr>Kasacja c.d.</vt:lpstr>
      <vt:lpstr>Wznowienie postępowania</vt:lpstr>
      <vt:lpstr>Wznowienie postępowania – przesłanki stosowania</vt:lpstr>
      <vt:lpstr>Wznowienie postępowania c.d.</vt:lpstr>
    </vt:vector>
  </TitlesOfParts>
  <Company>EFL Service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Wykład</dc:title>
  <dc:creator>Piotr Łucarz</dc:creator>
  <cp:lastModifiedBy>Kasia</cp:lastModifiedBy>
  <cp:revision>26</cp:revision>
  <dcterms:created xsi:type="dcterms:W3CDTF">2013-01-16T09:17:21Z</dcterms:created>
  <dcterms:modified xsi:type="dcterms:W3CDTF">2016-01-03T13:32:11Z</dcterms:modified>
</cp:coreProperties>
</file>