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6" r:id="rId30"/>
    <p:sldId id="287" r:id="rId31"/>
    <p:sldId id="288" r:id="rId32"/>
    <p:sldId id="289" r:id="rId33"/>
    <p:sldId id="285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3" r:id="rId57"/>
    <p:sldId id="312" r:id="rId58"/>
    <p:sldId id="314" r:id="rId59"/>
    <p:sldId id="315" r:id="rId6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2574BD-2F9D-44DE-9DC0-B0CE2CE88A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Świadczenia opieki zdrowotnej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6443655-C60F-4232-BCF2-965B7B97FE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3784018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D63C04-3FD4-4506-9F7F-0CBC81BC2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2DF11A-F051-49F8-BC82-A79185B38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Anna Nowak w niedługim czasie ma zamiar przystąpić do egzaminu na prawo jazdy kategorii B.  W związku z powyższym musi ona uzyskać orzeczenie o zdolności do prowadzenia pojazdów mechanicznych. Kobieta umówiła się na wizytę lekarską w celu uzyskania wskazanego dokumentu.  W czasie rozmowy telefonicznej, którą odbyła z panią z rejestracji została poinformowana, że koszt wydania wskazanego orzeczenia wynosi 200 złotych. Anna Nowak uważa, że pani z rejestracji myli się. Skoro bowiem jest osobą objętą obowiązkowym ubezpieczeniem zdrowotnym nie powinna ponosić opłat z tytułu uzyskania orzeczenia o zdolności do prowadzenia pojazdów mechanicznych.</a:t>
            </a:r>
          </a:p>
          <a:p>
            <a:pPr marL="0" indent="0" algn="just">
              <a:buNone/>
            </a:pPr>
            <a:r>
              <a:rPr lang="pl-PL" dirty="0"/>
              <a:t>Proszę ocenić prawidłowość stanowiska Anny Nowak. </a:t>
            </a:r>
          </a:p>
        </p:txBody>
      </p:sp>
    </p:spTree>
    <p:extLst>
      <p:ext uri="{BB962C8B-B14F-4D97-AF65-F5344CB8AC3E}">
        <p14:creationId xmlns:p14="http://schemas.microsoft.com/office/powerpoint/2010/main" val="3918187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653C79-F308-4C27-AE63-C45DD5879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Charakterystyka świadczeń gwarantowanych - </a:t>
            </a:r>
            <a:r>
              <a:rPr lang="pl-PL" dirty="0" err="1"/>
              <a:t>poz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C489D1-CF78-4450-ACB5-F66FC49FA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ujęciu art. 2 ustawy z dnia 27 października 2017 roku o podstawowej opiece zdrowotnej, podstawowa opieka zdrowotna stanowi co do zasady miejsce pierwszego kontaktu świadczeniobiorcy z systemem ochrony zdrowia w ramach którego jest zapewniony dostęp do </a:t>
            </a:r>
            <a:r>
              <a:rPr lang="pl-PL" b="1" u="sng" dirty="0"/>
              <a:t>profilaktycznych, diagnostycznych, leczniczych, pielęgnacyjnych oraz rehabilitacyjnych świadczeń opieki zdrowotnej finansowanych ze środków publicznych.</a:t>
            </a:r>
          </a:p>
        </p:txBody>
      </p:sp>
    </p:spTree>
    <p:extLst>
      <p:ext uri="{BB962C8B-B14F-4D97-AF65-F5344CB8AC3E}">
        <p14:creationId xmlns:p14="http://schemas.microsoft.com/office/powerpoint/2010/main" val="152394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7460D-2108-49BA-9D19-557C44C41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Charakterystyka świadczeń gwarantowanych - POZ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331759-C400-4245-A70A-6635AA04E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Świadczeniobiorca ma prawo wyboru świadczeniodawcy udzielającego świadczeń z zakresu podstawowej opieki zdrowotnej spośród tych świadczeniodawców, którzy zawarli umowy o udzielanie świadczeń opieki zdrowotnej.</a:t>
            </a:r>
          </a:p>
          <a:p>
            <a:pPr algn="just"/>
            <a:r>
              <a:rPr lang="pl-PL" dirty="0"/>
              <a:t>Świadczeniobiorca w ramach powyższego wyboru wybiera lekarza POZ, pielęgniarkę POZ lub położną POZ.</a:t>
            </a:r>
          </a:p>
        </p:txBody>
      </p:sp>
    </p:spTree>
    <p:extLst>
      <p:ext uri="{BB962C8B-B14F-4D97-AF65-F5344CB8AC3E}">
        <p14:creationId xmlns:p14="http://schemas.microsoft.com/office/powerpoint/2010/main" val="2065345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B88544-C4CF-4C5C-8475-4BB71BA13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BEFB1F-EDF3-45C9-A657-0247765B9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Anna Kowalska po raz trzeci w ciągu roku dokonuje wyboru lekarza POZ.  Przyczyną ostatniej zmiany w tym zakresie jest fakt przeprowadzki kobiety z Wrocławia do Olsztyna. Znajoma lekarka poinformowała Annę Kowalską, że tym razem w związku ze złożeniem deklaracji wyboru będzie musiała ona uiścić opłatę w wysokości 80 złotych.  Świadczeniobiorca może bowiem bezpłatnie złożyć deklarację wyboru jedynie dwa razy w ciągu roku kalendarzowego.</a:t>
            </a:r>
          </a:p>
          <a:p>
            <a:pPr marL="0" indent="0" algn="just">
              <a:buNone/>
            </a:pPr>
            <a:r>
              <a:rPr lang="pl-PL" dirty="0"/>
              <a:t>Proszę ocenić czy Anna Kowalska jest zobowiązana wnieść opłatę w opisanym stanie faktycznym.</a:t>
            </a:r>
          </a:p>
        </p:txBody>
      </p:sp>
    </p:spTree>
    <p:extLst>
      <p:ext uri="{BB962C8B-B14F-4D97-AF65-F5344CB8AC3E}">
        <p14:creationId xmlns:p14="http://schemas.microsoft.com/office/powerpoint/2010/main" val="415997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487AFE-A510-4586-A6E7-F893987FE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F511ED-E009-4AAD-8841-4BB9B4198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Joanna Niezdecydowana w swojej deklaracji dokonała wyboru lekarza POZ i położnej POZ u różnych świadczeniobiorców.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Proszę ocenić czy Joanna Niezdecydowana mogła dokonać takiego wyboru.</a:t>
            </a:r>
          </a:p>
        </p:txBody>
      </p:sp>
    </p:spTree>
    <p:extLst>
      <p:ext uri="{BB962C8B-B14F-4D97-AF65-F5344CB8AC3E}">
        <p14:creationId xmlns:p14="http://schemas.microsoft.com/office/powerpoint/2010/main" val="2202018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A68908-5D36-47AE-A74D-E38FC9599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świadczeń gwarantowanych POZ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23BA35-4E45-4B53-A503-636D8240D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Świadczenia gwarantowane obejmują:</a:t>
            </a:r>
          </a:p>
          <a:p>
            <a:pPr marL="0" indent="0" algn="just">
              <a:buNone/>
            </a:pPr>
            <a:r>
              <a:rPr lang="pl-PL" dirty="0"/>
              <a:t>1) świadczenia lekarza podstawowej opieki zdrowotnej;</a:t>
            </a:r>
          </a:p>
          <a:p>
            <a:pPr marL="0" indent="0" algn="just">
              <a:buNone/>
            </a:pPr>
            <a:r>
              <a:rPr lang="pl-PL" dirty="0"/>
              <a:t>2) świadczenia pielęgniarki podstawowej opieki zdrowotnej;</a:t>
            </a:r>
          </a:p>
          <a:p>
            <a:pPr marL="0" indent="0" algn="just">
              <a:buNone/>
            </a:pPr>
            <a:r>
              <a:rPr lang="pl-PL" dirty="0"/>
              <a:t>3) świadczenia położnej podstawowej opieki zdrowotnej;</a:t>
            </a:r>
          </a:p>
          <a:p>
            <a:pPr marL="0" indent="0" algn="just">
              <a:buNone/>
            </a:pPr>
            <a:r>
              <a:rPr lang="pl-PL" dirty="0"/>
              <a:t>4) świadczenia pielęgniarki lub higienistki szkolnej udzielane w środowisku nauczania i wychowania;</a:t>
            </a:r>
          </a:p>
          <a:p>
            <a:pPr marL="0" indent="0" algn="just">
              <a:buNone/>
            </a:pPr>
            <a:r>
              <a:rPr lang="pl-PL" dirty="0"/>
              <a:t>5) świadczenia nocnej i świątecznej opieki zdrowotnej;</a:t>
            </a:r>
          </a:p>
          <a:p>
            <a:pPr marL="0" indent="0" algn="just">
              <a:buNone/>
            </a:pPr>
            <a:r>
              <a:rPr lang="pl-PL" dirty="0"/>
              <a:t>6) transport sanitarny</a:t>
            </a:r>
          </a:p>
        </p:txBody>
      </p:sp>
    </p:spTree>
    <p:extLst>
      <p:ext uri="{BB962C8B-B14F-4D97-AF65-F5344CB8AC3E}">
        <p14:creationId xmlns:p14="http://schemas.microsoft.com/office/powerpoint/2010/main" val="2367639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711614-C39A-4B5E-B69C-96CECD8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świadczeń gwarantowanych </a:t>
            </a:r>
            <a:r>
              <a:rPr lang="pl-PL" dirty="0" err="1"/>
              <a:t>poz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CD1D29-EB1C-489B-933F-B224BE977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Świadczeniobiorca udzielając świadczeń z zakresu </a:t>
            </a:r>
            <a:r>
              <a:rPr lang="pl-PL" dirty="0" err="1"/>
              <a:t>poz</a:t>
            </a:r>
            <a:r>
              <a:rPr lang="pl-PL" dirty="0"/>
              <a:t> musi zapewnić świadczeniobiorcom, w kosztach własnej działalności, w szczególności </a:t>
            </a:r>
            <a:r>
              <a:rPr lang="pl-PL" b="1" dirty="0"/>
              <a:t>dostęp do opieki ambulatoryjnej,</a:t>
            </a:r>
            <a:r>
              <a:rPr lang="pl-PL" dirty="0"/>
              <a:t> w tym opieki w domu chorego oraz </a:t>
            </a:r>
            <a:r>
              <a:rPr lang="pl-PL" b="1" dirty="0"/>
              <a:t>badań diagnostycznych.  </a:t>
            </a:r>
          </a:p>
          <a:p>
            <a:pPr algn="just"/>
            <a:r>
              <a:rPr lang="pl-PL" dirty="0"/>
              <a:t>Zakres badań diagnostycznych, które może zlecić lekarz </a:t>
            </a:r>
            <a:r>
              <a:rPr lang="pl-PL" dirty="0" err="1"/>
              <a:t>poz</a:t>
            </a:r>
            <a:r>
              <a:rPr lang="pl-PL" dirty="0"/>
              <a:t> wynika z rozporządzenia w sprawie świadczeń gwarantowanych z zakresu podstawowej opieki zdrowotnej</a:t>
            </a:r>
          </a:p>
        </p:txBody>
      </p:sp>
    </p:spTree>
    <p:extLst>
      <p:ext uri="{BB962C8B-B14F-4D97-AF65-F5344CB8AC3E}">
        <p14:creationId xmlns:p14="http://schemas.microsoft.com/office/powerpoint/2010/main" val="2841760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BED864-C828-4008-898E-00AACE625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gwarantowane z zakresu opieki specjalistycznej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A9C7E3-CFC2-4742-BE1E-176B03660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Świadczeniobiorca ma prawo do ambulatoryjnej opieki specjalistycznej oraz leczenia szpitalnego  (art. 15 ust. 2 pkt 2 i 3 </a:t>
            </a:r>
            <a:r>
              <a:rPr lang="pl-PL" dirty="0" err="1"/>
              <a:t>u.ś.o.z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37062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6F1D6F-A5F0-4F60-ADC7-D5AAED1C4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świadczenia specjalistycznego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D380F0-D349-4229-BC58-ABF96F191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świadczenie specjalistyczne </a:t>
            </a:r>
            <a:r>
              <a:rPr lang="pl-PL" dirty="0"/>
              <a:t>- świadczenie opieki zdrowotnej we wszystkich dziedzinach medycyny z wyłączeniem świadczeń udzielanych w zakresie podstawowej opieki zdrowotnej (art. 5 pkt 36 </a:t>
            </a:r>
            <a:r>
              <a:rPr lang="pl-PL" dirty="0" err="1"/>
              <a:t>u.ś.o.z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3312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37FD3D-7CB6-4D93-929C-249DADBED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Opieka specjalistyczna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517871-C14E-4A2F-B5D4-FF81AA1C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Ambulatoryjna opieka zdrowotna oznacza udzielanie przez świadczeniodawców świadczeń opieki zdrowotnej </a:t>
            </a:r>
            <a:r>
              <a:rPr lang="pl-PL" b="1" dirty="0"/>
              <a:t>osobom niewymagającym leczenia w warunkach całodobowych lub całodziennych.</a:t>
            </a:r>
          </a:p>
          <a:p>
            <a:pPr algn="just"/>
            <a:r>
              <a:rPr lang="pl-PL" dirty="0"/>
              <a:t>Świadczenia specjalistyczne w formie ambulatoryjnej to tzw. ambulatoryjna opieka specjalistyczna (AOS), natomiast w formie stacjonarnej to leczenie szpitalne.</a:t>
            </a:r>
          </a:p>
        </p:txBody>
      </p:sp>
    </p:spTree>
    <p:extLst>
      <p:ext uri="{BB962C8B-B14F-4D97-AF65-F5344CB8AC3E}">
        <p14:creationId xmlns:p14="http://schemas.microsoft.com/office/powerpoint/2010/main" val="2352365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6C48A-4E5A-4984-8781-91CD88FDD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Świadczenie opieki zdrowotnej -Pojęcie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F2CE38-E346-4697-88E7-B284318A0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Świadczenie opieki zdrowotnej to </a:t>
            </a:r>
            <a:r>
              <a:rPr lang="pl-PL" b="1" u="sng" dirty="0"/>
              <a:t>świadczenie zdrowotne, świadczenie zdrowotne rzeczowe i świadczenie towarzyszące </a:t>
            </a:r>
            <a:r>
              <a:rPr lang="pl-PL" dirty="0"/>
              <a:t>(art. 5 pkt 34 </a:t>
            </a:r>
            <a:r>
              <a:rPr lang="pl-PL" dirty="0" err="1"/>
              <a:t>u.ś.o.z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915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30A122-1565-43F1-B1D9-E0CE0E2C5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Skierowanie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D477CD-BA79-4C4F-9157-2B4944F31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 Ambulatoryjne świadczenia specjalistyczne finansowane ze środków publicznych są udzielane na podstawie </a:t>
            </a:r>
            <a:r>
              <a:rPr lang="pl-PL" b="1" dirty="0"/>
              <a:t>skierowania lekarza ubezpieczenia zdrowotnego</a:t>
            </a:r>
            <a:r>
              <a:rPr lang="pl-PL" dirty="0"/>
              <a:t>. (art. 57 (</a:t>
            </a:r>
            <a:r>
              <a:rPr lang="pl-PL" dirty="0" err="1"/>
              <a:t>u.ś.o.z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251789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FAB9DB-7051-42AA-A978-A862C5CFB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571D8E-FD99-4B63-B0DA-CEF4AEEC9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Bożena Miś jest matką 3-miesięcznej  Julii Miś. W czasie badań przesiewowych u Julii wykryto mukowiscydozę. Bożena Miś jest przekonana, że w celu podjęcia  leczenia Julii przez lekarza specjalistę musi uzyskać skierowanie.</a:t>
            </a:r>
          </a:p>
          <a:p>
            <a:pPr marL="0" indent="0" algn="just">
              <a:buNone/>
            </a:pPr>
            <a:r>
              <a:rPr lang="pl-PL" dirty="0"/>
              <a:t>Proszę ocenić czy Bożena Miś ma rację.</a:t>
            </a:r>
          </a:p>
        </p:txBody>
      </p:sp>
    </p:spTree>
    <p:extLst>
      <p:ext uri="{BB962C8B-B14F-4D97-AF65-F5344CB8AC3E}">
        <p14:creationId xmlns:p14="http://schemas.microsoft.com/office/powerpoint/2010/main" val="4178265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57BDA7-E822-4479-9783-B0B714813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Brak wymogu posiadania skierowania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84C5C4-9092-413A-8A5E-03433DE97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Wyjątki od obowiązku uzyskania skierowania w celu uzyskania świadczeń z zakresu opieki specjalistycznej określono w art. 57 ust. 1a i 2 </a:t>
            </a:r>
            <a:r>
              <a:rPr lang="pl-PL" dirty="0" err="1"/>
              <a:t>u.ś.o.z</a:t>
            </a:r>
            <a:r>
              <a:rPr lang="pl-PL" dirty="0"/>
              <a:t>. Obejmują one m.in. świadczenia:</a:t>
            </a:r>
          </a:p>
          <a:p>
            <a:pPr>
              <a:buFontTx/>
              <a:buChar char="-"/>
            </a:pPr>
            <a:r>
              <a:rPr lang="pl-PL" dirty="0"/>
              <a:t>ginekologa i położnika,</a:t>
            </a:r>
          </a:p>
          <a:p>
            <a:pPr>
              <a:buFontTx/>
              <a:buChar char="-"/>
            </a:pPr>
            <a:r>
              <a:rPr lang="pl-PL" dirty="0"/>
              <a:t>dentysty,</a:t>
            </a:r>
          </a:p>
          <a:p>
            <a:pPr>
              <a:buFontTx/>
              <a:buChar char="-"/>
            </a:pPr>
            <a:r>
              <a:rPr lang="pl-PL" dirty="0"/>
              <a:t>psychiatry,</a:t>
            </a:r>
          </a:p>
          <a:p>
            <a:pPr>
              <a:buFontTx/>
              <a:buChar char="-"/>
            </a:pPr>
            <a:r>
              <a:rPr lang="pl-PL" dirty="0"/>
              <a:t>onkologa,</a:t>
            </a:r>
          </a:p>
          <a:p>
            <a:pPr>
              <a:buFontTx/>
              <a:buChar char="-"/>
            </a:pPr>
            <a:r>
              <a:rPr lang="pl-PL" dirty="0"/>
              <a:t>dla osób chorych na gruźlicę,</a:t>
            </a:r>
          </a:p>
          <a:p>
            <a:pPr>
              <a:buFontTx/>
              <a:buChar char="-"/>
            </a:pPr>
            <a:r>
              <a:rPr lang="pl-PL" dirty="0"/>
              <a:t>dla cywilnych niewidomych ofiar działań wojennych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96177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EA9B4E-6410-4C9C-BAFD-31E7F6091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Zakres świadczeń gwarantowanych ambulatoryjnej opieki specjalistycznej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DECD14-509F-430E-8A20-B59D95030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porady specjalistyczne,</a:t>
            </a:r>
          </a:p>
          <a:p>
            <a:pPr algn="just"/>
            <a:r>
              <a:rPr lang="pl-PL" dirty="0"/>
              <a:t>badania diagnostyczne,</a:t>
            </a:r>
          </a:p>
          <a:p>
            <a:pPr algn="just"/>
            <a:r>
              <a:rPr lang="pl-PL" dirty="0"/>
              <a:t>procedury zabiegowe ambulatoryjne,</a:t>
            </a:r>
          </a:p>
          <a:p>
            <a:pPr algn="just"/>
            <a:r>
              <a:rPr lang="pl-PL" dirty="0"/>
              <a:t>świadczenia w chemioterapii,</a:t>
            </a:r>
          </a:p>
          <a:p>
            <a:pPr algn="just"/>
            <a:r>
              <a:rPr lang="pl-PL" dirty="0"/>
              <a:t>inne świadczenia ambulatoryjne,</a:t>
            </a:r>
          </a:p>
          <a:p>
            <a:pPr algn="just"/>
            <a:r>
              <a:rPr lang="pl-PL" dirty="0"/>
              <a:t>świadczenia wykonywane w celu realizacji programów lekowych</a:t>
            </a:r>
          </a:p>
        </p:txBody>
      </p:sp>
    </p:spTree>
    <p:extLst>
      <p:ext uri="{BB962C8B-B14F-4D97-AF65-F5344CB8AC3E}">
        <p14:creationId xmlns:p14="http://schemas.microsoft.com/office/powerpoint/2010/main" val="2929922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920585-0460-4C5F-8E9E-40B3E1A57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Leczenie szpitalne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CAE948-52FE-43F9-8CE6-8F8B45763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Świadczeniobiorca ma prawo do leczenia szpitalnego w szpitalu, który zawarł umowę o udzielanie świadczeń opieki zdrowotnej, na podstawie </a:t>
            </a:r>
            <a:r>
              <a:rPr lang="pl-PL" b="1" dirty="0"/>
              <a:t>skierowania lekarza (lekarza dentysty), jeżeli cel leczenia nie może zostać osiągnięty przez leczenie ambulatoryjne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Świadczenia gwarantowane świadczeniobiorcy w szpitalu obejmują:</a:t>
            </a:r>
          </a:p>
          <a:p>
            <a:pPr algn="just">
              <a:buFontTx/>
              <a:buChar char="-"/>
            </a:pPr>
            <a:r>
              <a:rPr lang="pl-PL" dirty="0"/>
              <a:t>świadczenia gwarantowane, których wykaz określa załącznik nr 1 do Rozporządzenia Ministra Zdrowia z dnia 22 listopada 2013 roku w sprawie świadczeń gwarantowanych z zakresu leczenia szpitalnego,</a:t>
            </a:r>
          </a:p>
          <a:p>
            <a:pPr algn="just">
              <a:buFontTx/>
              <a:buChar char="-"/>
            </a:pPr>
            <a:r>
              <a:rPr lang="pl-PL" dirty="0"/>
              <a:t>badania diagnostyczne oraz leki lub wyroby medyczne, w zakresie niezbędnym do wykonania świadczeń gwarantowanych,</a:t>
            </a:r>
          </a:p>
          <a:p>
            <a:pPr algn="just">
              <a:buFontTx/>
              <a:buChar char="-"/>
            </a:pPr>
            <a:r>
              <a:rPr lang="pl-PL" dirty="0"/>
              <a:t>świadczenia w chemioterapii,</a:t>
            </a:r>
          </a:p>
          <a:p>
            <a:pPr algn="just">
              <a:buFontTx/>
              <a:buChar char="-"/>
            </a:pPr>
            <a:r>
              <a:rPr lang="pl-PL" dirty="0"/>
              <a:t>świadczenia wykonywane w celu realizacji programów lekowych</a:t>
            </a:r>
          </a:p>
        </p:txBody>
      </p:sp>
    </p:spTree>
    <p:extLst>
      <p:ext uri="{BB962C8B-B14F-4D97-AF65-F5344CB8AC3E}">
        <p14:creationId xmlns:p14="http://schemas.microsoft.com/office/powerpoint/2010/main" val="5148421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57A019-578F-4CCB-9869-7B17566D3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Rehabilitacja lecznicza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1661E6-9B30-4029-BB1C-F1AD763D9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Rehabilitacja lecznicza jest świadczeniem, które pacjent może uzyskać po </a:t>
            </a:r>
            <a:r>
              <a:rPr lang="pl-PL" b="1" dirty="0"/>
              <a:t>otrzymaniu skierowania od lekarza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W zakresie rehabilitacji leczniczej podział świadczeń gwarantowanych ze względu na warunki ich realizacji przedstawia się następująco:</a:t>
            </a:r>
          </a:p>
          <a:p>
            <a:pPr algn="just">
              <a:buFontTx/>
              <a:buChar char="-"/>
            </a:pPr>
            <a:r>
              <a:rPr lang="pl-PL" dirty="0"/>
              <a:t>świadczenia realizowane w warunkach ambulatoryjnych,</a:t>
            </a:r>
          </a:p>
          <a:p>
            <a:pPr algn="just">
              <a:buFontTx/>
              <a:buChar char="-"/>
            </a:pPr>
            <a:r>
              <a:rPr lang="pl-PL" dirty="0"/>
              <a:t>świadczenia realizowane w warunkach domowych,</a:t>
            </a:r>
          </a:p>
          <a:p>
            <a:pPr algn="just">
              <a:buFontTx/>
              <a:buChar char="-"/>
            </a:pPr>
            <a:r>
              <a:rPr lang="pl-PL" dirty="0"/>
              <a:t>świadczenia realizowane w warunkach ośrodka lub oddziału dziennego,</a:t>
            </a:r>
          </a:p>
          <a:p>
            <a:pPr algn="just">
              <a:buFontTx/>
              <a:buChar char="-"/>
            </a:pPr>
            <a:r>
              <a:rPr lang="pl-PL" dirty="0"/>
              <a:t>świadczenia realizowane w warunkach stacjonarnych</a:t>
            </a:r>
          </a:p>
        </p:txBody>
      </p:sp>
    </p:spTree>
    <p:extLst>
      <p:ext uri="{BB962C8B-B14F-4D97-AF65-F5344CB8AC3E}">
        <p14:creationId xmlns:p14="http://schemas.microsoft.com/office/powerpoint/2010/main" val="3139265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BDF7CB-DF9F-4170-A106-605A41077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Rehabilitacja lecznicza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AB4192-079D-4D21-B8F3-F7ADB8746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Wykaz oraz warunki realizacji świadczeń gwarantowanych z zakresu rehabilitacji leczniczej określa załącznik nr 1 do Rozporządzenia Ministra Zdrowia z dnia 6 listopada 2013 roku w sprawie świadczeń gwarantowanych z zakresu rehabilitacji leczniczej. </a:t>
            </a:r>
          </a:p>
        </p:txBody>
      </p:sp>
    </p:spTree>
    <p:extLst>
      <p:ext uri="{BB962C8B-B14F-4D97-AF65-F5344CB8AC3E}">
        <p14:creationId xmlns:p14="http://schemas.microsoft.com/office/powerpoint/2010/main" val="21875162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2D0A87-B5A2-496F-BD85-410B5BB4A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Lecznictwo uzdrowiskowe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C1BA7A-EB19-45E8-A2D3-94BFAAECF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Świadczeniobiorca ma prawo do leczenia uzdrowiskowego.</a:t>
            </a:r>
          </a:p>
          <a:p>
            <a:pPr algn="just"/>
            <a:r>
              <a:rPr lang="pl-PL" dirty="0"/>
              <a:t>lecznictwo uzdrowiskowe - zorganizowaną działalność polegającą na udzielaniu świadczeń opieki zdrowotnej z zakresu leczenia uzdrowiskowego albo rehabilitacji uzdrowiskowej, prowadzona w uzdrowisku przez zakłady lecznictwa uzdrowiskowego albo poza uzdrowiskiem w szpitalach i sanatoriach znajdujących się w urządzonych podziemnych wyrobiskach górniczych, przy wykorzystaniu warunków naturalnych, takich jak:</a:t>
            </a:r>
          </a:p>
          <a:p>
            <a:pPr marL="0" indent="0" algn="just">
              <a:buNone/>
            </a:pPr>
            <a:r>
              <a:rPr lang="pl-PL" b="1" dirty="0"/>
              <a:t>a)</a:t>
            </a:r>
            <a:r>
              <a:rPr lang="pl-PL" dirty="0"/>
              <a:t> właściwości naturalnych surowców leczniczych,</a:t>
            </a:r>
          </a:p>
          <a:p>
            <a:pPr marL="0" indent="0" algn="just">
              <a:buNone/>
            </a:pPr>
            <a:r>
              <a:rPr lang="pl-PL" b="1" dirty="0"/>
              <a:t>b) </a:t>
            </a:r>
            <a:r>
              <a:rPr lang="pl-PL" dirty="0"/>
              <a:t>właściwości lecznicze klimatu, w tym talassoterapia i </a:t>
            </a:r>
            <a:r>
              <a:rPr lang="pl-PL" dirty="0" err="1"/>
              <a:t>subterraneoterapia</a:t>
            </a:r>
            <a:r>
              <a:rPr lang="pl-PL" dirty="0"/>
              <a:t>, oraz właściwości lecznicze mikroklimatu</a:t>
            </a:r>
          </a:p>
          <a:p>
            <a:pPr algn="just">
              <a:buFontTx/>
              <a:buChar char="-"/>
            </a:pPr>
            <a:r>
              <a:rPr lang="pl-PL" dirty="0"/>
              <a:t>a także towarzyszące zabiegi z zakresu fizjoterapii;</a:t>
            </a:r>
          </a:p>
          <a:p>
            <a:pPr marL="0" indent="0" algn="just">
              <a:buNone/>
            </a:pPr>
            <a:r>
              <a:rPr lang="pl-PL" dirty="0"/>
              <a:t>art. 2 pkt 1 ustawy z dnia 28 lipca 2005 roku o lecznictwie uzdrowiskowym, uzdrowiskach i obszarach ochrony uzdrowiskowej oraz o gminach uzdrowiskowych</a:t>
            </a:r>
          </a:p>
        </p:txBody>
      </p:sp>
    </p:spTree>
    <p:extLst>
      <p:ext uri="{BB962C8B-B14F-4D97-AF65-F5344CB8AC3E}">
        <p14:creationId xmlns:p14="http://schemas.microsoft.com/office/powerpoint/2010/main" val="1196824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AE8A0E-5A22-4356-8573-A465F172E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Zakłady lecznictwa uzdrowiskowego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6B8E38-B445-4399-91C3-4AA88CA9B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Zakładami lecznictwa uzdrowiskowego są:</a:t>
            </a:r>
          </a:p>
          <a:p>
            <a:pPr marL="0" indent="0" algn="just">
              <a:buNone/>
            </a:pPr>
            <a:r>
              <a:rPr lang="pl-PL" dirty="0"/>
              <a:t>1) szpitale uzdrowiskowe;</a:t>
            </a:r>
          </a:p>
          <a:p>
            <a:pPr marL="0" indent="0" algn="just">
              <a:buNone/>
            </a:pPr>
            <a:r>
              <a:rPr lang="pl-PL" dirty="0"/>
              <a:t>2)  sanatoria uzdrowiskowe;</a:t>
            </a:r>
          </a:p>
          <a:p>
            <a:pPr marL="0" indent="0" algn="just">
              <a:buNone/>
            </a:pPr>
            <a:r>
              <a:rPr lang="pl-PL" dirty="0"/>
              <a:t>3)  szpitale uzdrowiskowe dla dzieci i sanatoria uzdrowiskowe dla dzieci;</a:t>
            </a:r>
          </a:p>
          <a:p>
            <a:pPr marL="0" indent="0" algn="just">
              <a:buNone/>
            </a:pPr>
            <a:r>
              <a:rPr lang="pl-PL" dirty="0"/>
              <a:t>4)  przychodnie uzdrowiskowe;</a:t>
            </a:r>
          </a:p>
          <a:p>
            <a:pPr marL="0" indent="0" algn="just">
              <a:buNone/>
            </a:pPr>
            <a:r>
              <a:rPr lang="pl-PL" dirty="0"/>
              <a:t>5)  zakłady przyrodolecznicze;</a:t>
            </a:r>
          </a:p>
          <a:p>
            <a:pPr marL="342900" indent="-342900" algn="just">
              <a:buAutoNum type="arabicParenR" startAt="6"/>
            </a:pPr>
            <a:r>
              <a:rPr lang="pl-PL" dirty="0"/>
              <a:t>szpitale i sanatoria w urządzonych podziemnych wyrobiskach górniczych.</a:t>
            </a:r>
          </a:p>
          <a:p>
            <a:pPr algn="just"/>
            <a:r>
              <a:rPr lang="pl-PL" dirty="0"/>
              <a:t>Dla pacjentów podstawowe znaczenie jako świadczeniodawcy mają  szpitale uzdrowiskowe i sanatoria.</a:t>
            </a:r>
          </a:p>
        </p:txBody>
      </p:sp>
    </p:spTree>
    <p:extLst>
      <p:ext uri="{BB962C8B-B14F-4D97-AF65-F5344CB8AC3E}">
        <p14:creationId xmlns:p14="http://schemas.microsoft.com/office/powerpoint/2010/main" val="16429324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A84EB6-2900-455D-8917-3D48E25A3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szpitala uzdrowiskowego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E7A6E9-4C7F-45D7-8563-F7EECDBB4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Do zadań szpitala uzdrowiskowego należy zapewnienie pacjentowi, którego skierowano na leczenie uzdrowiskowe albo rehabilitację uzdrowiskową:</a:t>
            </a:r>
          </a:p>
          <a:p>
            <a:pPr marL="0" indent="0" algn="just">
              <a:buNone/>
            </a:pPr>
            <a:r>
              <a:rPr lang="pl-PL" dirty="0"/>
              <a:t>1)  całodobowych świadczeń opieki zdrowotnej w warunkach stacjonarnych;</a:t>
            </a:r>
          </a:p>
          <a:p>
            <a:pPr marL="0" indent="0" algn="just">
              <a:buNone/>
            </a:pPr>
            <a:r>
              <a:rPr lang="pl-PL" dirty="0"/>
              <a:t>2)  całodobowej opieki lekarskiej i pielęgniarskiej;</a:t>
            </a:r>
          </a:p>
          <a:p>
            <a:pPr marL="0" indent="0" algn="just">
              <a:buNone/>
            </a:pPr>
            <a:r>
              <a:rPr lang="pl-PL" dirty="0"/>
              <a:t>3)  przewidzianych programem leczenia zabiegów;</a:t>
            </a:r>
          </a:p>
          <a:p>
            <a:pPr marL="0" indent="0" algn="just">
              <a:buNone/>
            </a:pPr>
            <a:r>
              <a:rPr lang="pl-PL" dirty="0"/>
              <a:t>4)  korzystania z naturalnych surowców leczniczych oraz urządzeń lecznictwa uzdrowiskowego;</a:t>
            </a:r>
          </a:p>
          <a:p>
            <a:pPr marL="0" indent="0" algn="just">
              <a:buNone/>
            </a:pPr>
            <a:r>
              <a:rPr lang="pl-PL" dirty="0"/>
              <a:t>5)  edukacji zdrowotnej.</a:t>
            </a:r>
          </a:p>
        </p:txBody>
      </p:sp>
    </p:spTree>
    <p:extLst>
      <p:ext uri="{BB962C8B-B14F-4D97-AF65-F5344CB8AC3E}">
        <p14:creationId xmlns:p14="http://schemas.microsoft.com/office/powerpoint/2010/main" val="3202490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4838C9-1444-4139-96C7-860B13915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Świadczenie Zdrowotne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0825C0-55F7-423D-896C-4F5923D83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świadczenie zdrowotne </a:t>
            </a:r>
            <a:r>
              <a:rPr lang="pl-PL" dirty="0"/>
              <a:t>- działanie służące </a:t>
            </a:r>
            <a:r>
              <a:rPr lang="pl-PL" b="1" dirty="0"/>
              <a:t>profilaktyce, zachowaniu, ratowaniu, przywracaniu lub poprawie zdrowia</a:t>
            </a:r>
            <a:r>
              <a:rPr lang="pl-PL" dirty="0"/>
              <a:t> oraz inne działanie medyczne wynikające z procesu leczenia lub przepisów odrębnych regulujących zasady ich udzielania (art. 5 pkt 40 </a:t>
            </a:r>
            <a:r>
              <a:rPr lang="pl-PL" dirty="0" err="1"/>
              <a:t>u.ś.o.z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194885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079A52-14B2-4344-B4D8-2C48E36B1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sanatorium uzdrowiskowego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A6C3C0-9233-49C4-9B3A-E2F868067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Do zadań sanatorium uzdrowiskowego należy zapewnienie pacjentowi, którego skierowano na leczenie uzdrowiskowe albo rehabilitację uzdrowiskową:</a:t>
            </a:r>
          </a:p>
          <a:p>
            <a:pPr marL="0" indent="0" algn="just">
              <a:buNone/>
            </a:pPr>
            <a:r>
              <a:rPr lang="pl-PL" dirty="0"/>
              <a:t>1)  całodobowych świadczeń opieki zdrowotnej w warunkach stacjonarnych;</a:t>
            </a:r>
          </a:p>
          <a:p>
            <a:pPr marL="0" indent="0" algn="just">
              <a:buNone/>
            </a:pPr>
            <a:r>
              <a:rPr lang="pl-PL" dirty="0"/>
              <a:t>2)  opieki lekarskiej i całodobowej opieki pielęgniarskiej;</a:t>
            </a:r>
          </a:p>
          <a:p>
            <a:pPr marL="0" indent="0" algn="just">
              <a:buNone/>
            </a:pPr>
            <a:r>
              <a:rPr lang="pl-PL" dirty="0"/>
              <a:t>3)  przewidzianych programem leczenia zabiegów;</a:t>
            </a:r>
          </a:p>
          <a:p>
            <a:pPr marL="0" indent="0" algn="just">
              <a:buNone/>
            </a:pPr>
            <a:r>
              <a:rPr lang="pl-PL" dirty="0"/>
              <a:t>4)  świadczeń profilaktycznych;</a:t>
            </a:r>
          </a:p>
          <a:p>
            <a:pPr marL="0" indent="0" algn="just">
              <a:buNone/>
            </a:pPr>
            <a:r>
              <a:rPr lang="pl-PL" dirty="0"/>
              <a:t>5)  edukacji zdrowotnej.</a:t>
            </a:r>
          </a:p>
        </p:txBody>
      </p:sp>
    </p:spTree>
    <p:extLst>
      <p:ext uri="{BB962C8B-B14F-4D97-AF65-F5344CB8AC3E}">
        <p14:creationId xmlns:p14="http://schemas.microsoft.com/office/powerpoint/2010/main" val="16326435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46C65B-C729-4C5A-876C-8B80CB972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Skierowanie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C22443-9BFD-4AA7-B575-8E91DD74D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Skierowanie do sanatorium może wystawić lekarz podstawowej opieki zdrowotnej lub specjalista każdemu pacjentowi z uwagi na stan zdrowia i jest </a:t>
            </a:r>
            <a:r>
              <a:rPr lang="pl-PL" b="1" dirty="0"/>
              <a:t>ono częściowo odpłatne.</a:t>
            </a:r>
          </a:p>
          <a:p>
            <a:pPr algn="just"/>
            <a:r>
              <a:rPr lang="pl-PL" dirty="0"/>
              <a:t>Leczenie w szpitalu uzdrowiskowym jest poznaczone dla pacjentów, którzy zakończyli leczenie szpitalne. Skierowanie wystawia lekarz oddziału szpitalnego lub poradni, w której chory się leczył.</a:t>
            </a:r>
          </a:p>
          <a:p>
            <a:pPr algn="just"/>
            <a:r>
              <a:rPr lang="pl-PL" dirty="0"/>
              <a:t>Skierowanie należy wysłać do odpowiedniego Oddziału Wojewódzkiego NFZ. Następnie </a:t>
            </a:r>
            <a:r>
              <a:rPr lang="pl-PL" b="1" dirty="0"/>
              <a:t>lekarz balneolog lub specjalista z zakresu rehabilitacji medycznej ocenia skierowanie pod względem celowości i dopuszczalności</a:t>
            </a:r>
            <a:r>
              <a:rPr lang="pl-PL" dirty="0"/>
              <a:t>. Po zaaprobowaniu celowości skierowania i istnienia w określonych terminach wolnych miejsc w zakontraktowanych przez NFZ uzdrowiskach, następuje potwierdzenie skierowania.</a:t>
            </a:r>
          </a:p>
        </p:txBody>
      </p:sp>
    </p:spTree>
    <p:extLst>
      <p:ext uri="{BB962C8B-B14F-4D97-AF65-F5344CB8AC3E}">
        <p14:creationId xmlns:p14="http://schemas.microsoft.com/office/powerpoint/2010/main" val="667358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168E5F-3A1D-445A-93D5-5D3BD2413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Pobyt w szpitalu uzdrowiskowym lub sanatorium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9680F9-4A0F-4324-A076-7004CFA0D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Pacjent w szpitalu uzdrowiskowym ma prawo do co najmniej 3 zabiegów dziennie i nie ponosi kosztów wyżywienia i zakwaterowania. Pobyt w szpitalu wiąże się z przebywaniem na zwolnieniu lekarskim</a:t>
            </a:r>
          </a:p>
          <a:p>
            <a:pPr algn="just"/>
            <a:r>
              <a:rPr lang="pl-PL" dirty="0"/>
              <a:t>Pacjent w sanatorium ponosi tzw. koszty hotelowe, czyli koszy wyżywienia i zakwaterowania.</a:t>
            </a:r>
          </a:p>
        </p:txBody>
      </p:sp>
    </p:spTree>
    <p:extLst>
      <p:ext uri="{BB962C8B-B14F-4D97-AF65-F5344CB8AC3E}">
        <p14:creationId xmlns:p14="http://schemas.microsoft.com/office/powerpoint/2010/main" val="11041306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D976DD-54BB-4B02-8058-17DF391FB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gwarantowane lecznictwa uzdrowiskowego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5181C0-6EDD-4F52-BB40-8888E6C37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Świadczenia gwarantowane obejmują:</a:t>
            </a:r>
          </a:p>
          <a:p>
            <a:pPr marL="0" indent="0" algn="just">
              <a:buNone/>
            </a:pPr>
            <a:r>
              <a:rPr lang="pl-PL" dirty="0"/>
              <a:t>1) uzdrowiskowe leczenie szpitalne dzieci w wieku od 3 do 18 lat;</a:t>
            </a:r>
          </a:p>
          <a:p>
            <a:pPr marL="0" indent="0" algn="just">
              <a:buNone/>
            </a:pPr>
            <a:r>
              <a:rPr lang="pl-PL" dirty="0"/>
              <a:t>2) uzdrowiskowe leczenie sanatoryjne dzieci w wieku od 7 do 18 lat;</a:t>
            </a:r>
          </a:p>
          <a:p>
            <a:pPr marL="0" indent="0" algn="just">
              <a:buNone/>
            </a:pPr>
            <a:r>
              <a:rPr lang="pl-PL" dirty="0"/>
              <a:t>3) uzdrowiskowe leczenie sanatoryjne dzieci w wieku od 3 do 6 lat pod opieką dorosłych;</a:t>
            </a:r>
          </a:p>
          <a:p>
            <a:pPr marL="0" indent="0" algn="just">
              <a:buNone/>
            </a:pPr>
            <a:r>
              <a:rPr lang="pl-PL" dirty="0"/>
              <a:t>4) uzdrowiskowe leczenie szpitalne dorosłych;</a:t>
            </a:r>
          </a:p>
          <a:p>
            <a:pPr marL="0" indent="0" algn="just">
              <a:buNone/>
            </a:pPr>
            <a:r>
              <a:rPr lang="pl-PL" dirty="0"/>
              <a:t>5) uzdrowiskowe leczenie sanatoryjne dorosłych;</a:t>
            </a:r>
          </a:p>
          <a:p>
            <a:pPr marL="0" indent="0" algn="just">
              <a:buNone/>
            </a:pPr>
            <a:r>
              <a:rPr lang="pl-PL" dirty="0"/>
              <a:t>6) uzdrowiskową rehabilitację dla dorosłych w szpitalu uzdrowiskowym;</a:t>
            </a:r>
          </a:p>
          <a:p>
            <a:pPr marL="0" indent="0" algn="just">
              <a:buNone/>
            </a:pPr>
            <a:r>
              <a:rPr lang="pl-PL" dirty="0"/>
              <a:t>7) uzdrowiskową rehabilitację dla dorosłych w sanatorium uzdrowiskowym;</a:t>
            </a:r>
          </a:p>
          <a:p>
            <a:pPr marL="0" indent="0" algn="just">
              <a:buNone/>
            </a:pPr>
            <a:r>
              <a:rPr lang="pl-PL" dirty="0"/>
              <a:t>8) uzdrowiskowe leczenie ambulatoryjne dorosłych i dzieci.</a:t>
            </a:r>
          </a:p>
          <a:p>
            <a:pPr algn="just"/>
            <a:r>
              <a:rPr lang="pl-PL" dirty="0"/>
              <a:t>Świadczenia gwarantowane są realizowane warunkach ambulatoryjnych i stacjonarnych</a:t>
            </a:r>
          </a:p>
        </p:txBody>
      </p:sp>
    </p:spTree>
    <p:extLst>
      <p:ext uri="{BB962C8B-B14F-4D97-AF65-F5344CB8AC3E}">
        <p14:creationId xmlns:p14="http://schemas.microsoft.com/office/powerpoint/2010/main" val="22827133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C01A40-87C9-4C1E-B42D-B951658A8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Ratownictwo medyczne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65B43A-3CB7-4A42-9BA3-758263DAD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System Państwowe Ratownictwo Medyczne został utworzony, aby zapewnić pomoc  </a:t>
            </a:r>
            <a:r>
              <a:rPr lang="pl-PL" b="1" dirty="0"/>
              <a:t>każdej osobie, która znajduje się w stanie nagłego zagrożenia zdrowotnego.</a:t>
            </a:r>
          </a:p>
          <a:p>
            <a:pPr algn="just"/>
            <a:r>
              <a:rPr lang="pl-PL" dirty="0"/>
              <a:t>Do jednostek systemu ratownictwa medycznego należą:</a:t>
            </a:r>
          </a:p>
          <a:p>
            <a:pPr algn="just">
              <a:buFontTx/>
              <a:buChar char="-"/>
            </a:pPr>
            <a:r>
              <a:rPr lang="pl-PL" dirty="0"/>
              <a:t>Szpitalne oddziały ratunkowe,</a:t>
            </a:r>
          </a:p>
          <a:p>
            <a:pPr algn="just">
              <a:buFontTx/>
              <a:buChar char="-"/>
            </a:pPr>
            <a:r>
              <a:rPr lang="pl-PL" dirty="0"/>
              <a:t>Zespoły ratownictwa medycznego, w tym także lotnicze zespoły ratownictwa medycznego, na których świadczenia zawarto umowy o udzielanie świadczeń opieki zdrowotnej. </a:t>
            </a:r>
          </a:p>
        </p:txBody>
      </p:sp>
    </p:spTree>
    <p:extLst>
      <p:ext uri="{BB962C8B-B14F-4D97-AF65-F5344CB8AC3E}">
        <p14:creationId xmlns:p14="http://schemas.microsoft.com/office/powerpoint/2010/main" val="40879020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E4B5D6-76BC-48F6-8F0B-A5934D787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Szpitalny oddział ratunkowy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4323B2-979B-45C4-9B78-CEB006725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Szpitalny oddział ratunkowy to komórka organizacyjna szpitala w rozumieniu przepisów o działalności leczniczej, stanowiąca jednostkę systemu PRM udzielająca świadczeń opieki zdrowotnej osobom w stanie nagłego zagrożenia zdrowotnego.</a:t>
            </a:r>
          </a:p>
          <a:p>
            <a:pPr algn="just"/>
            <a:r>
              <a:rPr lang="pl-PL" dirty="0"/>
              <a:t>Szpitalny oddział ratunkowy udziela świadczeń polegających na </a:t>
            </a:r>
            <a:r>
              <a:rPr lang="pl-PL" b="1" dirty="0"/>
              <a:t>wstępnej diagnostyce oraz podjęciu leczenia w zakresie niezbędnym dla stabilizacji funkcji życiowych osób, które znajdują się w stanie nagłego zagrożenia zdrowotnego.</a:t>
            </a:r>
          </a:p>
        </p:txBody>
      </p:sp>
    </p:spTree>
    <p:extLst>
      <p:ext uri="{BB962C8B-B14F-4D97-AF65-F5344CB8AC3E}">
        <p14:creationId xmlns:p14="http://schemas.microsoft.com/office/powerpoint/2010/main" val="38941736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3E18F0-D079-4FC7-9211-21E282DA0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Zespoły ratownictwa medycznego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E950CC-16AA-47F9-9148-ADBDB626C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Zespół ratownictwa medycznego to jednostka systemu ratownictwa medycznego podejmująca medyczne czynności ratunkowe w warunkach </a:t>
            </a:r>
            <a:r>
              <a:rPr lang="pl-PL" dirty="0" err="1"/>
              <a:t>pozaszpitalnych</a:t>
            </a:r>
            <a:r>
              <a:rPr lang="pl-PL" dirty="0"/>
              <a:t>, spełniająca wymagania określone w ustawie o PRM</a:t>
            </a:r>
          </a:p>
          <a:p>
            <a:pPr algn="just"/>
            <a:r>
              <a:rPr lang="pl-PL" dirty="0"/>
              <a:t>Zespoły ratownictwa medycznego dzielą się na:</a:t>
            </a:r>
          </a:p>
          <a:p>
            <a:pPr algn="just">
              <a:buFontTx/>
              <a:buChar char="-"/>
            </a:pPr>
            <a:r>
              <a:rPr lang="pl-PL" b="1" dirty="0"/>
              <a:t>zespoły specjalistyczne </a:t>
            </a:r>
            <a:r>
              <a:rPr lang="pl-PL" dirty="0"/>
              <a:t>– w skład których wchodzą co najmniej trzy osoby uprawnione do wykonywania medycznych czynności ratunkowych, w tym lekarz systemu, pielęgniarka systemu i ratownik medyczny,</a:t>
            </a:r>
          </a:p>
          <a:p>
            <a:pPr algn="just">
              <a:buFontTx/>
              <a:buChar char="-"/>
            </a:pPr>
            <a:r>
              <a:rPr lang="pl-PL" b="1" dirty="0"/>
              <a:t>zespoły podstawowe </a:t>
            </a:r>
            <a:r>
              <a:rPr lang="pl-PL" dirty="0"/>
              <a:t>– w skład których wchodzą co najmniej dwie osoby uprawnione do wykonywania medycznych czynności ratunkowych, w tym pielęgniarka systemu lub ratownik medyczny.</a:t>
            </a:r>
          </a:p>
          <a:p>
            <a:pPr algn="just">
              <a:buFontTx/>
              <a:buChar char="-"/>
            </a:pPr>
            <a:r>
              <a:rPr lang="pl-PL" dirty="0"/>
              <a:t>W skład zespołu wchodzi także kierowca, jeżeli żaden z członków zespołu nie ma uprawnień do kierowania pojazdami uprzywilejowanymi.</a:t>
            </a:r>
          </a:p>
        </p:txBody>
      </p:sp>
    </p:spTree>
    <p:extLst>
      <p:ext uri="{BB962C8B-B14F-4D97-AF65-F5344CB8AC3E}">
        <p14:creationId xmlns:p14="http://schemas.microsoft.com/office/powerpoint/2010/main" val="30525684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660C3E-256C-4364-A174-5B49E84E9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Lotniczy zespół ratownictwa medycznego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729051-EFA5-4E39-9BFB-838C74FE2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Lotniczy zespół ratownictwa medycznego składa się co najmniej z trzech osób, w tym co najmniej z: jednego pilota zawodowego, lekarza systemu oraz ratownika medycznego lub pielęgniarki systemu.</a:t>
            </a:r>
          </a:p>
        </p:txBody>
      </p:sp>
    </p:spTree>
    <p:extLst>
      <p:ext uri="{BB962C8B-B14F-4D97-AF65-F5344CB8AC3E}">
        <p14:creationId xmlns:p14="http://schemas.microsoft.com/office/powerpoint/2010/main" val="15705950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EE63EB-C1A2-4F93-BF1C-246E90B21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gwarantowane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A032EF-5FE6-4648-9A30-519CFFBB1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Świadczeniami gwarantowanymi z zakresu ratownictwa medycznego są świadczenia opieki zdrowotnej udzielone przez zespoły ratownictwa medycznego w warunkach </a:t>
            </a:r>
            <a:r>
              <a:rPr lang="pl-PL" dirty="0" err="1"/>
              <a:t>pozaszpitalnych</a:t>
            </a:r>
            <a:r>
              <a:rPr lang="pl-PL" dirty="0"/>
              <a:t>, w celu ratowania osoby w stanie nagłego zagrożenia zdrowotnego.</a:t>
            </a:r>
          </a:p>
          <a:p>
            <a:pPr algn="just"/>
            <a:r>
              <a:rPr lang="pl-PL" b="1" dirty="0"/>
              <a:t>stan nagłego zagrożenia zdrowotnego </a:t>
            </a:r>
            <a:r>
              <a:rPr lang="pl-PL" dirty="0"/>
              <a:t>– stan polegający na nagłym lub przewidywanym w krótkim czasie pojawieniu się objawów pogarszania zdrowia, którego bezpośrednim następstwem może być poważne uszkodzenie funkcji organizmu lub uszkodzenie ciała lub utrata życia, wymagający podjęcia natychmiastowych medycznych czynności ratunkowych i leczeni (art. 3 pkt 8 ustawy o PRM)</a:t>
            </a:r>
          </a:p>
        </p:txBody>
      </p:sp>
    </p:spTree>
    <p:extLst>
      <p:ext uri="{BB962C8B-B14F-4D97-AF65-F5344CB8AC3E}">
        <p14:creationId xmlns:p14="http://schemas.microsoft.com/office/powerpoint/2010/main" val="27155587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006F8A-867A-43D5-A02C-9234AA56F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Leki refundowane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D30813-D8C1-4A09-B8C8-A21A36376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Świadczeniobiorca ma prawo do:</a:t>
            </a:r>
          </a:p>
          <a:p>
            <a:pPr algn="just"/>
            <a:r>
              <a:rPr lang="pl-PL" dirty="0"/>
              <a:t>leków, środków spożywczych specjalnego przeznaczenia żywieniowego oraz wyrobów medycznych dostępnych w aptece na receptę;</a:t>
            </a:r>
          </a:p>
          <a:p>
            <a:pPr algn="just"/>
            <a:r>
              <a:rPr lang="pl-PL" dirty="0"/>
              <a:t>programów lekowych określonych w przepisach ustawy o refundacji;</a:t>
            </a:r>
          </a:p>
          <a:p>
            <a:pPr algn="just"/>
            <a:r>
              <a:rPr lang="pl-PL" dirty="0"/>
              <a:t>leków stosowanych w chemioterapii określonych w przepisach ustawy o refundacji;</a:t>
            </a:r>
          </a:p>
          <a:p>
            <a:pPr algn="just"/>
            <a:r>
              <a:rPr lang="pl-PL" dirty="0"/>
              <a:t>leków nieposiadających pozwolenia na dopuszczenie do obrotu na terytorium Rzeczypospolitej Polskiej, sprowadzanych z zagranicy na warunkach i w trybie określonym w art. 4 ustawy z dnia 6 września 2001 r. - Prawo farmaceutyczne, pod warunkiem że w stosunku do tych leków wydano decyzję o objęciu refundacją na podstawie ustawy o refundacji</a:t>
            </a:r>
          </a:p>
          <a:p>
            <a:pPr marL="0" indent="0" algn="just">
              <a:buNone/>
            </a:pPr>
            <a:r>
              <a:rPr lang="pl-PL" dirty="0"/>
              <a:t>Powyższy zakres świadczeń gwarantowanych przysługuje pacjentom </a:t>
            </a:r>
            <a:r>
              <a:rPr lang="pl-PL" b="1" dirty="0"/>
              <a:t>od dnia 1 stycznia 2012 roku </a:t>
            </a:r>
            <a:r>
              <a:rPr lang="pl-PL" dirty="0"/>
              <a:t>i związany jest z wejściem w życie ustawy z dnia 12 maja 20011 roku o refundacji leków, środków spożywczych specjalnego przeznaczenia żywieniowego oraz wyrobów medycznych</a:t>
            </a:r>
          </a:p>
        </p:txBody>
      </p:sp>
    </p:spTree>
    <p:extLst>
      <p:ext uri="{BB962C8B-B14F-4D97-AF65-F5344CB8AC3E}">
        <p14:creationId xmlns:p14="http://schemas.microsoft.com/office/powerpoint/2010/main" val="197883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CFECD4-CBD2-4942-ABB3-77B9A05FF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Świadczenie towarzyszące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CE0DF5-B279-4A7B-B95C-5261891B4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świadczenie towarzyszące </a:t>
            </a:r>
            <a:r>
              <a:rPr lang="pl-PL" dirty="0"/>
              <a:t>- </a:t>
            </a:r>
            <a:r>
              <a:rPr lang="pl-PL" b="1" dirty="0"/>
              <a:t>zakwaterowanie i adekwatne do stanu zdrowia wyżywienie </a:t>
            </a:r>
            <a:r>
              <a:rPr lang="pl-PL" dirty="0"/>
              <a:t>w szpitalu lub w innym zakładzie leczniczym podmiotu leczniczego wykonującego działalność leczniczą w rodzaju stacjonarne i całodobowe świadczenia zdrowotne w rozumieniu przepisów o działalności leczniczej, </a:t>
            </a:r>
            <a:r>
              <a:rPr lang="pl-PL" b="1" dirty="0"/>
              <a:t>usługi transportu oraz transportu sanitarnego</a:t>
            </a:r>
            <a:r>
              <a:rPr lang="pl-PL" dirty="0"/>
              <a:t>, a także zakwaterowanie poza zakładem leczniczym podmiotu leczniczego, jeżeli konieczność jego zapewnienia wynika z warunków określonych dla danego świadczenia gwarantowanego (art. 5 pkt 38 </a:t>
            </a:r>
            <a:r>
              <a:rPr lang="pl-PL" dirty="0" err="1"/>
              <a:t>u.ś.o.z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0503229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E4DC0F-E486-4A94-A07F-FD8588911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leku w ustawie </a:t>
            </a:r>
            <a:r>
              <a:rPr lang="pl-PL" dirty="0" err="1"/>
              <a:t>o.ś.o.z</a:t>
            </a:r>
            <a:r>
              <a:rPr lang="pl-PL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618984-601C-4F82-B8CB-164667DA0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Pojęcie </a:t>
            </a:r>
            <a:r>
              <a:rPr lang="pl-PL" b="1" u="sng" dirty="0"/>
              <a:t>lek</a:t>
            </a:r>
            <a:r>
              <a:rPr lang="pl-PL" dirty="0"/>
              <a:t> użyte w ustawie </a:t>
            </a:r>
            <a:r>
              <a:rPr lang="pl-PL" dirty="0" err="1"/>
              <a:t>o.ś.o.z</a:t>
            </a:r>
            <a:r>
              <a:rPr lang="pl-PL" dirty="0"/>
              <a:t>. oznacza </a:t>
            </a:r>
            <a:r>
              <a:rPr lang="pl-PL" b="1" u="sng" dirty="0"/>
              <a:t>produkt leczniczy </a:t>
            </a:r>
            <a:r>
              <a:rPr lang="pl-PL" dirty="0"/>
              <a:t>w rozumieniu ustawy z dnia 6 września 2011 roku – Prawo farmaceutyczne</a:t>
            </a:r>
          </a:p>
          <a:p>
            <a:pPr algn="just"/>
            <a:r>
              <a:rPr lang="pl-PL" b="1" dirty="0"/>
              <a:t>produktem leczniczym </a:t>
            </a:r>
            <a:r>
              <a:rPr lang="pl-PL" dirty="0"/>
              <a:t>jest substancja lub mieszanina substancji, przedstawiana jako </a:t>
            </a:r>
            <a:r>
              <a:rPr lang="pl-PL" b="1" dirty="0"/>
              <a:t>posiadająca właściwości zapobiegania lub leczenia chorób </a:t>
            </a:r>
            <a:r>
              <a:rPr lang="pl-PL" dirty="0"/>
              <a:t>występujących u ludzi lub zwierząt lub podawana w </a:t>
            </a:r>
            <a:r>
              <a:rPr lang="pl-PL" b="1" dirty="0"/>
              <a:t>celu postawienia diagnozy lub w celu przywrócenia, poprawienia lub modyfikacji fizjologicznych funkcji organizmu </a:t>
            </a:r>
            <a:r>
              <a:rPr lang="pl-PL" dirty="0"/>
              <a:t>poprzez działanie farmakologiczne, immunologiczne lub metaboliczne (art. 2 pkt 32 ustawy prawo farmaceutyczne)</a:t>
            </a:r>
          </a:p>
        </p:txBody>
      </p:sp>
    </p:spTree>
    <p:extLst>
      <p:ext uri="{BB962C8B-B14F-4D97-AF65-F5344CB8AC3E}">
        <p14:creationId xmlns:p14="http://schemas.microsoft.com/office/powerpoint/2010/main" val="41816432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10EE96-C1B8-464B-9BBB-49ADC60C8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Refundacja leków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BAA847-FC47-4FDB-8435-445B086D2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Refundacja oznacza mechanizm refinansowania kosztów ponoszonych przez aptekę w związku z wydawaniem pacjentom leków lub wyrobów medycznych po obniżonej cenie.</a:t>
            </a:r>
          </a:p>
        </p:txBody>
      </p:sp>
    </p:spTree>
    <p:extLst>
      <p:ext uri="{BB962C8B-B14F-4D97-AF65-F5344CB8AC3E}">
        <p14:creationId xmlns:p14="http://schemas.microsoft.com/office/powerpoint/2010/main" val="623019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4A47E3-336D-46E5-BD20-957ACC16D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Refundacja leków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353020-0BC8-4A87-A2C4-B5470EEF5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Refundowany może być lek, środek spożywczy specjalnego przeznaczenia żywieniowego, wyrób medyczny, który spełnia następujące wymagania:</a:t>
            </a:r>
          </a:p>
          <a:p>
            <a:pPr marL="0" indent="0" algn="just">
              <a:buNone/>
            </a:pPr>
            <a:r>
              <a:rPr lang="pl-PL" dirty="0"/>
              <a:t>1)  jest dopuszczony do obrotu lub pozostaje w obrocie w rozumieniu ustawy z dnia 6 września 2001 r. - Prawo farmaceutyczne, albo jest wprowadzony do obrotu i do używania w rozumieniu ustawy z dnia 20 maja 2010 r. o wyrobach medycznych, albo jest wprowadzony do obrotu w rozumieniu ustawy z dnia 25 sierpnia 2006 r. o bezpieczeństwie żywności i żywienia;</a:t>
            </a:r>
          </a:p>
          <a:p>
            <a:pPr marL="0" indent="0" algn="just">
              <a:buNone/>
            </a:pPr>
            <a:r>
              <a:rPr lang="pl-PL" dirty="0"/>
              <a:t>2)  jest dostępny na rynku;</a:t>
            </a:r>
          </a:p>
          <a:p>
            <a:pPr marL="0" indent="0" algn="just">
              <a:buNone/>
            </a:pPr>
            <a:r>
              <a:rPr lang="pl-PL" dirty="0"/>
              <a:t>3)  posiada kod identyfikacyjny EAN lub inny kod odpowiadający kodowi EAN. (art. 10 ustawy refundacyjnej)</a:t>
            </a:r>
          </a:p>
        </p:txBody>
      </p:sp>
    </p:spTree>
    <p:extLst>
      <p:ext uri="{BB962C8B-B14F-4D97-AF65-F5344CB8AC3E}">
        <p14:creationId xmlns:p14="http://schemas.microsoft.com/office/powerpoint/2010/main" val="20783198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254DE8-33DE-45B6-9350-CCA13563B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Refundacja leków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571271-0FA9-42BA-B25E-037B125CA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 Refundowany może być również:</a:t>
            </a:r>
          </a:p>
          <a:p>
            <a:pPr marL="0" indent="0" algn="just">
              <a:buNone/>
            </a:pPr>
            <a:r>
              <a:rPr lang="pl-PL" dirty="0"/>
              <a:t>1)  lek nieposiadający pozwolenia na dopuszczenie do obrotu lub niedostępny w obrocie na terytorium Rzeczypospolitej Polskiej i sprowadzany z zagranicy na warunkach i w trybie określonych w art. 4 ustawy z dnia 6 września 2001 r. - Prawo farmaceutyczne;</a:t>
            </a:r>
          </a:p>
          <a:p>
            <a:pPr marL="0" indent="0" algn="just">
              <a:buNone/>
            </a:pPr>
            <a:r>
              <a:rPr lang="pl-PL" dirty="0"/>
              <a:t>2)  lek, o którym mowa w art. 40 (niezbędny dla ratowania życia i zdrowia świadczeniobiorców)</a:t>
            </a:r>
          </a:p>
          <a:p>
            <a:pPr marL="0" indent="0" algn="just">
              <a:buNone/>
            </a:pPr>
            <a:r>
              <a:rPr lang="pl-PL" dirty="0"/>
              <a:t>3)  środek spożywczy specjalnego przeznaczenia żywieniowego, o którym mowa w art. 29a ustawy z dnia 25 sierpnia 2006 r. o bezpieczeństwie żywności i żywienia (niezbędny dla ratowania życia i zdrowia świadczeniobiorców)</a:t>
            </a:r>
          </a:p>
        </p:txBody>
      </p:sp>
    </p:spTree>
    <p:extLst>
      <p:ext uri="{BB962C8B-B14F-4D97-AF65-F5344CB8AC3E}">
        <p14:creationId xmlns:p14="http://schemas.microsoft.com/office/powerpoint/2010/main" val="12525420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379332-E9F0-49C1-94C9-D00DB84F5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Refundacja leków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4F0A5C-2F65-4F30-889D-0C1BFABD7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Objęcie refundacją następuje w drodze </a:t>
            </a:r>
            <a:r>
              <a:rPr lang="pl-PL" b="1" dirty="0"/>
              <a:t>decyzji administracyjnej ministra właściwego do spraw zdrowia.</a:t>
            </a:r>
          </a:p>
        </p:txBody>
      </p:sp>
    </p:spTree>
    <p:extLst>
      <p:ext uri="{BB962C8B-B14F-4D97-AF65-F5344CB8AC3E}">
        <p14:creationId xmlns:p14="http://schemas.microsoft.com/office/powerpoint/2010/main" val="16145116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28D3CC-3A19-49A1-9EEA-D7B6DBBFC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Refundacja leków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CFACED-7156-468B-9EEE-E6EA35300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Lek, środek spożywczy specjalnego przeznaczenia żywieniowego, wyrób medyczny, dla którego została wydana decyzja administracyjna o objęciu refundacją w zakresie nadanej kategorii refundacyjnej, jest wydawany świadczeniobiorcy: </a:t>
            </a:r>
          </a:p>
          <a:p>
            <a:pPr marL="342900" indent="-342900" algn="just">
              <a:buAutoNum type="arabicParenR"/>
            </a:pPr>
            <a:r>
              <a:rPr lang="pl-PL" dirty="0"/>
              <a:t>bezpłatnie</a:t>
            </a:r>
          </a:p>
          <a:p>
            <a:pPr marL="342900" indent="-342900" algn="just">
              <a:buAutoNum type="arabicParenR"/>
            </a:pPr>
            <a:r>
              <a:rPr lang="pl-PL" dirty="0"/>
              <a:t>za odpłatnością ryczałtową,</a:t>
            </a:r>
          </a:p>
          <a:p>
            <a:pPr marL="342900" indent="-342900" algn="just">
              <a:buAutoNum type="arabicParenR"/>
            </a:pPr>
            <a:r>
              <a:rPr lang="pl-PL" dirty="0"/>
              <a:t>za odpłatnością w wysokości 30% albo 50% limitu finansowania</a:t>
            </a:r>
          </a:p>
          <a:p>
            <a:pPr marL="0" indent="0" algn="just">
              <a:buNone/>
            </a:pPr>
            <a:r>
              <a:rPr lang="pl-PL" dirty="0"/>
              <a:t>- do wysokości limitu finansowania za dopłatą w wysokości różnicy między ceną detaliczną a wysokością limitu finansowania</a:t>
            </a:r>
          </a:p>
        </p:txBody>
      </p:sp>
    </p:spTree>
    <p:extLst>
      <p:ext uri="{BB962C8B-B14F-4D97-AF65-F5344CB8AC3E}">
        <p14:creationId xmlns:p14="http://schemas.microsoft.com/office/powerpoint/2010/main" val="8218567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171FB3-C84E-4258-AA31-1F1841C04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Wykaz leków refundowanych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CA4BAB-3A09-4D94-AAAC-5387B976C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Wykaz leków refundowanych określa w drodze obwieszczenia minister właściwy do spraw zdrowia po konsultacji z Prezesem NFZ, Naczelna Radą Lekarską i Naczelną Radą Aptekarską. </a:t>
            </a:r>
          </a:p>
        </p:txBody>
      </p:sp>
    </p:spTree>
    <p:extLst>
      <p:ext uri="{BB962C8B-B14F-4D97-AF65-F5344CB8AC3E}">
        <p14:creationId xmlns:p14="http://schemas.microsoft.com/office/powerpoint/2010/main" val="41155830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B1D6D7-AD39-4DDF-9BE0-14072348F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9265D7-96C3-4D56-880B-DD7126A40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Genowefa Chorowita ukończyła 76 lat. Jej stan zdrowia wymaga przyjmowania leków znajdujących się w wykazie refundacyjnym ogłoszonym przez Ministra Zdrowia. </a:t>
            </a:r>
          </a:p>
          <a:p>
            <a:pPr marL="0" indent="0" algn="just">
              <a:buNone/>
            </a:pPr>
            <a:r>
              <a:rPr lang="pl-PL" dirty="0"/>
              <a:t>Proszę określić zakres refundacji leków w przypadku Genowefy Chorowitej.</a:t>
            </a:r>
          </a:p>
        </p:txBody>
      </p:sp>
    </p:spTree>
    <p:extLst>
      <p:ext uri="{BB962C8B-B14F-4D97-AF65-F5344CB8AC3E}">
        <p14:creationId xmlns:p14="http://schemas.microsoft.com/office/powerpoint/2010/main" val="26914238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BAA10F-3C85-4988-AF03-3271F7936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Refundacja leków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8D0C09-6F4F-425B-9D83-424272C28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Realizacja prawa świadczeniobiorcy do leków jako świadczenia gwarantowanego przysługuje na podstawie recepty wystawionej przez osobę uprawnioną, </a:t>
            </a:r>
            <a:r>
              <a:rPr lang="pl-PL" dirty="0" err="1"/>
              <a:t>tj</a:t>
            </a:r>
            <a:r>
              <a:rPr lang="pl-PL" dirty="0"/>
              <a:t>,:</a:t>
            </a:r>
          </a:p>
          <a:p>
            <a:pPr algn="just">
              <a:buFontTx/>
              <a:buChar char="-"/>
            </a:pPr>
            <a:r>
              <a:rPr lang="pl-PL" dirty="0"/>
              <a:t>lekarza ubezpieczenia zdrowotnego lub felczera ubezpieczenia zdrowotnego w rozumieniu ustawy </a:t>
            </a:r>
            <a:r>
              <a:rPr lang="pl-PL" dirty="0" err="1"/>
              <a:t>o.śo.z</a:t>
            </a:r>
            <a:r>
              <a:rPr lang="pl-PL" dirty="0"/>
              <a:t>.,</a:t>
            </a:r>
          </a:p>
          <a:p>
            <a:pPr algn="just">
              <a:buFontTx/>
              <a:buChar char="-"/>
            </a:pPr>
            <a:r>
              <a:rPr lang="pl-PL" dirty="0"/>
              <a:t>lekarza, lekarza dentystę, felczera, starszego felczera, z którymi Fundusz zawarł umowę upoważniającą do wystawiania recept refundowanych,</a:t>
            </a:r>
          </a:p>
          <a:p>
            <a:pPr algn="just">
              <a:buFontTx/>
              <a:buChar char="-"/>
            </a:pPr>
            <a:r>
              <a:rPr lang="pl-PL" dirty="0"/>
              <a:t>lekarza, lekarza dentystę, felczera, starszego felczera posiadającego prawo wykonywania zawodu, który zaprzestał wykonywania zawodu, a z którym fundusz zawarł umowę upoważniającą do wystawiania recept refundowanych dla wystawiającego, jego małżonka, wstępnych i zstępnych w linii prostej oraz rodzeństwa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39920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E1677C-C699-4557-89F2-B53952935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Refundacja leków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4D2A83-E140-4454-B7C1-6B27BEE79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Termin realizacji recepty wynosi 30 dni od daty jej wystawienia, a w przypadku recepty odnawialnej powyższy termin jest liczony od naniesionej na recepcie daty realizacji ,,od dnia”,</a:t>
            </a:r>
          </a:p>
          <a:p>
            <a:pPr algn="just"/>
            <a:r>
              <a:rPr lang="pl-PL" dirty="0"/>
              <a:t>W przypadku recepty na antybiotyki w postaci preparatów do stosowania wewnętrznego i parenteralnego termin ten nie może przekroczyć 7 dni</a:t>
            </a:r>
          </a:p>
          <a:p>
            <a:pPr algn="just"/>
            <a:r>
              <a:rPr lang="pl-PL" dirty="0"/>
              <a:t>Świadczeniobiorca może zrealizować receptę w dowolnie wybranej aptece ogólnodostępnej lub punkcie aptecznym, pod warunkiem posiadania przez taką placówkę umowy z NFZ.</a:t>
            </a:r>
          </a:p>
        </p:txBody>
      </p:sp>
    </p:spTree>
    <p:extLst>
      <p:ext uri="{BB962C8B-B14F-4D97-AF65-F5344CB8AC3E}">
        <p14:creationId xmlns:p14="http://schemas.microsoft.com/office/powerpoint/2010/main" val="340294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9C26D8-1061-4C2C-8698-D3687E230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Świadczenie zdrowotne rzeczowe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2F92B6-BA44-4FFA-9974-AF7C3ACC2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świadczenie zdrowotne rzeczowe </a:t>
            </a:r>
            <a:r>
              <a:rPr lang="pl-PL" dirty="0"/>
              <a:t>- związane z procesem leczenia leki, środki spożywcze specjalnego przeznaczenia żywieniowego i wyroby medyczne (art. 5 pkt 38 </a:t>
            </a:r>
            <a:r>
              <a:rPr lang="pl-PL" dirty="0" err="1"/>
              <a:t>u.ś.o.z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748963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727634-1902-4978-8A18-BEBB9AFA8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Opieka długoterminowa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09F719-59EC-4683-809D-C2AF1919E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Opieka długoterminowa przeznaczona jest dla osób </a:t>
            </a:r>
            <a:r>
              <a:rPr lang="pl-PL" b="1" dirty="0"/>
              <a:t>obłożnie i przewlekle chorych,</a:t>
            </a:r>
            <a:r>
              <a:rPr lang="pl-PL" dirty="0"/>
              <a:t> niewymagających hospitalizacji, u których występują </a:t>
            </a:r>
            <a:r>
              <a:rPr lang="pl-PL" b="1" dirty="0"/>
              <a:t>istotne deficyty w samoopiece</a:t>
            </a:r>
            <a:r>
              <a:rPr lang="pl-PL" dirty="0"/>
              <a:t> i które wymagają całodobowej, profesjonalnej, intensywnej opieki pielęgniarskiej oraz kontynuacji leczenia i rehabilitacji zapobiegającej skutkom długotrwałego unieruchomienia.</a:t>
            </a:r>
          </a:p>
          <a:p>
            <a:pPr algn="just"/>
            <a:r>
              <a:rPr lang="pl-PL" dirty="0"/>
              <a:t>Świadczeniobiorca ma prawo do:</a:t>
            </a:r>
          </a:p>
          <a:p>
            <a:pPr algn="just">
              <a:buFontTx/>
              <a:buChar char="-"/>
            </a:pPr>
            <a:r>
              <a:rPr lang="pl-PL" dirty="0"/>
              <a:t>Świadczeń pielęgnacyjnych,</a:t>
            </a:r>
          </a:p>
          <a:p>
            <a:pPr algn="just">
              <a:buFontTx/>
              <a:buChar char="-"/>
            </a:pPr>
            <a:r>
              <a:rPr lang="pl-PL" dirty="0"/>
              <a:t>Świadczeń opiekuńczych</a:t>
            </a:r>
          </a:p>
        </p:txBody>
      </p:sp>
    </p:spTree>
    <p:extLst>
      <p:ext uri="{BB962C8B-B14F-4D97-AF65-F5344CB8AC3E}">
        <p14:creationId xmlns:p14="http://schemas.microsoft.com/office/powerpoint/2010/main" val="12137988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CFC955-4DEA-47EB-9718-2A934C622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Opieka długoterminowa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66F28F-884A-4C4B-A0BC-FBE002363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Stacjonarna opieka długoterminowa jest świadczona w zakładach opiekuńczo-leczniczych i pielęgnacyjno-opiekuńczych</a:t>
            </a:r>
          </a:p>
          <a:p>
            <a:pPr algn="just"/>
            <a:r>
              <a:rPr lang="pl-PL" dirty="0"/>
              <a:t>Zakłady te udzielają stacjonarnych i całodobowych świadczeń zdrowotnych innych niż szpitalne.</a:t>
            </a:r>
          </a:p>
          <a:p>
            <a:pPr algn="just"/>
            <a:r>
              <a:rPr lang="pl-PL" dirty="0"/>
              <a:t>Świadczeniobiorca przebywający w takich zakładach </a:t>
            </a:r>
            <a:r>
              <a:rPr lang="pl-PL" b="1" dirty="0"/>
              <a:t>ponosi koszty wyżywienia i zakwaterowania</a:t>
            </a:r>
            <a:r>
              <a:rPr lang="pl-PL" dirty="0"/>
              <a:t> (miesięczna opłatę ustala się w wysokości odpowiadającej 250% najniższej emerytury, przy czym kwota ta nie może być wyższa niż 70%  miesięcznego dochodu świadczeniobiorcy w rozumieniu przepisów o pomocy społecznej).</a:t>
            </a:r>
          </a:p>
        </p:txBody>
      </p:sp>
    </p:spTree>
    <p:extLst>
      <p:ext uri="{BB962C8B-B14F-4D97-AF65-F5344CB8AC3E}">
        <p14:creationId xmlns:p14="http://schemas.microsoft.com/office/powerpoint/2010/main" val="119971386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F747D5-2643-458B-97CB-20BCBD3A5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Opieka długoterminowa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08D36A-50BF-4545-90C9-56DE9511D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Z wnioskiem o wydanie skierowania do zakładu opiekuńczego występuje świadczeniobiorca. Lekarz wydaje skierowanie jeżeli świadczeniobiorca spełni kryteria objęcia świadczeniami gwarantowanymi.</a:t>
            </a:r>
          </a:p>
        </p:txBody>
      </p:sp>
    </p:spTree>
    <p:extLst>
      <p:ext uri="{BB962C8B-B14F-4D97-AF65-F5344CB8AC3E}">
        <p14:creationId xmlns:p14="http://schemas.microsoft.com/office/powerpoint/2010/main" val="4096434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258353-DBDB-4C0D-9591-A35030B8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gwarantowane z zakresu opieki długoterminowej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DE3B1E-2A68-48F9-A78A-FE3A78F89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56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200" dirty="0"/>
              <a:t>Świadczenia gwarantowane obejmują:</a:t>
            </a:r>
          </a:p>
          <a:p>
            <a:pPr marL="0" indent="0">
              <a:buNone/>
            </a:pPr>
            <a:r>
              <a:rPr lang="pl-PL" sz="1200" dirty="0"/>
              <a:t>1) świadczenia udzielane przez lekarza;</a:t>
            </a:r>
          </a:p>
          <a:p>
            <a:pPr marL="0" indent="0">
              <a:buNone/>
            </a:pPr>
            <a:r>
              <a:rPr lang="pl-PL" sz="1200" dirty="0"/>
              <a:t>2) świadczenia udzielane przez pielęgniarkę;</a:t>
            </a:r>
          </a:p>
          <a:p>
            <a:pPr marL="0" indent="0">
              <a:buNone/>
            </a:pPr>
            <a:r>
              <a:rPr lang="pl-PL" sz="1200" dirty="0"/>
              <a:t>3) rehabilitację ogólną w podstawowym zakresie, prowadzoną w celu zmniejszenia skutków upośledzenia ruchowego</a:t>
            </a:r>
          </a:p>
          <a:p>
            <a:pPr marL="0" indent="0">
              <a:buNone/>
            </a:pPr>
            <a:r>
              <a:rPr lang="pl-PL" sz="1200" dirty="0"/>
              <a:t>oraz usprawnienia ruchowego;</a:t>
            </a:r>
          </a:p>
          <a:p>
            <a:pPr marL="0" indent="0">
              <a:buNone/>
            </a:pPr>
            <a:r>
              <a:rPr lang="pl-PL" sz="1200" dirty="0"/>
              <a:t>4) świadczenia psychologa;</a:t>
            </a:r>
          </a:p>
          <a:p>
            <a:pPr marL="0" indent="0">
              <a:buNone/>
            </a:pPr>
            <a:r>
              <a:rPr lang="pl-PL" sz="1200" dirty="0"/>
              <a:t>5) terapię zajęciową;</a:t>
            </a:r>
          </a:p>
          <a:p>
            <a:pPr marL="0" indent="0">
              <a:buNone/>
            </a:pPr>
            <a:r>
              <a:rPr lang="pl-PL" sz="1200" dirty="0"/>
              <a:t>6) leczenie farmakologiczne;</a:t>
            </a:r>
          </a:p>
          <a:p>
            <a:pPr marL="0" indent="0">
              <a:buNone/>
            </a:pPr>
            <a:r>
              <a:rPr lang="pl-PL" sz="1200" dirty="0"/>
              <a:t>7) leczenie dietetyczne;</a:t>
            </a:r>
          </a:p>
          <a:p>
            <a:pPr marL="0" indent="0">
              <a:buNone/>
            </a:pPr>
            <a:r>
              <a:rPr lang="pl-PL" sz="1200" dirty="0"/>
              <a:t>8) zaopatrzenie w wyroby medyczne, w tym określone w załączniku nr 1 do rozporządzenia stosowane przy udzielaniu</a:t>
            </a:r>
          </a:p>
          <a:p>
            <a:pPr marL="0" indent="0">
              <a:buNone/>
            </a:pPr>
            <a:r>
              <a:rPr lang="pl-PL" sz="1200" dirty="0"/>
              <a:t>świadczeń gwarantowanych w zakładzie opiekuńczym;</a:t>
            </a:r>
          </a:p>
          <a:p>
            <a:pPr marL="0" indent="0">
              <a:buNone/>
            </a:pPr>
            <a:r>
              <a:rPr lang="pl-PL" sz="1200" dirty="0"/>
              <a:t>9) edukację zdrowotną polegającą na przygotowaniu świadczeniobiorcy i jego rodziny lub opiekuna do samoopieki i </a:t>
            </a:r>
            <a:r>
              <a:rPr lang="pl-PL" sz="1200" dirty="0" err="1"/>
              <a:t>samopielęgnacji</a:t>
            </a:r>
            <a:r>
              <a:rPr lang="pl-PL" sz="1200" dirty="0"/>
              <a:t> w warunkach domowych.</a:t>
            </a:r>
          </a:p>
        </p:txBody>
      </p:sp>
    </p:spTree>
    <p:extLst>
      <p:ext uri="{BB962C8B-B14F-4D97-AF65-F5344CB8AC3E}">
        <p14:creationId xmlns:p14="http://schemas.microsoft.com/office/powerpoint/2010/main" val="158895224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66A1D1-7144-4BE4-A467-3A86C50BD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Opieka długoterminowa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EC17E9-3A5B-42CB-8813-EA6262E69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Świadczenia gwarantowane udzielane w warunkach domowych realizowane są przez:</a:t>
            </a:r>
          </a:p>
          <a:p>
            <a:pPr algn="just">
              <a:buFontTx/>
              <a:buChar char="-"/>
            </a:pPr>
            <a:r>
              <a:rPr lang="pl-PL" dirty="0"/>
              <a:t>zespoły długoterminowej opieki domowej dla dorosłych, dzieci i młodzieży wentylowanych mechanicznie,</a:t>
            </a:r>
          </a:p>
          <a:p>
            <a:pPr algn="just">
              <a:buFontTx/>
              <a:buChar char="-"/>
            </a:pPr>
            <a:r>
              <a:rPr lang="pl-PL" dirty="0"/>
              <a:t>pielęgniarską opiekę długoterminowa domową </a:t>
            </a:r>
          </a:p>
        </p:txBody>
      </p:sp>
    </p:spTree>
    <p:extLst>
      <p:ext uri="{BB962C8B-B14F-4D97-AF65-F5344CB8AC3E}">
        <p14:creationId xmlns:p14="http://schemas.microsoft.com/office/powerpoint/2010/main" val="102369685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D326AE-4B63-4972-9D0C-773149413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Leczenie stomatologiczne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2C64C0-D288-4769-A368-CBD345CB7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Świadczeniobiorca ma prawo do świadczeń zdrowotnych lekarza dentysty oraz materiałów stomatologicznych stosowanych przy udzielaniu tych świadczeń, zakwalifikowanych jako świadczenia gwarantowane.</a:t>
            </a:r>
          </a:p>
          <a:p>
            <a:pPr algn="just"/>
            <a:r>
              <a:rPr lang="pl-PL" b="1" dirty="0"/>
              <a:t>Dzieci i młodzież do ukończenia 18. roku życia oraz kobiety w ciąży i w okresie połogu </a:t>
            </a:r>
            <a:r>
              <a:rPr lang="pl-PL" dirty="0"/>
              <a:t>mają prawo do dodatkowych świadczeń zdrowotnych lekarza dentysty oraz materiałów stomatologicznych stosowanych przy udzielaniu tych świadczeń, zakwalifikowanych jako świadczenia gwarantowane dla tych osób.</a:t>
            </a:r>
          </a:p>
          <a:p>
            <a:pPr algn="just"/>
            <a:r>
              <a:rPr lang="pl-PL" dirty="0"/>
              <a:t>Świadczenia, o których mowa w punkcie poprzedzającym są udzielane po przedstawieniu dokumentu potwierdzającego:</a:t>
            </a:r>
          </a:p>
          <a:p>
            <a:pPr marL="0" indent="0" algn="just">
              <a:buNone/>
            </a:pPr>
            <a:r>
              <a:rPr lang="pl-PL" b="1" dirty="0"/>
              <a:t>1)</a:t>
            </a:r>
            <a:r>
              <a:rPr lang="pl-PL" dirty="0"/>
              <a:t> wiek - w przypadku dzieci i młodzieży;</a:t>
            </a:r>
          </a:p>
          <a:p>
            <a:pPr marL="0" indent="0" algn="just">
              <a:buNone/>
            </a:pPr>
            <a:r>
              <a:rPr lang="pl-PL" b="1" dirty="0"/>
              <a:t>2) </a:t>
            </a:r>
            <a:r>
              <a:rPr lang="pl-PL" dirty="0"/>
              <a:t>ciążę lub połóg - w przypadku kobiet.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75683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A71CAC-E541-48AE-A08B-788F24A93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gwarantowane z zakresu stomatologii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914CE7-E029-43FD-BAB5-886951F85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Świadczenia gwarantowane obejmują:</a:t>
            </a:r>
          </a:p>
          <a:p>
            <a:pPr>
              <a:buFontTx/>
              <a:buChar char="-"/>
            </a:pPr>
            <a:r>
              <a:rPr lang="pl-PL" dirty="0"/>
              <a:t>świadczenia </a:t>
            </a:r>
            <a:r>
              <a:rPr lang="pl-PL" dirty="0" err="1"/>
              <a:t>ogólnostomatologiczne</a:t>
            </a:r>
            <a:r>
              <a:rPr lang="pl-PL" dirty="0"/>
              <a:t>,</a:t>
            </a:r>
          </a:p>
          <a:p>
            <a:pPr>
              <a:buFontTx/>
              <a:buChar char="-"/>
            </a:pPr>
            <a:r>
              <a:rPr lang="pl-PL" dirty="0"/>
              <a:t>chirurgii stomatologicznej i periodontologii, </a:t>
            </a:r>
          </a:p>
          <a:p>
            <a:pPr>
              <a:buFontTx/>
              <a:buChar char="-"/>
            </a:pPr>
            <a:r>
              <a:rPr lang="pl-PL" dirty="0"/>
              <a:t>ortodoncji dla dzieci i młodzieży,</a:t>
            </a:r>
          </a:p>
          <a:p>
            <a:pPr>
              <a:buFontTx/>
              <a:buChar char="-"/>
            </a:pPr>
            <a:r>
              <a:rPr lang="pl-PL" dirty="0"/>
              <a:t>protetyki stomatologicznej,</a:t>
            </a:r>
          </a:p>
          <a:p>
            <a:pPr>
              <a:buFontTx/>
              <a:buChar char="-"/>
            </a:pPr>
            <a:r>
              <a:rPr lang="pl-PL" dirty="0"/>
              <a:t>stomatologicznej pomocy doraźnej,</a:t>
            </a:r>
          </a:p>
          <a:p>
            <a:pPr>
              <a:buFontTx/>
              <a:buChar char="-"/>
            </a:pPr>
            <a:r>
              <a:rPr lang="pl-PL" dirty="0"/>
              <a:t>profilaktycznych świadczeń stomatologicznych dla dzieci i młodzieży do ukończenia 19 roku życia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04683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D5AD3A-0F1A-4FEC-BB79-C8DF77667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Zaopatrzenie w wyroby medyczne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2FD775-1BC3-40BD-B53D-67AE22694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b="1" dirty="0"/>
              <a:t>wyrób medyczny </a:t>
            </a:r>
            <a:r>
              <a:rPr lang="pl-PL" dirty="0"/>
              <a:t>– narzędzie, przyrząd, urządzenie, oprogramowanie, materiał lub inny artykuł przeznaczony do używania w celach diagnostycznych, terapeutycznych, a także rehabilitacyjnych i profilaktycznych. </a:t>
            </a:r>
          </a:p>
          <a:p>
            <a:pPr algn="just"/>
            <a:r>
              <a:rPr lang="pl-PL" dirty="0"/>
              <a:t>Zaopatrzenie w wyroby medyczne przysługuje świadczeniobiorcy na </a:t>
            </a:r>
            <a:r>
              <a:rPr lang="pl-PL" b="1" dirty="0"/>
              <a:t>zlecenie lekarza ubezpieczenia zdrowotnego lub felczera ubezpieczenia zdrowotnego</a:t>
            </a:r>
            <a:r>
              <a:rPr lang="pl-PL" dirty="0"/>
              <a:t> na zasadach określonych w ustawie o refundacji.</a:t>
            </a:r>
          </a:p>
          <a:p>
            <a:pPr algn="just"/>
            <a:r>
              <a:rPr lang="pl-PL" dirty="0"/>
              <a:t>Kontynuacja zaopatrzenia w wyroby medyczne przysługuje także na </a:t>
            </a:r>
            <a:r>
              <a:rPr lang="pl-PL" b="1" dirty="0"/>
              <a:t>zlecenie położnej lub pielęgniarki ubezpieczenia zdrowotnego</a:t>
            </a:r>
            <a:r>
              <a:rPr lang="pl-PL" dirty="0"/>
              <a:t> na zasadach określonych w ustawie o refundacji.</a:t>
            </a:r>
          </a:p>
          <a:p>
            <a:pPr algn="just"/>
            <a:r>
              <a:rPr lang="pl-PL" dirty="0"/>
              <a:t>Zlecenie co do zasady musi zostać potwierdzone do realizacji przez oddział Funduszu, w którym zarejestrowany jest świadczeniobiorca.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53964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10BBFD-AACA-4564-A1B5-3F82F7121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Zaopatrzenie w wyroby medyczne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2BBB12-8126-42E7-8252-D2D693CA0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Wykaz przysługujących świadczeniobiorcy wyrobów medycznych obejmuje m.in.:</a:t>
            </a:r>
          </a:p>
          <a:p>
            <a:pPr algn="just">
              <a:buFontTx/>
              <a:buChar char="-"/>
            </a:pPr>
            <a:r>
              <a:rPr lang="pl-PL" dirty="0"/>
              <a:t>protezy,</a:t>
            </a:r>
          </a:p>
          <a:p>
            <a:pPr algn="just">
              <a:buFontTx/>
              <a:buChar char="-"/>
            </a:pPr>
            <a:r>
              <a:rPr lang="pl-PL" dirty="0" err="1"/>
              <a:t>ortezy</a:t>
            </a:r>
            <a:r>
              <a:rPr lang="pl-PL" dirty="0"/>
              <a:t>,</a:t>
            </a:r>
          </a:p>
          <a:p>
            <a:pPr algn="just">
              <a:buFontTx/>
              <a:buChar char="-"/>
            </a:pPr>
            <a:r>
              <a:rPr lang="pl-PL" dirty="0"/>
              <a:t>gorsety ortopedyczne,</a:t>
            </a:r>
          </a:p>
          <a:p>
            <a:pPr algn="just">
              <a:buFontTx/>
              <a:buChar char="-"/>
            </a:pPr>
            <a:r>
              <a:rPr lang="pl-PL" dirty="0"/>
              <a:t>obuwie ortopedyczne,</a:t>
            </a:r>
          </a:p>
          <a:p>
            <a:pPr algn="just">
              <a:buFontTx/>
              <a:buChar char="-"/>
            </a:pPr>
            <a:r>
              <a:rPr lang="pl-PL" dirty="0"/>
              <a:t>soczewki okularowe,</a:t>
            </a:r>
          </a:p>
          <a:p>
            <a:pPr algn="just">
              <a:buFontTx/>
              <a:buChar char="-"/>
            </a:pPr>
            <a:r>
              <a:rPr lang="pl-PL" dirty="0"/>
              <a:t>aparaty słuchowe,</a:t>
            </a:r>
          </a:p>
          <a:p>
            <a:pPr algn="just">
              <a:buFontTx/>
              <a:buChar char="-"/>
            </a:pPr>
            <a:r>
              <a:rPr lang="pl-PL" dirty="0"/>
              <a:t>peruki,</a:t>
            </a:r>
          </a:p>
          <a:p>
            <a:pPr algn="just">
              <a:buFontTx/>
              <a:buChar char="-"/>
            </a:pPr>
            <a:r>
              <a:rPr lang="pl-PL" dirty="0"/>
              <a:t>wózki inwalidzkie</a:t>
            </a:r>
          </a:p>
        </p:txBody>
      </p:sp>
    </p:spTree>
    <p:extLst>
      <p:ext uri="{BB962C8B-B14F-4D97-AF65-F5344CB8AC3E}">
        <p14:creationId xmlns:p14="http://schemas.microsoft.com/office/powerpoint/2010/main" val="9380541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F3AA22-090B-4A37-9838-FE279F293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Opracowano na podstawie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C37608-2EDE-4E55-856C-F48C31AB7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M. Paszkowska, </a:t>
            </a:r>
            <a:r>
              <a:rPr lang="pl-PL" i="1" dirty="0"/>
              <a:t>System ubezpieczenia zdrowotnego w Polsce, </a:t>
            </a:r>
            <a:r>
              <a:rPr lang="pl-PL" dirty="0"/>
              <a:t>Warszawa 2015,</a:t>
            </a:r>
          </a:p>
          <a:p>
            <a:pPr algn="just"/>
            <a:r>
              <a:rPr lang="pl-PL" dirty="0"/>
              <a:t>Ustawy z dnia 27 sierpnia 2004 roku o świadczeniach opieki zdrowotnej finansowanych ze środków publicznych,</a:t>
            </a:r>
          </a:p>
          <a:p>
            <a:pPr algn="just"/>
            <a:r>
              <a:rPr lang="pl-PL" dirty="0"/>
              <a:t>Ustawy z dnia 6 września 2001 roku prawo farmaceutyczne,</a:t>
            </a:r>
          </a:p>
          <a:p>
            <a:pPr algn="just"/>
            <a:r>
              <a:rPr lang="pl-PL" dirty="0"/>
              <a:t>Ustawy z dnia 28 lipca 2005 roku o lecznictwie uzdrowiskowym, uzdrowiskach i obszarach ochrony uzdrowiskowej oraz o gminach uzdrowiskowych,</a:t>
            </a:r>
          </a:p>
          <a:p>
            <a:pPr algn="just"/>
            <a:r>
              <a:rPr lang="pl-PL" dirty="0"/>
              <a:t>Ustawy z dnia 8 września 2006 roku o Państwowym Ratownictwie Medycznym,</a:t>
            </a:r>
          </a:p>
          <a:p>
            <a:pPr algn="just"/>
            <a:r>
              <a:rPr lang="pl-PL" dirty="0"/>
              <a:t>Ustawy z dnia 12 maja 2011 roku o refundacji leków, środków spożywczych specjalnego przeznaczenia żywieniowego oraz </a:t>
            </a:r>
            <a:r>
              <a:rPr lang="pl-PL"/>
              <a:t>wyrobów medycznych,</a:t>
            </a:r>
            <a:endParaRPr lang="pl-PL" dirty="0"/>
          </a:p>
          <a:p>
            <a:pPr algn="just"/>
            <a:r>
              <a:rPr lang="pl-PL" dirty="0"/>
              <a:t>Ustawy z dnia 27 października 2017 roku o podstawowej opiece zdrowotnej</a:t>
            </a:r>
          </a:p>
        </p:txBody>
      </p:sp>
    </p:spTree>
    <p:extLst>
      <p:ext uri="{BB962C8B-B14F-4D97-AF65-F5344CB8AC3E}">
        <p14:creationId xmlns:p14="http://schemas.microsoft.com/office/powerpoint/2010/main" val="2820252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EB4F44-463E-4EF5-9F5D-5340E66CA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Świadczenie gwarantowane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9AB63E-FF24-4118-826D-18AA394DC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 </a:t>
            </a:r>
            <a:r>
              <a:rPr lang="pl-PL" b="1" dirty="0"/>
              <a:t>świadczenie gwarantowane </a:t>
            </a:r>
            <a:r>
              <a:rPr lang="pl-PL" dirty="0"/>
              <a:t>- świadczenie opieki zdrowotnej finansowane w całości lub współfinansowane ze środków publicznych na zasadach i w zakresie określonych w ustawie (art. 5 pkt 35 </a:t>
            </a:r>
            <a:r>
              <a:rPr lang="pl-PL" dirty="0" err="1"/>
              <a:t>u.ś.o.z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4056020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00876F-EFBD-40EE-AC78-0506EE5D0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świadczeń gwarantowanych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36383C-AB59-4648-A3AA-4F3E716E6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4908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pl-PL" sz="4900" dirty="0"/>
              <a:t>Świadczeniobiorcy przysługują świadczenia gwarantowane z zakresu:</a:t>
            </a:r>
          </a:p>
          <a:p>
            <a:pPr marL="0" indent="0" algn="just">
              <a:buNone/>
            </a:pPr>
            <a:r>
              <a:rPr lang="pl-PL" sz="4900" dirty="0"/>
              <a:t>1)  podstawowej opieki zdrowotnej;</a:t>
            </a:r>
          </a:p>
          <a:p>
            <a:pPr marL="0" indent="0" algn="just">
              <a:buNone/>
            </a:pPr>
            <a:r>
              <a:rPr lang="pl-PL" sz="4900" dirty="0"/>
              <a:t>2)  ambulatoryjnej opieki specjalistycznej;</a:t>
            </a:r>
          </a:p>
          <a:p>
            <a:pPr marL="0" indent="0" algn="just">
              <a:buNone/>
            </a:pPr>
            <a:r>
              <a:rPr lang="pl-PL" sz="4900" dirty="0"/>
              <a:t>3)  leczenia szpitalnego;</a:t>
            </a:r>
          </a:p>
          <a:p>
            <a:pPr marL="0" indent="0" algn="just">
              <a:buNone/>
            </a:pPr>
            <a:r>
              <a:rPr lang="pl-PL" sz="4900" dirty="0"/>
              <a:t>4)  opieki psychiatrycznej i leczenia uzależnień;</a:t>
            </a:r>
          </a:p>
          <a:p>
            <a:pPr marL="0" indent="0" algn="just">
              <a:buNone/>
            </a:pPr>
            <a:r>
              <a:rPr lang="pl-PL" sz="4900" dirty="0"/>
              <a:t>5)  rehabilitacji leczniczej;</a:t>
            </a:r>
          </a:p>
          <a:p>
            <a:pPr marL="0" indent="0" algn="just">
              <a:buNone/>
            </a:pPr>
            <a:r>
              <a:rPr lang="pl-PL" sz="4900" dirty="0"/>
              <a:t>6)  świadczeń pielęgnacyjnych i opiekuńczych w ramach opieki długoterminowej;</a:t>
            </a:r>
          </a:p>
          <a:p>
            <a:pPr marL="0" indent="0" algn="just">
              <a:buNone/>
            </a:pPr>
            <a:r>
              <a:rPr lang="pl-PL" sz="4900" dirty="0"/>
              <a:t>7)  leczenia stomatologicznego;</a:t>
            </a:r>
          </a:p>
          <a:p>
            <a:pPr marL="0" indent="0" algn="just">
              <a:buNone/>
            </a:pPr>
            <a:r>
              <a:rPr lang="pl-PL" sz="4900" dirty="0"/>
              <a:t>8)  lecznictwa uzdrowiskowego;</a:t>
            </a:r>
          </a:p>
          <a:p>
            <a:pPr marL="0" indent="0" algn="just">
              <a:buNone/>
            </a:pPr>
            <a:r>
              <a:rPr lang="pl-PL" sz="4900" dirty="0"/>
              <a:t>9)  zaopatrzenia w wyroby medyczne, na zlecenie osoby uprawnionej, oraz ich naprawy, o których mowa w ustawie o refundacji;</a:t>
            </a:r>
          </a:p>
          <a:p>
            <a:pPr marL="0" indent="0" algn="just">
              <a:buNone/>
            </a:pPr>
            <a:r>
              <a:rPr lang="pl-PL" sz="4900" dirty="0"/>
              <a:t>10)  ratownictwa medycznego;</a:t>
            </a:r>
          </a:p>
          <a:p>
            <a:pPr marL="0" indent="0" algn="just">
              <a:buNone/>
            </a:pPr>
            <a:r>
              <a:rPr lang="pl-PL" sz="4900" dirty="0"/>
              <a:t>11)  opieki paliatywnej i hospicyjnej;</a:t>
            </a:r>
          </a:p>
        </p:txBody>
      </p:sp>
    </p:spTree>
    <p:extLst>
      <p:ext uri="{BB962C8B-B14F-4D97-AF65-F5344CB8AC3E}">
        <p14:creationId xmlns:p14="http://schemas.microsoft.com/office/powerpoint/2010/main" val="444275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F5E274-EB0A-4ED3-9417-FA2CD8E83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świadczeń gwarantowanych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92181D-D821-4263-9F97-0A40E5452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7359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sz="2600" dirty="0"/>
              <a:t>12)  świadczeń wysokospecjalistycznych;</a:t>
            </a:r>
          </a:p>
          <a:p>
            <a:pPr marL="0" indent="0" algn="just">
              <a:buNone/>
            </a:pPr>
            <a:r>
              <a:rPr lang="pl-PL" sz="2600" dirty="0"/>
              <a:t>13)  programów zdrowotnych;</a:t>
            </a:r>
          </a:p>
          <a:p>
            <a:pPr marL="0" indent="0" algn="just">
              <a:buNone/>
            </a:pPr>
            <a:r>
              <a:rPr lang="pl-PL" sz="2600" dirty="0"/>
              <a:t>14)  leków, środków spożywczych specjalnego przeznaczenia żywieniowego oraz wyrobów medycznych dostępnych w aptece na receptę;</a:t>
            </a:r>
          </a:p>
          <a:p>
            <a:pPr marL="0" indent="0" algn="just">
              <a:buNone/>
            </a:pPr>
            <a:r>
              <a:rPr lang="pl-PL" sz="2600" dirty="0"/>
              <a:t>15)  programów lekowych określonych w przepisach ustawy o refundacji;</a:t>
            </a:r>
          </a:p>
          <a:p>
            <a:pPr marL="0" indent="0" algn="just">
              <a:buNone/>
            </a:pPr>
            <a:r>
              <a:rPr lang="pl-PL" sz="2600" dirty="0"/>
              <a:t>16)  leków stosowanych w chemioterapii określonych w przepisach ustawy o refundacji;</a:t>
            </a:r>
          </a:p>
          <a:p>
            <a:pPr marL="0" indent="0" algn="just">
              <a:buNone/>
            </a:pPr>
            <a:r>
              <a:rPr lang="pl-PL" sz="2600" dirty="0"/>
              <a:t>17)  leków nieposiadających pozwolenia na dopuszczenie do obrotu na terytorium Rzeczypospolitej Polskiej, sprowadzanych z zagranicy na warunkach i w trybie określonym w art. 4 ustawy z dnia 6 września 2001 r. - Prawo farmaceutyczne, pod warunkiem że w stosunku do tych leków wydano decyzję o objęciu refundacją na podstawie ustawy o refundacji;</a:t>
            </a:r>
          </a:p>
          <a:p>
            <a:pPr marL="0" indent="0" algn="just">
              <a:buNone/>
            </a:pPr>
            <a:r>
              <a:rPr lang="pl-PL" sz="2600" dirty="0"/>
              <a:t>17a)  ratunkowego dostępu do technologii lekowych;</a:t>
            </a:r>
          </a:p>
          <a:p>
            <a:pPr marL="0" indent="0" algn="just">
              <a:buNone/>
            </a:pPr>
            <a:r>
              <a:rPr lang="pl-PL" sz="2600" dirty="0"/>
              <a:t>18)  środków spożywczych specjalnego przeznaczenia żywieniowego, sprowadzonych z zagranicy na warunkach i w trybie określonym w art. 29a ustawy z dnia 25 sierpnia 2006 r. o bezpieczeństwie żywności i żywienia (Dz.U. z 2017 r. poz. 149 i 60), pod warunkiem, że w stosunku do tych środków wydano decyzję o objęciu refundacją na podstawie ustawy o refundacji.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6773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5085FF-F533-4837-A606-ABBCED983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Kwalifikacja świadczenia jako gwarantowanego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B00DFF-A5A2-4EB5-BB84-F6B1FFD0F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000" dirty="0"/>
              <a:t>Kwalifikacji świadczenia opieki zdrowotnej jako świadczenia gwarantowanego dokonuje </a:t>
            </a:r>
            <a:r>
              <a:rPr lang="pl-PL" sz="2000" b="1" dirty="0"/>
              <a:t>Minister Zdrowia </a:t>
            </a:r>
            <a:r>
              <a:rPr lang="pl-PL" sz="2000" dirty="0"/>
              <a:t>po uzyskaniu rekomendacji </a:t>
            </a:r>
            <a:r>
              <a:rPr lang="pl-PL" sz="2000" b="1" dirty="0"/>
              <a:t>Prezesa Agencji Oceny Technologii Medycznych i Taryfikacji.</a:t>
            </a:r>
          </a:p>
          <a:p>
            <a:pPr algn="just"/>
            <a:r>
              <a:rPr lang="pl-PL" sz="2000" dirty="0"/>
              <a:t>Minister właściwy do spraw zdrowia posiada upoważnienie ustawowe (art. 31 </a:t>
            </a:r>
            <a:r>
              <a:rPr lang="pl-PL" sz="2000" dirty="0" err="1"/>
              <a:t>u.ś.o.z</a:t>
            </a:r>
            <a:r>
              <a:rPr lang="pl-PL" sz="2000" dirty="0"/>
              <a:t>.) do określania w drodze </a:t>
            </a:r>
            <a:r>
              <a:rPr lang="pl-PL" sz="2000" b="1" dirty="0"/>
              <a:t>rozporządzeń</a:t>
            </a:r>
            <a:r>
              <a:rPr lang="pl-PL" sz="2000" dirty="0"/>
              <a:t> wykazów świadczeń gwarantowanych. W powyższych rozporządzeniach Minister określa </a:t>
            </a:r>
            <a:r>
              <a:rPr lang="pl-PL" sz="2000" b="1" dirty="0"/>
              <a:t>poziom lub sposób finansowania </a:t>
            </a:r>
            <a:r>
              <a:rPr lang="pl-PL" sz="2000" dirty="0"/>
              <a:t>danego świadczenia gwarantowanego.</a:t>
            </a:r>
          </a:p>
        </p:txBody>
      </p:sp>
    </p:spTree>
    <p:extLst>
      <p:ext uri="{BB962C8B-B14F-4D97-AF65-F5344CB8AC3E}">
        <p14:creationId xmlns:p14="http://schemas.microsoft.com/office/powerpoint/2010/main" val="3767295307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473</TotalTime>
  <Words>3601</Words>
  <Application>Microsoft Office PowerPoint</Application>
  <PresentationFormat>Panoramiczny</PresentationFormat>
  <Paragraphs>285</Paragraphs>
  <Slides>59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59</vt:i4>
      </vt:variant>
    </vt:vector>
  </HeadingPairs>
  <TitlesOfParts>
    <vt:vector size="62" baseType="lpstr">
      <vt:lpstr>Arial</vt:lpstr>
      <vt:lpstr>Gill Sans MT</vt:lpstr>
      <vt:lpstr>Paczka</vt:lpstr>
      <vt:lpstr>Świadczenia opieki zdrowotnej</vt:lpstr>
      <vt:lpstr>Świadczenie opieki zdrowotnej -Pojęcie</vt:lpstr>
      <vt:lpstr>Świadczenie Zdrowotne</vt:lpstr>
      <vt:lpstr>Świadczenie towarzyszące</vt:lpstr>
      <vt:lpstr>Świadczenie zdrowotne rzeczowe</vt:lpstr>
      <vt:lpstr>Świadczenie gwarantowane</vt:lpstr>
      <vt:lpstr>Zakres świadczeń gwarantowanych</vt:lpstr>
      <vt:lpstr>Zakres świadczeń gwarantowanych c.d.</vt:lpstr>
      <vt:lpstr>Kwalifikacja świadczenia jako gwarantowanego</vt:lpstr>
      <vt:lpstr>Kazus 1</vt:lpstr>
      <vt:lpstr>Charakterystyka świadczeń gwarantowanych - poz</vt:lpstr>
      <vt:lpstr>Charakterystyka świadczeń gwarantowanych - POZ</vt:lpstr>
      <vt:lpstr>Kazus 2</vt:lpstr>
      <vt:lpstr>Kazus 3</vt:lpstr>
      <vt:lpstr>Zakres świadczeń gwarantowanych POZ</vt:lpstr>
      <vt:lpstr>Zakres świadczeń gwarantowanych poz</vt:lpstr>
      <vt:lpstr>Świadczenia gwarantowane z zakresu opieki specjalistycznej</vt:lpstr>
      <vt:lpstr>Pojęcie świadczenia specjalistycznego</vt:lpstr>
      <vt:lpstr>Opieka specjalistyczna</vt:lpstr>
      <vt:lpstr>Skierowanie</vt:lpstr>
      <vt:lpstr>Kazus 4</vt:lpstr>
      <vt:lpstr>Brak wymogu posiadania skierowania</vt:lpstr>
      <vt:lpstr>Zakres świadczeń gwarantowanych ambulatoryjnej opieki specjalistycznej </vt:lpstr>
      <vt:lpstr>Leczenie szpitalne</vt:lpstr>
      <vt:lpstr>Rehabilitacja lecznicza</vt:lpstr>
      <vt:lpstr>Rehabilitacja lecznicza</vt:lpstr>
      <vt:lpstr>Lecznictwo uzdrowiskowe</vt:lpstr>
      <vt:lpstr>Zakłady lecznictwa uzdrowiskowego</vt:lpstr>
      <vt:lpstr>Zadania szpitala uzdrowiskowego</vt:lpstr>
      <vt:lpstr>Zadania sanatorium uzdrowiskowego</vt:lpstr>
      <vt:lpstr>Skierowanie</vt:lpstr>
      <vt:lpstr>Pobyt w szpitalu uzdrowiskowym lub sanatorium</vt:lpstr>
      <vt:lpstr>Świadczenia gwarantowane lecznictwa uzdrowiskowego</vt:lpstr>
      <vt:lpstr>Ratownictwo medyczne</vt:lpstr>
      <vt:lpstr>Szpitalny oddział ratunkowy</vt:lpstr>
      <vt:lpstr>Zespoły ratownictwa medycznego</vt:lpstr>
      <vt:lpstr>Lotniczy zespół ratownictwa medycznego</vt:lpstr>
      <vt:lpstr>Świadczenia gwarantowane</vt:lpstr>
      <vt:lpstr>Leki refundowane</vt:lpstr>
      <vt:lpstr>Pojęcie leku w ustawie o.ś.o.z.</vt:lpstr>
      <vt:lpstr>Refundacja leków</vt:lpstr>
      <vt:lpstr>Refundacja leków</vt:lpstr>
      <vt:lpstr>Refundacja leków</vt:lpstr>
      <vt:lpstr>Refundacja leków</vt:lpstr>
      <vt:lpstr>Refundacja leków</vt:lpstr>
      <vt:lpstr>Wykaz leków refundowanych</vt:lpstr>
      <vt:lpstr>Kazus 5</vt:lpstr>
      <vt:lpstr>Refundacja leków</vt:lpstr>
      <vt:lpstr>Refundacja leków</vt:lpstr>
      <vt:lpstr>Opieka długoterminowa</vt:lpstr>
      <vt:lpstr>Opieka długoterminowa</vt:lpstr>
      <vt:lpstr>Opieka długoterminowa</vt:lpstr>
      <vt:lpstr>Świadczenia gwarantowane z zakresu opieki długoterminowej</vt:lpstr>
      <vt:lpstr>Opieka długoterminowa</vt:lpstr>
      <vt:lpstr>Leczenie stomatologiczne</vt:lpstr>
      <vt:lpstr>Świadczenia gwarantowane z zakresu stomatologii</vt:lpstr>
      <vt:lpstr>Zaopatrzenie w wyroby medyczne</vt:lpstr>
      <vt:lpstr>Zaopatrzenie w wyroby medyczne </vt:lpstr>
      <vt:lpstr>Opracowano na podstawie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Świadczenia opieki zdrowotnej</dc:title>
  <dc:creator>Sabina Pochopien</dc:creator>
  <cp:lastModifiedBy>Sabina Pochopien</cp:lastModifiedBy>
  <cp:revision>42</cp:revision>
  <dcterms:created xsi:type="dcterms:W3CDTF">2018-11-03T10:18:55Z</dcterms:created>
  <dcterms:modified xsi:type="dcterms:W3CDTF">2018-11-04T10:35:08Z</dcterms:modified>
</cp:coreProperties>
</file>