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302" r:id="rId3"/>
    <p:sldId id="259" r:id="rId4"/>
    <p:sldId id="260" r:id="rId5"/>
    <p:sldId id="257"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301" r:id="rId39"/>
    <p:sldId id="292" r:id="rId40"/>
    <p:sldId id="294" r:id="rId41"/>
    <p:sldId id="293" r:id="rId42"/>
    <p:sldId id="295" r:id="rId43"/>
    <p:sldId id="296" r:id="rId44"/>
    <p:sldId id="297" r:id="rId45"/>
    <p:sldId id="298" r:id="rId46"/>
    <p:sldId id="299" r:id="rId47"/>
    <p:sldId id="300"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pl-PL"/>
              <a:t>Kliknij, aby edytować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1/24/2018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1/24/2018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1/24/2018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1pPr>
              <a:defRPr sz="1800"/>
            </a:lvl1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1/24/2018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pl-PL"/>
              <a:t>Kliknij, aby edytować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1/24/2018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1/24/2018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1/24/2018</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1/24/2018</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1/24/2018</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pl-PL"/>
              <a:t>Kliknij, aby edytować styl</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1/24/2018</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pl-PL"/>
              <a:t>Kliknij, aby edytować styl</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1/24/2018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1/24/2018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D869AB-8999-413D-855A-9C2809FF1762}"/>
              </a:ext>
            </a:extLst>
          </p:cNvPr>
          <p:cNvSpPr>
            <a:spLocks noGrp="1"/>
          </p:cNvSpPr>
          <p:nvPr>
            <p:ph type="ctrTitle"/>
          </p:nvPr>
        </p:nvSpPr>
        <p:spPr/>
        <p:txBody>
          <a:bodyPr/>
          <a:lstStyle/>
          <a:p>
            <a:r>
              <a:rPr lang="pl-PL" dirty="0"/>
              <a:t>Świadczenia rodzinne</a:t>
            </a:r>
          </a:p>
        </p:txBody>
      </p:sp>
      <p:sp>
        <p:nvSpPr>
          <p:cNvPr id="3" name="Podtytuł 2">
            <a:extLst>
              <a:ext uri="{FF2B5EF4-FFF2-40B4-BE49-F238E27FC236}">
                <a16:creationId xmlns:a16="http://schemas.microsoft.com/office/drawing/2014/main" id="{C1974D69-E658-46E6-9DDF-23868AA07F22}"/>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539542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240477-F5AD-480A-99FE-11FD13CA0384}"/>
              </a:ext>
            </a:extLst>
          </p:cNvPr>
          <p:cNvSpPr>
            <a:spLocks noGrp="1"/>
          </p:cNvSpPr>
          <p:nvPr>
            <p:ph type="title"/>
          </p:nvPr>
        </p:nvSpPr>
        <p:spPr/>
        <p:txBody>
          <a:bodyPr/>
          <a:lstStyle/>
          <a:p>
            <a:r>
              <a:rPr lang="pl-PL" dirty="0"/>
              <a:t>Wysokość zasiłku rodzinnego</a:t>
            </a:r>
          </a:p>
        </p:txBody>
      </p:sp>
      <p:sp>
        <p:nvSpPr>
          <p:cNvPr id="3" name="Symbol zastępczy zawartości 2">
            <a:extLst>
              <a:ext uri="{FF2B5EF4-FFF2-40B4-BE49-F238E27FC236}">
                <a16:creationId xmlns:a16="http://schemas.microsoft.com/office/drawing/2014/main" id="{F05FA4B6-0912-4A25-BEC8-68EF73D5452A}"/>
              </a:ext>
            </a:extLst>
          </p:cNvPr>
          <p:cNvSpPr>
            <a:spLocks noGrp="1"/>
          </p:cNvSpPr>
          <p:nvPr>
            <p:ph idx="1"/>
          </p:nvPr>
        </p:nvSpPr>
        <p:spPr/>
        <p:txBody>
          <a:bodyPr>
            <a:normAutofit/>
          </a:bodyPr>
          <a:lstStyle/>
          <a:p>
            <a:pPr marL="342900" indent="-342900" algn="just">
              <a:buAutoNum type="arabicParenR"/>
            </a:pPr>
            <a:r>
              <a:rPr lang="pl-PL" sz="2400" dirty="0"/>
              <a:t>100 zł na dziecko w wieku do ukończenia 5. roku życia;</a:t>
            </a:r>
          </a:p>
          <a:p>
            <a:pPr marL="342900" indent="-342900" algn="just">
              <a:buAutoNum type="arabicParenR"/>
            </a:pPr>
            <a:r>
              <a:rPr lang="pl-PL" sz="2400" dirty="0"/>
              <a:t>130 zł na dziecko w wieku powyżej 5. roku życia do ukończenia 18. roku życia; </a:t>
            </a:r>
          </a:p>
          <a:p>
            <a:pPr marL="342900" indent="-342900" algn="just">
              <a:buAutoNum type="arabicParenR"/>
            </a:pPr>
            <a:r>
              <a:rPr lang="pl-PL" sz="2400" dirty="0"/>
              <a:t>140 zł na dziecko w wieku powyżej 18. roku życia do ukończenia 24. roku życia.</a:t>
            </a:r>
          </a:p>
        </p:txBody>
      </p:sp>
    </p:spTree>
    <p:extLst>
      <p:ext uri="{BB962C8B-B14F-4D97-AF65-F5344CB8AC3E}">
        <p14:creationId xmlns:p14="http://schemas.microsoft.com/office/powerpoint/2010/main" val="2616830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F577A1-398E-4C1A-A25D-4F7703804097}"/>
              </a:ext>
            </a:extLst>
          </p:cNvPr>
          <p:cNvSpPr>
            <a:spLocks noGrp="1"/>
          </p:cNvSpPr>
          <p:nvPr>
            <p:ph type="title"/>
          </p:nvPr>
        </p:nvSpPr>
        <p:spPr/>
        <p:txBody>
          <a:bodyPr>
            <a:normAutofit fontScale="90000"/>
          </a:bodyPr>
          <a:lstStyle/>
          <a:p>
            <a:r>
              <a:rPr lang="pl-PL" dirty="0"/>
              <a:t>Dodatek z tytułu urodzenia dziecka</a:t>
            </a:r>
          </a:p>
        </p:txBody>
      </p:sp>
      <p:sp>
        <p:nvSpPr>
          <p:cNvPr id="3" name="Symbol zastępczy zawartości 2">
            <a:extLst>
              <a:ext uri="{FF2B5EF4-FFF2-40B4-BE49-F238E27FC236}">
                <a16:creationId xmlns:a16="http://schemas.microsoft.com/office/drawing/2014/main" id="{9DFA939B-2A07-45A5-90EA-C94094CDB197}"/>
              </a:ext>
            </a:extLst>
          </p:cNvPr>
          <p:cNvSpPr>
            <a:spLocks noGrp="1"/>
          </p:cNvSpPr>
          <p:nvPr>
            <p:ph idx="1"/>
          </p:nvPr>
        </p:nvSpPr>
        <p:spPr/>
        <p:txBody>
          <a:bodyPr/>
          <a:lstStyle/>
          <a:p>
            <a:pPr algn="just"/>
            <a:r>
              <a:rPr lang="pl-PL" dirty="0"/>
              <a:t>Dodatek przysługuje:</a:t>
            </a:r>
          </a:p>
          <a:p>
            <a:pPr marL="342900" indent="-342900" algn="just">
              <a:buAutoNum type="arabicParenR"/>
            </a:pPr>
            <a:r>
              <a:rPr lang="pl-PL" dirty="0"/>
              <a:t>matce lub ojcu albo opiekunowi prawnemu dziecka,</a:t>
            </a:r>
          </a:p>
          <a:p>
            <a:pPr marL="342900" indent="-342900" algn="just">
              <a:buAutoNum type="arabicParenR"/>
            </a:pPr>
            <a:r>
              <a:rPr lang="pl-PL" dirty="0"/>
              <a:t>opiekunowi faktycznemu dziecka w wieku do ukończenia przez dziecko pierwszego roku życia, jeżeli nie został przyznany rodzicom lub opiekunowi prawnemu dziecka</a:t>
            </a:r>
          </a:p>
          <a:p>
            <a:pPr algn="just"/>
            <a:r>
              <a:rPr lang="pl-PL" dirty="0"/>
              <a:t>W przypadku wystąpienia o przysposobienie więcej niż jednego dziecka lub urodzenia więcej niż jednego dziecka podczas jednego porodu dodatek przysługuje na każde dziecko.</a:t>
            </a:r>
          </a:p>
          <a:p>
            <a:pPr algn="just"/>
            <a:r>
              <a:rPr lang="pl-PL" dirty="0"/>
              <a:t>Dodatek przysługuje jednorazowo w wysokości 1000 zł.</a:t>
            </a:r>
          </a:p>
          <a:p>
            <a:pPr algn="just"/>
            <a:r>
              <a:rPr lang="pl-PL" dirty="0"/>
              <a:t>Wskazany dodatek przysługuje jeżeli kobieta pozostawała pod opieką medyczną nie później niż od 10 tygodnia ciąży do porodu, którą to okoliczność potwierdza się zaświadczeniem lekarskim lub zaświadczeniem wystawionym przez położną.</a:t>
            </a:r>
          </a:p>
        </p:txBody>
      </p:sp>
    </p:spTree>
    <p:extLst>
      <p:ext uri="{BB962C8B-B14F-4D97-AF65-F5344CB8AC3E}">
        <p14:creationId xmlns:p14="http://schemas.microsoft.com/office/powerpoint/2010/main" val="318546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4D9285-81D8-41D0-B4E6-22C99533B029}"/>
              </a:ext>
            </a:extLst>
          </p:cNvPr>
          <p:cNvSpPr>
            <a:spLocks noGrp="1"/>
          </p:cNvSpPr>
          <p:nvPr>
            <p:ph type="title"/>
          </p:nvPr>
        </p:nvSpPr>
        <p:spPr/>
        <p:txBody>
          <a:bodyPr>
            <a:normAutofit/>
          </a:bodyPr>
          <a:lstStyle/>
          <a:p>
            <a:r>
              <a:rPr lang="pl-PL" sz="2400" dirty="0"/>
              <a:t>Dodatek z tytułu opieki nad dzieckiem w okresie korzystania z urlopu wychowawczego</a:t>
            </a:r>
          </a:p>
        </p:txBody>
      </p:sp>
      <p:sp>
        <p:nvSpPr>
          <p:cNvPr id="3" name="Symbol zastępczy zawartości 2">
            <a:extLst>
              <a:ext uri="{FF2B5EF4-FFF2-40B4-BE49-F238E27FC236}">
                <a16:creationId xmlns:a16="http://schemas.microsoft.com/office/drawing/2014/main" id="{21117FA5-BF51-44FC-A365-A6BBCBE2BD5D}"/>
              </a:ext>
            </a:extLst>
          </p:cNvPr>
          <p:cNvSpPr>
            <a:spLocks noGrp="1"/>
          </p:cNvSpPr>
          <p:nvPr>
            <p:ph idx="1"/>
          </p:nvPr>
        </p:nvSpPr>
        <p:spPr/>
        <p:txBody>
          <a:bodyPr/>
          <a:lstStyle/>
          <a:p>
            <a:pPr marL="0" indent="0" algn="just">
              <a:buNone/>
            </a:pPr>
            <a:r>
              <a:rPr lang="pl-PL" dirty="0"/>
              <a:t>Dodatek z tytułu opieki nad dzieckiem w okresie korzystania z urlopu wychowawczego przysługuje matce lub ojcu, opiekunowi faktycznemu dziecka albo opiekunowi prawnemu dziecka, jeżeli dziecko pozostaje pod jego faktyczną opieką, uprawnionemu do urlopu wychowawczego, nie dłużej jednak niż przez okres: </a:t>
            </a:r>
          </a:p>
          <a:p>
            <a:pPr marL="342900" indent="-342900" algn="just">
              <a:buAutoNum type="arabicParenR"/>
            </a:pPr>
            <a:r>
              <a:rPr lang="pl-PL" dirty="0"/>
              <a:t>24 miesięcy kalendarzowych;</a:t>
            </a:r>
          </a:p>
          <a:p>
            <a:pPr marL="342900" indent="-342900" algn="just">
              <a:buAutoNum type="arabicParenR"/>
            </a:pPr>
            <a:r>
              <a:rPr lang="pl-PL" dirty="0"/>
              <a:t>36 miesięcy kalendarzowych, jeżeli sprawuje opiekę nad więcej niż jednym dzieckiem urodzonym podczas jednego porodu; </a:t>
            </a:r>
          </a:p>
          <a:p>
            <a:pPr marL="0" indent="0" algn="just">
              <a:buNone/>
            </a:pPr>
            <a:r>
              <a:rPr lang="pl-PL" dirty="0"/>
              <a:t>3) 72 miesięcy kalendarzowych, jeżeli sprawuje opiekę nad dzieckiem legitymującym się orzeczeniem o niepełnosprawności albo o znacznym stopniu niepełnosprawności.</a:t>
            </a:r>
          </a:p>
          <a:p>
            <a:pPr marL="0" indent="0" algn="just">
              <a:buNone/>
            </a:pPr>
            <a:r>
              <a:rPr lang="pl-PL" dirty="0"/>
              <a:t>Dodatek przysługuje w wysokości 400 zł miesięcznie niezależnie od liczby dzieci pozostających pod opieką.</a:t>
            </a:r>
          </a:p>
        </p:txBody>
      </p:sp>
    </p:spTree>
    <p:extLst>
      <p:ext uri="{BB962C8B-B14F-4D97-AF65-F5344CB8AC3E}">
        <p14:creationId xmlns:p14="http://schemas.microsoft.com/office/powerpoint/2010/main" val="4252609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5ED5A1-1DC3-4CC5-9827-6132E5F66ADB}"/>
              </a:ext>
            </a:extLst>
          </p:cNvPr>
          <p:cNvSpPr>
            <a:spLocks noGrp="1"/>
          </p:cNvSpPr>
          <p:nvPr>
            <p:ph type="title"/>
          </p:nvPr>
        </p:nvSpPr>
        <p:spPr/>
        <p:txBody>
          <a:bodyPr>
            <a:normAutofit fontScale="90000"/>
          </a:bodyPr>
          <a:lstStyle/>
          <a:p>
            <a:r>
              <a:rPr lang="pl-PL" dirty="0"/>
              <a:t>Dodatek z tytułu samotnego wychowywania dziecka</a:t>
            </a:r>
          </a:p>
        </p:txBody>
      </p:sp>
      <p:sp>
        <p:nvSpPr>
          <p:cNvPr id="3" name="Symbol zastępczy zawartości 2">
            <a:extLst>
              <a:ext uri="{FF2B5EF4-FFF2-40B4-BE49-F238E27FC236}">
                <a16:creationId xmlns:a16="http://schemas.microsoft.com/office/drawing/2014/main" id="{CF115E87-D792-4EDB-8B26-E92375D3D878}"/>
              </a:ext>
            </a:extLst>
          </p:cNvPr>
          <p:cNvSpPr>
            <a:spLocks noGrp="1"/>
          </p:cNvSpPr>
          <p:nvPr>
            <p:ph idx="1"/>
          </p:nvPr>
        </p:nvSpPr>
        <p:spPr/>
        <p:txBody>
          <a:bodyPr>
            <a:normAutofit lnSpcReduction="10000"/>
          </a:bodyPr>
          <a:lstStyle/>
          <a:p>
            <a:pPr marL="0" indent="0" algn="just">
              <a:buNone/>
            </a:pPr>
            <a:r>
              <a:rPr lang="pl-PL" dirty="0"/>
              <a:t>Dodatek z tytułu samotnego wychowywania dziecka przysługuje samotnie wychowującym dziecko matce lub ojcu, opiekunowi faktycznemu dziecka albo opiekunowi prawnemu dziecka, jeżeli nie zostało zasądzone świadczenie alimentacyjne na rzecz dziecka od drugiego z rodziców dziecka, ponieważ: </a:t>
            </a:r>
          </a:p>
          <a:p>
            <a:pPr marL="342900" indent="-342900" algn="just">
              <a:buAutoNum type="arabicParenR"/>
            </a:pPr>
            <a:r>
              <a:rPr lang="pl-PL" dirty="0"/>
              <a:t>drugi z rodziców dziecka nie żyje; </a:t>
            </a:r>
          </a:p>
          <a:p>
            <a:pPr marL="342900" indent="-342900" algn="just">
              <a:buAutoNum type="arabicParenR"/>
            </a:pPr>
            <a:r>
              <a:rPr lang="pl-PL" dirty="0"/>
              <a:t>ojciec dziecka jest nieznany; </a:t>
            </a:r>
          </a:p>
          <a:p>
            <a:pPr marL="342900" indent="-342900" algn="just">
              <a:buAutoNum type="arabicParenR"/>
            </a:pPr>
            <a:r>
              <a:rPr lang="pl-PL" dirty="0"/>
              <a:t>powództwo o ustalenie świadczenia alimentacyjnego od drugiego z rodziców zostało oddalone.</a:t>
            </a:r>
          </a:p>
          <a:p>
            <a:pPr marL="0" indent="0" algn="just">
              <a:buNone/>
            </a:pPr>
            <a:r>
              <a:rPr lang="pl-PL" dirty="0"/>
              <a:t>Dodatek przysługuje również osobie uczącej się jeżeli oboje rodzice osoby uczącej się  nie żyją.</a:t>
            </a:r>
          </a:p>
          <a:p>
            <a:pPr marL="0" indent="0" algn="just">
              <a:buNone/>
            </a:pPr>
            <a:r>
              <a:rPr lang="pl-PL" dirty="0"/>
              <a:t>Dodatek przysługuje w wysokości 193,00 zł miesięcznie na dziecko, nie więcej jednak niż 386,00 zł na wszystkie dzieci.</a:t>
            </a:r>
          </a:p>
        </p:txBody>
      </p:sp>
    </p:spTree>
    <p:extLst>
      <p:ext uri="{BB962C8B-B14F-4D97-AF65-F5344CB8AC3E}">
        <p14:creationId xmlns:p14="http://schemas.microsoft.com/office/powerpoint/2010/main" val="3025022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618ED9-29C0-4D03-A729-9F5E2BCF79BF}"/>
              </a:ext>
            </a:extLst>
          </p:cNvPr>
          <p:cNvSpPr>
            <a:spLocks noGrp="1"/>
          </p:cNvSpPr>
          <p:nvPr>
            <p:ph type="title"/>
          </p:nvPr>
        </p:nvSpPr>
        <p:spPr/>
        <p:txBody>
          <a:bodyPr>
            <a:normAutofit fontScale="90000"/>
          </a:bodyPr>
          <a:lstStyle/>
          <a:p>
            <a:r>
              <a:rPr lang="pl-PL" dirty="0"/>
              <a:t>Dodatek z tytułu wychowywania dziecka w rodzinie wielodzietnej</a:t>
            </a:r>
          </a:p>
        </p:txBody>
      </p:sp>
      <p:sp>
        <p:nvSpPr>
          <p:cNvPr id="3" name="Symbol zastępczy zawartości 2">
            <a:extLst>
              <a:ext uri="{FF2B5EF4-FFF2-40B4-BE49-F238E27FC236}">
                <a16:creationId xmlns:a16="http://schemas.microsoft.com/office/drawing/2014/main" id="{9F0D7352-D027-40DF-B979-4266F814F044}"/>
              </a:ext>
            </a:extLst>
          </p:cNvPr>
          <p:cNvSpPr>
            <a:spLocks noGrp="1"/>
          </p:cNvSpPr>
          <p:nvPr>
            <p:ph idx="1"/>
          </p:nvPr>
        </p:nvSpPr>
        <p:spPr/>
        <p:txBody>
          <a:bodyPr/>
          <a:lstStyle/>
          <a:p>
            <a:pPr algn="just"/>
            <a:r>
              <a:rPr lang="pl-PL" dirty="0"/>
              <a:t>Dodatek z tytułu wychowywania dziecka w rodzinie wielodzietnej przysługuje matce lub ojcu, opiekunowi faktycznemu dziecka albo opiekunowi prawnemu dziecka.</a:t>
            </a:r>
          </a:p>
          <a:p>
            <a:pPr algn="just"/>
            <a:r>
              <a:rPr lang="pl-PL" dirty="0"/>
              <a:t>Dodatek przysługuje w wysokości 100 zł miesięcznie na trzecie i następne dzieci uprawnione do zasiłku rodzinnego.</a:t>
            </a:r>
          </a:p>
        </p:txBody>
      </p:sp>
    </p:spTree>
    <p:extLst>
      <p:ext uri="{BB962C8B-B14F-4D97-AF65-F5344CB8AC3E}">
        <p14:creationId xmlns:p14="http://schemas.microsoft.com/office/powerpoint/2010/main" val="2861935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DB3661-520D-40E6-85D6-4D24DDE91E10}"/>
              </a:ext>
            </a:extLst>
          </p:cNvPr>
          <p:cNvSpPr>
            <a:spLocks noGrp="1"/>
          </p:cNvSpPr>
          <p:nvPr>
            <p:ph type="title"/>
          </p:nvPr>
        </p:nvSpPr>
        <p:spPr/>
        <p:txBody>
          <a:bodyPr>
            <a:normAutofit fontScale="90000"/>
          </a:bodyPr>
          <a:lstStyle/>
          <a:p>
            <a:r>
              <a:rPr lang="pl-PL" dirty="0"/>
              <a:t>Dodatek z tytułu kształcenia i rehabilitacji dziecka </a:t>
            </a:r>
          </a:p>
        </p:txBody>
      </p:sp>
      <p:sp>
        <p:nvSpPr>
          <p:cNvPr id="3" name="Symbol zastępczy zawartości 2">
            <a:extLst>
              <a:ext uri="{FF2B5EF4-FFF2-40B4-BE49-F238E27FC236}">
                <a16:creationId xmlns:a16="http://schemas.microsoft.com/office/drawing/2014/main" id="{57834E0E-3495-4087-B2BA-64F959726178}"/>
              </a:ext>
            </a:extLst>
          </p:cNvPr>
          <p:cNvSpPr>
            <a:spLocks noGrp="1"/>
          </p:cNvSpPr>
          <p:nvPr>
            <p:ph idx="1"/>
          </p:nvPr>
        </p:nvSpPr>
        <p:spPr/>
        <p:txBody>
          <a:bodyPr/>
          <a:lstStyle/>
          <a:p>
            <a:pPr marL="0" indent="0" algn="just">
              <a:buNone/>
            </a:pPr>
            <a:r>
              <a:rPr lang="pl-PL" dirty="0"/>
              <a:t>Dodatek z tytułu kształcenia i rehabilitacji dziecka przysługuje matce lub ojcu, opiekunowi faktycznemu dziecka albo opiekunowi prawnemu dziecka, a także osobie uczącej się na pokrycie zwiększonych wydatków związanych z rehabilitacją lub kształceniem dziecka w wieku:</a:t>
            </a:r>
          </a:p>
          <a:p>
            <a:pPr marL="0" indent="0" algn="just">
              <a:buNone/>
            </a:pPr>
            <a:r>
              <a:rPr lang="pl-PL" dirty="0"/>
              <a:t> 1) do ukończenia 16. roku życia, jeżeli legitymuje się orzeczeniem o niepełnosprawności;</a:t>
            </a:r>
          </a:p>
          <a:p>
            <a:pPr marL="0" indent="0" algn="just">
              <a:buNone/>
            </a:pPr>
            <a:r>
              <a:rPr lang="pl-PL" dirty="0"/>
              <a:t> 2) powyżej 16. roku życia do ukończenia 24. roku życia, jeżeli legitymuje się orzeczeniem o umiarkowanym albo o znacznym stopniu niepełnosprawności.</a:t>
            </a:r>
          </a:p>
          <a:p>
            <a:pPr marL="0" indent="0" algn="just">
              <a:buNone/>
            </a:pPr>
            <a:endParaRPr lang="pl-PL" dirty="0"/>
          </a:p>
          <a:p>
            <a:pPr marL="0" indent="0" algn="just">
              <a:buNone/>
            </a:pPr>
            <a:r>
              <a:rPr lang="pl-PL" dirty="0"/>
              <a:t>Dodatek przysługuje miesięcznie w wysokości: </a:t>
            </a:r>
          </a:p>
          <a:p>
            <a:pPr marL="342900" indent="-342900" algn="just">
              <a:buAutoNum type="arabicParenR"/>
            </a:pPr>
            <a:r>
              <a:rPr lang="pl-PL" dirty="0"/>
              <a:t>100,00 zł na dziecko w wieku do ukończenia 5. roku życia; </a:t>
            </a:r>
          </a:p>
          <a:p>
            <a:pPr marL="342900" indent="-342900" algn="just">
              <a:buAutoNum type="arabicParenR"/>
            </a:pPr>
            <a:r>
              <a:rPr lang="pl-PL" dirty="0"/>
              <a:t> 120,00 zł na dziecko w wieku powyżej 5. roku życia do ukończenia 24. roku życia</a:t>
            </a:r>
          </a:p>
        </p:txBody>
      </p:sp>
    </p:spTree>
    <p:extLst>
      <p:ext uri="{BB962C8B-B14F-4D97-AF65-F5344CB8AC3E}">
        <p14:creationId xmlns:p14="http://schemas.microsoft.com/office/powerpoint/2010/main" val="1614020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9D729C-262E-474D-A7BD-9FADF8183D4E}"/>
              </a:ext>
            </a:extLst>
          </p:cNvPr>
          <p:cNvSpPr>
            <a:spLocks noGrp="1"/>
          </p:cNvSpPr>
          <p:nvPr>
            <p:ph type="title"/>
          </p:nvPr>
        </p:nvSpPr>
        <p:spPr/>
        <p:txBody>
          <a:bodyPr>
            <a:normAutofit fontScale="90000"/>
          </a:bodyPr>
          <a:lstStyle/>
          <a:p>
            <a:r>
              <a:rPr lang="pl-PL" dirty="0"/>
              <a:t>Dodatek z tytułu rozpoczęcia roku szkolnego:</a:t>
            </a:r>
          </a:p>
        </p:txBody>
      </p:sp>
      <p:sp>
        <p:nvSpPr>
          <p:cNvPr id="3" name="Symbol zastępczy zawartości 2">
            <a:extLst>
              <a:ext uri="{FF2B5EF4-FFF2-40B4-BE49-F238E27FC236}">
                <a16:creationId xmlns:a16="http://schemas.microsoft.com/office/drawing/2014/main" id="{7F8C5337-8761-44FA-8D6C-FBCF76968DBF}"/>
              </a:ext>
            </a:extLst>
          </p:cNvPr>
          <p:cNvSpPr>
            <a:spLocks noGrp="1"/>
          </p:cNvSpPr>
          <p:nvPr>
            <p:ph idx="1"/>
          </p:nvPr>
        </p:nvSpPr>
        <p:spPr/>
        <p:txBody>
          <a:bodyPr/>
          <a:lstStyle/>
          <a:p>
            <a:pPr algn="just"/>
            <a:r>
              <a:rPr lang="pl-PL" dirty="0"/>
              <a:t>Dodatek z tytułu rozpoczęcia roku szkolnego przysługuje matce lub ojcu, opiekunowi faktycznemu dziecka albo opiekunowi prawnemu dziecka, a także osobie uczącej się na częściowe pokrycie wydatków związanych z rozpoczęciem w szkole nowego roku szkolnego bądź rocznego przygotowania przedszkolnego.</a:t>
            </a:r>
          </a:p>
          <a:p>
            <a:pPr algn="just"/>
            <a:r>
              <a:rPr lang="pl-PL" dirty="0"/>
              <a:t>Dodatek przysługuje raz w roku, w związku z rozpoczęciem roku szkolnego albo rocznego przygotowania przedszkolnego, w wysokości 100,00 zł na dziecko.</a:t>
            </a:r>
          </a:p>
        </p:txBody>
      </p:sp>
    </p:spTree>
    <p:extLst>
      <p:ext uri="{BB962C8B-B14F-4D97-AF65-F5344CB8AC3E}">
        <p14:creationId xmlns:p14="http://schemas.microsoft.com/office/powerpoint/2010/main" val="3560942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BA2EDC-9C17-46E1-B1EC-CDA4F63F509A}"/>
              </a:ext>
            </a:extLst>
          </p:cNvPr>
          <p:cNvSpPr>
            <a:spLocks noGrp="1"/>
          </p:cNvSpPr>
          <p:nvPr>
            <p:ph type="title"/>
          </p:nvPr>
        </p:nvSpPr>
        <p:spPr/>
        <p:txBody>
          <a:bodyPr>
            <a:normAutofit/>
          </a:bodyPr>
          <a:lstStyle/>
          <a:p>
            <a:r>
              <a:rPr lang="pl-PL" sz="1800" dirty="0"/>
              <a:t>Dodatek z tytułu podjęcia przez dziecko nauki w szkole poza miejscem zamieszkania </a:t>
            </a:r>
          </a:p>
        </p:txBody>
      </p:sp>
      <p:sp>
        <p:nvSpPr>
          <p:cNvPr id="3" name="Symbol zastępczy zawartości 2">
            <a:extLst>
              <a:ext uri="{FF2B5EF4-FFF2-40B4-BE49-F238E27FC236}">
                <a16:creationId xmlns:a16="http://schemas.microsoft.com/office/drawing/2014/main" id="{F8D0A21C-BCB4-41B9-9A00-9DDA5234F084}"/>
              </a:ext>
            </a:extLst>
          </p:cNvPr>
          <p:cNvSpPr>
            <a:spLocks noGrp="1"/>
          </p:cNvSpPr>
          <p:nvPr>
            <p:ph idx="1"/>
          </p:nvPr>
        </p:nvSpPr>
        <p:spPr/>
        <p:txBody>
          <a:bodyPr>
            <a:normAutofit fontScale="92500" lnSpcReduction="10000"/>
          </a:bodyPr>
          <a:lstStyle/>
          <a:p>
            <a:pPr marL="0" indent="0" algn="just">
              <a:buNone/>
            </a:pPr>
            <a:r>
              <a:rPr lang="pl-PL" dirty="0"/>
              <a:t>Dodatek z tytułu podjęcia przez dziecko nauki w szkole poza miejscem zamieszkania przysługuje matce lub ojcu dziecka, opiekunowi prawnemu albo opiekunowi faktycznemu dziecka lub osobie uczącej się: </a:t>
            </a:r>
          </a:p>
          <a:p>
            <a:pPr marL="342900" indent="-342900" algn="just">
              <a:buAutoNum type="arabicParenR"/>
            </a:pPr>
            <a:r>
              <a:rPr lang="pl-PL" dirty="0"/>
              <a:t>w związku z zamieszkiwaniem w miejscowości, w której znajduje się siedziba szkoły ponadpodstawowej lub szkoły artystycznej, w której realizowany jest obowiązek szkolny i obowiązek nauki, a także szkoły podstawowej w przypadku dziecka lub osoby uczącej się, legitymującej się orzeczeniem o niepełnosprawności lub o stopniu niepełnosprawności – w wysokości 113 zł miesięcznie na dziecko albo </a:t>
            </a:r>
          </a:p>
          <a:p>
            <a:pPr marL="342900" indent="-342900" algn="just">
              <a:buAutoNum type="arabicParenR"/>
            </a:pPr>
            <a:r>
              <a:rPr lang="pl-PL" dirty="0"/>
              <a:t>w związku z dojazdem z miejsca zamieszkania do miejscowości, w której znajduje się siedziba szkoły, w przypadku dojazdu do szkoły ponadpodstawowej, a także szkoły artystycznej, w której realizowany jest obowiązek szkolny i obowiązek nauki w zakresie odpowiadającym nauce w szkole ponadpodstawowej – w wysokości 69 zł miesięcznie na dziecko.</a:t>
            </a:r>
          </a:p>
          <a:p>
            <a:pPr marL="0" indent="0" algn="just">
              <a:buNone/>
            </a:pPr>
            <a:r>
              <a:rPr lang="pl-PL" dirty="0"/>
              <a:t>Dodatek przysługuje przez 10 miesięcy w roku w okresie pobierania nauki od września do czerwca następnego roku kalendarzowego.</a:t>
            </a:r>
          </a:p>
        </p:txBody>
      </p:sp>
    </p:spTree>
    <p:extLst>
      <p:ext uri="{BB962C8B-B14F-4D97-AF65-F5344CB8AC3E}">
        <p14:creationId xmlns:p14="http://schemas.microsoft.com/office/powerpoint/2010/main" val="333854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3F8AC7-C2F1-4BFA-9030-A6AFC8164444}"/>
              </a:ext>
            </a:extLst>
          </p:cNvPr>
          <p:cNvSpPr>
            <a:spLocks noGrp="1"/>
          </p:cNvSpPr>
          <p:nvPr>
            <p:ph type="title"/>
          </p:nvPr>
        </p:nvSpPr>
        <p:spPr/>
        <p:txBody>
          <a:bodyPr>
            <a:normAutofit fontScale="90000"/>
          </a:bodyPr>
          <a:lstStyle/>
          <a:p>
            <a:r>
              <a:rPr lang="pl-PL" dirty="0"/>
              <a:t>Jednorazowa zapomoga z tytułu urodzenia się dziecka</a:t>
            </a:r>
          </a:p>
        </p:txBody>
      </p:sp>
      <p:sp>
        <p:nvSpPr>
          <p:cNvPr id="3" name="Symbol zastępczy zawartości 2">
            <a:extLst>
              <a:ext uri="{FF2B5EF4-FFF2-40B4-BE49-F238E27FC236}">
                <a16:creationId xmlns:a16="http://schemas.microsoft.com/office/drawing/2014/main" id="{D8AC1C02-080D-4486-B91D-BABBA113EFB8}"/>
              </a:ext>
            </a:extLst>
          </p:cNvPr>
          <p:cNvSpPr>
            <a:spLocks noGrp="1"/>
          </p:cNvSpPr>
          <p:nvPr>
            <p:ph idx="1"/>
          </p:nvPr>
        </p:nvSpPr>
        <p:spPr/>
        <p:txBody>
          <a:bodyPr/>
          <a:lstStyle/>
          <a:p>
            <a:pPr algn="just"/>
            <a:r>
              <a:rPr lang="pl-PL" dirty="0"/>
              <a:t>Z tytułu urodzenia się żywego dziecka przyznaje się jednorazową zapomogę w wysokości </a:t>
            </a:r>
            <a:r>
              <a:rPr lang="pl-PL" b="1" u="sng" dirty="0"/>
              <a:t>1000 zł na jedno dziecko</a:t>
            </a:r>
            <a:r>
              <a:rPr lang="pl-PL" dirty="0"/>
              <a:t>.</a:t>
            </a:r>
          </a:p>
          <a:p>
            <a:pPr algn="just"/>
            <a:r>
              <a:rPr lang="pl-PL" dirty="0"/>
              <a:t>Od 1 stycznia 2013 roku jednorazowa zapomoga przysługuje matce lub ojcu dziecka, opiekunowi prawnemu albo opiekunowi faktycznemu dziecka, jeżeli dochód rodziny w przeliczeniu na osobę nie przekracza kwoty </a:t>
            </a:r>
            <a:r>
              <a:rPr lang="pl-PL" b="1" u="sng" dirty="0"/>
              <a:t>1922,00 zł.</a:t>
            </a:r>
          </a:p>
          <a:p>
            <a:pPr algn="just"/>
            <a:r>
              <a:rPr lang="pl-PL" dirty="0"/>
              <a:t>Wniosek o wypłatę jednorazowej zapomogi składa się w terminie </a:t>
            </a:r>
            <a:r>
              <a:rPr lang="pl-PL" b="1" u="sng" dirty="0"/>
              <a:t>12 miesięcy od dnia narodzin dziecka</a:t>
            </a:r>
            <a:r>
              <a:rPr lang="pl-PL" dirty="0"/>
              <a:t>, a w przypadku gdy wniosek dotyczy dziecka objętego opieką prawną, opieką faktyczną albo dziecka przysposobionego – w terminie </a:t>
            </a:r>
            <a:r>
              <a:rPr lang="pl-PL" b="1" u="sng" dirty="0"/>
              <a:t>12 miesięcy od dnia objęcia dziecka opieką albo przysposobienia nie później niż do ukończenia przez dziecko 18. roku życia</a:t>
            </a:r>
            <a:r>
              <a:rPr lang="pl-PL" dirty="0"/>
              <a:t>. Wniosek złożony po terminie organ właściwy pozostawia bez rozpoznania.</a:t>
            </a:r>
            <a:endParaRPr lang="pl-PL" b="1" u="sng" dirty="0"/>
          </a:p>
        </p:txBody>
      </p:sp>
    </p:spTree>
    <p:extLst>
      <p:ext uri="{BB962C8B-B14F-4D97-AF65-F5344CB8AC3E}">
        <p14:creationId xmlns:p14="http://schemas.microsoft.com/office/powerpoint/2010/main" val="2230919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A86AE4-4728-43C3-BA3E-08963A440093}"/>
              </a:ext>
            </a:extLst>
          </p:cNvPr>
          <p:cNvSpPr>
            <a:spLocks noGrp="1"/>
          </p:cNvSpPr>
          <p:nvPr>
            <p:ph type="title"/>
          </p:nvPr>
        </p:nvSpPr>
        <p:spPr/>
        <p:txBody>
          <a:bodyPr>
            <a:normAutofit fontScale="90000"/>
          </a:bodyPr>
          <a:lstStyle/>
          <a:p>
            <a:r>
              <a:rPr lang="pl-PL" dirty="0"/>
              <a:t>Jednorazowa zapomoga z tytułu urodzenia się dziecka</a:t>
            </a:r>
          </a:p>
        </p:txBody>
      </p:sp>
      <p:sp>
        <p:nvSpPr>
          <p:cNvPr id="3" name="Symbol zastępczy zawartości 2">
            <a:extLst>
              <a:ext uri="{FF2B5EF4-FFF2-40B4-BE49-F238E27FC236}">
                <a16:creationId xmlns:a16="http://schemas.microsoft.com/office/drawing/2014/main" id="{F3FFC7D9-A24C-4337-9588-71CB69BCAC36}"/>
              </a:ext>
            </a:extLst>
          </p:cNvPr>
          <p:cNvSpPr>
            <a:spLocks noGrp="1"/>
          </p:cNvSpPr>
          <p:nvPr>
            <p:ph idx="1"/>
          </p:nvPr>
        </p:nvSpPr>
        <p:spPr/>
        <p:txBody>
          <a:bodyPr/>
          <a:lstStyle/>
          <a:p>
            <a:pPr algn="just"/>
            <a:r>
              <a:rPr lang="pl-PL" dirty="0"/>
              <a:t>Zapomoga przysługuje, jeżeli kobieta pozostawała pod opieką medyczną nie później niż od </a:t>
            </a:r>
            <a:r>
              <a:rPr lang="pl-PL" b="1" u="sng" dirty="0"/>
              <a:t>10 tygodnia ciąży do porodu</a:t>
            </a:r>
            <a:r>
              <a:rPr lang="pl-PL" dirty="0"/>
              <a:t>. </a:t>
            </a:r>
          </a:p>
          <a:p>
            <a:pPr algn="just"/>
            <a:r>
              <a:rPr lang="pl-PL" dirty="0"/>
              <a:t>Pozostawanie pod opieką medyczną potwierdza się zaświadczeniem lekarskim lub zaświadczeniem wystawionym przez położną. </a:t>
            </a:r>
          </a:p>
        </p:txBody>
      </p:sp>
    </p:spTree>
    <p:extLst>
      <p:ext uri="{BB962C8B-B14F-4D97-AF65-F5344CB8AC3E}">
        <p14:creationId xmlns:p14="http://schemas.microsoft.com/office/powerpoint/2010/main" val="155362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5ACA94-DF4A-4EE6-91C6-965AB99CFC79}"/>
              </a:ext>
            </a:extLst>
          </p:cNvPr>
          <p:cNvSpPr>
            <a:spLocks noGrp="1"/>
          </p:cNvSpPr>
          <p:nvPr>
            <p:ph type="title"/>
          </p:nvPr>
        </p:nvSpPr>
        <p:spPr>
          <a:xfrm>
            <a:off x="1066800" y="669227"/>
            <a:ext cx="10058400" cy="1371600"/>
          </a:xfrm>
        </p:spPr>
        <p:txBody>
          <a:bodyPr/>
          <a:lstStyle/>
          <a:p>
            <a:r>
              <a:rPr lang="pl-PL" dirty="0"/>
              <a:t>Podstawa prawna</a:t>
            </a:r>
          </a:p>
        </p:txBody>
      </p:sp>
      <p:sp>
        <p:nvSpPr>
          <p:cNvPr id="3" name="Symbol zastępczy zawartości 2">
            <a:extLst>
              <a:ext uri="{FF2B5EF4-FFF2-40B4-BE49-F238E27FC236}">
                <a16:creationId xmlns:a16="http://schemas.microsoft.com/office/drawing/2014/main" id="{9FE1CB5B-0F3F-4832-874F-853288CD2DBA}"/>
              </a:ext>
            </a:extLst>
          </p:cNvPr>
          <p:cNvSpPr>
            <a:spLocks noGrp="1"/>
          </p:cNvSpPr>
          <p:nvPr>
            <p:ph idx="1"/>
          </p:nvPr>
        </p:nvSpPr>
        <p:spPr/>
        <p:txBody>
          <a:bodyPr/>
          <a:lstStyle/>
          <a:p>
            <a:pPr marL="0" indent="0" algn="just">
              <a:buNone/>
            </a:pPr>
            <a:r>
              <a:rPr lang="pl-PL" dirty="0"/>
              <a:t>Ustawa z dnia 28 listopada 2003 roku o świadczeniach rodzinnych (Dz.U. z 2017 r. poz. 1952)</a:t>
            </a:r>
          </a:p>
        </p:txBody>
      </p:sp>
    </p:spTree>
    <p:extLst>
      <p:ext uri="{BB962C8B-B14F-4D97-AF65-F5344CB8AC3E}">
        <p14:creationId xmlns:p14="http://schemas.microsoft.com/office/powerpoint/2010/main" val="141824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6F0C3F-7193-4A5B-8F6E-5C1539C0CA01}"/>
              </a:ext>
            </a:extLst>
          </p:cNvPr>
          <p:cNvSpPr>
            <a:spLocks noGrp="1"/>
          </p:cNvSpPr>
          <p:nvPr>
            <p:ph type="title"/>
          </p:nvPr>
        </p:nvSpPr>
        <p:spPr/>
        <p:txBody>
          <a:bodyPr/>
          <a:lstStyle/>
          <a:p>
            <a:r>
              <a:rPr lang="pl-PL" dirty="0"/>
              <a:t>Świadczenia opiekuńcze</a:t>
            </a:r>
          </a:p>
        </p:txBody>
      </p:sp>
    </p:spTree>
    <p:extLst>
      <p:ext uri="{BB962C8B-B14F-4D97-AF65-F5344CB8AC3E}">
        <p14:creationId xmlns:p14="http://schemas.microsoft.com/office/powerpoint/2010/main" val="251067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F12121-2064-4DE6-8C94-6CF6D44FD0ED}"/>
              </a:ext>
            </a:extLst>
          </p:cNvPr>
          <p:cNvSpPr>
            <a:spLocks noGrp="1"/>
          </p:cNvSpPr>
          <p:nvPr>
            <p:ph type="title"/>
          </p:nvPr>
        </p:nvSpPr>
        <p:spPr/>
        <p:txBody>
          <a:bodyPr/>
          <a:lstStyle/>
          <a:p>
            <a:r>
              <a:rPr lang="pl-PL" dirty="0"/>
              <a:t>Zasiłek pielęgnacyjny</a:t>
            </a:r>
          </a:p>
        </p:txBody>
      </p:sp>
      <p:sp>
        <p:nvSpPr>
          <p:cNvPr id="3" name="Symbol zastępczy zawartości 2">
            <a:extLst>
              <a:ext uri="{FF2B5EF4-FFF2-40B4-BE49-F238E27FC236}">
                <a16:creationId xmlns:a16="http://schemas.microsoft.com/office/drawing/2014/main" id="{EB3E0152-3442-4A97-BD38-2567020DDC24}"/>
              </a:ext>
            </a:extLst>
          </p:cNvPr>
          <p:cNvSpPr>
            <a:spLocks noGrp="1"/>
          </p:cNvSpPr>
          <p:nvPr>
            <p:ph idx="1"/>
          </p:nvPr>
        </p:nvSpPr>
        <p:spPr/>
        <p:txBody>
          <a:bodyPr>
            <a:normAutofit/>
          </a:bodyPr>
          <a:lstStyle/>
          <a:p>
            <a:pPr algn="just"/>
            <a:r>
              <a:rPr lang="pl-PL" dirty="0"/>
              <a:t>Zasiłek pielęgnacyjny przyznaje się w celu częściowego pokrycia wydatków wynikających z konieczności zapewnienia opieki i pomocy innej osoby w związku z niezdolnością do samodzielnej egzystencji.</a:t>
            </a:r>
          </a:p>
          <a:p>
            <a:pPr algn="just"/>
            <a:r>
              <a:rPr lang="pl-PL" dirty="0"/>
              <a:t>Zasiłek pielęgnacyjny przysługuje: </a:t>
            </a:r>
          </a:p>
          <a:p>
            <a:pPr marL="342900" indent="-342900" algn="just">
              <a:buAutoNum type="arabicParenR"/>
            </a:pPr>
            <a:r>
              <a:rPr lang="pl-PL" dirty="0"/>
              <a:t>niepełnosprawnemu dziecku;</a:t>
            </a:r>
          </a:p>
          <a:p>
            <a:pPr marL="342900" indent="-342900" algn="just">
              <a:buAutoNum type="arabicParenR"/>
            </a:pPr>
            <a:r>
              <a:rPr lang="pl-PL" dirty="0"/>
              <a:t> osobie niepełnosprawnej w wieku powyżej 16. roku życia, jeżeli legitymuje się orzeczeniem o znacznym stopniu niepełnosprawności;</a:t>
            </a:r>
          </a:p>
          <a:p>
            <a:pPr marL="342900" indent="-342900" algn="just">
              <a:buAutoNum type="arabicParenR"/>
            </a:pPr>
            <a:r>
              <a:rPr lang="pl-PL" dirty="0"/>
              <a:t> osobie, która ukończyła 75 lat,</a:t>
            </a:r>
          </a:p>
          <a:p>
            <a:pPr marL="342900" indent="-342900" algn="just">
              <a:buAutoNum type="arabicParenR"/>
            </a:pPr>
            <a:r>
              <a:rPr lang="pl-PL" dirty="0"/>
              <a:t>osobie niepełnosprawnej w wieku powyżej 16. roku życia legitymującej się orzeczeniem o umiarkowanym stopniu niepełnosprawności, jeżeli niepełnosprawność powstała w wieku do ukończenia 21. roku życia.</a:t>
            </a:r>
          </a:p>
        </p:txBody>
      </p:sp>
    </p:spTree>
    <p:extLst>
      <p:ext uri="{BB962C8B-B14F-4D97-AF65-F5344CB8AC3E}">
        <p14:creationId xmlns:p14="http://schemas.microsoft.com/office/powerpoint/2010/main" val="2781049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63916B-CE19-4E43-94BD-D272FBD5E9BE}"/>
              </a:ext>
            </a:extLst>
          </p:cNvPr>
          <p:cNvSpPr>
            <a:spLocks noGrp="1"/>
          </p:cNvSpPr>
          <p:nvPr>
            <p:ph type="title"/>
          </p:nvPr>
        </p:nvSpPr>
        <p:spPr/>
        <p:txBody>
          <a:bodyPr/>
          <a:lstStyle/>
          <a:p>
            <a:r>
              <a:rPr lang="pl-PL" dirty="0"/>
              <a:t>Zasiłek pielęgnacyjny</a:t>
            </a:r>
          </a:p>
        </p:txBody>
      </p:sp>
      <p:sp>
        <p:nvSpPr>
          <p:cNvPr id="3" name="Symbol zastępczy zawartości 2">
            <a:extLst>
              <a:ext uri="{FF2B5EF4-FFF2-40B4-BE49-F238E27FC236}">
                <a16:creationId xmlns:a16="http://schemas.microsoft.com/office/drawing/2014/main" id="{8A23A1B6-4A4D-4546-82AE-6C7C15FAB790}"/>
              </a:ext>
            </a:extLst>
          </p:cNvPr>
          <p:cNvSpPr>
            <a:spLocks noGrp="1"/>
          </p:cNvSpPr>
          <p:nvPr>
            <p:ph idx="1"/>
          </p:nvPr>
        </p:nvSpPr>
        <p:spPr/>
        <p:txBody>
          <a:bodyPr/>
          <a:lstStyle/>
          <a:p>
            <a:pPr algn="just"/>
            <a:r>
              <a:rPr lang="pl-PL" dirty="0"/>
              <a:t>Zasiłek pielęgnacyjny przysługuje w wysokości </a:t>
            </a:r>
            <a:r>
              <a:rPr lang="pl-PL" b="1" u="sng" dirty="0"/>
              <a:t>153,00 zł.</a:t>
            </a:r>
          </a:p>
          <a:p>
            <a:pPr algn="just"/>
            <a:r>
              <a:rPr lang="pl-PL" dirty="0"/>
              <a:t>Zasiłek pielęgnacyjny nie przysługuje:</a:t>
            </a:r>
          </a:p>
          <a:p>
            <a:pPr algn="just">
              <a:buFontTx/>
              <a:buChar char="-"/>
            </a:pPr>
            <a:r>
              <a:rPr lang="pl-PL" dirty="0"/>
              <a:t>osobie umieszczonej w instytucji zapewniającej całodobowe utrzymanie,</a:t>
            </a:r>
          </a:p>
          <a:p>
            <a:pPr algn="just">
              <a:buFontTx/>
              <a:buChar char="-"/>
            </a:pPr>
            <a:r>
              <a:rPr lang="pl-PL" dirty="0"/>
              <a:t>jeżeli członkom rodziny przysługują za granicą świadczenia na pokrycie wydatków związanych z pielęgnacją tych osób, chyba że przepisy o koordynacji systemów zabezpieczenia społecznego lub dwustronne umowy o zabezpieczeniu społecznym stanowią inaczej,</a:t>
            </a:r>
          </a:p>
          <a:p>
            <a:pPr algn="just">
              <a:buFontTx/>
              <a:buChar char="-"/>
            </a:pPr>
            <a:r>
              <a:rPr lang="pl-PL" dirty="0"/>
              <a:t>osobie uprawnionej do dodatku pielęgnacyjnego.</a:t>
            </a:r>
          </a:p>
        </p:txBody>
      </p:sp>
    </p:spTree>
    <p:extLst>
      <p:ext uri="{BB962C8B-B14F-4D97-AF65-F5344CB8AC3E}">
        <p14:creationId xmlns:p14="http://schemas.microsoft.com/office/powerpoint/2010/main" val="3281974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C1237B-505C-454A-9153-272C04B942C3}"/>
              </a:ext>
            </a:extLst>
          </p:cNvPr>
          <p:cNvSpPr>
            <a:spLocks noGrp="1"/>
          </p:cNvSpPr>
          <p:nvPr>
            <p:ph type="title"/>
          </p:nvPr>
        </p:nvSpPr>
        <p:spPr/>
        <p:txBody>
          <a:bodyPr/>
          <a:lstStyle/>
          <a:p>
            <a:r>
              <a:rPr lang="pl-PL" dirty="0"/>
              <a:t>Specjalny zasiłek opiekuńczy</a:t>
            </a:r>
          </a:p>
        </p:txBody>
      </p:sp>
      <p:sp>
        <p:nvSpPr>
          <p:cNvPr id="3" name="Symbol zastępczy zawartości 2">
            <a:extLst>
              <a:ext uri="{FF2B5EF4-FFF2-40B4-BE49-F238E27FC236}">
                <a16:creationId xmlns:a16="http://schemas.microsoft.com/office/drawing/2014/main" id="{5DE5E676-3D97-42C4-9AA9-69AC3A8F8D03}"/>
              </a:ext>
            </a:extLst>
          </p:cNvPr>
          <p:cNvSpPr>
            <a:spLocks noGrp="1"/>
          </p:cNvSpPr>
          <p:nvPr>
            <p:ph idx="1"/>
          </p:nvPr>
        </p:nvSpPr>
        <p:spPr/>
        <p:txBody>
          <a:bodyPr/>
          <a:lstStyle/>
          <a:p>
            <a:pPr marL="0" indent="0" algn="just">
              <a:buNone/>
            </a:pPr>
            <a:r>
              <a:rPr lang="pl-PL" dirty="0"/>
              <a:t>Specjalny zasiłek opiekuńczy przysługuje osobom, na których zgodnie z przepisami ustawy z dnia 25 lutego 1964 r. – Kodeks rodzinny i opiekuńczy ciąży obowiązek alimentacyjny, a także małżonkom, jeżeli: </a:t>
            </a:r>
          </a:p>
          <a:p>
            <a:pPr marL="342900" indent="-342900" algn="just">
              <a:buAutoNum type="arabicParenR"/>
            </a:pPr>
            <a:r>
              <a:rPr lang="pl-PL" dirty="0"/>
              <a:t>nie podejmują zatrudnienia lub innej pracy zarobkowej lub </a:t>
            </a:r>
          </a:p>
          <a:p>
            <a:pPr marL="342900" indent="-342900" algn="just">
              <a:buAutoNum type="arabicParenR"/>
            </a:pPr>
            <a:r>
              <a:rPr lang="pl-PL" dirty="0"/>
              <a:t>rezygnują z zatrudnienia lub innej pracy zarobkowej</a:t>
            </a:r>
          </a:p>
          <a:p>
            <a:pPr marL="0" indent="0" algn="just">
              <a:buNone/>
            </a:pPr>
            <a:r>
              <a:rPr lang="pl-PL" dirty="0"/>
              <a:t> – w celu sprawowania stałej opieki nad osobą legitymującą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a:t>
            </a:r>
          </a:p>
        </p:txBody>
      </p:sp>
    </p:spTree>
    <p:extLst>
      <p:ext uri="{BB962C8B-B14F-4D97-AF65-F5344CB8AC3E}">
        <p14:creationId xmlns:p14="http://schemas.microsoft.com/office/powerpoint/2010/main" val="979634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D11909-C3F0-439B-9D3D-C1E50B6EE55B}"/>
              </a:ext>
            </a:extLst>
          </p:cNvPr>
          <p:cNvSpPr>
            <a:spLocks noGrp="1"/>
          </p:cNvSpPr>
          <p:nvPr>
            <p:ph type="title"/>
          </p:nvPr>
        </p:nvSpPr>
        <p:spPr/>
        <p:txBody>
          <a:bodyPr/>
          <a:lstStyle/>
          <a:p>
            <a:r>
              <a:rPr lang="pl-PL" dirty="0"/>
              <a:t>Specjalny zasiłek opiekuńczy</a:t>
            </a:r>
          </a:p>
        </p:txBody>
      </p:sp>
      <p:sp>
        <p:nvSpPr>
          <p:cNvPr id="3" name="Symbol zastępczy zawartości 2">
            <a:extLst>
              <a:ext uri="{FF2B5EF4-FFF2-40B4-BE49-F238E27FC236}">
                <a16:creationId xmlns:a16="http://schemas.microsoft.com/office/drawing/2014/main" id="{7E826AA0-48D0-4865-936C-E779F952D3A0}"/>
              </a:ext>
            </a:extLst>
          </p:cNvPr>
          <p:cNvSpPr>
            <a:spLocks noGrp="1"/>
          </p:cNvSpPr>
          <p:nvPr>
            <p:ph idx="1"/>
          </p:nvPr>
        </p:nvSpPr>
        <p:spPr/>
        <p:txBody>
          <a:bodyPr/>
          <a:lstStyle/>
          <a:p>
            <a:pPr algn="just"/>
            <a:r>
              <a:rPr lang="pl-PL" dirty="0"/>
              <a:t>Specjalny zasiłek opiekuńczy przysługuje, jeżeli łączny dochód rodziny osoby sprawującej opiekę oraz rodziny osoby wymagającej opieki w przeliczeniu na osobę nie przekracza kwoty  w wysokości </a:t>
            </a:r>
            <a:r>
              <a:rPr lang="pl-PL" b="1" u="sng" dirty="0"/>
              <a:t>764,00 zł. </a:t>
            </a:r>
          </a:p>
          <a:p>
            <a:pPr algn="just"/>
            <a:r>
              <a:rPr lang="pl-PL" dirty="0"/>
              <a:t>Specjalny zasiłek opiekuńczy przysługuje w kwocie </a:t>
            </a:r>
            <a:r>
              <a:rPr lang="pl-PL" b="1" u="sng" dirty="0"/>
              <a:t>520,00 zł miesięcznie.</a:t>
            </a:r>
          </a:p>
        </p:txBody>
      </p:sp>
    </p:spTree>
    <p:extLst>
      <p:ext uri="{BB962C8B-B14F-4D97-AF65-F5344CB8AC3E}">
        <p14:creationId xmlns:p14="http://schemas.microsoft.com/office/powerpoint/2010/main" val="731083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035328-9AA2-4923-B314-D9D491C5F291}"/>
              </a:ext>
            </a:extLst>
          </p:cNvPr>
          <p:cNvSpPr>
            <a:spLocks noGrp="1"/>
          </p:cNvSpPr>
          <p:nvPr>
            <p:ph type="title"/>
          </p:nvPr>
        </p:nvSpPr>
        <p:spPr>
          <a:xfrm>
            <a:off x="1066800" y="642594"/>
            <a:ext cx="10058400" cy="1026407"/>
          </a:xfrm>
        </p:spPr>
        <p:txBody>
          <a:bodyPr/>
          <a:lstStyle/>
          <a:p>
            <a:r>
              <a:rPr lang="pl-PL" dirty="0"/>
              <a:t>Specjalny zasiłek opiekuńczy</a:t>
            </a:r>
          </a:p>
        </p:txBody>
      </p:sp>
      <p:sp>
        <p:nvSpPr>
          <p:cNvPr id="3" name="Symbol zastępczy zawartości 2">
            <a:extLst>
              <a:ext uri="{FF2B5EF4-FFF2-40B4-BE49-F238E27FC236}">
                <a16:creationId xmlns:a16="http://schemas.microsoft.com/office/drawing/2014/main" id="{CBA02CCF-5DF2-4975-B06A-18CBD41835A5}"/>
              </a:ext>
            </a:extLst>
          </p:cNvPr>
          <p:cNvSpPr>
            <a:spLocks noGrp="1"/>
          </p:cNvSpPr>
          <p:nvPr>
            <p:ph idx="1"/>
          </p:nvPr>
        </p:nvSpPr>
        <p:spPr>
          <a:xfrm>
            <a:off x="1066800" y="1669001"/>
            <a:ext cx="10058400" cy="4651899"/>
          </a:xfrm>
        </p:spPr>
        <p:txBody>
          <a:bodyPr>
            <a:normAutofit fontScale="62500" lnSpcReduction="20000"/>
          </a:bodyPr>
          <a:lstStyle/>
          <a:p>
            <a:pPr marL="0" indent="0" algn="just">
              <a:buNone/>
            </a:pPr>
            <a:r>
              <a:rPr lang="pl-PL" sz="2200" dirty="0"/>
              <a:t>Specjalny zasiłek opiekuńczy nie przysługuje jeżeli:</a:t>
            </a:r>
          </a:p>
          <a:p>
            <a:pPr marL="342900" indent="-342900" algn="just">
              <a:buAutoNum type="arabicParenR"/>
            </a:pPr>
            <a:r>
              <a:rPr lang="pl-PL" sz="2200" dirty="0"/>
              <a:t>osoba sprawująca opiekę:</a:t>
            </a:r>
          </a:p>
          <a:p>
            <a:pPr marL="0" indent="0" algn="just">
              <a:buNone/>
            </a:pPr>
            <a:r>
              <a:rPr lang="pl-PL" sz="2200" dirty="0"/>
              <a:t>a) ma ustalone prawo do emerytury, renty, renty rodzinnej z tytułu śmierci małżonka przyznanej w przypadku zbiegu prawa do renty rodzinnej i innego świadczenia emerytalno-rentowego, renty socjalnej, zasiłku stałego, nauczycielskiego świadczenia kompensacyjnego, zasiłku przedemerytalnego lub świadczenia przedemerytalnego,</a:t>
            </a:r>
          </a:p>
          <a:p>
            <a:pPr marL="0" indent="0" algn="just">
              <a:buNone/>
            </a:pPr>
            <a:r>
              <a:rPr lang="pl-PL" sz="2200" dirty="0"/>
              <a:t>b) ma ustalone prawo do specjalnego zasiłku opiekuńczego, świadczenia pielęgnacyjnego lub zasiłku dla opiekuna, o którym mowa w ustawie z dnia 4 kwietnia 2014 r. o ustaleniu i wypłacie zasiłków dla opiekunów, </a:t>
            </a:r>
          </a:p>
          <a:p>
            <a:pPr marL="0" indent="0" algn="just">
              <a:buNone/>
            </a:pPr>
            <a:r>
              <a:rPr lang="pl-PL" sz="2200" dirty="0"/>
              <a:t>c) legitymuje się orzeczeniem o znacznym stopniu niepełnosprawności; </a:t>
            </a:r>
          </a:p>
          <a:p>
            <a:pPr marL="0" indent="0" algn="just">
              <a:buNone/>
            </a:pPr>
            <a:r>
              <a:rPr lang="pl-PL" sz="2200" dirty="0"/>
              <a:t>2) osoba wymagająca opieki została umieszczona w rodzinie zastępczej, z wyjątkiem rodziny zastępczej spokrewnionej, w rodzinnym domu dziecka albo, w związku z koniecznością kształcenia, rewalidacji lub rehabilitacji, w placówce zapewniającej całodobową opiekę, w tym w specjalnym ośrodku szkolno-wychowawczym, z wyjątkiem podmiotu wykonującego działalność leczniczą, i korzysta w niej z całodobowej opieki przez więcej niż 5 dni w tygodniu;</a:t>
            </a:r>
          </a:p>
          <a:p>
            <a:pPr marL="0" indent="0" algn="just">
              <a:buNone/>
            </a:pPr>
            <a:r>
              <a:rPr lang="pl-PL" sz="2200" dirty="0"/>
              <a:t>3) na osobę wymagającą opieki inna osoba ma ustalone prawo do wcześniejszej emerytury;</a:t>
            </a:r>
          </a:p>
          <a:p>
            <a:pPr marL="0" indent="0" algn="just">
              <a:buNone/>
            </a:pPr>
            <a:r>
              <a:rPr lang="pl-PL" sz="2200" dirty="0"/>
              <a:t>4) na osobę wymagającą opieki jest ustalone prawo do dodatku do zasiłku rodzinnego, o którym mowa w art. 10, prawo do specjalnego zasiłku opiekuńczego, prawo do świadczenia pielęgnacyjnego lub prawo do zasiłku dla opiekuna, o którym mowa w ustawie z dnia 4 kwietnia 2014 r. o ustaleniu i wypłacie zasiłków dla opiekunów; </a:t>
            </a:r>
          </a:p>
          <a:p>
            <a:pPr marL="0" indent="0" algn="just">
              <a:buNone/>
            </a:pPr>
            <a:r>
              <a:rPr lang="pl-PL" sz="2200" dirty="0"/>
              <a:t>5) na osobę wymagającą opieki inna osoba jest uprawniona za granicą do świadczenia na pokrycie wydatków związanych z opieką, chyba że przepisy o koordynacji systemów zabezpieczenia społecznego lub dwustronne umowy o zabezpieczeniu społecznym stanowią inaczej</a:t>
            </a:r>
          </a:p>
          <a:p>
            <a:pPr marL="0" indent="0">
              <a:buNone/>
            </a:pPr>
            <a:endParaRPr lang="pl-PL" dirty="0"/>
          </a:p>
        </p:txBody>
      </p:sp>
    </p:spTree>
    <p:extLst>
      <p:ext uri="{BB962C8B-B14F-4D97-AF65-F5344CB8AC3E}">
        <p14:creationId xmlns:p14="http://schemas.microsoft.com/office/powerpoint/2010/main" val="1996909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C68D26-1C32-441D-B563-C492C236BDC6}"/>
              </a:ext>
            </a:extLst>
          </p:cNvPr>
          <p:cNvSpPr>
            <a:spLocks noGrp="1"/>
          </p:cNvSpPr>
          <p:nvPr>
            <p:ph type="title"/>
          </p:nvPr>
        </p:nvSpPr>
        <p:spPr/>
        <p:txBody>
          <a:bodyPr/>
          <a:lstStyle/>
          <a:p>
            <a:r>
              <a:rPr lang="pl-PL" dirty="0"/>
              <a:t>Świadczenie pielęgnacyjne</a:t>
            </a:r>
          </a:p>
        </p:txBody>
      </p:sp>
      <p:sp>
        <p:nvSpPr>
          <p:cNvPr id="3" name="Symbol zastępczy zawartości 2">
            <a:extLst>
              <a:ext uri="{FF2B5EF4-FFF2-40B4-BE49-F238E27FC236}">
                <a16:creationId xmlns:a16="http://schemas.microsoft.com/office/drawing/2014/main" id="{F918EDFB-3513-419C-BFC9-72472F2A80E0}"/>
              </a:ext>
            </a:extLst>
          </p:cNvPr>
          <p:cNvSpPr>
            <a:spLocks noGrp="1"/>
          </p:cNvSpPr>
          <p:nvPr>
            <p:ph idx="1"/>
          </p:nvPr>
        </p:nvSpPr>
        <p:spPr/>
        <p:txBody>
          <a:bodyPr>
            <a:normAutofit fontScale="92500" lnSpcReduction="20000"/>
          </a:bodyPr>
          <a:lstStyle/>
          <a:p>
            <a:pPr marL="0" indent="0" algn="just">
              <a:buNone/>
            </a:pPr>
            <a:r>
              <a:rPr lang="pl-PL" dirty="0"/>
              <a:t>Świadczenie pielęgnacyjne z tytułu rezygnacji z zatrudnienia lub innej pracy zarobkowej przysługuje:</a:t>
            </a:r>
          </a:p>
          <a:p>
            <a:pPr marL="0" indent="0" algn="just">
              <a:buNone/>
            </a:pPr>
            <a:r>
              <a:rPr lang="pl-PL" dirty="0"/>
              <a:t> 1) matce albo ojcu,</a:t>
            </a:r>
          </a:p>
          <a:p>
            <a:pPr marL="0" indent="0" algn="just">
              <a:buNone/>
            </a:pPr>
            <a:r>
              <a:rPr lang="pl-PL" dirty="0"/>
              <a:t> 2) opiekunowi faktycznemu dziecka, </a:t>
            </a:r>
          </a:p>
          <a:p>
            <a:pPr marL="0" indent="0" algn="just">
              <a:buNone/>
            </a:pPr>
            <a:r>
              <a:rPr lang="pl-PL" dirty="0"/>
              <a:t> 3) osobie będącej rodziną zastępczą spokrewnioną w rozumieniu ustawy z dnia 9 czerwca 2011 r. o wspieraniu rodziny i systemie pieczy zastępczej,</a:t>
            </a:r>
          </a:p>
          <a:p>
            <a:pPr marL="0" indent="0" algn="just">
              <a:buNone/>
            </a:pPr>
            <a:r>
              <a:rPr lang="pl-PL" dirty="0"/>
              <a:t> 4) innym osobom, na których zgodnie z przepisami ustawy z dnia 25 lutego 1964 r. – Kodeks rodzinny i opiekuńczy ciąży obowiązek alimentacyjny, z wyjątkiem osób o znacznym stopniu niepełnosprawności</a:t>
            </a:r>
          </a:p>
          <a:p>
            <a:pPr marL="0" indent="0" algn="just">
              <a:buNone/>
            </a:pPr>
            <a:r>
              <a:rPr lang="pl-PL" dirty="0"/>
              <a:t> – jeżeli nie podejmują lub rezygnują z zatrudnienia lub innej pracy zarobkowej w celu sprawowania opieki nad osobą legitymującą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a:t>
            </a:r>
          </a:p>
        </p:txBody>
      </p:sp>
    </p:spTree>
    <p:extLst>
      <p:ext uri="{BB962C8B-B14F-4D97-AF65-F5344CB8AC3E}">
        <p14:creationId xmlns:p14="http://schemas.microsoft.com/office/powerpoint/2010/main" val="1704777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E2B86-F978-4E8B-8F36-70C794555DD4}"/>
              </a:ext>
            </a:extLst>
          </p:cNvPr>
          <p:cNvSpPr>
            <a:spLocks noGrp="1"/>
          </p:cNvSpPr>
          <p:nvPr>
            <p:ph type="title"/>
          </p:nvPr>
        </p:nvSpPr>
        <p:spPr/>
        <p:txBody>
          <a:bodyPr/>
          <a:lstStyle/>
          <a:p>
            <a:r>
              <a:rPr lang="pl-PL" dirty="0"/>
              <a:t>Świadczenie pielęgnacyjne</a:t>
            </a:r>
          </a:p>
        </p:txBody>
      </p:sp>
      <p:sp>
        <p:nvSpPr>
          <p:cNvPr id="3" name="Symbol zastępczy zawartości 2">
            <a:extLst>
              <a:ext uri="{FF2B5EF4-FFF2-40B4-BE49-F238E27FC236}">
                <a16:creationId xmlns:a16="http://schemas.microsoft.com/office/drawing/2014/main" id="{1C9D95DE-C00D-4333-956E-0B6D84242B7D}"/>
              </a:ext>
            </a:extLst>
          </p:cNvPr>
          <p:cNvSpPr>
            <a:spLocks noGrp="1"/>
          </p:cNvSpPr>
          <p:nvPr>
            <p:ph idx="1"/>
          </p:nvPr>
        </p:nvSpPr>
        <p:spPr/>
        <p:txBody>
          <a:bodyPr/>
          <a:lstStyle/>
          <a:p>
            <a:pPr marL="0" indent="0" algn="just">
              <a:buNone/>
            </a:pPr>
            <a:r>
              <a:rPr lang="pl-PL" dirty="0"/>
              <a:t>Osobom, o których mowa w ust. 1 pkt 4, innym niż spokrewnione w pierwszym stopniu z osobą wymagającą opieki, przysługuje świadczenie pielęgnacyjne, w przypadku gdy spełnione są łącznie następujące warunki: </a:t>
            </a:r>
          </a:p>
          <a:p>
            <a:pPr marL="342900" indent="-342900" algn="just">
              <a:buAutoNum type="arabicParenR"/>
            </a:pPr>
            <a:r>
              <a:rPr lang="pl-PL" dirty="0"/>
              <a:t>rodzice osoby wymagającej opieki nie żyją, zostali pozbawieni praw rodzicielskich, są małoletni lub legitymują się orzeczeniem o znacznym stopniu niepełnosprawności; </a:t>
            </a:r>
          </a:p>
          <a:p>
            <a:pPr marL="0" indent="0" algn="just">
              <a:buNone/>
            </a:pPr>
            <a:r>
              <a:rPr lang="pl-PL" dirty="0"/>
              <a:t>2) nie ma innych osób spokrewnionych w pierwszym stopniu, są małoletnie lub legitymują się orzeczeniem o znacznym stopniu niepełnosprawności;</a:t>
            </a:r>
          </a:p>
          <a:p>
            <a:pPr marL="0" indent="0" algn="just">
              <a:buNone/>
            </a:pPr>
            <a:r>
              <a:rPr lang="pl-PL" dirty="0"/>
              <a:t>3) nie ma osób, o których mowa w ust. 1 pkt 2 i 3, lub legitymują się orzeczeniem o znacznym stopniu niepełnosprawności.</a:t>
            </a:r>
          </a:p>
        </p:txBody>
      </p:sp>
    </p:spTree>
    <p:extLst>
      <p:ext uri="{BB962C8B-B14F-4D97-AF65-F5344CB8AC3E}">
        <p14:creationId xmlns:p14="http://schemas.microsoft.com/office/powerpoint/2010/main" val="3468567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96C2DA-4FC2-4C6F-8203-267C3A4B72C7}"/>
              </a:ext>
            </a:extLst>
          </p:cNvPr>
          <p:cNvSpPr>
            <a:spLocks noGrp="1"/>
          </p:cNvSpPr>
          <p:nvPr>
            <p:ph type="title"/>
          </p:nvPr>
        </p:nvSpPr>
        <p:spPr/>
        <p:txBody>
          <a:bodyPr/>
          <a:lstStyle/>
          <a:p>
            <a:r>
              <a:rPr lang="pl-PL" dirty="0"/>
              <a:t>Świadczenie pielęgnacyjne</a:t>
            </a:r>
          </a:p>
        </p:txBody>
      </p:sp>
      <p:sp>
        <p:nvSpPr>
          <p:cNvPr id="3" name="Symbol zastępczy zawartości 2">
            <a:extLst>
              <a:ext uri="{FF2B5EF4-FFF2-40B4-BE49-F238E27FC236}">
                <a16:creationId xmlns:a16="http://schemas.microsoft.com/office/drawing/2014/main" id="{C476B1BF-84BD-43E5-8AFC-6DA0112A7EC0}"/>
              </a:ext>
            </a:extLst>
          </p:cNvPr>
          <p:cNvSpPr>
            <a:spLocks noGrp="1"/>
          </p:cNvSpPr>
          <p:nvPr>
            <p:ph idx="1"/>
          </p:nvPr>
        </p:nvSpPr>
        <p:spPr/>
        <p:txBody>
          <a:bodyPr/>
          <a:lstStyle/>
          <a:p>
            <a:pPr algn="just"/>
            <a:r>
              <a:rPr lang="pl-PL" dirty="0"/>
              <a:t>Świadczenie pielęgnacyjne przysługuje, jeżeli niepełnosprawność osoby wymagającej opieki powstała:</a:t>
            </a:r>
          </a:p>
          <a:p>
            <a:pPr marL="0" indent="0" algn="just">
              <a:buNone/>
            </a:pPr>
            <a:r>
              <a:rPr lang="pl-PL" dirty="0"/>
              <a:t>1) nie później niż do ukończenia 18. roku życia lub </a:t>
            </a:r>
          </a:p>
          <a:p>
            <a:pPr marL="0" indent="0" algn="just">
              <a:buNone/>
            </a:pPr>
            <a:r>
              <a:rPr lang="pl-PL" dirty="0"/>
              <a:t>2) w trakcie nauki w szkole lub w szkole wyższej, jednak nie później niż do ukończenia 25. roku życia.</a:t>
            </a:r>
          </a:p>
          <a:p>
            <a:pPr algn="just"/>
            <a:r>
              <a:rPr lang="pl-PL" dirty="0"/>
              <a:t>Świadczenie pielęgnacyjne przysługuje w wysokości </a:t>
            </a:r>
            <a:r>
              <a:rPr lang="pl-PL" b="1" u="sng" dirty="0"/>
              <a:t>1477,00 zł.</a:t>
            </a:r>
          </a:p>
        </p:txBody>
      </p:sp>
    </p:spTree>
    <p:extLst>
      <p:ext uri="{BB962C8B-B14F-4D97-AF65-F5344CB8AC3E}">
        <p14:creationId xmlns:p14="http://schemas.microsoft.com/office/powerpoint/2010/main" val="3768172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079C14-3061-4FF3-902B-DA6E4FE6843C}"/>
              </a:ext>
            </a:extLst>
          </p:cNvPr>
          <p:cNvSpPr>
            <a:spLocks noGrp="1"/>
          </p:cNvSpPr>
          <p:nvPr>
            <p:ph type="title"/>
          </p:nvPr>
        </p:nvSpPr>
        <p:spPr/>
        <p:txBody>
          <a:bodyPr/>
          <a:lstStyle/>
          <a:p>
            <a:r>
              <a:rPr lang="pl-PL" dirty="0"/>
              <a:t>Świadczenie pielęgnacyjne:</a:t>
            </a:r>
          </a:p>
        </p:txBody>
      </p:sp>
      <p:sp>
        <p:nvSpPr>
          <p:cNvPr id="3" name="Symbol zastępczy zawartości 2">
            <a:extLst>
              <a:ext uri="{FF2B5EF4-FFF2-40B4-BE49-F238E27FC236}">
                <a16:creationId xmlns:a16="http://schemas.microsoft.com/office/drawing/2014/main" id="{12177327-F7D6-4DA5-A0B6-73023EF57E50}"/>
              </a:ext>
            </a:extLst>
          </p:cNvPr>
          <p:cNvSpPr>
            <a:spLocks noGrp="1"/>
          </p:cNvSpPr>
          <p:nvPr>
            <p:ph idx="1"/>
          </p:nvPr>
        </p:nvSpPr>
        <p:spPr/>
        <p:txBody>
          <a:bodyPr>
            <a:normAutofit fontScale="62500" lnSpcReduction="20000"/>
          </a:bodyPr>
          <a:lstStyle/>
          <a:p>
            <a:pPr marL="0" indent="0" algn="just">
              <a:buNone/>
            </a:pPr>
            <a:r>
              <a:rPr lang="pl-PL" dirty="0"/>
              <a:t>Świadczenie pielęgnacyjne nie przysługuje, jeżeli:</a:t>
            </a:r>
          </a:p>
          <a:p>
            <a:pPr marL="342900" indent="-342900" algn="just">
              <a:buAutoNum type="arabicParenR"/>
            </a:pPr>
            <a:r>
              <a:rPr lang="pl-PL" dirty="0"/>
              <a:t>osoba sprawująca opiekę:</a:t>
            </a:r>
          </a:p>
          <a:p>
            <a:pPr marL="0" indent="0" algn="just">
              <a:buNone/>
            </a:pPr>
            <a:r>
              <a:rPr lang="pl-PL" dirty="0"/>
              <a:t> a)  ma ustalone prawo do emerytury, renty, renty rodzinnej z tytułu śmierci małżonka przyznanej w przypadku zbiegu prawa do renty rodzinnej i innego świadczenia emerytalno-rentowego, renty socjalnej, zasiłku stałego, nauczycielskiego świadczenia kompensacyjnego, zasiłku przedemerytalnego lub świadczenia przedemerytalnego, </a:t>
            </a:r>
          </a:p>
          <a:p>
            <a:pPr marL="0" indent="0" algn="just">
              <a:buNone/>
            </a:pPr>
            <a:r>
              <a:rPr lang="pl-PL" dirty="0"/>
              <a:t>b) ma ustalone prawo do specjalnego zasiłku opiekuńczego, świadczenia pielęgnacyjnego lub zasiłku dla opiekuna, o którym mowa w ustawie z dnia 4 kwietnia 2014 r. o ustaleniu i wypłacie zasiłków dla opiekunów; </a:t>
            </a:r>
          </a:p>
          <a:p>
            <a:pPr marL="0" indent="0" algn="just">
              <a:buNone/>
            </a:pPr>
            <a:r>
              <a:rPr lang="pl-PL" dirty="0"/>
              <a:t>2) osoba wymagająca opieki: </a:t>
            </a:r>
          </a:p>
          <a:p>
            <a:pPr marL="342900" indent="-342900" algn="just">
              <a:buAutoNum type="alphaLcParenR"/>
            </a:pPr>
            <a:r>
              <a:rPr lang="pl-PL" dirty="0"/>
              <a:t>pozostaje w związku małżeńskim, chyba że współmałżonek legitymuje się orzeczeniem o znacznym stopniu niepełnosprawności,</a:t>
            </a:r>
          </a:p>
          <a:p>
            <a:pPr marL="0" indent="0" algn="just">
              <a:buNone/>
            </a:pPr>
            <a:r>
              <a:rPr lang="pl-PL" dirty="0"/>
              <a:t>b) została umieszczona w rodzinie zastępczej, z wyjątkiem rodziny zastępczej spokrewnionej, rodzinnym domu dziecka albo, w związku z koniecznością kształcenia, rewalidacji lub rehabilitacji, w placówce zapewniającej całodobową opiekę, w tym w specjalnym ośrodku szkolno-wychowawczym, z wyjątkiem podmiotu wykonującego działalność leczniczą, i korzysta w niej z całodobowej opieki przez więcej niż 5 dni w tygodniu; </a:t>
            </a:r>
          </a:p>
          <a:p>
            <a:pPr marL="0" indent="0" algn="just">
              <a:buNone/>
            </a:pPr>
            <a:r>
              <a:rPr lang="pl-PL" dirty="0"/>
              <a:t>3) na osobę wymagającą opieki inna osoba ma ustalone prawo do wcześniejszej emerytury; </a:t>
            </a:r>
          </a:p>
          <a:p>
            <a:pPr marL="0" indent="0" algn="just">
              <a:buNone/>
            </a:pPr>
            <a:r>
              <a:rPr lang="pl-PL" dirty="0"/>
              <a:t>4) na osobę wymagającą opieki jest ustalone prawo do dodatku do zasiłku rodzinnego, o którym mowa w art. 10, prawo do specjalnego zasiłku opiekuńczego, prawo do świadczenia pielęgnacyjnego lub prawo do zasiłku dla opiekuna, o którym mowa w ustawie z dnia 4 kwietnia 2014 r. o ustaleniu i wypłacie zasiłków dla opiekunów; </a:t>
            </a:r>
          </a:p>
          <a:p>
            <a:pPr marL="0" indent="0" algn="just">
              <a:buNone/>
            </a:pPr>
            <a:r>
              <a:rPr lang="pl-PL" dirty="0"/>
              <a:t>5) na osobę wymagającą opieki inna osoba jest uprawniona za granicą do świadczenia na pokrycie wydatków związanych z opieką, chyba że przepisy o koordynacji systemów zabezpieczenia społecznego lub dwustronne umowy o zabezpieczeniu społecznym stanowią inaczej.</a:t>
            </a:r>
          </a:p>
        </p:txBody>
      </p:sp>
    </p:spTree>
    <p:extLst>
      <p:ext uri="{BB962C8B-B14F-4D97-AF65-F5344CB8AC3E}">
        <p14:creationId xmlns:p14="http://schemas.microsoft.com/office/powerpoint/2010/main" val="1568201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5EDACD-7F0C-46F8-8843-524225F72557}"/>
              </a:ext>
            </a:extLst>
          </p:cNvPr>
          <p:cNvSpPr>
            <a:spLocks noGrp="1"/>
          </p:cNvSpPr>
          <p:nvPr>
            <p:ph type="title"/>
          </p:nvPr>
        </p:nvSpPr>
        <p:spPr/>
        <p:txBody>
          <a:bodyPr/>
          <a:lstStyle/>
          <a:p>
            <a:r>
              <a:rPr lang="pl-PL" dirty="0"/>
              <a:t>Rodzaje świadczeń rodzinnych</a:t>
            </a:r>
          </a:p>
        </p:txBody>
      </p:sp>
      <p:sp>
        <p:nvSpPr>
          <p:cNvPr id="3" name="Symbol zastępczy zawartości 2">
            <a:extLst>
              <a:ext uri="{FF2B5EF4-FFF2-40B4-BE49-F238E27FC236}">
                <a16:creationId xmlns:a16="http://schemas.microsoft.com/office/drawing/2014/main" id="{447E863D-00C4-4DCD-96C9-C1A3EE76B5C7}"/>
              </a:ext>
            </a:extLst>
          </p:cNvPr>
          <p:cNvSpPr>
            <a:spLocks noGrp="1"/>
          </p:cNvSpPr>
          <p:nvPr>
            <p:ph idx="1"/>
          </p:nvPr>
        </p:nvSpPr>
        <p:spPr/>
        <p:txBody>
          <a:bodyPr/>
          <a:lstStyle/>
          <a:p>
            <a:pPr marL="342900" indent="-342900" algn="just">
              <a:buAutoNum type="arabicPeriod"/>
            </a:pPr>
            <a:r>
              <a:rPr lang="pl-PL" dirty="0"/>
              <a:t>Zasiłek rodzinny oraz dodatki do zasiłku rodzinnego,</a:t>
            </a:r>
          </a:p>
          <a:p>
            <a:pPr marL="342900" indent="-342900" algn="just">
              <a:buAutoNum type="arabicPeriod"/>
            </a:pPr>
            <a:r>
              <a:rPr lang="pl-PL" dirty="0"/>
              <a:t>Świadczenia opiekuńcze: zasiłek pielęgnacyjny, specjalny zasiłek opiekuńczy oraz świadczenie pielęgnacyjne,</a:t>
            </a:r>
          </a:p>
          <a:p>
            <a:pPr marL="342900" indent="-342900" algn="just">
              <a:buAutoNum type="arabicPeriod"/>
            </a:pPr>
            <a:r>
              <a:rPr lang="pl-PL" dirty="0"/>
              <a:t>Zapomoga wypłaca przez gminy, na podstawie art. 22a,</a:t>
            </a:r>
          </a:p>
          <a:p>
            <a:pPr marL="342900" indent="-342900" algn="just">
              <a:buAutoNum type="arabicPeriod"/>
            </a:pPr>
            <a:r>
              <a:rPr lang="pl-PL" dirty="0"/>
              <a:t>Świadczenie wypłacane przez gminy na podstawie art. 22b,</a:t>
            </a:r>
          </a:p>
          <a:p>
            <a:pPr marL="342900" indent="-342900" algn="just">
              <a:buAutoNum type="arabicPeriod"/>
            </a:pPr>
            <a:r>
              <a:rPr lang="pl-PL" dirty="0"/>
              <a:t>Jednorazowa zapomoga z tytułu urodzenia się dziecka,</a:t>
            </a:r>
          </a:p>
          <a:p>
            <a:pPr marL="342900" indent="-342900" algn="just">
              <a:buAutoNum type="arabicPeriod"/>
            </a:pPr>
            <a:r>
              <a:rPr lang="pl-PL" dirty="0"/>
              <a:t>Świadczenie rodzicielskie.</a:t>
            </a:r>
          </a:p>
          <a:p>
            <a:pPr marL="0" indent="0">
              <a:buNone/>
            </a:pPr>
            <a:endParaRPr lang="pl-PL" dirty="0"/>
          </a:p>
        </p:txBody>
      </p:sp>
    </p:spTree>
    <p:extLst>
      <p:ext uri="{BB962C8B-B14F-4D97-AF65-F5344CB8AC3E}">
        <p14:creationId xmlns:p14="http://schemas.microsoft.com/office/powerpoint/2010/main" val="3857907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27BCF8-AF86-4515-996F-60FCD61E98CE}"/>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19F6155D-B6D8-4730-8E5E-EA51C95A8AFC}"/>
              </a:ext>
            </a:extLst>
          </p:cNvPr>
          <p:cNvSpPr>
            <a:spLocks noGrp="1"/>
          </p:cNvSpPr>
          <p:nvPr>
            <p:ph idx="1"/>
          </p:nvPr>
        </p:nvSpPr>
        <p:spPr/>
        <p:txBody>
          <a:bodyPr/>
          <a:lstStyle/>
          <a:p>
            <a:pPr marL="0" indent="0" algn="just">
              <a:buNone/>
            </a:pPr>
            <a:r>
              <a:rPr lang="pl-PL" dirty="0"/>
              <a:t>Świadczenie rodzicielskie przysługuje:</a:t>
            </a:r>
          </a:p>
          <a:p>
            <a:pPr marL="342900" indent="-342900" algn="just">
              <a:buAutoNum type="arabicParenR"/>
            </a:pPr>
            <a:r>
              <a:rPr lang="pl-PL" dirty="0"/>
              <a:t>matce albo ojcu dziecka, z uwzględnieniem ust. 2; </a:t>
            </a:r>
          </a:p>
          <a:p>
            <a:pPr marL="0" indent="0" algn="just">
              <a:buNone/>
            </a:pPr>
            <a:r>
              <a:rPr lang="pl-PL" dirty="0"/>
              <a:t>2) opiekunowi faktycznemu dziecka w przypadku objęcia opieką dziecka w wieku do ukończenia 7. roku życia, a w przypadku dziecka, wobec którego podjęto decyzję o odroczeniu obowiązku szkolnego – do ukończenia 10. roku życia; </a:t>
            </a:r>
          </a:p>
          <a:p>
            <a:pPr marL="0" indent="0" algn="just">
              <a:buNone/>
            </a:pPr>
            <a:r>
              <a:rPr lang="pl-PL" dirty="0"/>
              <a:t>3) rodzinie zastępczej, z wyjątkiem rodziny zastępczej zawodowej, w przypadku objęcia opieką dziecka w wieku do ukończenia 7. roku życia, a w przypadku dziecka, wobec którego podjęto decyzję o odroczeniu obowiązku szkolnego – do ukończenia 10. roku życia; </a:t>
            </a:r>
          </a:p>
          <a:p>
            <a:pPr marL="0" indent="0" algn="just">
              <a:buNone/>
            </a:pPr>
            <a:r>
              <a:rPr lang="pl-PL" dirty="0"/>
              <a:t>4) osobie, która przysposobiła dziecko, w przypadku objęcia opieką dziecka w wieku do ukończenia 7. roku życia, a w przypadku dziecka, wobec którego podjęto decyzję o odroczeniu obowiązku szkolnego – do ukończenia 10. roku życia</a:t>
            </a:r>
          </a:p>
        </p:txBody>
      </p:sp>
    </p:spTree>
    <p:extLst>
      <p:ext uri="{BB962C8B-B14F-4D97-AF65-F5344CB8AC3E}">
        <p14:creationId xmlns:p14="http://schemas.microsoft.com/office/powerpoint/2010/main" val="2390748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728205-7F3F-4519-B9E0-95655D67A977}"/>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04834C24-1865-41DC-AB1B-3A7993A86E92}"/>
              </a:ext>
            </a:extLst>
          </p:cNvPr>
          <p:cNvSpPr>
            <a:spLocks noGrp="1"/>
          </p:cNvSpPr>
          <p:nvPr>
            <p:ph idx="1"/>
          </p:nvPr>
        </p:nvSpPr>
        <p:spPr/>
        <p:txBody>
          <a:bodyPr/>
          <a:lstStyle/>
          <a:p>
            <a:pPr marL="0" indent="0" algn="just">
              <a:buNone/>
            </a:pPr>
            <a:r>
              <a:rPr lang="pl-PL" dirty="0"/>
              <a:t>2. Świadczenie rodzicielskie przysługuje ojcu dziecka w przypadku:</a:t>
            </a:r>
          </a:p>
          <a:p>
            <a:pPr marL="0" indent="0" algn="just">
              <a:buNone/>
            </a:pPr>
            <a:r>
              <a:rPr lang="pl-PL" dirty="0"/>
              <a:t> 1) skrócenia na wniosek matki dziecka okresu pobierania świadczenia rodzicielskiego, zasiłku macierzyńskiego lub uposażenia za okres ustalony przepisami Kodeksu pracy jako okres urlopu macierzyńskiego, okres urlopu na warunkach urlopu macierzyńskiego lub okres urlopu rodzicielskiego, po wykorzystaniu przez nią tego świadczenia, zasiłku lub uposażenia za okres co najmniej 14 tygodni od dnia urodzenia dziecka; </a:t>
            </a:r>
          </a:p>
          <a:p>
            <a:pPr marL="0" indent="0" algn="just">
              <a:buNone/>
            </a:pPr>
            <a:r>
              <a:rPr lang="pl-PL" dirty="0"/>
              <a:t>2) śmierci matki dziecka; </a:t>
            </a:r>
          </a:p>
          <a:p>
            <a:pPr marL="0" indent="0" algn="just">
              <a:buNone/>
            </a:pPr>
            <a:r>
              <a:rPr lang="pl-PL" dirty="0"/>
              <a:t>3) porzucenia dziecka przez matkę</a:t>
            </a:r>
          </a:p>
        </p:txBody>
      </p:sp>
    </p:spTree>
    <p:extLst>
      <p:ext uri="{BB962C8B-B14F-4D97-AF65-F5344CB8AC3E}">
        <p14:creationId xmlns:p14="http://schemas.microsoft.com/office/powerpoint/2010/main" val="4156052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9AA0A6-0A95-4986-AAEB-56CE3EE2627D}"/>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CD0CCF07-0799-45CF-912E-D293E0966FAF}"/>
              </a:ext>
            </a:extLst>
          </p:cNvPr>
          <p:cNvSpPr>
            <a:spLocks noGrp="1"/>
          </p:cNvSpPr>
          <p:nvPr>
            <p:ph idx="1"/>
          </p:nvPr>
        </p:nvSpPr>
        <p:spPr>
          <a:xfrm>
            <a:off x="1066800" y="2103120"/>
            <a:ext cx="10058400" cy="3931920"/>
          </a:xfrm>
        </p:spPr>
        <p:txBody>
          <a:bodyPr/>
          <a:lstStyle/>
          <a:p>
            <a:pPr marL="0" indent="0" algn="just">
              <a:buNone/>
            </a:pPr>
            <a:r>
              <a:rPr lang="pl-PL" dirty="0"/>
              <a:t>Świadczenie rodzicielskie przysługuje przez okres: </a:t>
            </a:r>
          </a:p>
          <a:p>
            <a:pPr marL="342900" indent="-342900" algn="just">
              <a:buAutoNum type="arabicParenR"/>
            </a:pPr>
            <a:r>
              <a:rPr lang="pl-PL" b="1" u="sng" dirty="0"/>
              <a:t>52 tygodni </a:t>
            </a:r>
            <a:r>
              <a:rPr lang="pl-PL" dirty="0"/>
              <a:t>– w przypadku urodzenia jednego dziecka przy jednym porodzie, przysposobienia jednego dziecka lub objęcia opieką jednego dziecka;</a:t>
            </a:r>
          </a:p>
          <a:p>
            <a:pPr marL="0" indent="0" algn="just">
              <a:buNone/>
            </a:pPr>
            <a:r>
              <a:rPr lang="pl-PL" dirty="0"/>
              <a:t>2) </a:t>
            </a:r>
            <a:r>
              <a:rPr lang="pl-PL" b="1" u="sng" dirty="0"/>
              <a:t>65 tygodni </a:t>
            </a:r>
            <a:r>
              <a:rPr lang="pl-PL" dirty="0"/>
              <a:t>– w przypadku urodzenia dwojga dzieci przy jednym porodzie, przysposobienia dwojga dzieci lub objęcia opieką dwojga dzieci </a:t>
            </a:r>
          </a:p>
          <a:p>
            <a:pPr marL="0" indent="0" algn="just">
              <a:buNone/>
            </a:pPr>
            <a:r>
              <a:rPr lang="pl-PL" dirty="0"/>
              <a:t>3) </a:t>
            </a:r>
            <a:r>
              <a:rPr lang="pl-PL" b="1" u="sng" dirty="0"/>
              <a:t>67 tygodni </a:t>
            </a:r>
            <a:r>
              <a:rPr lang="pl-PL" dirty="0"/>
              <a:t>– w przypadku urodzenia trojga dzieci przy jednym porodzie, przysposobienia trojga dzieci lub objęcia opieką trojga dzieci; </a:t>
            </a:r>
          </a:p>
          <a:p>
            <a:pPr marL="0" indent="0" algn="just">
              <a:buNone/>
            </a:pPr>
            <a:r>
              <a:rPr lang="pl-PL" dirty="0"/>
              <a:t>4) </a:t>
            </a:r>
            <a:r>
              <a:rPr lang="pl-PL" b="1" u="sng" dirty="0"/>
              <a:t>69 tygodni </a:t>
            </a:r>
            <a:r>
              <a:rPr lang="pl-PL" dirty="0"/>
              <a:t>– w przypadku urodzenia czworga dzieci przy jednym porodzie, przysposobienia czworga dzieci lub objęcia opieką czworga dzieci; </a:t>
            </a:r>
          </a:p>
          <a:p>
            <a:pPr marL="0" indent="0" algn="just">
              <a:buNone/>
            </a:pPr>
            <a:r>
              <a:rPr lang="pl-PL" dirty="0"/>
              <a:t>5) </a:t>
            </a:r>
            <a:r>
              <a:rPr lang="pl-PL" b="1" u="sng" dirty="0"/>
              <a:t>71 tygodni </a:t>
            </a:r>
            <a:r>
              <a:rPr lang="pl-PL" dirty="0"/>
              <a:t>– w przypadku urodzenia pięciorga i więcej dzieci przy jednym porodzie, przysposobienia pięciorga i więcej dzieci lub objęcia opieką pięciorga i więcej dzieci. </a:t>
            </a:r>
          </a:p>
        </p:txBody>
      </p:sp>
    </p:spTree>
    <p:extLst>
      <p:ext uri="{BB962C8B-B14F-4D97-AF65-F5344CB8AC3E}">
        <p14:creationId xmlns:p14="http://schemas.microsoft.com/office/powerpoint/2010/main" val="1981093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8868AF-D5ED-4D0B-A53D-72673084A128}"/>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D6A99A5B-85C9-4CA4-9844-FBE122128720}"/>
              </a:ext>
            </a:extLst>
          </p:cNvPr>
          <p:cNvSpPr>
            <a:spLocks noGrp="1"/>
          </p:cNvSpPr>
          <p:nvPr>
            <p:ph idx="1"/>
          </p:nvPr>
        </p:nvSpPr>
        <p:spPr/>
        <p:txBody>
          <a:bodyPr/>
          <a:lstStyle/>
          <a:p>
            <a:pPr algn="just"/>
            <a:r>
              <a:rPr lang="pl-PL" dirty="0"/>
              <a:t>Świadczenie rodzicielskie przysługuje od dnia:</a:t>
            </a:r>
          </a:p>
          <a:p>
            <a:pPr marL="0" indent="0" algn="just">
              <a:buNone/>
            </a:pPr>
            <a:r>
              <a:rPr lang="pl-PL" dirty="0"/>
              <a:t>1) porodu – w przypadku osób, o których mowa w ust. 1 pkt 1; </a:t>
            </a:r>
          </a:p>
          <a:p>
            <a:pPr marL="0" indent="0" algn="just">
              <a:buNone/>
            </a:pPr>
            <a:r>
              <a:rPr lang="pl-PL" dirty="0"/>
              <a:t>2) objęcia dziecka opieką, nie dłużej niż do ukończenia przez dziecko 7. roku życia, a w przypadku dziecka, wobec którego podjęto decyzję o odroczeniu obowiązku szkolnego, nie dłużej niż do ukończenia przez nie 10. roku życia – w przypadku osób, o których mowa w ust. 1 pkt 2 i 3; </a:t>
            </a:r>
          </a:p>
          <a:p>
            <a:pPr marL="0" indent="0" algn="just">
              <a:buNone/>
            </a:pPr>
            <a:r>
              <a:rPr lang="pl-PL" dirty="0"/>
              <a:t>3) przysposobienia dziecka, nie dłużej niż do ukończenia przez dziecko 7. roku życia, a w przypadku dziecka, wobec którego podjęto decyzję o odroczeniu obowiązku szkolnego, nie dłużej niż do ukończenia przez nie 10. roku życia – w przypadku osoby, o której mowa w ust. 1 pkt 4.</a:t>
            </a:r>
          </a:p>
          <a:p>
            <a:pPr algn="just"/>
            <a:r>
              <a:rPr lang="pl-PL" dirty="0"/>
              <a:t>Świadczenie rodzicielskie przysługuje w wysokości </a:t>
            </a:r>
            <a:r>
              <a:rPr lang="pl-PL" b="1" u="sng" dirty="0"/>
              <a:t>1000,00 zł miesięcznie.</a:t>
            </a:r>
          </a:p>
          <a:p>
            <a:pPr marL="0" indent="0">
              <a:buNone/>
            </a:pPr>
            <a:endParaRPr lang="pl-PL" dirty="0"/>
          </a:p>
        </p:txBody>
      </p:sp>
    </p:spTree>
    <p:extLst>
      <p:ext uri="{BB962C8B-B14F-4D97-AF65-F5344CB8AC3E}">
        <p14:creationId xmlns:p14="http://schemas.microsoft.com/office/powerpoint/2010/main" val="1784887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F2507E-AF37-474F-B5C9-3109D52C9FFB}"/>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EFC3042A-CE63-42D2-8455-93A0029C0E94}"/>
              </a:ext>
            </a:extLst>
          </p:cNvPr>
          <p:cNvSpPr>
            <a:spLocks noGrp="1"/>
          </p:cNvSpPr>
          <p:nvPr>
            <p:ph idx="1"/>
          </p:nvPr>
        </p:nvSpPr>
        <p:spPr/>
        <p:txBody>
          <a:bodyPr/>
          <a:lstStyle/>
          <a:p>
            <a:pPr algn="just"/>
            <a:r>
              <a:rPr lang="pl-PL" dirty="0"/>
              <a:t>Osobie uprawnionej do świadczenia rodzicielskiego przysługuje: </a:t>
            </a:r>
          </a:p>
          <a:p>
            <a:pPr marL="342900" indent="-342900" algn="just">
              <a:buAutoNum type="arabicParenR"/>
            </a:pPr>
            <a:r>
              <a:rPr lang="pl-PL" dirty="0"/>
              <a:t>w tym samym czasie jedno świadczenie rodzicielskie bez względu na liczbę wychowywanych dzieci; </a:t>
            </a:r>
          </a:p>
          <a:p>
            <a:pPr marL="0" indent="0" algn="just">
              <a:buNone/>
            </a:pPr>
            <a:r>
              <a:rPr lang="pl-PL" dirty="0"/>
              <a:t>2) jedno świadczenie rodzicielskie w związku z wychowywaniem tego samego dziecka</a:t>
            </a:r>
          </a:p>
        </p:txBody>
      </p:sp>
    </p:spTree>
    <p:extLst>
      <p:ext uri="{BB962C8B-B14F-4D97-AF65-F5344CB8AC3E}">
        <p14:creationId xmlns:p14="http://schemas.microsoft.com/office/powerpoint/2010/main" val="1516782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109493-89DC-4766-B690-0CB5A948290C}"/>
              </a:ext>
            </a:extLst>
          </p:cNvPr>
          <p:cNvSpPr>
            <a:spLocks noGrp="1"/>
          </p:cNvSpPr>
          <p:nvPr>
            <p:ph type="title"/>
          </p:nvPr>
        </p:nvSpPr>
        <p:spPr/>
        <p:txBody>
          <a:bodyPr/>
          <a:lstStyle/>
          <a:p>
            <a:r>
              <a:rPr lang="pl-PL" dirty="0"/>
              <a:t>Świadczenie rodzicielskie</a:t>
            </a:r>
          </a:p>
        </p:txBody>
      </p:sp>
      <p:sp>
        <p:nvSpPr>
          <p:cNvPr id="3" name="Symbol zastępczy zawartości 2">
            <a:extLst>
              <a:ext uri="{FF2B5EF4-FFF2-40B4-BE49-F238E27FC236}">
                <a16:creationId xmlns:a16="http://schemas.microsoft.com/office/drawing/2014/main" id="{8F46D601-6813-4060-9D01-34BA4519FA5D}"/>
              </a:ext>
            </a:extLst>
          </p:cNvPr>
          <p:cNvSpPr>
            <a:spLocks noGrp="1"/>
          </p:cNvSpPr>
          <p:nvPr>
            <p:ph idx="1"/>
          </p:nvPr>
        </p:nvSpPr>
        <p:spPr/>
        <p:txBody>
          <a:bodyPr>
            <a:normAutofit fontScale="85000" lnSpcReduction="10000"/>
          </a:bodyPr>
          <a:lstStyle/>
          <a:p>
            <a:pPr algn="just"/>
            <a:r>
              <a:rPr lang="pl-PL" dirty="0"/>
              <a:t>Świadczenie rodzicielskie nie przysługuje, jeżeli:</a:t>
            </a:r>
          </a:p>
          <a:p>
            <a:pPr marL="0" indent="0" algn="just">
              <a:buNone/>
            </a:pPr>
            <a:r>
              <a:rPr lang="pl-PL" dirty="0"/>
              <a:t>1) co najmniej jeden z rodziców dziecka lub osoba, o której mowa w ust. 1 pkt 2 lub 3, otrzymują zasiłek macierzyński lub uposażenie za okres ustalony przepisami Kodeksu pracy jako okres urlopu macierzyńskiego, okres urlopu na warunkach urlopu macierzyńskiego lub okres urlopu rodzicielskiego;</a:t>
            </a:r>
          </a:p>
          <a:p>
            <a:pPr marL="0" indent="0" algn="just">
              <a:buNone/>
            </a:pPr>
            <a:r>
              <a:rPr lang="pl-PL" dirty="0"/>
              <a:t>2) dziecko zostało umieszczone w pieczy zastępczej – w przypadku osób, o których mowa w ust. 1 pkt 1 i 4; </a:t>
            </a:r>
          </a:p>
          <a:p>
            <a:pPr marL="0" indent="0" algn="just">
              <a:buNone/>
            </a:pPr>
            <a:r>
              <a:rPr lang="pl-PL" dirty="0"/>
              <a:t>3) osoba ubiegająca się o świadczenie rodzicielskie lub osoba pobierająca świadczenie rodzicielskie nie sprawuje lub zaprzestała sprawowania osobistej opieki nad dzieckiem, w tym w związku z zatrudnieniem lub wykonywaniem innej pracy zarobkowej, które uniemożliwiają sprawowanie tej opieki; </a:t>
            </a:r>
          </a:p>
          <a:p>
            <a:pPr marL="0" indent="0" algn="just">
              <a:buNone/>
            </a:pPr>
            <a:r>
              <a:rPr lang="pl-PL" dirty="0"/>
              <a:t>4) w związku z wychowywaniem tego samego dziecka lub w związku z opieką nad tym samym dzieckiem jest już ustalone prawo do świadczenia rodzicielskiego, dodatku do zasiłku rodzinnego, o którym mowa w art. 10, świadczenia pielęgnacyjnego, specjalnego zasiłku opiekuńczego lub zasiłku dla opiekuna, o którym mowa w ustawie z dnia 4 kwietnia 2014 r. o ustaleniu i wypłacie zasiłków dla opiekunów; </a:t>
            </a:r>
          </a:p>
          <a:p>
            <a:pPr marL="0" indent="0" algn="just">
              <a:buNone/>
            </a:pPr>
            <a:r>
              <a:rPr lang="pl-PL" dirty="0"/>
              <a:t>5) osobom, o których mowa w ust. 1, przysługuje za granicą świadczenie o podobnym charakterze do świadczenia rodzicielskiego, chyba że przepisy o koordynacji systemów zabezpieczenia społecznego lub dwustronne umowy o zabezpieczeniu społecznym stanowią inaczej. </a:t>
            </a:r>
          </a:p>
        </p:txBody>
      </p:sp>
    </p:spTree>
    <p:extLst>
      <p:ext uri="{BB962C8B-B14F-4D97-AF65-F5344CB8AC3E}">
        <p14:creationId xmlns:p14="http://schemas.microsoft.com/office/powerpoint/2010/main" val="2143525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E5CBBF-B0FA-48F1-B39F-74DBE80465D6}"/>
              </a:ext>
            </a:extLst>
          </p:cNvPr>
          <p:cNvSpPr>
            <a:spLocks noGrp="1"/>
          </p:cNvSpPr>
          <p:nvPr>
            <p:ph type="title"/>
          </p:nvPr>
        </p:nvSpPr>
        <p:spPr/>
        <p:txBody>
          <a:bodyPr>
            <a:normAutofit fontScale="90000"/>
          </a:bodyPr>
          <a:lstStyle/>
          <a:p>
            <a:r>
              <a:rPr lang="pl-PL" dirty="0"/>
              <a:t>Zapomoga wypłaca przez gminy, na podstawie art. 22a</a:t>
            </a:r>
          </a:p>
        </p:txBody>
      </p:sp>
      <p:sp>
        <p:nvSpPr>
          <p:cNvPr id="3" name="Symbol zastępczy zawartości 2">
            <a:extLst>
              <a:ext uri="{FF2B5EF4-FFF2-40B4-BE49-F238E27FC236}">
                <a16:creationId xmlns:a16="http://schemas.microsoft.com/office/drawing/2014/main" id="{7456330A-516B-4FD6-B13A-8C912EBDDD6A}"/>
              </a:ext>
            </a:extLst>
          </p:cNvPr>
          <p:cNvSpPr>
            <a:spLocks noGrp="1"/>
          </p:cNvSpPr>
          <p:nvPr>
            <p:ph idx="1"/>
          </p:nvPr>
        </p:nvSpPr>
        <p:spPr/>
        <p:txBody>
          <a:bodyPr/>
          <a:lstStyle/>
          <a:p>
            <a:pPr algn="just"/>
            <a:r>
              <a:rPr lang="pl-PL" dirty="0"/>
              <a:t>Rada gminy w drodze uchwały może przyznać zamieszkałym na terenie jej działania osobom jednorazową zapomogę z tytułu urodzenia ich dziecka.</a:t>
            </a:r>
          </a:p>
          <a:p>
            <a:pPr algn="just"/>
            <a:r>
              <a:rPr lang="pl-PL" dirty="0"/>
              <a:t> Do zapomogi, o której mowa w ust. 1, nie stosuje się przepisów rozdziałów 4, 6 i 7. 3. Szczegółowe zasady udzielania zapomogi określa uchwała rady gminy. </a:t>
            </a:r>
          </a:p>
          <a:p>
            <a:pPr algn="just"/>
            <a:r>
              <a:rPr lang="pl-PL" dirty="0"/>
              <a:t>W związku z urodzeniem się jednego dziecka może być przyznana tylko jedna zapomoga. </a:t>
            </a:r>
          </a:p>
          <a:p>
            <a:pPr algn="just"/>
            <a:r>
              <a:rPr lang="pl-PL" dirty="0"/>
              <a:t>Wypłaty zapomóg finansowane są ze środków własnych gminy.</a:t>
            </a:r>
          </a:p>
        </p:txBody>
      </p:sp>
    </p:spTree>
    <p:extLst>
      <p:ext uri="{BB962C8B-B14F-4D97-AF65-F5344CB8AC3E}">
        <p14:creationId xmlns:p14="http://schemas.microsoft.com/office/powerpoint/2010/main" val="40111999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C27E3A-E98E-4530-9717-58DA5CCA7372}"/>
              </a:ext>
            </a:extLst>
          </p:cNvPr>
          <p:cNvSpPr>
            <a:spLocks noGrp="1"/>
          </p:cNvSpPr>
          <p:nvPr>
            <p:ph type="title"/>
          </p:nvPr>
        </p:nvSpPr>
        <p:spPr/>
        <p:txBody>
          <a:bodyPr>
            <a:normAutofit fontScale="90000"/>
          </a:bodyPr>
          <a:lstStyle/>
          <a:p>
            <a:r>
              <a:rPr lang="pl-PL" dirty="0"/>
              <a:t>Świadczenie wypłacane przez gminy na podstawie art. 22b</a:t>
            </a:r>
          </a:p>
        </p:txBody>
      </p:sp>
      <p:sp>
        <p:nvSpPr>
          <p:cNvPr id="3" name="Symbol zastępczy zawartości 2">
            <a:extLst>
              <a:ext uri="{FF2B5EF4-FFF2-40B4-BE49-F238E27FC236}">
                <a16:creationId xmlns:a16="http://schemas.microsoft.com/office/drawing/2014/main" id="{177CA24C-5700-451E-9394-90526D51ACF4}"/>
              </a:ext>
            </a:extLst>
          </p:cNvPr>
          <p:cNvSpPr>
            <a:spLocks noGrp="1"/>
          </p:cNvSpPr>
          <p:nvPr>
            <p:ph idx="1"/>
          </p:nvPr>
        </p:nvSpPr>
        <p:spPr/>
        <p:txBody>
          <a:bodyPr/>
          <a:lstStyle/>
          <a:p>
            <a:pPr algn="just"/>
            <a:r>
              <a:rPr lang="pl-PL" dirty="0"/>
              <a:t>Rada gminy, biorąc pod uwagę lokalne potrzeby w zakresie świadczeń na rzecz rodziny, może w drodze uchwały, ustanowić dla osób zamieszkałych na terenie jej działania świadczenia na rzecz rodziny inne niż określone w art. 2 pkt 1–3, 4 i 5. </a:t>
            </a:r>
          </a:p>
          <a:p>
            <a:pPr algn="just"/>
            <a:r>
              <a:rPr lang="pl-PL" dirty="0"/>
              <a:t>Szczegółowe zasady przyznawania świadczeń, o których mowa powyżej oraz ich wysokość określa uchwała gminy.</a:t>
            </a:r>
          </a:p>
          <a:p>
            <a:pPr algn="just"/>
            <a:r>
              <a:rPr lang="pl-PL" dirty="0"/>
              <a:t>Do ustanowionych przez gminę świadczeń nie stosuje się przepisów rozdziałów 4, 6 i 7. </a:t>
            </a:r>
          </a:p>
          <a:p>
            <a:pPr algn="just"/>
            <a:r>
              <a:rPr lang="pl-PL" dirty="0"/>
              <a:t>Wypłaty ustanowionych przez gminę świadczeń finansowane są ze środków własnych gmin</a:t>
            </a:r>
          </a:p>
        </p:txBody>
      </p:sp>
    </p:spTree>
    <p:extLst>
      <p:ext uri="{BB962C8B-B14F-4D97-AF65-F5344CB8AC3E}">
        <p14:creationId xmlns:p14="http://schemas.microsoft.com/office/powerpoint/2010/main" val="27156592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9A745D-F0D9-4DD9-9AC3-C6EDB1C308AC}"/>
              </a:ext>
            </a:extLst>
          </p:cNvPr>
          <p:cNvSpPr>
            <a:spLocks noGrp="1"/>
          </p:cNvSpPr>
          <p:nvPr>
            <p:ph type="title"/>
          </p:nvPr>
        </p:nvSpPr>
        <p:spPr/>
        <p:txBody>
          <a:bodyPr>
            <a:normAutofit fontScale="90000"/>
          </a:bodyPr>
          <a:lstStyle/>
          <a:p>
            <a:r>
              <a:rPr lang="pl-PL" dirty="0"/>
              <a:t>Ustalenie prawa do świadczeń rodzinnych</a:t>
            </a:r>
          </a:p>
        </p:txBody>
      </p:sp>
      <p:sp>
        <p:nvSpPr>
          <p:cNvPr id="3" name="Symbol zastępczy zawartości 2">
            <a:extLst>
              <a:ext uri="{FF2B5EF4-FFF2-40B4-BE49-F238E27FC236}">
                <a16:creationId xmlns:a16="http://schemas.microsoft.com/office/drawing/2014/main" id="{12459A02-855A-4F34-845A-946B94540832}"/>
              </a:ext>
            </a:extLst>
          </p:cNvPr>
          <p:cNvSpPr>
            <a:spLocks noGrp="1"/>
          </p:cNvSpPr>
          <p:nvPr>
            <p:ph idx="1"/>
          </p:nvPr>
        </p:nvSpPr>
        <p:spPr/>
        <p:txBody>
          <a:bodyPr/>
          <a:lstStyle/>
          <a:p>
            <a:pPr algn="just"/>
            <a:r>
              <a:rPr lang="pl-PL" dirty="0"/>
              <a:t>Ustalenie prawa do świadczeń rodzinnych oraz ich wypłata następują odpowiednio na wniosek małżonków, jednego z małżonków, rodziców, jednego z rodziców, opiekuna faktycznego dziecka, opiekuna prawnego dziecka, rodziny zastępczej niezawodowej, osoby uczącej się, pełnoletniej osoby niepełnosprawnej lub innej osoby upoważnionej do reprezentowania dziecka lub pełnoletniej osoby niepełnosprawnej, a także osób, na których zgodnie z przepisami ustawy z dnia 25 lutego 1964 r. – Kodeks rodzinny i opiekuńczy ciąży obowiązek alimentacyjny. </a:t>
            </a:r>
          </a:p>
          <a:p>
            <a:pPr algn="just"/>
            <a:r>
              <a:rPr lang="pl-PL" dirty="0"/>
              <a:t>Wniosek składa się w urzędzie </a:t>
            </a:r>
            <a:r>
              <a:rPr lang="pl-PL" b="1" u="sng" dirty="0"/>
              <a:t>gminy lub miasta </a:t>
            </a:r>
            <a:r>
              <a:rPr lang="pl-PL" dirty="0"/>
              <a:t>właściwym ze względu na miejsce zamieszkania osoby, o której mowa powyżej.</a:t>
            </a:r>
          </a:p>
        </p:txBody>
      </p:sp>
    </p:spTree>
    <p:extLst>
      <p:ext uri="{BB962C8B-B14F-4D97-AF65-F5344CB8AC3E}">
        <p14:creationId xmlns:p14="http://schemas.microsoft.com/office/powerpoint/2010/main" val="1245990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C8908-50B4-4285-A71D-CF326DABA0AB}"/>
              </a:ext>
            </a:extLst>
          </p:cNvPr>
          <p:cNvSpPr>
            <a:spLocks noGrp="1"/>
          </p:cNvSpPr>
          <p:nvPr>
            <p:ph type="ctrTitle"/>
          </p:nvPr>
        </p:nvSpPr>
        <p:spPr/>
        <p:txBody>
          <a:bodyPr/>
          <a:lstStyle/>
          <a:p>
            <a:r>
              <a:rPr lang="pl-PL" dirty="0"/>
              <a:t>Świadczenie wychowawcze</a:t>
            </a:r>
          </a:p>
        </p:txBody>
      </p:sp>
      <p:sp>
        <p:nvSpPr>
          <p:cNvPr id="3" name="Podtytuł 2">
            <a:extLst>
              <a:ext uri="{FF2B5EF4-FFF2-40B4-BE49-F238E27FC236}">
                <a16:creationId xmlns:a16="http://schemas.microsoft.com/office/drawing/2014/main" id="{34455960-703B-403C-9903-71B30FF745A7}"/>
              </a:ext>
            </a:extLst>
          </p:cNvPr>
          <p:cNvSpPr>
            <a:spLocks noGrp="1"/>
          </p:cNvSpPr>
          <p:nvPr>
            <p:ph type="subTitle" idx="1"/>
          </p:nvPr>
        </p:nvSpPr>
        <p:spPr/>
        <p:txBody>
          <a:bodyPr/>
          <a:lstStyle/>
          <a:p>
            <a:r>
              <a:rPr lang="pl-PL" dirty="0"/>
              <a:t>(500 plus)</a:t>
            </a:r>
          </a:p>
        </p:txBody>
      </p:sp>
    </p:spTree>
    <p:extLst>
      <p:ext uri="{BB962C8B-B14F-4D97-AF65-F5344CB8AC3E}">
        <p14:creationId xmlns:p14="http://schemas.microsoft.com/office/powerpoint/2010/main" val="118571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74040E-6578-40CA-8F82-FDB6B20E729A}"/>
              </a:ext>
            </a:extLst>
          </p:cNvPr>
          <p:cNvSpPr>
            <a:spLocks noGrp="1"/>
          </p:cNvSpPr>
          <p:nvPr>
            <p:ph type="title"/>
          </p:nvPr>
        </p:nvSpPr>
        <p:spPr/>
        <p:txBody>
          <a:bodyPr>
            <a:normAutofit fontScale="90000"/>
          </a:bodyPr>
          <a:lstStyle/>
          <a:p>
            <a:r>
              <a:rPr lang="pl-PL" dirty="0"/>
              <a:t>Do zasiłku rodzinnego przysługują dodatki z tytułu:</a:t>
            </a:r>
          </a:p>
        </p:txBody>
      </p:sp>
      <p:sp>
        <p:nvSpPr>
          <p:cNvPr id="3" name="Symbol zastępczy zawartości 2">
            <a:extLst>
              <a:ext uri="{FF2B5EF4-FFF2-40B4-BE49-F238E27FC236}">
                <a16:creationId xmlns:a16="http://schemas.microsoft.com/office/drawing/2014/main" id="{AC9BEDBB-E45D-49AF-BCE4-C2A5D1E8E907}"/>
              </a:ext>
            </a:extLst>
          </p:cNvPr>
          <p:cNvSpPr>
            <a:spLocks noGrp="1"/>
          </p:cNvSpPr>
          <p:nvPr>
            <p:ph idx="1"/>
          </p:nvPr>
        </p:nvSpPr>
        <p:spPr/>
        <p:txBody>
          <a:bodyPr/>
          <a:lstStyle/>
          <a:p>
            <a:pPr marL="342900" indent="-342900" algn="just">
              <a:buAutoNum type="arabicPeriod"/>
            </a:pPr>
            <a:r>
              <a:rPr lang="pl-PL" dirty="0"/>
              <a:t>Urodzenia dziecka,</a:t>
            </a:r>
          </a:p>
          <a:p>
            <a:pPr marL="342900" indent="-342900" algn="just">
              <a:buAutoNum type="arabicPeriod"/>
            </a:pPr>
            <a:r>
              <a:rPr lang="pl-PL" dirty="0"/>
              <a:t>Opieki nad dzieckiem w okresie korzystania z urlopu wychowawczego,</a:t>
            </a:r>
          </a:p>
          <a:p>
            <a:pPr marL="342900" indent="-342900" algn="just">
              <a:buAutoNum type="arabicPeriod"/>
            </a:pPr>
            <a:r>
              <a:rPr lang="pl-PL" dirty="0"/>
              <a:t>Samotnego wychowywania dziecka,</a:t>
            </a:r>
          </a:p>
          <a:p>
            <a:pPr marL="342900" indent="-342900" algn="just">
              <a:buAutoNum type="arabicPeriod"/>
            </a:pPr>
            <a:r>
              <a:rPr lang="pl-PL" dirty="0"/>
              <a:t>Wychowywania dziecka w rodzinie wielodzietnej,</a:t>
            </a:r>
          </a:p>
          <a:p>
            <a:pPr marL="342900" indent="-342900" algn="just">
              <a:buAutoNum type="arabicPeriod"/>
            </a:pPr>
            <a:r>
              <a:rPr lang="pl-PL" dirty="0"/>
              <a:t>Kształcenia i rehabilitacji dziecka niepełnosprawnego,</a:t>
            </a:r>
          </a:p>
          <a:p>
            <a:pPr marL="342900" indent="-342900" algn="just">
              <a:buAutoNum type="arabicPeriod"/>
            </a:pPr>
            <a:r>
              <a:rPr lang="pl-PL" dirty="0"/>
              <a:t>Rozpoczęcia roku szkolnego,</a:t>
            </a:r>
          </a:p>
          <a:p>
            <a:pPr marL="342900" indent="-342900" algn="just">
              <a:buAutoNum type="arabicPeriod"/>
            </a:pPr>
            <a:r>
              <a:rPr lang="pl-PL" dirty="0"/>
              <a:t>Podjęcia przez dziecko nauki poza miejscem zamieszkania.</a:t>
            </a:r>
          </a:p>
        </p:txBody>
      </p:sp>
    </p:spTree>
    <p:extLst>
      <p:ext uri="{BB962C8B-B14F-4D97-AF65-F5344CB8AC3E}">
        <p14:creationId xmlns:p14="http://schemas.microsoft.com/office/powerpoint/2010/main" val="3978732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13888-DA17-4972-BAD8-6DF9B11E1628}"/>
              </a:ext>
            </a:extLst>
          </p:cNvPr>
          <p:cNvSpPr>
            <a:spLocks noGrp="1"/>
          </p:cNvSpPr>
          <p:nvPr>
            <p:ph type="title"/>
          </p:nvPr>
        </p:nvSpPr>
        <p:spPr/>
        <p:txBody>
          <a:bodyPr/>
          <a:lstStyle/>
          <a:p>
            <a:r>
              <a:rPr lang="pl-PL" dirty="0"/>
              <a:t>Podstawa prawna</a:t>
            </a:r>
          </a:p>
        </p:txBody>
      </p:sp>
      <p:sp>
        <p:nvSpPr>
          <p:cNvPr id="3" name="Symbol zastępczy zawartości 2">
            <a:extLst>
              <a:ext uri="{FF2B5EF4-FFF2-40B4-BE49-F238E27FC236}">
                <a16:creationId xmlns:a16="http://schemas.microsoft.com/office/drawing/2014/main" id="{6CD9A233-A409-4339-9D39-CBC3D3951207}"/>
              </a:ext>
            </a:extLst>
          </p:cNvPr>
          <p:cNvSpPr>
            <a:spLocks noGrp="1"/>
          </p:cNvSpPr>
          <p:nvPr>
            <p:ph idx="1"/>
          </p:nvPr>
        </p:nvSpPr>
        <p:spPr/>
        <p:txBody>
          <a:bodyPr/>
          <a:lstStyle/>
          <a:p>
            <a:pPr marL="0" indent="0" algn="just">
              <a:buNone/>
            </a:pPr>
            <a:r>
              <a:rPr lang="pl-PL" dirty="0"/>
              <a:t>Ustawa z dnia 11 lutego 2016 roku o pomocy państwa w wychowywaniu dzieci (Dz.U. z 2017 r. poz. 1851)</a:t>
            </a:r>
          </a:p>
        </p:txBody>
      </p:sp>
    </p:spTree>
    <p:extLst>
      <p:ext uri="{BB962C8B-B14F-4D97-AF65-F5344CB8AC3E}">
        <p14:creationId xmlns:p14="http://schemas.microsoft.com/office/powerpoint/2010/main" val="43840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DAE09B-97FB-42BF-B689-A118D32CC869}"/>
              </a:ext>
            </a:extLst>
          </p:cNvPr>
          <p:cNvSpPr>
            <a:spLocks noGrp="1"/>
          </p:cNvSpPr>
          <p:nvPr>
            <p:ph type="title"/>
          </p:nvPr>
        </p:nvSpPr>
        <p:spPr/>
        <p:txBody>
          <a:bodyPr/>
          <a:lstStyle/>
          <a:p>
            <a:r>
              <a:rPr lang="pl-PL" dirty="0"/>
              <a:t>Świadczenie wychowawcze</a:t>
            </a:r>
          </a:p>
        </p:txBody>
      </p:sp>
      <p:sp>
        <p:nvSpPr>
          <p:cNvPr id="3" name="Symbol zastępczy zawartości 2">
            <a:extLst>
              <a:ext uri="{FF2B5EF4-FFF2-40B4-BE49-F238E27FC236}">
                <a16:creationId xmlns:a16="http://schemas.microsoft.com/office/drawing/2014/main" id="{CE90E2E8-EF70-40C0-B670-8F8C19545418}"/>
              </a:ext>
            </a:extLst>
          </p:cNvPr>
          <p:cNvSpPr>
            <a:spLocks noGrp="1"/>
          </p:cNvSpPr>
          <p:nvPr>
            <p:ph idx="1"/>
          </p:nvPr>
        </p:nvSpPr>
        <p:spPr/>
        <p:txBody>
          <a:bodyPr>
            <a:normAutofit fontScale="85000" lnSpcReduction="10000"/>
          </a:bodyPr>
          <a:lstStyle/>
          <a:p>
            <a:pPr marL="0" indent="0" algn="just">
              <a:buNone/>
            </a:pPr>
            <a:r>
              <a:rPr lang="pl-PL" dirty="0"/>
              <a:t>Prawo do świadczenia wychowawczego przysługuje:</a:t>
            </a:r>
          </a:p>
          <a:p>
            <a:pPr marL="342900" indent="-342900" algn="just">
              <a:buAutoNum type="arabicParenR"/>
            </a:pPr>
            <a:r>
              <a:rPr lang="pl-PL" dirty="0"/>
              <a:t>obywatelom polskim; </a:t>
            </a:r>
          </a:p>
          <a:p>
            <a:pPr marL="0" indent="0" algn="just">
              <a:buNone/>
            </a:pPr>
            <a:r>
              <a:rPr lang="pl-PL" dirty="0"/>
              <a:t>2) cudzoziemcom:</a:t>
            </a:r>
          </a:p>
          <a:p>
            <a:pPr marL="0" indent="0" algn="just">
              <a:buNone/>
            </a:pPr>
            <a:r>
              <a:rPr lang="pl-PL" dirty="0"/>
              <a:t>a) do których stosuje się przepisy o koordynacji systemów zabezpieczenia społecznego, </a:t>
            </a:r>
          </a:p>
          <a:p>
            <a:pPr marL="0" indent="0" algn="just">
              <a:buNone/>
            </a:pPr>
            <a:r>
              <a:rPr lang="pl-PL" dirty="0"/>
              <a:t>b) jeżeli wynika to z wiążących Rzeczpospolitą Polską dwustronnych umów międzynarodowych o zabezpieczeniu społecznym, </a:t>
            </a:r>
          </a:p>
          <a:p>
            <a:pPr marL="0" indent="0" algn="just">
              <a:buNone/>
            </a:pPr>
            <a:r>
              <a:rPr lang="pl-PL" dirty="0"/>
              <a:t>c) przebywającym na terytorium Rzeczypospolitej Polskiej na podstawie zezwolenia na pobyt czasowy udzielonego w związku z okolicznościami, o których mowa w art. 127 ustawy z dnia 12 grudnia 2013 r. o cudzoziemcach, jeżeli zamieszkują z członkami rodzin na terytorium Rzeczypospolitej Polskiej, </a:t>
            </a:r>
          </a:p>
          <a:p>
            <a:pPr marL="0" indent="0" algn="just">
              <a:buNone/>
            </a:pPr>
            <a:r>
              <a:rPr lang="pl-PL" dirty="0"/>
              <a:t>d) posiadającym kartę pobytu z adnotacją „dostęp do rynku pracy”, jeżeli zamieszkują z członkami rodzin na terytorium Rzeczypospolitej Polskiej, z wyłączeniem obywateli państw trzecich, którzy uzyskali zezwolenie na pracę na terytorium państwa członkowskiego na okres nieprzekraczający sześciu miesięcy, obywateli państw trzecich przyjętych w celu podjęcia studiów lub pracy sezonowej oraz obywateli państw trzecich, którzy mają prawo do wykonywania pracy na podstawie wizy. </a:t>
            </a:r>
          </a:p>
        </p:txBody>
      </p:sp>
    </p:spTree>
    <p:extLst>
      <p:ext uri="{BB962C8B-B14F-4D97-AF65-F5344CB8AC3E}">
        <p14:creationId xmlns:p14="http://schemas.microsoft.com/office/powerpoint/2010/main" val="3059116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CB22A5-48F7-4C11-A4AC-1515AFB352B1}"/>
              </a:ext>
            </a:extLst>
          </p:cNvPr>
          <p:cNvSpPr>
            <a:spLocks noGrp="1"/>
          </p:cNvSpPr>
          <p:nvPr>
            <p:ph type="title"/>
          </p:nvPr>
        </p:nvSpPr>
        <p:spPr/>
        <p:txBody>
          <a:bodyPr/>
          <a:lstStyle/>
          <a:p>
            <a:r>
              <a:rPr lang="pl-PL" dirty="0"/>
              <a:t>Świadczenie wychowawcze</a:t>
            </a:r>
          </a:p>
        </p:txBody>
      </p:sp>
      <p:sp>
        <p:nvSpPr>
          <p:cNvPr id="3" name="Symbol zastępczy zawartości 2">
            <a:extLst>
              <a:ext uri="{FF2B5EF4-FFF2-40B4-BE49-F238E27FC236}">
                <a16:creationId xmlns:a16="http://schemas.microsoft.com/office/drawing/2014/main" id="{BDDF15BE-5789-442B-8C5A-BCF12E1FB146}"/>
              </a:ext>
            </a:extLst>
          </p:cNvPr>
          <p:cNvSpPr>
            <a:spLocks noGrp="1"/>
          </p:cNvSpPr>
          <p:nvPr>
            <p:ph idx="1"/>
          </p:nvPr>
        </p:nvSpPr>
        <p:spPr/>
        <p:txBody>
          <a:bodyPr/>
          <a:lstStyle/>
          <a:p>
            <a:pPr algn="just"/>
            <a:r>
              <a:rPr lang="pl-PL" dirty="0"/>
              <a:t>Celem świadczenia wychowawczego jest częściowe pokrycie wydatków związanych z wychowywaniem dziecka, w tym z opieką nad nim i zaspokojeniem jego potrzeb życiowych. </a:t>
            </a:r>
          </a:p>
          <a:p>
            <a:pPr algn="just"/>
            <a:r>
              <a:rPr lang="pl-PL" dirty="0"/>
              <a:t>Świadczenie wychowawcze przysługuje matce, ojcu, opiekunowi faktycznemu dziecka albo opiekunowi prawnemu dziecka.</a:t>
            </a:r>
          </a:p>
          <a:p>
            <a:pPr algn="just"/>
            <a:r>
              <a:rPr lang="pl-PL" dirty="0"/>
              <a:t>Świadczenie wychowawcze przysługuje osobom, o których mowa powyżej do dnia ukończenia przez dziecko </a:t>
            </a:r>
            <a:r>
              <a:rPr lang="pl-PL" b="1" u="sng" dirty="0"/>
              <a:t>18. roku życia.</a:t>
            </a:r>
          </a:p>
          <a:p>
            <a:pPr algn="just"/>
            <a:r>
              <a:rPr lang="pl-PL" dirty="0"/>
              <a:t>Świadczenie wychowawcze przysługuje w wysokości </a:t>
            </a:r>
            <a:r>
              <a:rPr lang="pl-PL" b="1" u="sng" dirty="0"/>
              <a:t>500,00 zł.</a:t>
            </a:r>
          </a:p>
        </p:txBody>
      </p:sp>
    </p:spTree>
    <p:extLst>
      <p:ext uri="{BB962C8B-B14F-4D97-AF65-F5344CB8AC3E}">
        <p14:creationId xmlns:p14="http://schemas.microsoft.com/office/powerpoint/2010/main" val="2315028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17712D-873B-4EBB-86BA-9DBCB23EDBC2}"/>
              </a:ext>
            </a:extLst>
          </p:cNvPr>
          <p:cNvSpPr>
            <a:spLocks noGrp="1"/>
          </p:cNvSpPr>
          <p:nvPr>
            <p:ph type="title"/>
          </p:nvPr>
        </p:nvSpPr>
        <p:spPr/>
        <p:txBody>
          <a:bodyPr/>
          <a:lstStyle/>
          <a:p>
            <a:r>
              <a:rPr lang="pl-PL" dirty="0"/>
              <a:t>Świadczenie wychowawcze</a:t>
            </a:r>
          </a:p>
        </p:txBody>
      </p:sp>
      <p:sp>
        <p:nvSpPr>
          <p:cNvPr id="3" name="Symbol zastępczy zawartości 2">
            <a:extLst>
              <a:ext uri="{FF2B5EF4-FFF2-40B4-BE49-F238E27FC236}">
                <a16:creationId xmlns:a16="http://schemas.microsoft.com/office/drawing/2014/main" id="{B44651B8-2F20-4682-8779-9D08A65C02A9}"/>
              </a:ext>
            </a:extLst>
          </p:cNvPr>
          <p:cNvSpPr>
            <a:spLocks noGrp="1"/>
          </p:cNvSpPr>
          <p:nvPr>
            <p:ph idx="1"/>
          </p:nvPr>
        </p:nvSpPr>
        <p:spPr/>
        <p:txBody>
          <a:bodyPr/>
          <a:lstStyle/>
          <a:p>
            <a:pPr algn="just"/>
            <a:r>
              <a:rPr lang="pl-PL" dirty="0"/>
              <a:t>W przypadku gdy dziecko, zgodnie z orzeczeniem sądu, jest pod </a:t>
            </a:r>
            <a:r>
              <a:rPr lang="pl-PL" b="1" u="sng" dirty="0"/>
              <a:t>opieką naprzemienną obydwojga rodziców</a:t>
            </a:r>
            <a:r>
              <a:rPr lang="pl-PL" dirty="0"/>
              <a:t> rozwiedzionych, żyjących w separacji lub żyjących w rozłączeniu sprawowaną w porównywalnych i powtarzających się okresach, kwotę świadczenia wychowawczego ustala się </a:t>
            </a:r>
            <a:r>
              <a:rPr lang="pl-PL" b="1" u="sng" dirty="0"/>
              <a:t>każdemu z rodziców w wysokości połowy kwoty </a:t>
            </a:r>
            <a:r>
              <a:rPr lang="pl-PL" dirty="0"/>
              <a:t>przysługującego za dany miesiąc świadczenia wychowawczego.</a:t>
            </a:r>
          </a:p>
          <a:p>
            <a:pPr algn="just"/>
            <a:r>
              <a:rPr lang="pl-PL" dirty="0"/>
              <a:t>Świadczenie wychowawcze przysługuje na pierwsze dziecko jeżeli dochód rodziny w przeliczeniu na osobę </a:t>
            </a:r>
            <a:r>
              <a:rPr lang="pl-PL" b="1" u="sng" dirty="0"/>
              <a:t>nie przekracza kwoty 800,00 zł.</a:t>
            </a:r>
          </a:p>
          <a:p>
            <a:pPr algn="just"/>
            <a:r>
              <a:rPr lang="pl-PL" dirty="0"/>
              <a:t>Jeżeli członkiem rodziny jest </a:t>
            </a:r>
            <a:r>
              <a:rPr lang="pl-PL" b="1" u="sng" dirty="0"/>
              <a:t>dziecko niepełnosprawne</a:t>
            </a:r>
            <a:r>
              <a:rPr lang="pl-PL" dirty="0"/>
              <a:t>, świadczenie wychowawcze przysługuje na pierwsze dziecko, jeżeli dochód rodziny w przeliczeniu na osobę </a:t>
            </a:r>
            <a:r>
              <a:rPr lang="pl-PL" b="1" u="sng" dirty="0"/>
              <a:t>nie przekracza kwoty 1 200,00 zł</a:t>
            </a:r>
          </a:p>
        </p:txBody>
      </p:sp>
    </p:spTree>
    <p:extLst>
      <p:ext uri="{BB962C8B-B14F-4D97-AF65-F5344CB8AC3E}">
        <p14:creationId xmlns:p14="http://schemas.microsoft.com/office/powerpoint/2010/main" val="40213581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0FB11B-C8E3-4E74-A3DA-B39D8EEC2F37}"/>
              </a:ext>
            </a:extLst>
          </p:cNvPr>
          <p:cNvSpPr>
            <a:spLocks noGrp="1"/>
          </p:cNvSpPr>
          <p:nvPr>
            <p:ph type="title"/>
          </p:nvPr>
        </p:nvSpPr>
        <p:spPr/>
        <p:txBody>
          <a:bodyPr/>
          <a:lstStyle/>
          <a:p>
            <a:r>
              <a:rPr lang="pl-PL" dirty="0"/>
              <a:t>Świadczenie wychowawcze</a:t>
            </a:r>
          </a:p>
        </p:txBody>
      </p:sp>
      <p:sp>
        <p:nvSpPr>
          <p:cNvPr id="3" name="Symbol zastępczy zawartości 2">
            <a:extLst>
              <a:ext uri="{FF2B5EF4-FFF2-40B4-BE49-F238E27FC236}">
                <a16:creationId xmlns:a16="http://schemas.microsoft.com/office/drawing/2014/main" id="{91DC7A5B-899F-47A2-B333-ED4DE615FB27}"/>
              </a:ext>
            </a:extLst>
          </p:cNvPr>
          <p:cNvSpPr>
            <a:spLocks noGrp="1"/>
          </p:cNvSpPr>
          <p:nvPr>
            <p:ph idx="1"/>
          </p:nvPr>
        </p:nvSpPr>
        <p:spPr/>
        <p:txBody>
          <a:bodyPr/>
          <a:lstStyle/>
          <a:p>
            <a:pPr marL="0" indent="0" algn="just">
              <a:buNone/>
            </a:pPr>
            <a:r>
              <a:rPr lang="pl-PL" dirty="0"/>
              <a:t>Świadczenie wychowawcze nie przysługuje, jeżeli:</a:t>
            </a:r>
          </a:p>
          <a:p>
            <a:pPr marL="342900" indent="-342900" algn="just">
              <a:buAutoNum type="arabicParenR"/>
            </a:pPr>
            <a:r>
              <a:rPr lang="pl-PL" dirty="0"/>
              <a:t>dziecko pozostaje w związku małżeńskim; </a:t>
            </a:r>
          </a:p>
          <a:p>
            <a:pPr marL="0" indent="0" algn="just">
              <a:buNone/>
            </a:pPr>
            <a:r>
              <a:rPr lang="pl-PL" dirty="0"/>
              <a:t>2) dziecko zostało umieszczone w instytucji zapewniającej całodobowe utrzymanie albo w pieczy zastępczej; </a:t>
            </a:r>
          </a:p>
          <a:p>
            <a:pPr marL="0" indent="0" algn="just">
              <a:buNone/>
            </a:pPr>
            <a:r>
              <a:rPr lang="pl-PL" dirty="0"/>
              <a:t>3) pełnoletnie dziecko ma ustalone prawo do świadczenia wychowawczego na własne dziecko;</a:t>
            </a:r>
          </a:p>
          <a:p>
            <a:pPr marL="0" indent="0" algn="just">
              <a:buNone/>
            </a:pPr>
            <a:r>
              <a:rPr lang="pl-PL" dirty="0"/>
              <a:t>4) członkowi rodziny przysługuje za granicą na dziecko świadczenie o podobnym charakterze do świadczenia wychowawczego, chyba że przepisy o koordynacji systemów zabezpieczenia społecznego lub dwustronne umowy międzynarodowe o zabezpieczeniu społecznym stanowią inaczej.</a:t>
            </a:r>
          </a:p>
        </p:txBody>
      </p:sp>
    </p:spTree>
    <p:extLst>
      <p:ext uri="{BB962C8B-B14F-4D97-AF65-F5344CB8AC3E}">
        <p14:creationId xmlns:p14="http://schemas.microsoft.com/office/powerpoint/2010/main" val="1531891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77E9D6-0DF5-41DC-BAA7-97D8000490CA}"/>
              </a:ext>
            </a:extLst>
          </p:cNvPr>
          <p:cNvSpPr>
            <a:spLocks noGrp="1"/>
          </p:cNvSpPr>
          <p:nvPr>
            <p:ph type="title"/>
          </p:nvPr>
        </p:nvSpPr>
        <p:spPr/>
        <p:txBody>
          <a:bodyPr/>
          <a:lstStyle/>
          <a:p>
            <a:r>
              <a:rPr lang="pl-PL" dirty="0"/>
              <a:t>Świadczenie wychowawcze </a:t>
            </a:r>
          </a:p>
        </p:txBody>
      </p:sp>
      <p:sp>
        <p:nvSpPr>
          <p:cNvPr id="3" name="Symbol zastępczy zawartości 2">
            <a:extLst>
              <a:ext uri="{FF2B5EF4-FFF2-40B4-BE49-F238E27FC236}">
                <a16:creationId xmlns:a16="http://schemas.microsoft.com/office/drawing/2014/main" id="{B04E11A2-5850-486A-A999-0E299E920891}"/>
              </a:ext>
            </a:extLst>
          </p:cNvPr>
          <p:cNvSpPr>
            <a:spLocks noGrp="1"/>
          </p:cNvSpPr>
          <p:nvPr>
            <p:ph idx="1"/>
          </p:nvPr>
        </p:nvSpPr>
        <p:spPr/>
        <p:txBody>
          <a:bodyPr>
            <a:normAutofit lnSpcReduction="10000"/>
          </a:bodyPr>
          <a:lstStyle/>
          <a:p>
            <a:pPr marL="0" indent="0" algn="just">
              <a:buNone/>
            </a:pPr>
            <a:r>
              <a:rPr lang="pl-PL" dirty="0"/>
              <a:t>Świadczenie wychowawcze na dane dziecko nie przysługuje, jeżeli osobie samotnie wychowującej dziecko nie zostało ustalone, na rzecz tego dziecka od jego rodzica, świadczenie alimentacyjne na podstawie tytułu wykonawczego pochodzącego lub zatwierdzonego przez sąd, chyba że:</a:t>
            </a:r>
          </a:p>
          <a:p>
            <a:pPr marL="0" indent="0" algn="just">
              <a:buNone/>
            </a:pPr>
            <a:r>
              <a:rPr lang="pl-PL" dirty="0"/>
              <a:t>1) drugie z rodziców dziecka nie żyje; </a:t>
            </a:r>
          </a:p>
          <a:p>
            <a:pPr marL="0" indent="0" algn="just">
              <a:buNone/>
            </a:pPr>
            <a:r>
              <a:rPr lang="pl-PL" dirty="0"/>
              <a:t>2) ojciec dziecka jest nieznany; </a:t>
            </a:r>
          </a:p>
          <a:p>
            <a:pPr marL="0" indent="0" algn="just">
              <a:buNone/>
            </a:pPr>
            <a:r>
              <a:rPr lang="pl-PL" dirty="0"/>
              <a:t>3) powództwo o ustalenie świadczenia alimentacyjnego od drugiego z rodziców zostało oddalone; </a:t>
            </a:r>
          </a:p>
          <a:p>
            <a:pPr marL="0" indent="0" algn="just">
              <a:buNone/>
            </a:pPr>
            <a:r>
              <a:rPr lang="pl-PL" dirty="0"/>
              <a:t>4) sąd zobowiązał jedno z rodziców do ponoszenia całkowitych kosztów utrzymania dziecka i nie zobowiązał drugiego z rodziców do świadczenia alimentacyjnego na rzecz tego dziecka; </a:t>
            </a:r>
          </a:p>
          <a:p>
            <a:pPr marL="0" indent="0" algn="just">
              <a:buNone/>
            </a:pPr>
            <a:r>
              <a:rPr lang="pl-PL" dirty="0"/>
              <a:t>5) dziecko, zgodnie z orzeczeniem sądu, jest pod opieką naprzemienną obojga rodziców sprawowaną w porównywalnych i powtarzających się okresach.</a:t>
            </a:r>
          </a:p>
        </p:txBody>
      </p:sp>
    </p:spTree>
    <p:extLst>
      <p:ext uri="{BB962C8B-B14F-4D97-AF65-F5344CB8AC3E}">
        <p14:creationId xmlns:p14="http://schemas.microsoft.com/office/powerpoint/2010/main" val="23743436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9AFF6F-6F49-43D6-902C-FC074383AEE8}"/>
              </a:ext>
            </a:extLst>
          </p:cNvPr>
          <p:cNvSpPr>
            <a:spLocks noGrp="1"/>
          </p:cNvSpPr>
          <p:nvPr>
            <p:ph type="title"/>
          </p:nvPr>
        </p:nvSpPr>
        <p:spPr/>
        <p:txBody>
          <a:bodyPr/>
          <a:lstStyle/>
          <a:p>
            <a:r>
              <a:rPr lang="pl-PL" dirty="0"/>
              <a:t>Świadczenie wychowawcze</a:t>
            </a:r>
          </a:p>
        </p:txBody>
      </p:sp>
      <p:sp>
        <p:nvSpPr>
          <p:cNvPr id="3" name="Symbol zastępczy zawartości 2">
            <a:extLst>
              <a:ext uri="{FF2B5EF4-FFF2-40B4-BE49-F238E27FC236}">
                <a16:creationId xmlns:a16="http://schemas.microsoft.com/office/drawing/2014/main" id="{4C26234B-8DAC-4A5B-94B1-AE53E1A78774}"/>
              </a:ext>
            </a:extLst>
          </p:cNvPr>
          <p:cNvSpPr>
            <a:spLocks noGrp="1"/>
          </p:cNvSpPr>
          <p:nvPr>
            <p:ph idx="1"/>
          </p:nvPr>
        </p:nvSpPr>
        <p:spPr/>
        <p:txBody>
          <a:bodyPr/>
          <a:lstStyle/>
          <a:p>
            <a:pPr marL="0" indent="0">
              <a:buNone/>
            </a:pPr>
            <a:endParaRPr lang="pl-PL" dirty="0"/>
          </a:p>
          <a:p>
            <a:pPr marL="0" indent="0">
              <a:buNone/>
            </a:pPr>
            <a:endParaRPr lang="pl-PL" dirty="0"/>
          </a:p>
          <a:p>
            <a:pPr marL="0" indent="0" algn="just">
              <a:buNone/>
            </a:pPr>
            <a:r>
              <a:rPr lang="pl-PL" dirty="0"/>
              <a:t>W przypadku gdy osoba, o której mowa w art. 4 ust. 2, marnotrawi wypłacane jej świadczenie wychowawcze lub wydatkuje je niezgodnie z celem, organ właściwy przekazuje należne osobie świadczenie wychowawcze w całości lub w części w formie rzeczowej lub w formie opłacania usług</a:t>
            </a:r>
          </a:p>
        </p:txBody>
      </p:sp>
    </p:spTree>
    <p:extLst>
      <p:ext uri="{BB962C8B-B14F-4D97-AF65-F5344CB8AC3E}">
        <p14:creationId xmlns:p14="http://schemas.microsoft.com/office/powerpoint/2010/main" val="41507496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B53DD-CEEC-4BC1-96AB-960D5CB240B8}"/>
              </a:ext>
            </a:extLst>
          </p:cNvPr>
          <p:cNvSpPr>
            <a:spLocks noGrp="1"/>
          </p:cNvSpPr>
          <p:nvPr>
            <p:ph type="title"/>
          </p:nvPr>
        </p:nvSpPr>
        <p:spPr/>
        <p:txBody>
          <a:bodyPr>
            <a:normAutofit fontScale="90000"/>
          </a:bodyPr>
          <a:lstStyle/>
          <a:p>
            <a:r>
              <a:rPr lang="pl-PL" dirty="0"/>
              <a:t>Ustalenie prawa do świadczenia wychowawczego</a:t>
            </a:r>
          </a:p>
        </p:txBody>
      </p:sp>
      <p:sp>
        <p:nvSpPr>
          <p:cNvPr id="3" name="Symbol zastępczy zawartości 2">
            <a:extLst>
              <a:ext uri="{FF2B5EF4-FFF2-40B4-BE49-F238E27FC236}">
                <a16:creationId xmlns:a16="http://schemas.microsoft.com/office/drawing/2014/main" id="{8E58439D-1462-44DF-B514-5D5BBF167B26}"/>
              </a:ext>
            </a:extLst>
          </p:cNvPr>
          <p:cNvSpPr>
            <a:spLocks noGrp="1"/>
          </p:cNvSpPr>
          <p:nvPr>
            <p:ph idx="1"/>
          </p:nvPr>
        </p:nvSpPr>
        <p:spPr/>
        <p:txBody>
          <a:bodyPr/>
          <a:lstStyle/>
          <a:p>
            <a:pPr algn="just"/>
            <a:r>
              <a:rPr lang="pl-PL" dirty="0"/>
              <a:t>Ustalenie prawa do świadczenia wychowawczego oraz jego wypłata następują odpowiednio na wniosek matki, ojca, opiekuna faktycznego dziecka albo opiekuna prawnego dziecka</a:t>
            </a:r>
          </a:p>
          <a:p>
            <a:pPr algn="just"/>
            <a:r>
              <a:rPr lang="pl-PL" dirty="0"/>
              <a:t>Wniosek składa się w </a:t>
            </a:r>
            <a:r>
              <a:rPr lang="pl-PL" b="1" u="sng" dirty="0"/>
              <a:t>urzędzie gminy lub miasta </a:t>
            </a:r>
            <a:r>
              <a:rPr lang="pl-PL" dirty="0"/>
              <a:t>właściwym ze względu na miejsce zamieszkania osoby ubiegającej się o świadczenie wychowawcze.</a:t>
            </a:r>
          </a:p>
        </p:txBody>
      </p:sp>
    </p:spTree>
    <p:extLst>
      <p:ext uri="{BB962C8B-B14F-4D97-AF65-F5344CB8AC3E}">
        <p14:creationId xmlns:p14="http://schemas.microsoft.com/office/powerpoint/2010/main" val="192763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0190F4-5553-4267-85DD-A060143D0F26}"/>
              </a:ext>
            </a:extLst>
          </p:cNvPr>
          <p:cNvSpPr>
            <a:spLocks noGrp="1"/>
          </p:cNvSpPr>
          <p:nvPr>
            <p:ph type="title"/>
          </p:nvPr>
        </p:nvSpPr>
        <p:spPr/>
        <p:txBody>
          <a:bodyPr>
            <a:normAutofit fontScale="90000"/>
          </a:bodyPr>
          <a:lstStyle/>
          <a:p>
            <a:r>
              <a:rPr lang="pl-PL" dirty="0"/>
              <a:t>Świadczenia rodzinne przysługują:</a:t>
            </a:r>
          </a:p>
        </p:txBody>
      </p:sp>
      <p:sp>
        <p:nvSpPr>
          <p:cNvPr id="3" name="Symbol zastępczy zawartości 2">
            <a:extLst>
              <a:ext uri="{FF2B5EF4-FFF2-40B4-BE49-F238E27FC236}">
                <a16:creationId xmlns:a16="http://schemas.microsoft.com/office/drawing/2014/main" id="{CE10E87C-E95F-4ED2-9E7F-ED165555D112}"/>
              </a:ext>
            </a:extLst>
          </p:cNvPr>
          <p:cNvSpPr>
            <a:spLocks noGrp="1"/>
          </p:cNvSpPr>
          <p:nvPr>
            <p:ph idx="1"/>
          </p:nvPr>
        </p:nvSpPr>
        <p:spPr/>
        <p:txBody>
          <a:bodyPr>
            <a:normAutofit fontScale="85000" lnSpcReduction="10000"/>
          </a:bodyPr>
          <a:lstStyle/>
          <a:p>
            <a:pPr marL="0" indent="0" algn="just">
              <a:buNone/>
            </a:pPr>
            <a:r>
              <a:rPr lang="pl-PL" dirty="0"/>
              <a:t>1) obywatelom polskim;</a:t>
            </a:r>
          </a:p>
          <a:p>
            <a:pPr marL="0" indent="0" algn="just">
              <a:buNone/>
            </a:pPr>
            <a:r>
              <a:rPr lang="pl-PL" dirty="0"/>
              <a:t>2) cudzoziemcom: </a:t>
            </a:r>
          </a:p>
          <a:p>
            <a:pPr marL="0" indent="0" algn="just">
              <a:buNone/>
            </a:pPr>
            <a:r>
              <a:rPr lang="pl-PL" dirty="0"/>
              <a:t>a) do których stosuje się przepisy o koordynacji systemów zabezpieczenia społecznego,</a:t>
            </a:r>
          </a:p>
          <a:p>
            <a:pPr marL="0" indent="0" algn="just">
              <a:buNone/>
            </a:pPr>
            <a:r>
              <a:rPr lang="pl-PL" dirty="0"/>
              <a:t>b) jeżeli wynika to z wiążących Rzeczpospolitą Polską umów dwustronnych o zabezpieczeniu społecznym,</a:t>
            </a:r>
          </a:p>
          <a:p>
            <a:pPr marL="0" indent="0" algn="just">
              <a:buNone/>
            </a:pPr>
            <a:r>
              <a:rPr lang="pl-PL" dirty="0"/>
              <a:t>c) przebywającym na terytorium Rzeczypospolitej Polskiej na podstawie zezwolenia na pobyt stały, zezwolenia na pobyt rezydenta długoterminowego Unii Europejskiej, zezwolenia na pobyt czasowy udzielonego w związku z okolicznościami, o których mowa w art. 127 lub art. 186 ust. 1 pkt 3 ustawy z dnia 12 grudnia 2013 r. o cudzoziemcach, lub w związku z uzyskaniem w Rzeczypospolitej Polskiej statusu uchodźcy lub ochrony uzupełniającej, jeżeli zamieszkują z członkami rodzin na terytorium Rzeczypospolitej Polskiej, </a:t>
            </a:r>
          </a:p>
          <a:p>
            <a:pPr marL="0" indent="0" algn="just">
              <a:buNone/>
            </a:pPr>
            <a:r>
              <a:rPr lang="pl-PL" dirty="0"/>
              <a:t>d) posiadającym kartę pobytu z adnotacją „dostęp do rynku pracy”, z wyłączeniem obywateli państw trzecich, którzy uzyskali zezwolenie na pracę na terytorium państwa członkowskiego na okres nieprzekraczający 6 miesięcy, obywateli państw trzecich przyjętych w celu podjęcia studiów lub pracy sezonowej oraz obywateli państw trzecich, którzy mają prawo do wykonywania pracy na podstawie wizy</a:t>
            </a:r>
          </a:p>
        </p:txBody>
      </p:sp>
    </p:spTree>
    <p:extLst>
      <p:ext uri="{BB962C8B-B14F-4D97-AF65-F5344CB8AC3E}">
        <p14:creationId xmlns:p14="http://schemas.microsoft.com/office/powerpoint/2010/main" val="3788400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476538A-B617-4F8A-AC0D-CA90A56692B5}"/>
              </a:ext>
            </a:extLst>
          </p:cNvPr>
          <p:cNvSpPr>
            <a:spLocks noGrp="1"/>
          </p:cNvSpPr>
          <p:nvPr>
            <p:ph idx="1"/>
          </p:nvPr>
        </p:nvSpPr>
        <p:spPr/>
        <p:txBody>
          <a:bodyPr/>
          <a:lstStyle/>
          <a:p>
            <a:pPr marL="0" indent="0" algn="just">
              <a:buNone/>
            </a:pPr>
            <a:endParaRPr lang="pl-PL" dirty="0"/>
          </a:p>
          <a:p>
            <a:pPr marL="0" indent="0" algn="just">
              <a:buNone/>
            </a:pPr>
            <a:endParaRPr lang="pl-PL" dirty="0"/>
          </a:p>
          <a:p>
            <a:pPr marL="0" indent="0" algn="just">
              <a:buNone/>
            </a:pPr>
            <a:r>
              <a:rPr lang="pl-PL" dirty="0"/>
              <a:t>Świadczenia rodzinne przysługują osobom, o których mowa w slajdzie poprzedzającym, jeżeli zamieszkują na terytorium Rzeczypospolitej Polskiej przez okres zasiłkowy, w którym otrzymują świadczenia rodzinne, chyba że przepisy o koordynacji systemów zabezpieczenia społecznego lub dwustronne umowy międzynarodowe o zabezpieczeniu społecznym stanowią inaczej.</a:t>
            </a:r>
          </a:p>
        </p:txBody>
      </p:sp>
    </p:spTree>
    <p:extLst>
      <p:ext uri="{BB962C8B-B14F-4D97-AF65-F5344CB8AC3E}">
        <p14:creationId xmlns:p14="http://schemas.microsoft.com/office/powerpoint/2010/main" val="2679655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449A6-0E2F-4056-B852-B65747325B02}"/>
              </a:ext>
            </a:extLst>
          </p:cNvPr>
          <p:cNvSpPr>
            <a:spLocks noGrp="1"/>
          </p:cNvSpPr>
          <p:nvPr>
            <p:ph type="title"/>
          </p:nvPr>
        </p:nvSpPr>
        <p:spPr/>
        <p:txBody>
          <a:bodyPr/>
          <a:lstStyle/>
          <a:p>
            <a:r>
              <a:rPr lang="pl-PL" dirty="0"/>
              <a:t>Zasiłek rodzinny</a:t>
            </a:r>
          </a:p>
        </p:txBody>
      </p:sp>
      <p:sp>
        <p:nvSpPr>
          <p:cNvPr id="3" name="Symbol zastępczy zawartości 2">
            <a:extLst>
              <a:ext uri="{FF2B5EF4-FFF2-40B4-BE49-F238E27FC236}">
                <a16:creationId xmlns:a16="http://schemas.microsoft.com/office/drawing/2014/main" id="{6B603721-7DD0-4164-BFE8-402F9F22E18C}"/>
              </a:ext>
            </a:extLst>
          </p:cNvPr>
          <p:cNvSpPr>
            <a:spLocks noGrp="1"/>
          </p:cNvSpPr>
          <p:nvPr>
            <p:ph idx="1"/>
          </p:nvPr>
        </p:nvSpPr>
        <p:spPr/>
        <p:txBody>
          <a:bodyPr/>
          <a:lstStyle/>
          <a:p>
            <a:pPr algn="just"/>
            <a:r>
              <a:rPr lang="pl-PL" dirty="0"/>
              <a:t>Zasiłek rodzinny ma na celu częściowe pokrycie wydatków na utrzymanie dziecka.</a:t>
            </a:r>
          </a:p>
          <a:p>
            <a:pPr algn="just"/>
            <a:r>
              <a:rPr lang="pl-PL" dirty="0"/>
              <a:t>Prawo do zasiłku rodzinnego i dodatków do tego zasiłku przysługuje:</a:t>
            </a:r>
          </a:p>
          <a:p>
            <a:pPr marL="342900" indent="-342900" algn="just">
              <a:buAutoNum type="arabicParenR"/>
            </a:pPr>
            <a:r>
              <a:rPr lang="pl-PL" dirty="0"/>
              <a:t>rodzicom, jednemu z rodziców albo opiekunowi prawnemu dziecka,</a:t>
            </a:r>
          </a:p>
          <a:p>
            <a:pPr marL="342900" indent="-342900" algn="just">
              <a:buAutoNum type="arabicParenR"/>
            </a:pPr>
            <a:r>
              <a:rPr lang="pl-PL" dirty="0"/>
              <a:t>opiekunowi faktycznemu dziecka,</a:t>
            </a:r>
          </a:p>
          <a:p>
            <a:pPr marL="342900" indent="-342900" algn="just">
              <a:buAutoNum type="arabicParenR"/>
            </a:pPr>
            <a:r>
              <a:rPr lang="pl-PL" dirty="0"/>
              <a:t>osobie uczącej się</a:t>
            </a:r>
          </a:p>
          <a:p>
            <a:pPr marL="0" indent="0" algn="just">
              <a:buNone/>
            </a:pPr>
            <a:r>
              <a:rPr lang="pl-PL" dirty="0"/>
              <a:t>Jeżeli dochód rodziny w przeliczeniu na osobę albo dochód osoby uczącej się nie przekracza kwoty </a:t>
            </a:r>
            <a:r>
              <a:rPr lang="pl-PL" b="1" u="sng" dirty="0"/>
              <a:t>754 zł, </a:t>
            </a:r>
            <a:r>
              <a:rPr lang="pl-PL" dirty="0"/>
              <a:t>natomiast w przypadku gdy członkiem rodziny jest dziecko legitymujące się orzeczeniem o umiarkowanym albo o znacznym stopniu niepełnosprawności, zasiłek rodzinny przysługuje, jeżeli dochód rodziny w przeliczeniu na osobę albo dochód osoby uczącej się nie przekracza kwoty </a:t>
            </a:r>
            <a:r>
              <a:rPr lang="pl-PL" b="1" u="sng" dirty="0"/>
              <a:t>844 zł. </a:t>
            </a:r>
          </a:p>
        </p:txBody>
      </p:sp>
    </p:spTree>
    <p:extLst>
      <p:ext uri="{BB962C8B-B14F-4D97-AF65-F5344CB8AC3E}">
        <p14:creationId xmlns:p14="http://schemas.microsoft.com/office/powerpoint/2010/main" val="3616324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3A163C-7906-45FD-AD90-DA3359F88870}"/>
              </a:ext>
            </a:extLst>
          </p:cNvPr>
          <p:cNvSpPr>
            <a:spLocks noGrp="1"/>
          </p:cNvSpPr>
          <p:nvPr>
            <p:ph type="title"/>
          </p:nvPr>
        </p:nvSpPr>
        <p:spPr/>
        <p:txBody>
          <a:bodyPr/>
          <a:lstStyle/>
          <a:p>
            <a:r>
              <a:rPr lang="pl-PL" dirty="0"/>
              <a:t>Zasiłek rodzinny</a:t>
            </a:r>
          </a:p>
        </p:txBody>
      </p:sp>
      <p:sp>
        <p:nvSpPr>
          <p:cNvPr id="3" name="Symbol zastępczy zawartości 2">
            <a:extLst>
              <a:ext uri="{FF2B5EF4-FFF2-40B4-BE49-F238E27FC236}">
                <a16:creationId xmlns:a16="http://schemas.microsoft.com/office/drawing/2014/main" id="{D7153B93-8248-4C1A-89BF-7032398B7881}"/>
              </a:ext>
            </a:extLst>
          </p:cNvPr>
          <p:cNvSpPr>
            <a:spLocks noGrp="1"/>
          </p:cNvSpPr>
          <p:nvPr>
            <p:ph idx="1"/>
          </p:nvPr>
        </p:nvSpPr>
        <p:spPr/>
        <p:txBody>
          <a:bodyPr/>
          <a:lstStyle/>
          <a:p>
            <a:pPr marL="0" indent="0" algn="just">
              <a:buNone/>
            </a:pPr>
            <a:r>
              <a:rPr lang="pl-PL" dirty="0"/>
              <a:t>Zasiłek rodzinny przysługuje osobom, o których mowa w pkt 1 i 2 do ukończenia przez dziecko : </a:t>
            </a:r>
          </a:p>
          <a:p>
            <a:pPr marL="342900" indent="-342900" algn="just">
              <a:buAutoNum type="arabicParenR"/>
            </a:pPr>
            <a:r>
              <a:rPr lang="pl-PL" dirty="0"/>
              <a:t>18. roku życia lub </a:t>
            </a:r>
          </a:p>
          <a:p>
            <a:pPr marL="342900" indent="-342900" algn="just">
              <a:buAutoNum type="arabicParenR"/>
            </a:pPr>
            <a:r>
              <a:rPr lang="pl-PL" dirty="0"/>
              <a:t> nauki w szkole, jednak nie dłużej niż do ukończenia 21. roku życia, albo</a:t>
            </a:r>
          </a:p>
          <a:p>
            <a:pPr marL="342900" indent="-342900" algn="just">
              <a:buAutoNum type="arabicParenR"/>
            </a:pPr>
            <a:r>
              <a:rPr lang="pl-PL" dirty="0"/>
              <a:t> 24. roku życia, jeżeli kontynuuje naukę w szkole lub w szkole wyższej i legitymuje się orzeczeniem o umiarkowanym albo znacznym stopniu niepełnosprawności. </a:t>
            </a:r>
          </a:p>
          <a:p>
            <a:pPr marL="0" indent="0" algn="just">
              <a:buNone/>
            </a:pPr>
            <a:endParaRPr lang="pl-PL" dirty="0"/>
          </a:p>
          <a:p>
            <a:pPr marL="0" indent="0" algn="just">
              <a:buNone/>
            </a:pPr>
            <a:r>
              <a:rPr lang="pl-PL" dirty="0"/>
              <a:t>Osobie uczącej się w szkole lub w szkole wyższej zasiłek przysługuje nie dłużej niż do ukończenia 24. roku życia.</a:t>
            </a:r>
          </a:p>
          <a:p>
            <a:pPr marL="0" indent="0">
              <a:buNone/>
            </a:pPr>
            <a:endParaRPr lang="pl-PL" dirty="0"/>
          </a:p>
        </p:txBody>
      </p:sp>
    </p:spTree>
    <p:extLst>
      <p:ext uri="{BB962C8B-B14F-4D97-AF65-F5344CB8AC3E}">
        <p14:creationId xmlns:p14="http://schemas.microsoft.com/office/powerpoint/2010/main" val="2566746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8D3CA-9A6A-4579-BED6-3412629E8223}"/>
              </a:ext>
            </a:extLst>
          </p:cNvPr>
          <p:cNvSpPr>
            <a:spLocks noGrp="1"/>
          </p:cNvSpPr>
          <p:nvPr>
            <p:ph type="title"/>
          </p:nvPr>
        </p:nvSpPr>
        <p:spPr/>
        <p:txBody>
          <a:bodyPr/>
          <a:lstStyle/>
          <a:p>
            <a:r>
              <a:rPr lang="pl-PL" dirty="0"/>
              <a:t>Zasiłek rodzinny </a:t>
            </a:r>
          </a:p>
        </p:txBody>
      </p:sp>
      <p:sp>
        <p:nvSpPr>
          <p:cNvPr id="3" name="Symbol zastępczy zawartości 2">
            <a:extLst>
              <a:ext uri="{FF2B5EF4-FFF2-40B4-BE49-F238E27FC236}">
                <a16:creationId xmlns:a16="http://schemas.microsoft.com/office/drawing/2014/main" id="{59C0E942-97FC-4E42-969B-BBC96900A52A}"/>
              </a:ext>
            </a:extLst>
          </p:cNvPr>
          <p:cNvSpPr>
            <a:spLocks noGrp="1"/>
          </p:cNvSpPr>
          <p:nvPr>
            <p:ph idx="1"/>
          </p:nvPr>
        </p:nvSpPr>
        <p:spPr>
          <a:xfrm>
            <a:off x="1066800" y="2103120"/>
            <a:ext cx="10058400" cy="3931920"/>
          </a:xfrm>
        </p:spPr>
        <p:txBody>
          <a:bodyPr>
            <a:normAutofit fontScale="70000" lnSpcReduction="20000"/>
          </a:bodyPr>
          <a:lstStyle/>
          <a:p>
            <a:pPr marL="0" indent="0" algn="just">
              <a:buNone/>
            </a:pPr>
            <a:r>
              <a:rPr lang="pl-PL" dirty="0"/>
              <a:t>Zasiłek rodzinny nie przysługuje, jeżeli:</a:t>
            </a:r>
          </a:p>
          <a:p>
            <a:pPr marL="342900" indent="-342900" algn="just">
              <a:buAutoNum type="arabicParenR"/>
            </a:pPr>
            <a:r>
              <a:rPr lang="pl-PL" dirty="0"/>
              <a:t>dziecko lub osoba ucząca się pozostają w związku małżeńskim; </a:t>
            </a:r>
          </a:p>
          <a:p>
            <a:pPr marL="342900" indent="-342900" algn="just">
              <a:buAutoNum type="arabicParenR"/>
            </a:pPr>
            <a:r>
              <a:rPr lang="pl-PL" dirty="0"/>
              <a:t>dziecko zostało umieszczone w instytucji zapewniającej całodobowe utrzymanie albo w pieczy zastępczej;</a:t>
            </a:r>
          </a:p>
          <a:p>
            <a:pPr marL="342900" indent="-342900" algn="just">
              <a:buAutoNum type="arabicParenR"/>
            </a:pPr>
            <a:r>
              <a:rPr lang="pl-PL" dirty="0"/>
              <a:t> osoba ucząca się została umieszczona w instytucji zapewniającej całodobowe utrzymanie; </a:t>
            </a:r>
          </a:p>
          <a:p>
            <a:pPr marL="342900" indent="-342900" algn="just">
              <a:buAutoNum type="arabicParenR"/>
            </a:pPr>
            <a:r>
              <a:rPr lang="pl-PL" dirty="0"/>
              <a:t>pełnoletnie dziecko lub osoba ucząca się jest uprawniona do zasiłku rodzinnego na własne dziecko;</a:t>
            </a:r>
          </a:p>
          <a:p>
            <a:pPr marL="342900" indent="-342900" algn="just">
              <a:buAutoNum type="arabicParenR"/>
            </a:pPr>
            <a:r>
              <a:rPr lang="pl-PL" dirty="0"/>
              <a:t>osobie samotnie wychowującej dziecko nie zostało ustalone, na rzecz dziecka od jego rodzica, świadczenie alimentacyjne na podstawie tytułu wykonawczego pochodzącego lub zatwierdzonego przez sąd, chyba że:</a:t>
            </a:r>
          </a:p>
          <a:p>
            <a:pPr marL="0" indent="0" algn="just">
              <a:buNone/>
            </a:pPr>
            <a:r>
              <a:rPr lang="pl-PL" dirty="0"/>
              <a:t> a) rodzice lub jedno z rodziców dziecka nie żyje, </a:t>
            </a:r>
          </a:p>
          <a:p>
            <a:pPr marL="0" indent="0" algn="just">
              <a:buNone/>
            </a:pPr>
            <a:r>
              <a:rPr lang="pl-PL" dirty="0"/>
              <a:t> b) ojciec dziecka jest nieznany, </a:t>
            </a:r>
          </a:p>
          <a:p>
            <a:pPr marL="0" indent="0" algn="just">
              <a:buNone/>
            </a:pPr>
            <a:r>
              <a:rPr lang="pl-PL" dirty="0"/>
              <a:t> c) powództwo o ustalenie świadczenia alimentacyjnego od drugiego z rodziców zostało oddalone, </a:t>
            </a:r>
          </a:p>
          <a:p>
            <a:pPr marL="0" indent="0" algn="just">
              <a:buNone/>
            </a:pPr>
            <a:r>
              <a:rPr lang="pl-PL" dirty="0"/>
              <a:t> d) sąd zobowiązał jednego z rodziców do ponoszenia całkowitych kosztów utrzymania dziecka i nie zobowiązał drugiego z rodziców do świadczenia alimentacyjnego na rzecz tego dziecka, </a:t>
            </a:r>
          </a:p>
          <a:p>
            <a:pPr marL="0" indent="0" algn="just">
              <a:buNone/>
            </a:pPr>
            <a:r>
              <a:rPr lang="pl-PL" dirty="0"/>
              <a:t> e) dziecko, zgodnie z orzeczeniem sądu, jest pod opieką naprzemienną obojga rodziców sprawowaną w porównywalnych i powtarzających się okresach;</a:t>
            </a:r>
          </a:p>
          <a:p>
            <a:pPr marL="0" indent="0" algn="just">
              <a:buNone/>
            </a:pPr>
            <a:r>
              <a:rPr lang="pl-PL" dirty="0"/>
              <a:t>6) członkowi rodziny przysługuje na dziecko zasiłek rodzinny za granicą, chyba że przepisy o koordynacji systemów zabezpieczenia społecznego lub dwustronne umowy o zabezpieczeniu społecznym stanowią inaczej.  </a:t>
            </a:r>
          </a:p>
        </p:txBody>
      </p:sp>
    </p:spTree>
    <p:extLst>
      <p:ext uri="{BB962C8B-B14F-4D97-AF65-F5344CB8AC3E}">
        <p14:creationId xmlns:p14="http://schemas.microsoft.com/office/powerpoint/2010/main" val="12528171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dło">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TM03457510[[fn=Mydło]]</Template>
  <TotalTime>352</TotalTime>
  <Words>4645</Words>
  <Application>Microsoft Office PowerPoint</Application>
  <PresentationFormat>Panoramiczny</PresentationFormat>
  <Paragraphs>255</Paragraphs>
  <Slides>47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47</vt:i4>
      </vt:variant>
    </vt:vector>
  </HeadingPairs>
  <TitlesOfParts>
    <vt:vector size="50" baseType="lpstr">
      <vt:lpstr>Arial</vt:lpstr>
      <vt:lpstr>Century Gothic</vt:lpstr>
      <vt:lpstr>Mydło</vt:lpstr>
      <vt:lpstr>Świadczenia rodzinne</vt:lpstr>
      <vt:lpstr>Podstawa prawna</vt:lpstr>
      <vt:lpstr>Rodzaje świadczeń rodzinnych</vt:lpstr>
      <vt:lpstr>Do zasiłku rodzinnego przysługują dodatki z tytułu:</vt:lpstr>
      <vt:lpstr>Świadczenia rodzinne przysługują:</vt:lpstr>
      <vt:lpstr>Prezentacja programu PowerPoint</vt:lpstr>
      <vt:lpstr>Zasiłek rodzinny</vt:lpstr>
      <vt:lpstr>Zasiłek rodzinny</vt:lpstr>
      <vt:lpstr>Zasiłek rodzinny </vt:lpstr>
      <vt:lpstr>Wysokość zasiłku rodzinnego</vt:lpstr>
      <vt:lpstr>Dodatek z tytułu urodzenia dziecka</vt:lpstr>
      <vt:lpstr>Dodatek z tytułu opieki nad dzieckiem w okresie korzystania z urlopu wychowawczego</vt:lpstr>
      <vt:lpstr>Dodatek z tytułu samotnego wychowywania dziecka</vt:lpstr>
      <vt:lpstr>Dodatek z tytułu wychowywania dziecka w rodzinie wielodzietnej</vt:lpstr>
      <vt:lpstr>Dodatek z tytułu kształcenia i rehabilitacji dziecka </vt:lpstr>
      <vt:lpstr>Dodatek z tytułu rozpoczęcia roku szkolnego:</vt:lpstr>
      <vt:lpstr>Dodatek z tytułu podjęcia przez dziecko nauki w szkole poza miejscem zamieszkania </vt:lpstr>
      <vt:lpstr>Jednorazowa zapomoga z tytułu urodzenia się dziecka</vt:lpstr>
      <vt:lpstr>Jednorazowa zapomoga z tytułu urodzenia się dziecka</vt:lpstr>
      <vt:lpstr>Świadczenia opiekuńcze</vt:lpstr>
      <vt:lpstr>Zasiłek pielęgnacyjny</vt:lpstr>
      <vt:lpstr>Zasiłek pielęgnacyjny</vt:lpstr>
      <vt:lpstr>Specjalny zasiłek opiekuńczy</vt:lpstr>
      <vt:lpstr>Specjalny zasiłek opiekuńczy</vt:lpstr>
      <vt:lpstr>Specjalny zasiłek opiekuńczy</vt:lpstr>
      <vt:lpstr>Świadczenie pielęgnacyjne</vt:lpstr>
      <vt:lpstr>Świadczenie pielęgnacyjne</vt:lpstr>
      <vt:lpstr>Świadczenie pielęgnacyjne</vt:lpstr>
      <vt:lpstr>Świadczenie pielęgnacyjne:</vt:lpstr>
      <vt:lpstr>Świadczenie rodzicielskie</vt:lpstr>
      <vt:lpstr>Świadczenie rodzicielskie</vt:lpstr>
      <vt:lpstr>Świadczenie rodzicielskie</vt:lpstr>
      <vt:lpstr>Świadczenie rodzicielskie</vt:lpstr>
      <vt:lpstr>Świadczenie rodzicielskie</vt:lpstr>
      <vt:lpstr>Świadczenie rodzicielskie</vt:lpstr>
      <vt:lpstr>Zapomoga wypłaca przez gminy, na podstawie art. 22a</vt:lpstr>
      <vt:lpstr>Świadczenie wypłacane przez gminy na podstawie art. 22b</vt:lpstr>
      <vt:lpstr>Ustalenie prawa do świadczeń rodzinnych</vt:lpstr>
      <vt:lpstr>Świadczenie wychowawcze</vt:lpstr>
      <vt:lpstr>Podstawa prawna</vt:lpstr>
      <vt:lpstr>Świadczenie wychowawcze</vt:lpstr>
      <vt:lpstr>Świadczenie wychowawcze</vt:lpstr>
      <vt:lpstr>Świadczenie wychowawcze</vt:lpstr>
      <vt:lpstr>Świadczenie wychowawcze</vt:lpstr>
      <vt:lpstr>Świadczenie wychowawcze </vt:lpstr>
      <vt:lpstr>Świadczenie wychowawcze</vt:lpstr>
      <vt:lpstr>Ustalenie prawa do świadczenia wychowawczego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Świadczenia rodzinne</dc:title>
  <dc:creator>Wieslaw Pochopien</dc:creator>
  <cp:lastModifiedBy>Wieslaw Pochopien</cp:lastModifiedBy>
  <cp:revision>32</cp:revision>
  <dcterms:created xsi:type="dcterms:W3CDTF">2018-01-20T19:41:56Z</dcterms:created>
  <dcterms:modified xsi:type="dcterms:W3CDTF">2018-01-24T19:51:20Z</dcterms:modified>
</cp:coreProperties>
</file>