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75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6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3C60AA-8DAA-4F7F-998F-40B4E7A17AC9}" type="datetimeFigureOut">
              <a:rPr lang="pl-PL" smtClean="0"/>
              <a:pPr/>
              <a:t>21.10.2018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8BB72F-29FA-403A-BE9B-34232612293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3622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8BB72F-29FA-403A-BE9B-34232612293B}" type="slidenum">
              <a:rPr lang="pl-PL" smtClean="0"/>
              <a:pPr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9724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21.10.2018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21.10.2018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21.10.2018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21.10.2018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21.10.2018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21.10.2018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21.10.2018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21.10.2018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21.10.2018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21.10.2018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3BC6-E217-4739-80F7-4547597F4C20}" type="datetimeFigureOut">
              <a:rPr lang="pl-PL" smtClean="0"/>
              <a:pPr/>
              <a:t>21.10.2018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8643BC6-E217-4739-80F7-4547597F4C20}" type="datetimeFigureOut">
              <a:rPr lang="pl-PL" smtClean="0"/>
              <a:pPr/>
              <a:t>21.10.2018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63080" y="0"/>
            <a:ext cx="8280920" cy="3312368"/>
          </a:xfrm>
        </p:spPr>
        <p:txBody>
          <a:bodyPr>
            <a:normAutofit/>
          </a:bodyPr>
          <a:lstStyle/>
          <a:p>
            <a:r>
              <a:rPr lang="pl-PL" sz="4000" b="1" dirty="0"/>
              <a:t>		ŚWIADCZENIE</a:t>
            </a:r>
            <a:endParaRPr lang="pl-PL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b="1" dirty="0"/>
              <a:t>   Następcza niemożliwość spełnienia świadczenia:</a:t>
            </a:r>
          </a:p>
          <a:p>
            <a:pPr algn="just"/>
            <a:r>
              <a:rPr lang="pl-PL" dirty="0"/>
              <a:t>w chwili powstania zobowiązania spełnienie świadczenia było możliwe, natomiast uległo to zmianie w trakcie istnienia stosunku zobowiązaniowego</a:t>
            </a:r>
          </a:p>
          <a:p>
            <a:pPr algn="just">
              <a:buFont typeface="Arial" pitchFamily="34" charset="0"/>
              <a:buChar char="•"/>
            </a:pPr>
            <a:r>
              <a:rPr lang="pl-PL" dirty="0"/>
              <a:t>skutki niemożliwości następczej uzależnione są od tego, czy strony ponoszą odpowiedzialność za okoliczności, które spowodowały niemożliwość spełnienia świadczenia</a:t>
            </a:r>
          </a:p>
          <a:p>
            <a:pPr algn="just"/>
            <a:r>
              <a:rPr lang="en-US" dirty="0"/>
              <a:t>art. 475 § 1, 495, 493 k.c.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l-PL" b="1" dirty="0"/>
              <a:t>	</a:t>
            </a:r>
            <a:r>
              <a:rPr lang="pl-PL" sz="3400" b="1" dirty="0"/>
              <a:t>Świadczenia w zobowiązaniach rezultatu i starannego działania</a:t>
            </a:r>
          </a:p>
          <a:p>
            <a:pPr algn="just">
              <a:buNone/>
            </a:pPr>
            <a:endParaRPr lang="pl-PL" sz="3400" dirty="0"/>
          </a:p>
          <a:p>
            <a:pPr algn="just"/>
            <a:r>
              <a:rPr lang="pl-PL" sz="3400" b="1" dirty="0"/>
              <a:t>świadczenie w zobowiązaniu rezultatu </a:t>
            </a:r>
            <a:r>
              <a:rPr lang="pl-PL" sz="3400" dirty="0"/>
              <a:t>ma na celu osiągnięcie z góry określonego efektu,</a:t>
            </a:r>
          </a:p>
          <a:p>
            <a:pPr algn="just">
              <a:buNone/>
            </a:pPr>
            <a:r>
              <a:rPr lang="pl-PL" sz="3400" dirty="0"/>
              <a:t>	 np. świadczenie z umowy o dzieło, polegające na wykonaniu oznaczonego dzieła (art. 627 k.c.),</a:t>
            </a:r>
          </a:p>
          <a:p>
            <a:pPr algn="just">
              <a:buNone/>
            </a:pPr>
            <a:r>
              <a:rPr lang="pl-PL" sz="3400" dirty="0"/>
              <a:t>   świadczenie z umowy pożyczki, polegające na przeniesieniu przez dającego pożyczkę na własność biorącego określonej ilości pieniędzy albo rzeczy oznaczonych tylko co do gatunku</a:t>
            </a:r>
          </a:p>
          <a:p>
            <a:pPr algn="just">
              <a:buNone/>
            </a:pPr>
            <a:r>
              <a:rPr lang="pl-PL" sz="3400" dirty="0"/>
              <a:t>   (art. 720 § 1 k.c.), wszystkie świadczenia polegające na zaniechaniu</a:t>
            </a:r>
          </a:p>
          <a:p>
            <a:pPr algn="just"/>
            <a:r>
              <a:rPr lang="pl-PL" sz="3400" b="1" dirty="0"/>
              <a:t>świadczenia w zobowiązaniu starannego działania </a:t>
            </a:r>
            <a:r>
              <a:rPr lang="pl-PL" sz="3400" dirty="0"/>
              <a:t>polegają na odpowiednim zachowaniu się dłużnika, któremu nie towarzyszy obowiązek osiągnięcia z góry określonego rezultatu,</a:t>
            </a:r>
          </a:p>
          <a:p>
            <a:pPr algn="just">
              <a:buNone/>
            </a:pPr>
            <a:r>
              <a:rPr lang="pl-PL" sz="3400" dirty="0"/>
              <a:t>	np. świadczenie radcy prawnego wynikające z umowy zlecenia, polegające na dokonaniu określonej czynności prawnej</a:t>
            </a:r>
          </a:p>
          <a:p>
            <a:pPr algn="just">
              <a:buNone/>
            </a:pPr>
            <a:r>
              <a:rPr lang="pl-PL" sz="3400" dirty="0"/>
              <a:t>   (art. 734 k.c.)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b="1" dirty="0"/>
              <a:t>Problem, czy z przedstawionym podziałem wiążą się zasady dotyczące rozkładu ciężaru dowodu i zasad odpowiedzialności dłużnika:</a:t>
            </a:r>
            <a:endParaRPr lang="pl-PL" dirty="0"/>
          </a:p>
          <a:p>
            <a:pPr algn="just">
              <a:buNone/>
            </a:pPr>
            <a:r>
              <a:rPr lang="pl-PL" b="1" dirty="0"/>
              <a:t>	1)</a:t>
            </a:r>
            <a:r>
              <a:rPr lang="pl-PL" dirty="0"/>
              <a:t> nie</a:t>
            </a:r>
          </a:p>
          <a:p>
            <a:pPr algn="just">
              <a:buNone/>
            </a:pPr>
            <a:r>
              <a:rPr lang="pl-PL" dirty="0"/>
              <a:t>   (T. Dybowski, T. Pajor, Z. Radwański, A. Olejniczak,</a:t>
            </a:r>
          </a:p>
          <a:p>
            <a:pPr algn="just">
              <a:buNone/>
            </a:pPr>
            <a:r>
              <a:rPr lang="pl-PL" dirty="0"/>
              <a:t>   P. Machnikowski)</a:t>
            </a:r>
          </a:p>
          <a:p>
            <a:pPr algn="just">
              <a:buNone/>
            </a:pPr>
            <a:r>
              <a:rPr lang="pl-PL" dirty="0"/>
              <a:t>   pogląd ten zasługuje na aprobatę</a:t>
            </a:r>
          </a:p>
          <a:p>
            <a:pPr algn="just">
              <a:buNone/>
            </a:pPr>
            <a:r>
              <a:rPr lang="pl-PL" b="1" dirty="0"/>
              <a:t>	2)</a:t>
            </a:r>
            <a:r>
              <a:rPr lang="pl-PL" dirty="0"/>
              <a:t> w przypadku zobowiązania rezultatu dłużnik ponosi odpowiedzialność na zasadzie ryzyka, a nie na zasadzie winy (Z. K. Nowakowski, M. Romanowski) </a:t>
            </a:r>
          </a:p>
          <a:p>
            <a:pPr algn="just"/>
            <a:r>
              <a:rPr lang="pl-PL" dirty="0"/>
              <a:t>wątpliwości terminologiczne związane w rozważanym podziałem </a:t>
            </a:r>
          </a:p>
          <a:p>
            <a:pPr algn="just"/>
            <a:r>
              <a:rPr lang="pl-PL" dirty="0"/>
              <a:t>wątpliwości związane z brakiem jasnych kryteriów podziału oraz komplikacjami, jakie mogą wystąpić w przypadku zobowiązania o kilku świadczeniach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404664"/>
            <a:ext cx="7498080" cy="4800600"/>
          </a:xfrm>
        </p:spPr>
        <p:txBody>
          <a:bodyPr/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RODZAJE ŚWIADCZEŃ</a:t>
            </a: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b="1" dirty="0"/>
              <a:t>	Świadczenia w zobowiązaniu przemiennym</a:t>
            </a:r>
          </a:p>
          <a:p>
            <a:pPr algn="ctr">
              <a:buNone/>
            </a:pPr>
            <a:r>
              <a:rPr lang="pl-PL" b="1" dirty="0"/>
              <a:t>i z upoważnieniem przemiennym</a:t>
            </a:r>
          </a:p>
          <a:p>
            <a:pPr algn="just">
              <a:buNone/>
            </a:pPr>
            <a:endParaRPr lang="pl-PL" dirty="0"/>
          </a:p>
          <a:p>
            <a:pPr algn="just"/>
            <a:r>
              <a:rPr lang="pl-PL" b="1" dirty="0"/>
              <a:t>zobowiązanie przemienne </a:t>
            </a:r>
            <a:r>
              <a:rPr lang="pl-PL" dirty="0"/>
              <a:t>polega na tym, że jego wykonanie może nastąpić przez spełnienie jednego z kilku świadczeń </a:t>
            </a:r>
          </a:p>
          <a:p>
            <a:pPr algn="just">
              <a:buNone/>
            </a:pPr>
            <a:r>
              <a:rPr lang="pl-PL" dirty="0"/>
              <a:t>   (art. 365 § 1 k.c.)</a:t>
            </a:r>
          </a:p>
          <a:p>
            <a:pPr algn="just"/>
            <a:r>
              <a:rPr lang="pl-PL" dirty="0"/>
              <a:t>koncentracja świadczeń - dokonanie wyboru świadczenia, które ma być spełnione;</a:t>
            </a:r>
          </a:p>
          <a:p>
            <a:pPr algn="just">
              <a:buNone/>
            </a:pPr>
            <a:r>
              <a:rPr lang="pl-PL" dirty="0"/>
              <a:t>    jednostronna czynność prawna o charakterze prawokształtującym</a:t>
            </a:r>
          </a:p>
          <a:p>
            <a:pPr algn="just"/>
            <a:r>
              <a:rPr lang="pl-PL" dirty="0"/>
              <a:t>prawo do dokonania koncentracji może przysługiwać dłużnikowi, wierzycielowi albo osobie trzeciej</a:t>
            </a:r>
          </a:p>
          <a:p>
            <a:pPr algn="just"/>
            <a:r>
              <a:rPr lang="pl-PL" dirty="0"/>
              <a:t>jeżeli z czynności prawnej, z ustawy lub z okoliczności nie wynika nic innego, wybór świadczenia należy do dłużnika (art. 365 § 1 k.c.)</a:t>
            </a:r>
          </a:p>
          <a:p>
            <a:pPr algn="just"/>
            <a:r>
              <a:rPr lang="pl-PL" dirty="0"/>
              <a:t>jeżeli uprawnienie do wyboru świadczenia przysługuje wierzycielowi albo dłużnikowi, a uprawniony z niego nie skorzysta, druga strona może wyznaczyć mu w tym celu odpowiedni termin, po którego bezskutecznym upływie uprawnienie do wyboru świadczenia przechodzi na drugą stronę (art. 365 § 3 k.c.)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332656"/>
            <a:ext cx="8250120" cy="6192688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b="1" dirty="0"/>
              <a:t>sporna jest możliwość kilkukrotnego przejścia uprawnień do wyboru świadczenia:</a:t>
            </a:r>
          </a:p>
          <a:p>
            <a:pPr algn="just">
              <a:buNone/>
            </a:pPr>
            <a:r>
              <a:rPr lang="pl-PL" b="1" dirty="0"/>
              <a:t>	1)</a:t>
            </a:r>
            <a:r>
              <a:rPr lang="pl-PL" dirty="0"/>
              <a:t> część autorów dopuszcza taką możliwość (T. Dybowski, A. Pyrzyńska, T. Wiśniewski)</a:t>
            </a:r>
          </a:p>
          <a:p>
            <a:pPr algn="just">
              <a:buNone/>
            </a:pPr>
            <a:r>
              <a:rPr lang="pl-PL" b="1" dirty="0"/>
              <a:t>	2)</a:t>
            </a:r>
            <a:r>
              <a:rPr lang="pl-PL" dirty="0"/>
              <a:t> dominuje natomiast stanowisko przeciwne (F. Błahuta, A. Ohanowicz, P. Machnikowski)</a:t>
            </a:r>
          </a:p>
          <a:p>
            <a:pPr algn="just">
              <a:buNone/>
            </a:pPr>
            <a:endParaRPr lang="pl-PL" dirty="0"/>
          </a:p>
          <a:p>
            <a:pPr algn="just"/>
            <a:r>
              <a:rPr lang="pl-PL" dirty="0"/>
              <a:t>uprawnienie dłużnika i wierzyciela do wyznaczenia dodatkowego terminu do dokonania koncentracji osobie trzeciej, gdy nie korzysta ona z przyznanego jej uprawnienia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260648"/>
            <a:ext cx="8106104" cy="659735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b="1" dirty="0"/>
              <a:t>Problem czy strona, która wyznaczyła termin osobie trzeciej, po jego bezskutecznym upływie może wystąpić do sądu o rozstrzygnięcie?</a:t>
            </a:r>
            <a:endParaRPr lang="pl-PL" dirty="0"/>
          </a:p>
          <a:p>
            <a:pPr algn="just">
              <a:buNone/>
            </a:pPr>
            <a:r>
              <a:rPr lang="pl-PL" b="1" dirty="0"/>
              <a:t>	1)</a:t>
            </a:r>
            <a:r>
              <a:rPr lang="pl-PL" dirty="0"/>
              <a:t> tak (Z. Radwański, A. Olejniczak, T. Dybowski, A. Pyrzyńska, W. Czachórski)</a:t>
            </a:r>
          </a:p>
          <a:p>
            <a:pPr algn="just">
              <a:buNone/>
            </a:pPr>
            <a:r>
              <a:rPr lang="pl-PL" b="1" dirty="0"/>
              <a:t>	2)</a:t>
            </a:r>
            <a:r>
              <a:rPr lang="pl-PL" dirty="0"/>
              <a:t> nie, ze względu na brak odpowiedniej normy prawnej; w razie niedokonania wyboru przez osobę trzecią zobowiązanie pozostaje niedookreślone i nie może zostać przymusowo zrealizowane</a:t>
            </a:r>
          </a:p>
          <a:p>
            <a:pPr algn="just">
              <a:buNone/>
            </a:pPr>
            <a:r>
              <a:rPr lang="pl-PL" dirty="0"/>
              <a:t>   (A. Ohanowicz, P. Machnikowski)</a:t>
            </a:r>
          </a:p>
          <a:p>
            <a:pPr algn="just">
              <a:buNone/>
            </a:pPr>
            <a:endParaRPr lang="pl-PL" dirty="0"/>
          </a:p>
          <a:p>
            <a:pPr algn="just"/>
            <a:r>
              <a:rPr lang="pl-PL" dirty="0"/>
              <a:t>pierwotna niemożliwość spełnienia świadczenia zachodzi, gdy niemożliwe jest spełnienie wszystkich alternatywnych świadczeń; wyjątek w sytuacji, gdy prawo do dokonania wyboru świadczenia przysługuje wierzycielowi</a:t>
            </a:r>
          </a:p>
          <a:p>
            <a:pPr algn="just"/>
            <a:r>
              <a:rPr lang="pl-PL" dirty="0"/>
              <a:t>skutki następczej niemożliwości spełnienia świadczenia zależą od tego, czy odnosi się ona do wszystkich świadczeń, czy dłużnik ponosi za nią odpowiedzialność i komu przysługuje prawo dokonania wyboru świadczenia (art. 475 i 471 k.c.) </a:t>
            </a:r>
          </a:p>
          <a:p>
            <a:pPr algn="just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260648"/>
            <a:ext cx="8106104" cy="65973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b="1" dirty="0"/>
              <a:t>zobowiązanie z upoważnieniem przemiennym (facultas alternativa)</a:t>
            </a:r>
          </a:p>
          <a:p>
            <a:pPr algn="just">
              <a:buNone/>
            </a:pPr>
            <a:r>
              <a:rPr lang="pl-PL" dirty="0"/>
              <a:t>  dłużnik od chwili powstania stosunku obligacyjnego jest zobowiązany do spełnienia jednego określonego świadczenia, przysługuje mu jednak uprawnienie do wykonania zobowiązania przez spełnienie innego świadczenia</a:t>
            </a:r>
          </a:p>
          <a:p>
            <a:pPr algn="just"/>
            <a:r>
              <a:rPr lang="pl-PL" dirty="0"/>
              <a:t>upoważnienie przemienne może wynikać z umowy stron albo z przepisów prawnych</a:t>
            </a:r>
          </a:p>
          <a:p>
            <a:pPr algn="just">
              <a:buNone/>
            </a:pPr>
            <a:r>
              <a:rPr lang="pl-PL" dirty="0"/>
              <a:t>   np. art. 391, 897, 938, 974, 1000 § 3 k.c.</a:t>
            </a:r>
          </a:p>
          <a:p>
            <a:pPr algn="just"/>
            <a:r>
              <a:rPr lang="pl-PL" dirty="0"/>
              <a:t>przy ocenie niemożliwości świadczenia uwzględnieniu podlega świadczenie zasadnicze; skutki zależą od tego, czy dłużnik ponosi odpowiedzialność za niemożliwość jego spełnienia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260648"/>
            <a:ext cx="8106104" cy="6264696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/>
              <a:t>	</a:t>
            </a:r>
            <a:r>
              <a:rPr lang="pl-PL" sz="3400" b="1" dirty="0"/>
              <a:t>Świadczenia główne i uboczne</a:t>
            </a:r>
          </a:p>
          <a:p>
            <a:pPr algn="just">
              <a:buNone/>
            </a:pPr>
            <a:endParaRPr lang="pl-PL" sz="3400" dirty="0"/>
          </a:p>
          <a:p>
            <a:pPr algn="just"/>
            <a:r>
              <a:rPr lang="pl-PL" sz="3400" dirty="0"/>
              <a:t>konieczność odróżniania czynności przygotowawczych od świadczenia</a:t>
            </a:r>
          </a:p>
          <a:p>
            <a:pPr algn="just"/>
            <a:r>
              <a:rPr lang="pl-PL" sz="3400" dirty="0"/>
              <a:t>świadczenia uboczne – wspomagają realizację świadczenia głównego lub uzupełniają je;</a:t>
            </a:r>
          </a:p>
          <a:p>
            <a:pPr algn="just">
              <a:buNone/>
            </a:pPr>
            <a:r>
              <a:rPr lang="pl-PL" sz="3400" dirty="0"/>
              <a:t>   mogą wynikać z  odpowiednich postanowień umowy (np. kaucja w umowie najmu) albo z ustawy</a:t>
            </a:r>
          </a:p>
          <a:p>
            <a:pPr algn="just">
              <a:buNone/>
            </a:pPr>
            <a:r>
              <a:rPr lang="pl-PL" sz="3400" dirty="0"/>
              <a:t>   (np. art. 481 § 1, 459, 460, 269 § 2, 270, 364 k.c.)</a:t>
            </a:r>
          </a:p>
          <a:p>
            <a:pPr algn="just"/>
            <a:r>
              <a:rPr lang="pl-PL" sz="3400" dirty="0"/>
              <a:t>o charakterze danego świadczenia decyduje cel zachowania się i funkcja, jaką ono pełni ze względu na cel zobowiązania</a:t>
            </a:r>
          </a:p>
          <a:p>
            <a:pPr algn="just"/>
            <a:r>
              <a:rPr lang="pl-PL" sz="3400" dirty="0"/>
              <a:t>możliwość dochodzenia przymusowej realizacji świadczeń ubocznych w drodze samodzielnych roszczeń</a:t>
            </a:r>
          </a:p>
          <a:p>
            <a:pPr algn="just"/>
            <a:endParaRPr lang="pl-PL" sz="3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260648"/>
            <a:ext cx="8106104" cy="6264696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l-PL" b="1" dirty="0"/>
              <a:t>	Świadczenia jednorazowe, okresowe i ciągłe</a:t>
            </a:r>
          </a:p>
          <a:p>
            <a:pPr algn="just">
              <a:buNone/>
            </a:pPr>
            <a:endParaRPr lang="pl-PL" dirty="0"/>
          </a:p>
          <a:p>
            <a:pPr algn="just">
              <a:buFont typeface="Arial" pitchFamily="34" charset="0"/>
              <a:buChar char="•"/>
            </a:pPr>
            <a:r>
              <a:rPr lang="pl-PL" dirty="0"/>
              <a:t>podział oparty na zastosowaniu kryterium, jakim jest czynnik czasu</a:t>
            </a:r>
          </a:p>
          <a:p>
            <a:pPr algn="just">
              <a:buFont typeface="Arial" pitchFamily="34" charset="0"/>
              <a:buChar char="•"/>
            </a:pPr>
            <a:r>
              <a:rPr lang="pl-PL" b="1" dirty="0"/>
              <a:t>świadczenia jednorazowe </a:t>
            </a:r>
            <a:r>
              <a:rPr lang="pl-PL" dirty="0"/>
              <a:t>- czynnik czasu nie przyczynia się do określenia ich treści i rozmiaru; ma znaczenie jedynie w kontekście terminu spełnienia świadczenia</a:t>
            </a:r>
          </a:p>
          <a:p>
            <a:pPr algn="just"/>
            <a:r>
              <a:rPr lang="pl-PL" dirty="0"/>
              <a:t>realizacja świadczenia poprzez jedno albo kilka zachowań</a:t>
            </a:r>
          </a:p>
          <a:p>
            <a:pPr algn="just"/>
            <a:r>
              <a:rPr lang="pl-PL" dirty="0"/>
              <a:t>art. 456 k.c.</a:t>
            </a:r>
          </a:p>
          <a:p>
            <a:pPr algn="just">
              <a:buFont typeface="Arial" pitchFamily="34" charset="0"/>
              <a:buChar char="•"/>
            </a:pPr>
            <a:r>
              <a:rPr lang="pl-PL" b="1" dirty="0"/>
              <a:t>świadczenia okresowe </a:t>
            </a:r>
            <a:r>
              <a:rPr lang="pl-PL" dirty="0"/>
              <a:t>- spełniane poprzez dokonywanie przez dłużnika określonych czynności cyklicznie, w z góry określonych odstępach czasu; zwykle polegają one na periodycznym spełnianiu świadczeń pieniężnych lub rzeczy zamiennych</a:t>
            </a:r>
          </a:p>
          <a:p>
            <a:pPr algn="just">
              <a:buNone/>
            </a:pPr>
            <a:r>
              <a:rPr lang="pl-PL" dirty="0"/>
              <a:t>   np. świadczenia rentowe, alimentacyjne, czynszowe, wynagrodzenie w stosunku pracy</a:t>
            </a:r>
          </a:p>
          <a:p>
            <a:pPr algn="just"/>
            <a:r>
              <a:rPr lang="pl-PL" dirty="0"/>
              <a:t>czas wpływa na określenie treści świadczenia i ich globalnego rozmiaru </a:t>
            </a:r>
          </a:p>
          <a:p>
            <a:pPr algn="just"/>
            <a:r>
              <a:rPr lang="pl-PL" dirty="0"/>
              <a:t>samoistny charakter każdego z cyklicznych świadczeń</a:t>
            </a:r>
          </a:p>
          <a:p>
            <a:pPr algn="just"/>
            <a:r>
              <a:rPr lang="pl-PL" dirty="0"/>
              <a:t>art. 466 k.c.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endParaRPr lang="pl-PL" dirty="0"/>
          </a:p>
          <a:p>
            <a:endParaRPr lang="pl-PL" dirty="0"/>
          </a:p>
          <a:p>
            <a:pPr algn="just"/>
            <a:r>
              <a:rPr lang="pl-PL" dirty="0"/>
              <a:t>świadczenie oznacza zachowanie dłużnika zgodne z treścią zobowiązania i czyniące zadość interesowi wierzyciela</a:t>
            </a:r>
          </a:p>
          <a:p>
            <a:pPr algn="just"/>
            <a:r>
              <a:rPr lang="pl-PL" dirty="0"/>
              <a:t>świadczenie może polegać na działaniu albo na zaniechaniu (art. 353 § 2 k.c.);</a:t>
            </a:r>
          </a:p>
          <a:p>
            <a:pPr algn="just">
              <a:buNone/>
            </a:pPr>
            <a:r>
              <a:rPr lang="pl-PL" dirty="0"/>
              <a:t>   jest to podział wyczerpujący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260648"/>
            <a:ext cx="8106104" cy="6264696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Arial" pitchFamily="34" charset="0"/>
              <a:buChar char="•"/>
            </a:pPr>
            <a:r>
              <a:rPr lang="pl-PL" b="1" dirty="0"/>
              <a:t>świadczenia ciągłe -</a:t>
            </a:r>
            <a:r>
              <a:rPr lang="pl-PL" dirty="0"/>
              <a:t> polegają one na obowiązku zachowania się dłużnika w określony sposób w czasie trwania stosunku zobowiązaniowego;</a:t>
            </a:r>
          </a:p>
          <a:p>
            <a:pPr algn="just">
              <a:buNone/>
            </a:pPr>
            <a:r>
              <a:rPr lang="pl-PL" dirty="0"/>
              <a:t>   brak możliwości wyróżnienia cyklicznie powtarzających się zachowań, które można byłoby traktować jako samodzielne świadczenia albo części świadczenia</a:t>
            </a:r>
          </a:p>
          <a:p>
            <a:pPr marL="82296" indent="0" algn="just">
              <a:buNone/>
            </a:pPr>
            <a:r>
              <a:rPr lang="pl-PL" dirty="0"/>
              <a:t>   np. świadczenie wynajmującego</a:t>
            </a:r>
            <a:r>
              <a:rPr lang="pl-PL"/>
              <a:t>, wydzierżawiającego</a:t>
            </a:r>
            <a:endParaRPr lang="pl-PL" dirty="0"/>
          </a:p>
          <a:p>
            <a:pPr algn="just"/>
            <a:r>
              <a:rPr lang="pl-PL" b="1" u="sng" dirty="0"/>
              <a:t>zobowiązania ciągłe (trwałe)</a:t>
            </a:r>
            <a:r>
              <a:rPr lang="pl-PL" b="1" dirty="0"/>
              <a:t> </a:t>
            </a:r>
            <a:r>
              <a:rPr lang="pl-PL" dirty="0"/>
              <a:t>– zobowiązania ze świadczeniem okresowym lub ciągłym</a:t>
            </a:r>
          </a:p>
          <a:p>
            <a:pPr algn="just"/>
            <a:r>
              <a:rPr lang="pl-PL" b="1" dirty="0"/>
              <a:t>zobowiązania terminowe o charakterze ciągłym</a:t>
            </a:r>
          </a:p>
          <a:p>
            <a:pPr algn="just"/>
            <a:r>
              <a:rPr lang="pl-PL" b="1" dirty="0"/>
              <a:t>art. 365¹ k.c.: </a:t>
            </a:r>
            <a:r>
              <a:rPr lang="pl-PL" dirty="0"/>
              <a:t>„</a:t>
            </a:r>
            <a:r>
              <a:rPr lang="pl-PL" b="1" dirty="0"/>
              <a:t>Zobowiązanie bezterminowe o charakterze ciągłym </a:t>
            </a:r>
            <a:r>
              <a:rPr lang="pl-PL" dirty="0"/>
              <a:t>wygasa po wypowiedzeniu przez dłużnika lub wierzyciela z zachowaniem terminów umownych, ustawowych lub zwyczajowych, a w razie braku takich terminów niezwłocznie po wypowiedzeniu”</a:t>
            </a:r>
          </a:p>
          <a:p>
            <a:pPr algn="just"/>
            <a:r>
              <a:rPr lang="pl-PL" dirty="0"/>
              <a:t>skutek na przyszłość (ex nunc) </a:t>
            </a:r>
          </a:p>
          <a:p>
            <a:pPr algn="just"/>
            <a:r>
              <a:rPr lang="pl-PL" dirty="0"/>
              <a:t>możliwość odstąpienia od zobowiązań ciągłych w przypadkach określonych przez ustawodawcę, co do zasady ze skutkiem na przyszłość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5253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b="1" dirty="0"/>
              <a:t>	Przedmiot świadczenia</a:t>
            </a:r>
          </a:p>
          <a:p>
            <a:pPr>
              <a:buNone/>
            </a:pPr>
            <a:endParaRPr lang="pl-PL" dirty="0"/>
          </a:p>
          <a:p>
            <a:pPr algn="just"/>
            <a:r>
              <a:rPr lang="pl-PL" dirty="0"/>
              <a:t>dobra materialne lub niematerialne, których dotyczy zachowanie się dłużnika (Z. Radwański, A. Olejniczak)</a:t>
            </a:r>
          </a:p>
          <a:p>
            <a:pPr algn="just">
              <a:buNone/>
            </a:pPr>
            <a:r>
              <a:rPr lang="pl-PL" dirty="0"/>
              <a:t>   lub ze względu na które dłużnik zobowiązany jest do określonego zachowania się wobec wierzyciela</a:t>
            </a:r>
          </a:p>
          <a:p>
            <a:pPr algn="just">
              <a:buNone/>
            </a:pPr>
            <a:r>
              <a:rPr lang="pl-PL" dirty="0"/>
              <a:t>   (T. Dybowski, A. Pyrzyńska)</a:t>
            </a:r>
          </a:p>
          <a:p>
            <a:pPr algn="just">
              <a:buNone/>
            </a:pPr>
            <a:r>
              <a:rPr lang="pl-PL" dirty="0"/>
              <a:t>   np. rzeczy, ich części składowe lub zbiory, dobra niematerialne, prawa majątkowe, zorganizowane zespoły majątkowe</a:t>
            </a:r>
          </a:p>
          <a:p>
            <a:pPr algn="just"/>
            <a:r>
              <a:rPr lang="pl-PL" dirty="0"/>
              <a:t>nie w każdym stosunku zobowiązaniowym możliwe jest wskazanie przedmiotu świadczenia</a:t>
            </a:r>
          </a:p>
          <a:p>
            <a:pPr algn="just">
              <a:buNone/>
            </a:pPr>
            <a:r>
              <a:rPr lang="pl-PL" dirty="0"/>
              <a:t>	np. umowa o pracę, umowa zlecenia</a:t>
            </a:r>
          </a:p>
          <a:p>
            <a:pPr algn="just"/>
            <a:r>
              <a:rPr lang="pl-PL" dirty="0"/>
              <a:t>jako przedmiot świadczenia należy traktować dobro o charakterze samoistnym, którego byt jest niezależny od samego zachowania się dłużnika, co wyraża się zwykle</a:t>
            </a:r>
          </a:p>
          <a:p>
            <a:pPr algn="just">
              <a:buNone/>
            </a:pPr>
            <a:r>
              <a:rPr lang="pl-PL" dirty="0"/>
              <a:t>   w ucieleśnieniu tego dobra, np. utwór muzyczny ucieleśniony w nagraniu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5172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/>
              <a:t>	Cel świadczenia: </a:t>
            </a:r>
          </a:p>
          <a:p>
            <a:pPr>
              <a:buFont typeface="Arial" pitchFamily="34" charset="0"/>
              <a:buChar char="•"/>
            </a:pPr>
            <a:r>
              <a:rPr lang="pl-PL" dirty="0"/>
              <a:t>zaspokojenie interesu wierzyciela</a:t>
            </a:r>
          </a:p>
          <a:p>
            <a:r>
              <a:rPr lang="pl-PL" dirty="0"/>
              <a:t> podlega on ocenie ze względu na swoją zgodność ze społeczno-gospodarczym przeznaczeniem prawa i z zasadami współżycia społecznego (art. 5 k.c.)</a:t>
            </a:r>
          </a:p>
          <a:p>
            <a:r>
              <a:rPr lang="pl-PL" dirty="0"/>
              <a:t>majątkowy lub niemajątkowy charakter interesu wierzyciela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	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9592" y="332656"/>
            <a:ext cx="7498080" cy="6192688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pl-PL" b="1" dirty="0"/>
              <a:t>   </a:t>
            </a:r>
            <a:r>
              <a:rPr lang="pl-PL" sz="3400" b="1" dirty="0"/>
              <a:t>Zagadnienie konieczności prawidłowego zaspokojenia interesu wierzyciela dla możliwości przyjęcia, że świadczenie zostało prawidłowo spełnione:</a:t>
            </a:r>
          </a:p>
          <a:p>
            <a:pPr algn="just">
              <a:buNone/>
            </a:pPr>
            <a:endParaRPr lang="pl-PL" sz="3400" dirty="0"/>
          </a:p>
          <a:p>
            <a:pPr algn="just">
              <a:buNone/>
            </a:pPr>
            <a:r>
              <a:rPr lang="pl-PL" sz="3400" b="1" dirty="0"/>
              <a:t>	1)</a:t>
            </a:r>
            <a:r>
              <a:rPr lang="pl-PL" sz="3400" dirty="0"/>
              <a:t> prawidłowe spełnienie świadczenia następuje jedynie wówczas, gdy wskutek zachowania dłużnika interes wierzyciela zostanie prawidłowo zaspokojony;</a:t>
            </a:r>
          </a:p>
          <a:p>
            <a:pPr algn="just">
              <a:buNone/>
            </a:pPr>
            <a:r>
              <a:rPr lang="pl-PL" sz="3400" dirty="0"/>
              <a:t>	zaspokojenie tego interesu wskutek innych okoliczności, niż świadczenie dłużnika prowadzi do wygaśnięcia zobowiązania (W. Czachórski, T. Dybowski, T. Pajor)</a:t>
            </a:r>
          </a:p>
          <a:p>
            <a:pPr algn="just">
              <a:buNone/>
            </a:pPr>
            <a:endParaRPr lang="pl-PL" sz="3400" dirty="0"/>
          </a:p>
          <a:p>
            <a:pPr algn="just">
              <a:buNone/>
            </a:pPr>
            <a:r>
              <a:rPr lang="pl-PL" sz="3400" b="1" dirty="0"/>
              <a:t>	2)</a:t>
            </a:r>
            <a:r>
              <a:rPr lang="pl-PL" sz="3400" dirty="0"/>
              <a:t> pojęcie interesu wierzyciela nie stanowi przyjętego przez ustawodawcę kryterium;</a:t>
            </a:r>
          </a:p>
          <a:p>
            <a:pPr algn="just">
              <a:buNone/>
            </a:pPr>
            <a:r>
              <a:rPr lang="pl-PL" sz="3400" dirty="0"/>
              <a:t>	trudności z wyjaśnieniem, dlaczego zaspokojenie interesu wierzyciela w inny sposób, niż poprzez uzyskanie świadczenia bądź wygaśnięcie tego interesu miałoby prowadzić do ustania stosunku zobowiązaniowego (A. Klein, P. Machnikowski)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659735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pl-PL" b="1" dirty="0"/>
              <a:t>	</a:t>
            </a:r>
            <a:r>
              <a:rPr lang="pl-PL" sz="5500" b="1" dirty="0"/>
              <a:t>Czy realizacji świadczenia musi towarzyszyć wola dłużnika wykonania zobowiązania – sporne:</a:t>
            </a:r>
          </a:p>
          <a:p>
            <a:pPr>
              <a:buNone/>
            </a:pPr>
            <a:endParaRPr lang="pl-PL" sz="5500" dirty="0"/>
          </a:p>
          <a:p>
            <a:pPr>
              <a:buNone/>
            </a:pPr>
            <a:r>
              <a:rPr lang="pl-PL" sz="5500" b="1" dirty="0"/>
              <a:t>	1)</a:t>
            </a:r>
            <a:r>
              <a:rPr lang="pl-PL" sz="5500" dirty="0"/>
              <a:t> świadczenie jest zawsze przejawem woli dłużnika, mającego zamiar wykonać ciążący na nim obowiązek prawny; </a:t>
            </a:r>
          </a:p>
          <a:p>
            <a:pPr>
              <a:buNone/>
            </a:pPr>
            <a:r>
              <a:rPr lang="pl-PL" sz="5500" dirty="0"/>
              <a:t>    świadczenie jest czynnością prawną, stosuje się do niego np. przepisy dotyczące wad oświadczeń woli, czy też wymogi dotyczące formy czynności prawnych (F. Zoll)</a:t>
            </a:r>
          </a:p>
          <a:p>
            <a:pPr algn="just">
              <a:buNone/>
            </a:pPr>
            <a:r>
              <a:rPr lang="pl-PL" sz="5500" b="1" dirty="0"/>
              <a:t>	2)</a:t>
            </a:r>
            <a:r>
              <a:rPr lang="pl-PL" sz="5500" dirty="0"/>
              <a:t> świadczenie może być zarówno czynnością prawną, jak i czynnością faktyczną; niezależnie od tego dłużnik zawsze spełnia świadczenie z zamiarem wykonania zobowiązania (W. Czachórski)</a:t>
            </a:r>
          </a:p>
          <a:p>
            <a:pPr algn="just">
              <a:buNone/>
            </a:pPr>
            <a:r>
              <a:rPr lang="pl-PL" sz="5500" b="1" dirty="0"/>
              <a:t>	3)</a:t>
            </a:r>
            <a:r>
              <a:rPr lang="pl-PL" sz="5500" dirty="0"/>
              <a:t> świadczenie nie zawsze musi być zachowaniem intencjonalnie skierowanym na wykonanie określonego zobowiązania, nie musi też zawsze być kwalifikowane jako czynność prawna - decyduje o tym treść zobowiązania</a:t>
            </a:r>
          </a:p>
          <a:p>
            <a:pPr algn="just">
              <a:buNone/>
            </a:pPr>
            <a:r>
              <a:rPr lang="pl-PL" sz="5500" dirty="0"/>
              <a:t>   (T. Dybowski, A. Pyrzyńska; Z. Radwański, A. Olejniczak)</a:t>
            </a:r>
          </a:p>
          <a:p>
            <a:pPr algn="just">
              <a:buNone/>
            </a:pPr>
            <a:r>
              <a:rPr lang="pl-PL" sz="5500" dirty="0"/>
              <a:t>	świadczenie polegające na dokonaniu czynności prawnej</a:t>
            </a:r>
          </a:p>
          <a:p>
            <a:pPr algn="just">
              <a:buNone/>
            </a:pPr>
            <a:r>
              <a:rPr lang="pl-PL" sz="5500" dirty="0"/>
              <a:t>   np. przeniesienie własności, dokonanie zapłaty</a:t>
            </a:r>
          </a:p>
          <a:p>
            <a:pPr algn="just">
              <a:buNone/>
            </a:pPr>
            <a:r>
              <a:rPr lang="pl-PL" sz="5500" dirty="0"/>
              <a:t>	świadczenie będące czynnością faktyczną</a:t>
            </a:r>
          </a:p>
          <a:p>
            <a:pPr algn="just">
              <a:buNone/>
            </a:pPr>
            <a:r>
              <a:rPr lang="pl-PL" sz="5500" dirty="0"/>
              <a:t>   np. świadczenia polegające na zaniechaniu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577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b="1" dirty="0"/>
              <a:t>	Treść świadczenia</a:t>
            </a:r>
            <a:endParaRPr lang="pl-PL" dirty="0"/>
          </a:p>
          <a:p>
            <a:endParaRPr lang="pl-PL" dirty="0"/>
          </a:p>
          <a:p>
            <a:r>
              <a:rPr lang="pl-PL" dirty="0"/>
              <a:t>zachowanie dłużnika będące świadczeniem może polegać na działaniu albo na zaniechaniu</a:t>
            </a:r>
          </a:p>
          <a:p>
            <a:pPr>
              <a:buNone/>
            </a:pPr>
            <a:r>
              <a:rPr lang="pl-PL" dirty="0"/>
              <a:t>  (art. 353 § 2 k.c.) </a:t>
            </a:r>
          </a:p>
          <a:p>
            <a:pPr>
              <a:buFont typeface="Arial" pitchFamily="34" charset="0"/>
              <a:buChar char="•"/>
            </a:pPr>
            <a:r>
              <a:rPr lang="pl-PL" dirty="0"/>
              <a:t> podział wyczerpujący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6264696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b="1" dirty="0"/>
              <a:t>	Metody ustalania treści świadczenia</a:t>
            </a:r>
          </a:p>
          <a:p>
            <a:endParaRPr lang="pl-PL" dirty="0"/>
          </a:p>
          <a:p>
            <a:pPr algn="just">
              <a:buNone/>
            </a:pPr>
            <a:r>
              <a:rPr lang="pl-PL" b="1" dirty="0"/>
              <a:t>	1) </a:t>
            </a:r>
            <a:r>
              <a:rPr lang="pl-PL" u="sng" dirty="0"/>
              <a:t>metoda obiektywna</a:t>
            </a:r>
            <a:r>
              <a:rPr lang="pl-PL" b="1" dirty="0"/>
              <a:t> - </a:t>
            </a:r>
            <a:r>
              <a:rPr lang="pl-PL" dirty="0"/>
              <a:t>polega na wskazaniu pewnych empirycznie weryfikowalnych faktów, które pozwolą na określenie cech należnego świadczenia, bez konieczności dokonywania jakichkolwiek ocen</a:t>
            </a:r>
          </a:p>
          <a:p>
            <a:pPr algn="just">
              <a:buNone/>
            </a:pPr>
            <a:r>
              <a:rPr lang="pl-PL" dirty="0"/>
              <a:t>	np. ceny rynkowe, wskaźnik inflacji, minimalne bądź przeciętne wynagrodzenie w określonej dacie według wskazań Głównego  Urzędu Statystycznego</a:t>
            </a:r>
          </a:p>
          <a:p>
            <a:pPr algn="just"/>
            <a:r>
              <a:rPr lang="pl-PL" dirty="0"/>
              <a:t>metoda ta, jako najbardziej pewna, jest zawsze dopuszczalna</a:t>
            </a:r>
          </a:p>
          <a:p>
            <a:pPr algn="just">
              <a:buNone/>
            </a:pPr>
            <a:r>
              <a:rPr lang="pl-PL" b="1" dirty="0"/>
              <a:t>	2) </a:t>
            </a:r>
            <a:r>
              <a:rPr lang="pl-PL" u="sng" dirty="0"/>
              <a:t>metoda zobiektywizowana</a:t>
            </a:r>
            <a:r>
              <a:rPr lang="pl-PL" dirty="0"/>
              <a:t> - zakłada ona umocowanie osoby trzeciej do określenia wysokości należnego świadczenia</a:t>
            </a:r>
          </a:p>
          <a:p>
            <a:pPr algn="just">
              <a:buNone/>
            </a:pPr>
            <a:r>
              <a:rPr lang="pl-PL" b="1" dirty="0"/>
              <a:t>	3) </a:t>
            </a:r>
            <a:r>
              <a:rPr lang="pl-PL" u="sng" dirty="0"/>
              <a:t>metoda subiektywna</a:t>
            </a:r>
            <a:r>
              <a:rPr lang="pl-PL" dirty="0"/>
              <a:t> - opiera się ona na przyznaniu jednej ze stron możliwości określenia cech świadczenia</a:t>
            </a:r>
          </a:p>
          <a:p>
            <a:pPr algn="just"/>
            <a:r>
              <a:rPr lang="pl-PL" dirty="0"/>
              <a:t>art. 456 i 549 k.c.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6597352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b="1" dirty="0"/>
              <a:t>	Niemożliwość wykonania świadczenia</a:t>
            </a:r>
            <a:endParaRPr lang="pl-PL" dirty="0"/>
          </a:p>
          <a:p>
            <a:pPr algn="just"/>
            <a:r>
              <a:rPr lang="pl-PL" dirty="0"/>
              <a:t>niemożliwość spełnienia świadczenia jest oceniana w sposób obiektywny</a:t>
            </a:r>
          </a:p>
          <a:p>
            <a:pPr algn="just">
              <a:buNone/>
            </a:pPr>
            <a:r>
              <a:rPr lang="pl-PL" dirty="0"/>
              <a:t>	wyjątek: gdy ze względu na charakter świadczenia możliwe jest jego wykonanie wyłącznie przez dłużnika</a:t>
            </a:r>
          </a:p>
          <a:p>
            <a:pPr algn="just"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   </a:t>
            </a:r>
            <a:r>
              <a:rPr lang="pl-PL" b="1" dirty="0"/>
              <a:t>Pierwotna (uprzednia) niemożliwość spełnienia świadczenia:</a:t>
            </a:r>
          </a:p>
          <a:p>
            <a:pPr algn="just"/>
            <a:r>
              <a:rPr lang="pl-PL" dirty="0"/>
              <a:t>już w chwili, gdy zobowiązanie miało powstać, świadczenia nie można było spełnić</a:t>
            </a:r>
          </a:p>
          <a:p>
            <a:pPr algn="just"/>
            <a:r>
              <a:rPr lang="pl-PL" dirty="0"/>
              <a:t>umowa o świadczenie niemożliwe jest nieważna</a:t>
            </a:r>
          </a:p>
          <a:p>
            <a:pPr algn="just">
              <a:buNone/>
            </a:pPr>
            <a:r>
              <a:rPr lang="pl-PL" dirty="0"/>
              <a:t>   (art. 387 § 1 k.c.) - impossibilium nulla obligatio est</a:t>
            </a:r>
          </a:p>
          <a:p>
            <a:pPr algn="just"/>
            <a:r>
              <a:rPr lang="pl-PL" dirty="0"/>
              <a:t>jeżeli jedna ze stron w chwili zawarcia umowy wiedziała o niemożliwości świadczenia i nie wyprowadziła drugiej strony z błędu, jest zobowiązana do naprawienia szkody, którą druga strona poniosła przez to, że zawarła umowę nie wiedząc o niemożliwości świadczenia (art. 387 § 2 k.c.)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311</TotalTime>
  <Words>375</Words>
  <Application>Microsoft Office PowerPoint</Application>
  <PresentationFormat>Pokaz na ekranie (4:3)</PresentationFormat>
  <Paragraphs>142</Paragraphs>
  <Slides>20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6" baseType="lpstr">
      <vt:lpstr>Arial</vt:lpstr>
      <vt:lpstr>Calibri</vt:lpstr>
      <vt:lpstr>Gill Sans MT</vt:lpstr>
      <vt:lpstr>Verdana</vt:lpstr>
      <vt:lpstr>Wingdings 2</vt:lpstr>
      <vt:lpstr>Przesilenie</vt:lpstr>
      <vt:lpstr>  ŚWIADCZENIE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obrotu gospodarczego i jego rodzaje (obrót profesjonalny i konsumencki) Pojęcie konsumenta i przedsiębiorcy</dc:title>
  <dc:creator>Monika</dc:creator>
  <cp:lastModifiedBy>Monika Tenenbaum-Kulig</cp:lastModifiedBy>
  <cp:revision>49</cp:revision>
  <dcterms:created xsi:type="dcterms:W3CDTF">2013-10-05T07:34:23Z</dcterms:created>
  <dcterms:modified xsi:type="dcterms:W3CDTF">2018-10-21T09:29:46Z</dcterms:modified>
</cp:coreProperties>
</file>