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8280920" cy="1008112"/>
          </a:xfrm>
        </p:spPr>
        <p:txBody>
          <a:bodyPr>
            <a:normAutofit/>
          </a:bodyPr>
          <a:lstStyle/>
          <a:p>
            <a:r>
              <a:rPr lang="pl-PL" sz="4000" b="1" dirty="0"/>
              <a:t>		ŚWIADCZENIE – cz. 2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/>
              <a:t>	Waloryzacja sądowa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„W razie istotnej zmiany siły nabywczej pieniądza po powstaniu zobowiązania, sąd może po rozważeniu interesów stron, zgodnie z zasadami współżycia społecznego, zmienić wysokość lub sposób spełnienia świadczenia pieniężnego, chociażby były ustalone w orzeczeniu lub umowie” (art. 358¹ § 3 k.c.)</a:t>
            </a:r>
          </a:p>
          <a:p>
            <a:pPr algn="just"/>
            <a:r>
              <a:rPr lang="pl-PL" dirty="0"/>
              <a:t>„Z żądaniem zmiany wysokości lub sposobu spełnienia świadczenia pieniężnego nie może wystąpić strona prowadząca przedsiębiorstwo, jeżeli świadczenie pozostaje w związku z prowadzeniem tego przedsiębiorstwa” (art. 358¹ § 4 k.c.) </a:t>
            </a:r>
          </a:p>
          <a:p>
            <a:pPr algn="just"/>
            <a:r>
              <a:rPr lang="pl-PL" dirty="0"/>
              <a:t>„Przepisy § 2 i 3 nie uchybiają przepisom regulującym wysokość cen i innych świadczeń pieniężnych” (art. 358¹ § 5 k.c.)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/>
              <a:t>	Odsetki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odsetki są świadczeniem ubocznym (akcesoryjnym) – art. 317 k.c.</a:t>
            </a:r>
          </a:p>
          <a:p>
            <a:r>
              <a:rPr lang="pl-PL" dirty="0"/>
              <a:t>świadczenie z tytułu odsetek cechuje się pewną samodzielnością w stosunku do świadczenia głównego</a:t>
            </a:r>
          </a:p>
          <a:p>
            <a:r>
              <a:rPr lang="pl-PL" dirty="0"/>
              <a:t>odsetki są zwykle realizowane w takich samych przedmiotach, jak świadczenie główne, w wysokości obliczonej według stopy procentowej i czasu potencjalnego korzystania z przedmiotów objętych świadczeniem głównym</a:t>
            </a:r>
          </a:p>
          <a:p>
            <a:r>
              <a:rPr lang="pl-PL" dirty="0"/>
              <a:t>odsetki są świadczeniami okresowymi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l-PL" b="1" dirty="0"/>
              <a:t>	Funkcje odsetek:</a:t>
            </a:r>
            <a:endParaRPr lang="pl-PL" dirty="0"/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wynagrodzenie za korzystanie z cudzych pieniędzy lub innych wartości w pewnym czasie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funkcja odszkodowawcza </a:t>
            </a:r>
          </a:p>
          <a:p>
            <a:pPr algn="just">
              <a:buNone/>
            </a:pPr>
            <a:r>
              <a:rPr lang="pl-PL" b="1" dirty="0"/>
              <a:t>	3)</a:t>
            </a:r>
            <a:r>
              <a:rPr lang="pl-PL" dirty="0"/>
              <a:t> funkcja waloryzacyjna </a:t>
            </a:r>
          </a:p>
          <a:p>
            <a:pPr algn="just">
              <a:buNone/>
            </a:pPr>
            <a:r>
              <a:rPr lang="pl-PL" dirty="0"/>
              <a:t> </a:t>
            </a:r>
          </a:p>
          <a:p>
            <a:pPr algn="just">
              <a:buNone/>
            </a:pPr>
            <a:r>
              <a:rPr lang="pl-PL" b="1" dirty="0"/>
              <a:t>	Źródła obowiązku zapłaty odsetek</a:t>
            </a:r>
            <a:endParaRPr lang="pl-PL" dirty="0"/>
          </a:p>
          <a:p>
            <a:pPr algn="just"/>
            <a:r>
              <a:rPr lang="pl-PL" dirty="0"/>
              <a:t>art. 359 § 1 k.c. - odsetki od sumy pieniężnej należą się tylko wtedy, gdy wynika to z:</a:t>
            </a:r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czynności prawnej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ustawy</a:t>
            </a:r>
          </a:p>
          <a:p>
            <a:pPr algn="just">
              <a:buNone/>
            </a:pPr>
            <a:r>
              <a:rPr lang="pl-PL" b="1" dirty="0"/>
              <a:t>	3)</a:t>
            </a:r>
            <a:r>
              <a:rPr lang="pl-PL" dirty="0"/>
              <a:t> orzeczenia sądu lub decyzji innego właściwego organu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4000" b="1" dirty="0"/>
              <a:t>Wysokość odsetek</a:t>
            </a:r>
          </a:p>
          <a:p>
            <a:pPr algn="just">
              <a:buNone/>
            </a:pPr>
            <a:endParaRPr lang="pl-PL" sz="4000" dirty="0"/>
          </a:p>
          <a:p>
            <a:pPr algn="just"/>
            <a:r>
              <a:rPr lang="pl-PL" sz="4000" dirty="0"/>
              <a:t>określa ją treść czynności prawnej, orzeczenia sądowego lub decyzji</a:t>
            </a:r>
          </a:p>
          <a:p>
            <a:pPr algn="just"/>
            <a:r>
              <a:rPr lang="pl-PL" sz="4000" dirty="0"/>
              <a:t>strony mogą w drodze umowy ustalić wysokość odsetek, również tych, które przewidziane zostały w ustawie w razie opóźnienia świadczenia pieniężnego (art. 481 § 2 k.c.)</a:t>
            </a:r>
          </a:p>
          <a:p>
            <a:pPr algn="just"/>
            <a:r>
              <a:rPr lang="pl-PL" sz="4000" dirty="0"/>
              <a:t>gdy istnieje obowiązek zapłaty odsetek, a ich wysokość nie jest określona, należą się odsetki ustawowe</a:t>
            </a:r>
          </a:p>
          <a:p>
            <a:pPr algn="just"/>
            <a:r>
              <a:rPr lang="pl-PL" sz="4000" b="1" dirty="0"/>
              <a:t>2 rodzaje odsetek ustawowych:</a:t>
            </a:r>
          </a:p>
          <a:p>
            <a:pPr marL="596646" indent="-514350" algn="just">
              <a:buAutoNum type="arabicParenR"/>
            </a:pPr>
            <a:r>
              <a:rPr lang="pl-PL" sz="4000" b="1" dirty="0"/>
              <a:t>odsetki ustawowe</a:t>
            </a:r>
          </a:p>
          <a:p>
            <a:pPr marL="596646" indent="-514350" algn="just">
              <a:buAutoNum type="arabicParenR"/>
            </a:pPr>
            <a:r>
              <a:rPr lang="pl-PL" sz="4000" b="1" dirty="0"/>
              <a:t>odsetki ustawowe za opóźnienie</a:t>
            </a:r>
          </a:p>
          <a:p>
            <a:pPr algn="just"/>
            <a:r>
              <a:rPr lang="pl-PL" sz="4000" dirty="0"/>
              <a:t>„Jeżeli wysokość odsetek nie jest w inny sposób określona, należą się </a:t>
            </a:r>
            <a:r>
              <a:rPr lang="pl-PL" sz="4000" b="1" dirty="0"/>
              <a:t>odsetki ustawowe </a:t>
            </a:r>
            <a:r>
              <a:rPr lang="pl-PL" sz="4000" dirty="0"/>
              <a:t>w wysokości równej sumie stopy referencyjnej Narodowego Banku Polskiego i 3,5 punktów procentowych” (art. 359 § 2 </a:t>
            </a:r>
            <a:r>
              <a:rPr lang="pl-PL" sz="4000" dirty="0" err="1"/>
              <a:t>k.c</a:t>
            </a:r>
            <a:r>
              <a:rPr lang="pl-PL" sz="4000" dirty="0"/>
              <a:t>)</a:t>
            </a:r>
          </a:p>
          <a:p>
            <a:pPr algn="just"/>
            <a:r>
              <a:rPr lang="pl-PL" sz="4000" dirty="0"/>
              <a:t>„Maksymalna wysokość odsetek </a:t>
            </a:r>
            <a:r>
              <a:rPr lang="pl-PL" sz="4000" b="1" u="sng" dirty="0"/>
              <a:t>wynikających z czynności prawnej</a:t>
            </a:r>
            <a:r>
              <a:rPr lang="pl-PL" sz="4000" b="1" dirty="0"/>
              <a:t> </a:t>
            </a:r>
            <a:r>
              <a:rPr lang="pl-PL" sz="4000" dirty="0"/>
              <a:t>nie może w stosunku rocznym przekraczać dwukrotności wysokości odsetek ustawowych (odsetki maksymalne)” (art. 359 § 2¹ k.c.)</a:t>
            </a:r>
          </a:p>
          <a:p>
            <a:pPr algn="just"/>
            <a:r>
              <a:rPr lang="pl-PL" sz="4000" dirty="0"/>
              <a:t>„Jeżeli wysokość odsetek wynikających z czynności prawnej przekracza wysokość odsetek maksymalnych, należą się odsetki maksymalne” (art. 359 § 2² k.c.)</a:t>
            </a:r>
          </a:p>
          <a:p>
            <a:pPr algn="just"/>
            <a:r>
              <a:rPr lang="pl-PL" sz="4000" dirty="0"/>
              <a:t>„Postanowienia umowne nie mogą wyłączać ani ograniczać przepisów o odsetkach maksymalnych, także w razie dokonania wyboru prawa obcego. W takim przypadku stosuje się przepisy ustawy” (art. 359 § 2³ k.c.)</a:t>
            </a:r>
          </a:p>
          <a:p>
            <a:pPr algn="just"/>
            <a:r>
              <a:rPr lang="pl-PL" sz="4000" dirty="0"/>
              <a:t>„ Minister Sprawiedliwości ogłasza, w drodze obwieszczenia, w Dzienniku Urzędowym Rzeczypospolitej Polskiej „Monitor Polski”, wysokość odsetek ustawowych” (art. 359 § 4 k.c.)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04664"/>
            <a:ext cx="7498080" cy="6264696"/>
          </a:xfrm>
        </p:spPr>
        <p:txBody>
          <a:bodyPr>
            <a:normAutofit fontScale="55000" lnSpcReduction="20000"/>
          </a:bodyPr>
          <a:lstStyle/>
          <a:p>
            <a:r>
              <a:rPr lang="pl-PL" dirty="0"/>
              <a:t>Art. 481 k.c.:</a:t>
            </a:r>
          </a:p>
          <a:p>
            <a:r>
              <a:rPr lang="pl-PL" dirty="0"/>
              <a:t>„§ 1. Jeżeli dłużnik opóźnia się ze spełnieniem świadczenia pieniężnego, wierzyciel może żądać odsetek za czas opóźnienia, chociażby nie poniósł żadnej szkody i chociażby opóźnienie było następstwem okoliczności, za które dłużnik odpowiedzialności nie ponosi.</a:t>
            </a:r>
          </a:p>
          <a:p>
            <a:r>
              <a:rPr lang="pl-PL" dirty="0"/>
              <a:t>§ 2.  Jeżeli stopa odsetek za opóźnienie nie była oznaczona, należą się </a:t>
            </a:r>
            <a:r>
              <a:rPr lang="pl-PL" b="1" dirty="0"/>
              <a:t>odsetki ustawowe za opóźnienie </a:t>
            </a:r>
            <a:r>
              <a:rPr lang="pl-PL" dirty="0"/>
              <a:t>w wysokości równej sumie stopy referencyjnej Narodowego Banku Polskiego i 5,5 punktów procentowych. Jednakże gdy wierzytelność jest oprocentowana według stopy wyższej , wierzyciel może żądać odsetek za opóźnienie według tej wyższej stopy.</a:t>
            </a:r>
          </a:p>
          <a:p>
            <a:r>
              <a:rPr lang="pl-PL" dirty="0"/>
              <a:t>§ 2</a:t>
            </a:r>
            <a:r>
              <a:rPr lang="pl-PL" baseline="30000" dirty="0"/>
              <a:t>1</a:t>
            </a:r>
            <a:r>
              <a:rPr lang="pl-PL" dirty="0"/>
              <a:t>.  Maksymalna wysokość odsetek za opóźnienie nie może w stosunku rocznym przekraczać dwukrotności wysokości odsetek ustawowych za opóźnienie (odsetki maksymalne za opóźnienie).</a:t>
            </a:r>
          </a:p>
          <a:p>
            <a:r>
              <a:rPr lang="pl-PL" dirty="0"/>
              <a:t>§ 2</a:t>
            </a:r>
            <a:r>
              <a:rPr lang="pl-PL" baseline="30000" dirty="0"/>
              <a:t>2</a:t>
            </a:r>
            <a:r>
              <a:rPr lang="pl-PL" dirty="0"/>
              <a:t>.  Jeżeli wysokość odsetek za opóźnienie przekracza wysokość odsetek maksymalnych za opóźnienie, należą się odsetki maksymalne za opóźnienie.</a:t>
            </a:r>
          </a:p>
          <a:p>
            <a:r>
              <a:rPr lang="pl-PL" dirty="0"/>
              <a:t>§ 2</a:t>
            </a:r>
            <a:r>
              <a:rPr lang="pl-PL" baseline="30000" dirty="0"/>
              <a:t>3</a:t>
            </a:r>
            <a:r>
              <a:rPr lang="pl-PL" dirty="0"/>
              <a:t>.  Postanowienia umowne nie mogą wyłączać ani ograniczać przepisów o odsetkach maksymalnych za opóźnienie, także w przypadku dokonania wyboru prawa obcego. W takim przypadku stosuje się przepisy ustawy.</a:t>
            </a:r>
          </a:p>
          <a:p>
            <a:r>
              <a:rPr lang="pl-PL" dirty="0"/>
              <a:t>§ 2</a:t>
            </a:r>
            <a:r>
              <a:rPr lang="pl-PL" baseline="30000" dirty="0"/>
              <a:t>4</a:t>
            </a:r>
            <a:r>
              <a:rPr lang="pl-PL" dirty="0"/>
              <a:t>.  Minister Sprawiedliwości ogłasza, w drodze obwieszczenia, w Dzienniku Urzędowym Rzeczypospolitej Polskiej "Monitor Polski", wysokość odsetek ustawowych za opóźnienie.</a:t>
            </a:r>
          </a:p>
          <a:p>
            <a:r>
              <a:rPr lang="pl-PL" dirty="0"/>
              <a:t>§ 3. W razie zwłoki dłużnika wierzyciel może nadto żądać naprawienia szkody na zasadach ogólnych”.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714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4000" b="1" dirty="0"/>
              <a:t>Zakaz anatocyzmu</a:t>
            </a:r>
          </a:p>
          <a:p>
            <a:pPr algn="just">
              <a:buNone/>
            </a:pPr>
            <a:endParaRPr lang="pl-PL" sz="4000" dirty="0"/>
          </a:p>
          <a:p>
            <a:pPr algn="just"/>
            <a:r>
              <a:rPr lang="pl-PL" sz="4000" dirty="0"/>
              <a:t>zakaz pobierania odsetek od zaległych odsetek (</a:t>
            </a:r>
            <a:r>
              <a:rPr lang="pl-PL" sz="4000" b="1" dirty="0"/>
              <a:t>procent składany</a:t>
            </a:r>
            <a:r>
              <a:rPr lang="pl-PL" sz="4000" dirty="0"/>
              <a:t>) – art. 482 k.c.</a:t>
            </a:r>
          </a:p>
          <a:p>
            <a:pPr algn="just"/>
            <a:r>
              <a:rPr lang="pl-PL" sz="4000" dirty="0"/>
              <a:t>zakaz ten nie odnosi się do następujących przypadków:</a:t>
            </a:r>
          </a:p>
          <a:p>
            <a:pPr algn="just">
              <a:buNone/>
            </a:pPr>
            <a:r>
              <a:rPr lang="pl-PL" sz="4000" b="1" dirty="0"/>
              <a:t>	1)</a:t>
            </a:r>
            <a:r>
              <a:rPr lang="pl-PL" sz="4000" dirty="0"/>
              <a:t> gdy po powstaniu zaległości w płaceniu odsetek strony zgodziły się na doliczenie zaległych odsetek do sumy dłużnej</a:t>
            </a:r>
          </a:p>
          <a:p>
            <a:pPr algn="just">
              <a:buNone/>
            </a:pPr>
            <a:r>
              <a:rPr lang="pl-PL" sz="4000" b="1" dirty="0"/>
              <a:t>	2)</a:t>
            </a:r>
            <a:r>
              <a:rPr lang="pl-PL" sz="4000" dirty="0"/>
              <a:t> gdy wierzyciel wytoczył powództwo o zapłatę sumy zaległych odsetek</a:t>
            </a:r>
          </a:p>
          <a:p>
            <a:pPr algn="just">
              <a:buNone/>
            </a:pPr>
            <a:r>
              <a:rPr lang="pl-PL" sz="4000" dirty="0"/>
              <a:t>    </a:t>
            </a:r>
            <a:r>
              <a:rPr lang="pl-PL" sz="4000" b="1" dirty="0"/>
              <a:t>3)</a:t>
            </a:r>
            <a:r>
              <a:rPr lang="pl-PL" sz="4000" dirty="0"/>
              <a:t> gdy chodzi o zaległe raty pożyczek długoterminowych udzielanych przez instytucje kredytowe</a:t>
            </a:r>
          </a:p>
          <a:p>
            <a:pPr algn="just"/>
            <a:r>
              <a:rPr lang="pl-PL" sz="4000" dirty="0"/>
              <a:t>przepis szczególny, nie podlega wykładni rozszerzającej  </a:t>
            </a:r>
          </a:p>
          <a:p>
            <a:pPr algn="just"/>
            <a:endParaRPr lang="pl-PL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Terminy płatności</a:t>
            </a:r>
          </a:p>
          <a:p>
            <a:pPr algn="just">
              <a:buNone/>
            </a:pPr>
            <a:endParaRPr lang="pl-PL" b="1" dirty="0"/>
          </a:p>
          <a:p>
            <a:pPr algn="just"/>
            <a:r>
              <a:rPr lang="pl-PL" dirty="0"/>
              <a:t>„W braku odmiennego zastrzeżenia co do terminu płatności odsetek są one płatne co roku z dołu, a jeżeli termin płatności sumy pieniężnej jest krótszy niż rok – jednocześnie z zapłatą tej sumy” (art. 360 k.c.)</a:t>
            </a:r>
          </a:p>
          <a:p>
            <a:pPr algn="just"/>
            <a:r>
              <a:rPr lang="pl-PL" dirty="0"/>
              <a:t>przepis ten nie dotyczy zapłaty odsetek za opóźnienie (art. 481 k.c.), które stają się wymagalne za każdy dzień z osobna, bez konieczności uprzedniego wzywania dłużnika do ich zapłaty</a:t>
            </a:r>
          </a:p>
          <a:p>
            <a:pPr algn="just"/>
            <a:endParaRPr lang="pl-PL" dirty="0"/>
          </a:p>
          <a:p>
            <a:pPr algn="just">
              <a:buNone/>
            </a:pPr>
            <a:endParaRPr lang="pl-PL" b="1" dirty="0"/>
          </a:p>
          <a:p>
            <a:pPr algn="just">
              <a:buNone/>
            </a:pPr>
            <a:endParaRPr lang="pl-PL" b="1" dirty="0"/>
          </a:p>
          <a:p>
            <a:pPr algn="just">
              <a:buNone/>
            </a:pPr>
            <a:endParaRPr lang="pl-PL" b="1" dirty="0"/>
          </a:p>
          <a:p>
            <a:pPr algn="just">
              <a:buNone/>
            </a:pPr>
            <a:r>
              <a:rPr lang="pl-PL" b="1" dirty="0"/>
              <a:t>     Przedawnienie roszczenia odsetkowego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art. 118 k.c. – trzyletni termin przedawnienia</a:t>
            </a:r>
          </a:p>
          <a:p>
            <a:pPr algn="just"/>
            <a:r>
              <a:rPr lang="pl-PL" dirty="0"/>
              <a:t>problem terminu przedawnienia roszczenia odsetkowego</a:t>
            </a:r>
          </a:p>
          <a:p>
            <a:pPr algn="just">
              <a:buNone/>
            </a:pPr>
            <a:r>
              <a:rPr lang="pl-PL" dirty="0"/>
              <a:t>    np. art. 554 k.c.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88640"/>
            <a:ext cx="8178112" cy="648072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8000" b="1" dirty="0"/>
              <a:t>W doktrynie i orzecznictwie zarysowały się trzy poglądy:</a:t>
            </a:r>
            <a:endParaRPr lang="pl-PL" sz="8000" dirty="0"/>
          </a:p>
          <a:p>
            <a:pPr algn="just">
              <a:buNone/>
            </a:pPr>
            <a:r>
              <a:rPr lang="pl-PL" sz="8000" b="1" dirty="0"/>
              <a:t>	1)</a:t>
            </a:r>
            <a:r>
              <a:rPr lang="pl-PL" sz="8000" dirty="0"/>
              <a:t> roszczenie o odsetki wykazuje się pewną samodzielnością, w związku z tym raz powstałe roszczenie o odsetki uzyskuje byt niezależny od długu głównego i podlega przedawnieniu według własnych reguł - z upływem trzech lat (art. 118 k.c.), niezależnie od upływu terminu przedawnienia roszczenia głównego</a:t>
            </a:r>
          </a:p>
          <a:p>
            <a:pPr algn="just">
              <a:buNone/>
            </a:pPr>
            <a:r>
              <a:rPr lang="pl-PL" sz="8000" dirty="0"/>
              <a:t>	(T. Dybowski, A. Pyrzyńska, T. Szczurowski, W. Popiołek, K. Zagrobelny)</a:t>
            </a:r>
          </a:p>
          <a:p>
            <a:pPr algn="just"/>
            <a:r>
              <a:rPr lang="pl-PL" sz="8000" dirty="0"/>
              <a:t>pogląd ten oznacza odejście od stanowiska opartego na zasadzie accessorium sequitur principale, zgodnie z którą roszczenia o świadczenia uboczne ulegają przedawnieniu najpóźniej w upływem terminu przedawnienia roszczenia głównego</a:t>
            </a:r>
          </a:p>
          <a:p>
            <a:pPr algn="just">
              <a:buNone/>
            </a:pPr>
            <a:r>
              <a:rPr lang="pl-PL" sz="8000" b="1" dirty="0"/>
              <a:t>	2)</a:t>
            </a:r>
            <a:r>
              <a:rPr lang="pl-PL" sz="8000" dirty="0"/>
              <a:t> trzyletni termin przedawnienia roszczenia odsetkowego ma charakter terminu ogólnego; znajduje zastosowanie, jeżeli przepis szczególny nie stanowi inaczej</a:t>
            </a:r>
          </a:p>
          <a:p>
            <a:pPr algn="just"/>
            <a:r>
              <a:rPr lang="pl-PL" sz="8000" dirty="0"/>
              <a:t>dwuletni termin przedawnienia wynikający z art. 554 k.c. odnosi się nie tylko do roszczenia głównego, ale także do akcesoryjnego roszczenia odsetkowego, w myśl zasady lex specialis derogat legi generali</a:t>
            </a:r>
          </a:p>
          <a:p>
            <a:pPr algn="just">
              <a:buNone/>
            </a:pPr>
            <a:r>
              <a:rPr lang="pl-PL" sz="8000" dirty="0"/>
              <a:t>    (Z. Radwański, A. Olejniczak)</a:t>
            </a:r>
          </a:p>
          <a:p>
            <a:pPr algn="just">
              <a:buNone/>
            </a:pPr>
            <a:r>
              <a:rPr lang="pl-PL" sz="8000" b="1" dirty="0"/>
              <a:t>	3)</a:t>
            </a:r>
            <a:r>
              <a:rPr lang="pl-PL" sz="8000" dirty="0"/>
              <a:t>  trzyletni termin przedawnienia z art. 118 k.c. znajduje zastosowanie także wtedy, gdy roszczenie główne ulega przedawnieniu w terminie określonym w art. 554 k.c., ale roszczenie o odsetki za opóźnienie przedawnia się najpóźniej z chwilą przedawnienia się roszczenia głównego; zasada accessorium sequitur principale</a:t>
            </a:r>
          </a:p>
          <a:p>
            <a:pPr algn="just">
              <a:buNone/>
            </a:pPr>
            <a:r>
              <a:rPr lang="pl-PL" sz="8000" dirty="0"/>
              <a:t>	uchwała SN (7) z dnia 26 stycznia 2005 r. , III CZP 42/04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r>
              <a:rPr lang="pl-PL" b="1" dirty="0"/>
              <a:t>		Świadczenia podzielne i niepodzielne</a:t>
            </a:r>
          </a:p>
          <a:p>
            <a:pPr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„Świadczenie jest podzielne, jeżeli może być spełnione częściowo bez istotnej zmiany przedmiotu lub wartości” (art. 379 § 2 k.c.)</a:t>
            </a:r>
          </a:p>
          <a:p>
            <a:pPr algn="just"/>
            <a:r>
              <a:rPr lang="pl-PL" dirty="0"/>
              <a:t>o charakterze świadczenia decyduje jego cel i charakter przedmiotu świadczenia; ponadto kwalifikacja odnosi się do zachowania się dłużnika</a:t>
            </a:r>
          </a:p>
          <a:p>
            <a:pPr algn="just">
              <a:buNone/>
            </a:pPr>
            <a:r>
              <a:rPr lang="pl-PL" dirty="0"/>
              <a:t>   np. zaniechanie ma charakter niepodzielny</a:t>
            </a:r>
          </a:p>
          <a:p>
            <a:pPr algn="just"/>
            <a:r>
              <a:rPr lang="pl-PL" dirty="0"/>
              <a:t>konsekwencje dotyczą dopuszczalności i skutków spełniania części świadczenia (art. 450, 491 § 2 k.c.), a także struktury zobowiązania w przypadku wielości dłużników albo wierzycieli (art. 379 § 1 k.c.)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Świadczenia oznaczone co do gatunku i co do tożsamości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świadczenie oznaczone co do tożsamości ma za przedmiot rzecz indywidualnie oznaczoną, a świadczenie oznaczone co do gatunku – rzecz określoną według cech rodzajowych</a:t>
            </a:r>
          </a:p>
          <a:p>
            <a:pPr algn="just"/>
            <a:r>
              <a:rPr lang="pl-PL" dirty="0"/>
              <a:t>jest to podział zupełny i wyczerpujący</a:t>
            </a:r>
          </a:p>
          <a:p>
            <a:pPr algn="just"/>
            <a:r>
              <a:rPr lang="pl-PL" b="1" dirty="0"/>
              <a:t>tzw. ograniczone świadczenia rodzajowe </a:t>
            </a:r>
            <a:r>
              <a:rPr lang="pl-PL" dirty="0"/>
              <a:t>– są to świadczenia określone według cech rodzajowych z jednoczesnym podaniem źródła lub masy, z którego pochodzi gatunek</a:t>
            </a:r>
          </a:p>
          <a:p>
            <a:pPr algn="just"/>
            <a:r>
              <a:rPr lang="pl-PL" dirty="0"/>
              <a:t>o tym, czy świadczenie jest określone co do gatunku, czy co do tożsamości decyduje treść konkretnego zobowiązania</a:t>
            </a:r>
          </a:p>
          <a:p>
            <a:pPr algn="just"/>
            <a:r>
              <a:rPr lang="pl-PL" dirty="0"/>
              <a:t>podział ten nie pokrywa się z podziałem na rzeczy zamienne i niezamienne, który opiera się na kryteriach obiektywnych</a:t>
            </a:r>
          </a:p>
          <a:p>
            <a:pPr algn="just"/>
            <a:r>
              <a:rPr lang="pl-PL" dirty="0"/>
              <a:t>uprawnienie do konkretyzacji świadczenia oznaczonego co do gatunku co do zasady przysługuje dłużnikowi, przy czym powinien on świadczyć rzeczy średniej jakości (art. 357 k.c.)</a:t>
            </a:r>
          </a:p>
          <a:p>
            <a:pPr algn="just"/>
            <a:r>
              <a:rPr lang="pl-PL" dirty="0"/>
              <a:t>konsekwencje tego podziału dotyczą niemożliwości świadczenia (art. 475 § 1 k.c.), wykonania zastępczego (art. 479 k.c.), rękojmi (art. 557 § 2 k.c.)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		Świadczenia pieniężne i odsetki</a:t>
            </a:r>
          </a:p>
          <a:p>
            <a:pPr>
              <a:buNone/>
            </a:pPr>
            <a:endParaRPr lang="pl-PL" dirty="0"/>
          </a:p>
          <a:p>
            <a:pPr algn="just"/>
            <a:r>
              <a:rPr lang="pl-PL" b="1" dirty="0"/>
              <a:t>funkcje pieniądza:</a:t>
            </a:r>
            <a:endParaRPr lang="pl-PL" dirty="0"/>
          </a:p>
          <a:p>
            <a:pPr algn="just">
              <a:buNone/>
            </a:pPr>
            <a:r>
              <a:rPr lang="pl-PL" b="1" dirty="0"/>
              <a:t>	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służy do określania wartości ekonomicznej dóbr lub usług</a:t>
            </a:r>
          </a:p>
          <a:p>
            <a:pPr algn="just">
              <a:buNone/>
            </a:pPr>
            <a:r>
              <a:rPr lang="pl-PL" b="1" dirty="0"/>
              <a:t>	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pełni funkcję nośnika wartości</a:t>
            </a:r>
          </a:p>
          <a:p>
            <a:pPr algn="just">
              <a:buNone/>
            </a:pPr>
            <a:r>
              <a:rPr lang="pl-PL" dirty="0"/>
              <a:t>	- funkcja powszechnego środka wymiany dóbr i usług</a:t>
            </a:r>
          </a:p>
          <a:p>
            <a:pPr algn="just">
              <a:buNone/>
            </a:pPr>
            <a:r>
              <a:rPr lang="pl-PL" dirty="0"/>
              <a:t>	- funkcja akumulacji wartości ekonomicznych</a:t>
            </a:r>
          </a:p>
          <a:p>
            <a:pPr algn="just">
              <a:buNone/>
            </a:pPr>
            <a:r>
              <a:rPr lang="pl-PL" dirty="0"/>
              <a:t>	- funkcja płatnicza</a:t>
            </a:r>
          </a:p>
          <a:p>
            <a:pPr algn="just"/>
            <a:r>
              <a:rPr lang="pl-PL" b="1" dirty="0"/>
              <a:t>znak pieniężny</a:t>
            </a:r>
            <a:r>
              <a:rPr lang="pl-PL" dirty="0"/>
              <a:t> – przedmiot materialny</a:t>
            </a:r>
          </a:p>
          <a:p>
            <a:pPr algn="just">
              <a:buNone/>
            </a:pPr>
            <a:r>
              <a:rPr lang="pl-PL" dirty="0"/>
              <a:t>   swoista rzecz ruchoma</a:t>
            </a:r>
          </a:p>
          <a:p>
            <a:pPr algn="just">
              <a:buNone/>
            </a:pPr>
            <a:r>
              <a:rPr lang="pl-PL" dirty="0"/>
              <a:t>   banknoty i monety NBP opiewające na złote i grosze</a:t>
            </a:r>
          </a:p>
          <a:p>
            <a:pPr algn="just"/>
            <a:r>
              <a:rPr lang="pl-PL" b="1" dirty="0"/>
              <a:t>pieniądz elektroniczny</a:t>
            </a:r>
            <a:r>
              <a:rPr lang="pl-PL" dirty="0"/>
              <a:t> – wartość pieniężna stanowiąca elektroniczny odpowiednik znaków pieniężnych</a:t>
            </a:r>
          </a:p>
          <a:p>
            <a:pPr algn="just"/>
            <a:r>
              <a:rPr lang="pl-PL" b="1" dirty="0"/>
              <a:t>świadczenie pieniężne</a:t>
            </a:r>
            <a:r>
              <a:rPr lang="pl-PL" dirty="0"/>
              <a:t> polega na przekazaniu z majątku dłużnika do majątku wierzyciela określonej wartości majątkowej wyrażonej w jednostkach pieniężnych, czyli sumy pieniężnej (Z. Radwański, A. Olejniczak)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40871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8000" b="1" dirty="0"/>
              <a:t>Zasada walutowości</a:t>
            </a:r>
          </a:p>
          <a:p>
            <a:pPr algn="just">
              <a:buNone/>
            </a:pPr>
            <a:endParaRPr lang="pl-PL" sz="8000" b="1" dirty="0"/>
          </a:p>
          <a:p>
            <a:pPr algn="just"/>
            <a:r>
              <a:rPr lang="pl-PL" sz="8000" dirty="0"/>
              <a:t>świadczenia pieniężne można wyrażać i wykonywać w walucie polskiej lub obcej</a:t>
            </a:r>
          </a:p>
          <a:p>
            <a:pPr algn="just"/>
            <a:r>
              <a:rPr lang="pl-PL" sz="8000" b="1" dirty="0"/>
              <a:t>Art. 358 § 1.</a:t>
            </a:r>
            <a:r>
              <a:rPr lang="pl-PL" sz="8000" dirty="0"/>
              <a:t> „Jeżeli przedmiotem zobowiązania podlegającego wykonaniu na terytorium Rzeczypospolitej Polskiej jest suma pieniężna wyrażona w walucie obcej, dłużnik może spełnić świadczenie w walucie polskiej, chyba że ustawa, orzeczenie sądowe będące źródłem zobowiązania lub czynność prawna zastrzega spełnienie świadczenia w walucie obcej.</a:t>
            </a:r>
          </a:p>
          <a:p>
            <a:pPr algn="just"/>
            <a:r>
              <a:rPr lang="pl-PL" sz="8000" dirty="0"/>
              <a:t>tzw. reguła efektywnej zapłaty</a:t>
            </a:r>
          </a:p>
          <a:p>
            <a:pPr algn="just"/>
            <a:r>
              <a:rPr lang="pl-PL" sz="8000" dirty="0" err="1"/>
              <a:t>facultas</a:t>
            </a:r>
            <a:r>
              <a:rPr lang="pl-PL" sz="8000" dirty="0"/>
              <a:t> </a:t>
            </a:r>
            <a:r>
              <a:rPr lang="pl-PL" sz="8000" dirty="0" err="1"/>
              <a:t>alternativa</a:t>
            </a:r>
            <a:endParaRPr lang="pl-PL" sz="8000" dirty="0"/>
          </a:p>
          <a:p>
            <a:pPr algn="just">
              <a:buNone/>
            </a:pPr>
            <a:r>
              <a:rPr lang="pl-PL" sz="8000" b="1" dirty="0"/>
              <a:t>	§ 2.</a:t>
            </a:r>
            <a:r>
              <a:rPr lang="pl-PL" sz="8000" dirty="0"/>
              <a:t> Wartość waluty obcej określa się według kursu średniego ogłaszanego przez NBP z dnia wymagalności roszczenia, chyba że ustawa, orzeczenie sądowe lub czynność prawna zastrzega inaczej.</a:t>
            </a:r>
          </a:p>
          <a:p>
            <a:pPr algn="just">
              <a:buNone/>
            </a:pPr>
            <a:r>
              <a:rPr lang="pl-PL" sz="8000" dirty="0"/>
              <a:t>    </a:t>
            </a:r>
            <a:r>
              <a:rPr lang="pl-PL" sz="8000" b="1" dirty="0"/>
              <a:t>§ 3. </a:t>
            </a:r>
            <a:r>
              <a:rPr lang="pl-PL" sz="8000" dirty="0"/>
              <a:t>Jeżeli dłużnik opóźnia się ze spełnieniem świadczenia, wierzyciel może żądać spełnienia świadczenia w walucie polskiej według kursu średniego ogłaszanego przez NBP z dnia, w którym zapłata jest dokonywana”.</a:t>
            </a:r>
          </a:p>
          <a:p>
            <a:pPr algn="just"/>
            <a:endParaRPr lang="pl-PL" sz="4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404664"/>
            <a:ext cx="8106104" cy="58437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400" b="1" dirty="0"/>
              <a:t>Zapłata gotówką</a:t>
            </a:r>
          </a:p>
          <a:p>
            <a:r>
              <a:rPr lang="pl-PL" sz="2400" dirty="0"/>
              <a:t>przeniesienie własności znaków pieniężnych</a:t>
            </a:r>
          </a:p>
          <a:p>
            <a:pPr marL="82296" indent="0">
              <a:buNone/>
            </a:pPr>
            <a:endParaRPr lang="pl-PL" sz="2400" dirty="0"/>
          </a:p>
          <a:p>
            <a:endParaRPr lang="pl-PL" sz="2400" dirty="0"/>
          </a:p>
          <a:p>
            <a:pPr marL="82296" indent="0">
              <a:buNone/>
            </a:pPr>
            <a:r>
              <a:rPr lang="pl-PL" sz="2400" b="1" dirty="0"/>
              <a:t>Zapłata bezgotówkowa</a:t>
            </a:r>
          </a:p>
          <a:p>
            <a:r>
              <a:rPr lang="pl-PL" sz="2400" dirty="0"/>
              <a:t>pieniądz bankowy i elektroniczny</a:t>
            </a:r>
          </a:p>
          <a:p>
            <a:r>
              <a:rPr lang="pl-PL" sz="2400" dirty="0"/>
              <a:t>wymóg zgody stron</a:t>
            </a:r>
          </a:p>
          <a:p>
            <a:r>
              <a:rPr lang="pl-PL" sz="2400" dirty="0"/>
              <a:t>zwyczaj przyjmowania zapłaty w postaci bezgotówkowej</a:t>
            </a:r>
          </a:p>
          <a:p>
            <a:r>
              <a:rPr lang="pl-PL" sz="2400" dirty="0"/>
              <a:t>art. 22 ustawy z dnia 2 lipca 2004 r. o swobodzie działalności gospodarczej (</a:t>
            </a:r>
            <a:r>
              <a:rPr lang="pl-PL" sz="2400" dirty="0" err="1"/>
              <a:t>t.j</a:t>
            </a:r>
            <a:r>
              <a:rPr lang="pl-PL" sz="2400" dirty="0"/>
              <a:t>. Dz. U. z 2015 r., poz. 584 z </a:t>
            </a:r>
            <a:r>
              <a:rPr lang="pl-PL" sz="2400" dirty="0" err="1"/>
              <a:t>późn</a:t>
            </a:r>
            <a:r>
              <a:rPr lang="pl-PL" sz="2400" dirty="0"/>
              <a:t>. zm.)</a:t>
            </a:r>
          </a:p>
          <a:p>
            <a:pPr marL="82296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085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8153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b="1" dirty="0"/>
              <a:t>	Zasada nominalizmu</a:t>
            </a:r>
          </a:p>
          <a:p>
            <a:pPr>
              <a:buNone/>
            </a:pPr>
            <a:endParaRPr lang="pl-PL" dirty="0"/>
          </a:p>
          <a:p>
            <a:pPr algn="just"/>
            <a:r>
              <a:rPr lang="pl-PL" dirty="0"/>
              <a:t> Art. 358¹ § 1 k.c.: „ Jeżeli przedmiotem zobowiązania od chwili jego powstania jest suma pieniężna, spełnienie świadczenia następuje przez zapłatę sumy nominalnej, chyba że przepisy szczególne stanowią inaczej”.</a:t>
            </a:r>
          </a:p>
          <a:p>
            <a:pPr algn="just"/>
            <a:r>
              <a:rPr lang="pl-PL" dirty="0"/>
              <a:t>odnosi się jedynie do zobowiązań pieniężnych w ścisłym tego słowa znaczeniu, których przedmiotem od chwili powstania jest suma pieniężna;</a:t>
            </a:r>
          </a:p>
          <a:p>
            <a:pPr algn="just">
              <a:buNone/>
            </a:pPr>
            <a:r>
              <a:rPr lang="pl-PL" dirty="0"/>
              <a:t>   nie odnosi się do zobowiązań niepieniężnych, ale ze świadczeniem pieniężnym </a:t>
            </a:r>
          </a:p>
          <a:p>
            <a:pPr algn="just"/>
            <a:r>
              <a:rPr lang="pl-PL" dirty="0"/>
              <a:t>rozróżnienie tych dwóch rodzajów świadczeń wywodzi się od F. K. von Savigny;</a:t>
            </a:r>
          </a:p>
          <a:p>
            <a:pPr algn="just">
              <a:buNone/>
            </a:pPr>
            <a:r>
              <a:rPr lang="pl-PL" dirty="0"/>
              <a:t>   do doktryny polskiej przeniósł je A. Stelmachowski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3700" b="1" dirty="0"/>
              <a:t>Waloryzacja</a:t>
            </a:r>
            <a:endParaRPr lang="pl-PL" sz="3700" dirty="0"/>
          </a:p>
          <a:p>
            <a:pPr algn="just"/>
            <a:r>
              <a:rPr lang="pl-PL" sz="3700" dirty="0"/>
              <a:t>celem jest dostarczenie wierzycielowi takiej samej wartości ekonomicznej, jaką reprezentowała wierzytelność w chwili jej powstania</a:t>
            </a:r>
          </a:p>
          <a:p>
            <a:pPr algn="just"/>
            <a:r>
              <a:rPr lang="pl-PL" sz="3700" dirty="0"/>
              <a:t>dotyczy wyłącznie zobowiązań pieniężnych sensu stricto</a:t>
            </a:r>
          </a:p>
          <a:p>
            <a:pPr algn="just"/>
            <a:endParaRPr lang="pl-PL" sz="3700" b="1" dirty="0"/>
          </a:p>
          <a:p>
            <a:pPr marL="82296" indent="0" algn="just">
              <a:buNone/>
            </a:pPr>
            <a:r>
              <a:rPr lang="pl-PL" sz="3700" b="1" dirty="0"/>
              <a:t>   Dwa rodzaje waloryzacji:</a:t>
            </a:r>
            <a:endParaRPr lang="pl-PL" sz="3700" dirty="0"/>
          </a:p>
          <a:p>
            <a:pPr algn="just">
              <a:buNone/>
            </a:pPr>
            <a:r>
              <a:rPr lang="pl-PL" sz="3700" b="1" dirty="0"/>
              <a:t>	1)</a:t>
            </a:r>
            <a:r>
              <a:rPr lang="pl-PL" sz="3700" dirty="0"/>
              <a:t> umowna (art. 358¹ § 2 k.c.)</a:t>
            </a:r>
          </a:p>
          <a:p>
            <a:pPr algn="just">
              <a:buNone/>
            </a:pPr>
            <a:r>
              <a:rPr lang="pl-PL" sz="3700" b="1" dirty="0"/>
              <a:t>	2)</a:t>
            </a:r>
            <a:r>
              <a:rPr lang="pl-PL" sz="3700" dirty="0"/>
              <a:t> sądowa (art. 358¹ § 3 i 4 k.c.)</a:t>
            </a:r>
          </a:p>
          <a:p>
            <a:pPr marL="82296" indent="0" algn="just">
              <a:buNone/>
            </a:pPr>
            <a:endParaRPr lang="pl-PL" sz="3700" dirty="0"/>
          </a:p>
          <a:p>
            <a:pPr marL="82296" indent="0" algn="just">
              <a:buNone/>
            </a:pPr>
            <a:r>
              <a:rPr lang="pl-PL" sz="3700" dirty="0"/>
              <a:t>Art. 358¹ § 5 k.c.:</a:t>
            </a:r>
          </a:p>
          <a:p>
            <a:pPr marL="82296" indent="0" algn="just">
              <a:buNone/>
            </a:pPr>
            <a:r>
              <a:rPr lang="pl-PL" sz="3700" dirty="0"/>
              <a:t>„Przepisy § 2 i 3 nie uchybiają przepisom regulującym wysokość cen i innych świadczeń pieniężnych”</a:t>
            </a:r>
          </a:p>
          <a:p>
            <a:pPr algn="just">
              <a:buNone/>
            </a:pPr>
            <a:r>
              <a:rPr lang="pl-PL" dirty="0"/>
              <a:t>   </a:t>
            </a:r>
          </a:p>
          <a:p>
            <a:pPr algn="just">
              <a:buNone/>
            </a:pPr>
            <a:r>
              <a:rPr lang="pl-PL" dirty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3400" b="1" dirty="0"/>
              <a:t>Waloryzacja umowna</a:t>
            </a:r>
          </a:p>
          <a:p>
            <a:pPr algn="just">
              <a:buNone/>
            </a:pPr>
            <a:endParaRPr lang="pl-PL" sz="3400" dirty="0"/>
          </a:p>
          <a:p>
            <a:pPr algn="just"/>
            <a:r>
              <a:rPr lang="pl-PL" sz="3400" dirty="0"/>
              <a:t>strony mogą zastrzec w umowie, że wysokość świadczenia pieniężnego zostanie ustalona według innego miernika wartości niż pieniądz (art. 358¹ § 2 k.c.)</a:t>
            </a:r>
          </a:p>
          <a:p>
            <a:pPr algn="just"/>
            <a:r>
              <a:rPr lang="pl-PL" sz="3400" dirty="0"/>
              <a:t>miernik ten może stanowić może również waluta obca</a:t>
            </a:r>
          </a:p>
          <a:p>
            <a:pPr algn="just"/>
            <a:r>
              <a:rPr lang="pl-PL" sz="3400" dirty="0"/>
              <a:t>typowe klauzule waloryzacyjne występujące w obrocie stanowią klauzula złota, klauzula towarowa, klauzula indeksowa, czy też klauzula uposażenia</a:t>
            </a:r>
          </a:p>
          <a:p>
            <a:pPr algn="just"/>
            <a:endParaRPr lang="pl-PL" sz="3400" dirty="0"/>
          </a:p>
          <a:p>
            <a:pPr algn="just"/>
            <a:r>
              <a:rPr lang="pl-PL" sz="3400" b="1" dirty="0"/>
              <a:t>sporne jest,</a:t>
            </a:r>
            <a:r>
              <a:rPr lang="pl-PL" sz="3400" dirty="0"/>
              <a:t> </a:t>
            </a:r>
            <a:r>
              <a:rPr lang="pl-PL" sz="3400" b="1" dirty="0"/>
              <a:t>czy posłużenie się przez strony w umowie klauzulą waloryzacyjną wyłącza możliwość wystąpienia do sądu o dokonanie waloryzacji sądowej</a:t>
            </a:r>
            <a:r>
              <a:rPr lang="pl-PL" sz="3400" dirty="0"/>
              <a:t> przez stronę niezadowoloną z wyniku przeprowadzonej waloryzacji umownej:</a:t>
            </a:r>
          </a:p>
          <a:p>
            <a:pPr algn="just">
              <a:buNone/>
            </a:pPr>
            <a:r>
              <a:rPr lang="pl-PL" sz="3400" b="1" dirty="0"/>
              <a:t>	1)</a:t>
            </a:r>
            <a:r>
              <a:rPr lang="pl-PL" sz="3400" dirty="0"/>
              <a:t> dopuszczalne jest dokonanie waloryzacji sądowej w takim przypadku (T. Dybowski, A. Pyrzyńska)</a:t>
            </a:r>
          </a:p>
          <a:p>
            <a:pPr algn="just">
              <a:buNone/>
            </a:pPr>
            <a:r>
              <a:rPr lang="pl-PL" sz="3400" b="1" dirty="0"/>
              <a:t>	2)</a:t>
            </a:r>
            <a:r>
              <a:rPr lang="pl-PL" sz="3400" dirty="0"/>
              <a:t> niedopuszczalne jest dokonanie waloryzacji sądowej w takim przypadku (Z. Gawlik, P. Machnikowski, A. Brzozowski)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566</TotalTime>
  <Words>65</Words>
  <Application>Microsoft Office PowerPoint</Application>
  <PresentationFormat>Pokaz na ekranie (4:3)</PresentationFormat>
  <Paragraphs>148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Gill Sans MT</vt:lpstr>
      <vt:lpstr>Verdana</vt:lpstr>
      <vt:lpstr>Wingdings 2</vt:lpstr>
      <vt:lpstr>Przesilenie</vt:lpstr>
      <vt:lpstr>  ŚWIADCZENIE – cz. 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106</cp:revision>
  <dcterms:created xsi:type="dcterms:W3CDTF">2013-10-05T07:34:23Z</dcterms:created>
  <dcterms:modified xsi:type="dcterms:W3CDTF">2018-10-21T11:21:31Z</dcterms:modified>
</cp:coreProperties>
</file>