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ymbol zastępczy nagłówka 1"/>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200" b="0" i="0" u="none" strike="noStrike" kern="1200" cap="none" spc="0" baseline="0">
              <a:solidFill>
                <a:srgbClr val="000000"/>
              </a:solidFill>
              <a:uFillTx/>
              <a:latin typeface="Calibri"/>
            </a:endParaRPr>
          </a:p>
        </p:txBody>
      </p:sp>
      <p:sp>
        <p:nvSpPr>
          <p:cNvPr id="3" name="Symbol zastępczy daty 2"/>
          <p:cNvSpPr txBox="1">
            <a:spLocks noGrp="1"/>
          </p:cNvSpPr>
          <p:nvPr>
            <p:ph type="dt" sz="quarter" idx="1"/>
          </p:nvPr>
        </p:nvSpPr>
        <p:spPr>
          <a:xfrm>
            <a:off x="3884608" y="0"/>
            <a:ext cx="2971800" cy="457200"/>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4D33E5C-393B-4C6D-B93B-CB1449ED7FC7}" type="datetime1">
              <a:rPr lang="pl-PL"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2015-04-25</a:t>
            </a:fld>
            <a:endParaRPr lang="pl-PL" sz="1200" b="0" i="0" u="none" strike="noStrike" kern="1200" cap="none" spc="0" baseline="0">
              <a:solidFill>
                <a:srgbClr val="000000"/>
              </a:solidFill>
              <a:uFillTx/>
              <a:latin typeface="Calibri"/>
            </a:endParaRPr>
          </a:p>
        </p:txBody>
      </p:sp>
      <p:sp>
        <p:nvSpPr>
          <p:cNvPr id="4" name="Symbol zastępczy stopki 3"/>
          <p:cNvSpPr txBox="1">
            <a:spLocks noGrp="1"/>
          </p:cNvSpPr>
          <p:nvPr>
            <p:ph type="ftr" sz="quarter" idx="2"/>
          </p:nvPr>
        </p:nvSpPr>
        <p:spPr>
          <a:xfrm>
            <a:off x="0" y="8685208"/>
            <a:ext cx="2971800" cy="457200"/>
          </a:xfrm>
          <a:prstGeom prst="rect">
            <a:avLst/>
          </a:prstGeom>
          <a:noFill/>
          <a:ln>
            <a:noFill/>
          </a:ln>
        </p:spPr>
        <p:txBody>
          <a:bodyPr vert="horz" wrap="square" lIns="91440" tIns="45720" rIns="91440" bIns="45720" anchor="b"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000000"/>
                </a:solidFill>
                <a:uFillTx/>
                <a:latin typeface="Calibri"/>
              </a:rPr>
              <a:t>dr R. Strugała WPAiE UNI.WROC.</a:t>
            </a:r>
          </a:p>
        </p:txBody>
      </p:sp>
      <p:sp>
        <p:nvSpPr>
          <p:cNvPr id="5" name="Symbol zastępczy numeru slajdu 4"/>
          <p:cNvSpPr txBox="1">
            <a:spLocks noGrp="1"/>
          </p:cNvSpPr>
          <p:nvPr>
            <p:ph type="sldNum" sz="quarter" idx="3"/>
          </p:nvPr>
        </p:nvSpPr>
        <p:spPr>
          <a:xfrm>
            <a:off x="3884608" y="8685208"/>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55CA4F0-CB81-47E3-872C-3BFFC5E6EA28}" type="slidenum">
              <a:t>‹#›</a:t>
            </a:fld>
            <a:endParaRPr lang="pl-PL" sz="1200" b="0" i="0" u="none" strike="noStrike" kern="1200" cap="none" spc="0" baseline="0">
              <a:solidFill>
                <a:srgbClr val="000000"/>
              </a:solidFill>
              <a:uFillTx/>
              <a:latin typeface="Calibri"/>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ymbol zastępczy nagłówka 1"/>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pl-PL" sz="1200" b="0" i="0" u="none" strike="noStrike" kern="1200" cap="none" spc="0" baseline="0">
                <a:solidFill>
                  <a:srgbClr val="000000"/>
                </a:solidFill>
                <a:uFillTx/>
                <a:latin typeface="Calibri"/>
              </a:defRPr>
            </a:lvl1pPr>
          </a:lstStyle>
          <a:p>
            <a:pPr lvl="0"/>
            <a:endParaRPr lang="pl-PL"/>
          </a:p>
        </p:txBody>
      </p:sp>
      <p:sp>
        <p:nvSpPr>
          <p:cNvPr id="3" name="Symbol zastępczy daty 2"/>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pl-PL" sz="1200" b="0" i="0" u="none" strike="noStrike" kern="1200" cap="none" spc="0" baseline="0">
                <a:solidFill>
                  <a:srgbClr val="000000"/>
                </a:solidFill>
                <a:uFillTx/>
                <a:latin typeface="Calibri"/>
              </a:defRPr>
            </a:lvl1pPr>
          </a:lstStyle>
          <a:p>
            <a:pPr lvl="0"/>
            <a:fld id="{965381EA-879E-4ED3-9B1B-CAE626FFA077}" type="datetime1">
              <a:rPr lang="pl-PL"/>
              <a:pPr lvl="0"/>
              <a:t>2015-04-25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1">
            <a:solidFill>
              <a:srgbClr val="000000"/>
            </a:solidFill>
            <a:prstDash val="solid"/>
          </a:ln>
        </p:spPr>
      </p:sp>
      <p:sp>
        <p:nvSpPr>
          <p:cNvPr id="5" name="Symbol zastępczy notatek 4"/>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pl-PL" sz="1200" b="0" i="0" u="none" strike="noStrike" kern="1200" cap="none" spc="0" baseline="0">
                <a:solidFill>
                  <a:srgbClr val="000000"/>
                </a:solidFill>
                <a:uFillTx/>
                <a:latin typeface="Calibri"/>
              </a:defRPr>
            </a:lvl1pPr>
          </a:lstStyle>
          <a:p>
            <a:pPr lvl="0"/>
            <a:r>
              <a:rPr lang="pl-PL"/>
              <a:t>dr R. Strugała WPAiE UNI.WROC.</a:t>
            </a:r>
          </a:p>
        </p:txBody>
      </p:sp>
      <p:sp>
        <p:nvSpPr>
          <p:cNvPr id="7" name="Symbol zastępczy numeru slajdu 6"/>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pl-PL" sz="1200" b="0" i="0" u="none" strike="noStrike" kern="1200" cap="none" spc="0" baseline="0">
                <a:solidFill>
                  <a:srgbClr val="000000"/>
                </a:solidFill>
                <a:uFillTx/>
                <a:latin typeface="Calibri"/>
              </a:defRPr>
            </a:lvl1pPr>
          </a:lstStyle>
          <a:p>
            <a:pPr lvl="0"/>
            <a:fld id="{506ABCD1-A234-4D9C-925A-F873D2620A59}" type="slidenum">
              <a:t>‹#›</a:t>
            </a:fld>
            <a:endParaRPr lang="pl-PL"/>
          </a:p>
        </p:txBody>
      </p:sp>
    </p:spTree>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pl-PL"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pl-PL"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pl-PL"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pl-PL"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pl-PL"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txBox="1">
            <a:spLocks noGrp="1"/>
          </p:cNvSpPr>
          <p:nvPr>
            <p:ph type="body" sz="quarter" idx="1"/>
          </p:nvPr>
        </p:nvSpPr>
        <p:spPr/>
        <p:txBody>
          <a:bodyPr/>
          <a:lstStyle/>
          <a:p>
            <a:endParaRPr lang="pl-PL"/>
          </a:p>
        </p:txBody>
      </p:sp>
      <p:sp>
        <p:nvSpPr>
          <p:cNvPr id="4" name="Symbol zastępczy numeru slajdu 4"/>
          <p:cNvSpPr txBox="1"/>
          <p:nvPr/>
        </p:nvSpPr>
        <p:spPr>
          <a:xfrm>
            <a:off x="3884608" y="8685208"/>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E49D818-56D1-441D-8A7D-D2ABCA89B038}" type="slidenum">
              <a:t>3</a:t>
            </a:fld>
            <a:endParaRPr lang="pl-PL"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txBox="1">
            <a:spLocks noGrp="1"/>
          </p:cNvSpPr>
          <p:nvPr>
            <p:ph type="body" sz="quarter" idx="1"/>
          </p:nvPr>
        </p:nvSpPr>
        <p:spPr/>
        <p:txBody>
          <a:bodyPr/>
          <a:lstStyle/>
          <a:p>
            <a:endParaRPr lang="pl-PL"/>
          </a:p>
        </p:txBody>
      </p:sp>
      <p:sp>
        <p:nvSpPr>
          <p:cNvPr id="4" name="Symbol zastępczy numeru slajdu 3"/>
          <p:cNvSpPr txBox="1"/>
          <p:nvPr/>
        </p:nvSpPr>
        <p:spPr>
          <a:xfrm>
            <a:off x="3884608" y="8685208"/>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94202D5-7E21-4C9B-ABF1-6B86E3674E51}" type="slidenum">
              <a:t>4</a:t>
            </a:fld>
            <a:endParaRPr lang="pl-PL"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txBox="1">
            <a:spLocks noGrp="1"/>
          </p:cNvSpPr>
          <p:nvPr>
            <p:ph type="body" sz="quarter" idx="1"/>
          </p:nvPr>
        </p:nvSpPr>
        <p:spPr/>
        <p:txBody>
          <a:bodyPr/>
          <a:lstStyle/>
          <a:p>
            <a:endParaRPr lang="pl-PL"/>
          </a:p>
        </p:txBody>
      </p:sp>
      <p:sp>
        <p:nvSpPr>
          <p:cNvPr id="4" name="Symbol zastępczy numeru slajdu 3"/>
          <p:cNvSpPr txBox="1"/>
          <p:nvPr/>
        </p:nvSpPr>
        <p:spPr>
          <a:xfrm>
            <a:off x="3884608" y="8685208"/>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516FD08-002C-4671-955F-C82973A36315}" type="slidenum">
              <a:t>5</a:t>
            </a:fld>
            <a:endParaRPr lang="pl-PL"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txBox="1">
            <a:spLocks noGrp="1"/>
          </p:cNvSpPr>
          <p:nvPr>
            <p:ph type="body" sz="quarter" idx="1"/>
          </p:nvPr>
        </p:nvSpPr>
        <p:spPr/>
        <p:txBody>
          <a:bodyPr/>
          <a:lstStyle/>
          <a:p>
            <a:endParaRPr lang="pl-PL"/>
          </a:p>
        </p:txBody>
      </p:sp>
      <p:sp>
        <p:nvSpPr>
          <p:cNvPr id="4" name="Symbol zastępczy numeru slajdu 3"/>
          <p:cNvSpPr txBox="1"/>
          <p:nvPr/>
        </p:nvSpPr>
        <p:spPr>
          <a:xfrm>
            <a:off x="3884608" y="8685208"/>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20CF0AF-12B7-441E-9E6D-437821E89B78}" type="slidenum">
              <a:t>6</a:t>
            </a:fld>
            <a:endParaRPr lang="pl-PL" sz="1200" b="0" i="0" u="none" strike="noStrike" kern="1200" cap="none" spc="0" baseline="0">
              <a:solidFill>
                <a:srgbClr val="000000"/>
              </a:solidFill>
              <a:uFillTx/>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txBox="1">
            <a:spLocks noGrp="1"/>
          </p:cNvSpPr>
          <p:nvPr>
            <p:ph type="body" sz="quarter" idx="1"/>
          </p:nvPr>
        </p:nvSpPr>
        <p:spPr/>
        <p:txBody>
          <a:bodyPr/>
          <a:lstStyle/>
          <a:p>
            <a:endParaRPr lang="pl-PL"/>
          </a:p>
        </p:txBody>
      </p:sp>
      <p:sp>
        <p:nvSpPr>
          <p:cNvPr id="4" name="Symbol zastępczy numeru slajdu 3"/>
          <p:cNvSpPr txBox="1"/>
          <p:nvPr/>
        </p:nvSpPr>
        <p:spPr>
          <a:xfrm>
            <a:off x="3884608" y="8685208"/>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F578C8F-3ABA-4A50-9996-B1520F5C74E1}" type="slidenum">
              <a:t>22</a:t>
            </a:fld>
            <a:endParaRPr lang="pl-PL" sz="1200" b="0" i="0" u="none" strike="noStrike" kern="1200" cap="none" spc="0" baseline="0">
              <a:solidFill>
                <a:srgbClr val="000000"/>
              </a:solidFill>
              <a:uFillTx/>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txBox="1">
            <a:spLocks noGrp="1"/>
          </p:cNvSpPr>
          <p:nvPr>
            <p:ph type="body" sz="quarter" idx="1"/>
          </p:nvPr>
        </p:nvSpPr>
        <p:spPr/>
        <p:txBody>
          <a:bodyPr/>
          <a:lstStyle/>
          <a:p>
            <a:endParaRPr lang="pl-PL"/>
          </a:p>
        </p:txBody>
      </p:sp>
      <p:sp>
        <p:nvSpPr>
          <p:cNvPr id="4" name="Symbol zastępczy numeru slajdu 3"/>
          <p:cNvSpPr txBox="1"/>
          <p:nvPr/>
        </p:nvSpPr>
        <p:spPr>
          <a:xfrm>
            <a:off x="3884608" y="8685208"/>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F955933-DB37-4D4D-B9A4-BC7FB66E8FC2}" type="slidenum">
              <a:t>26</a:t>
            </a:fld>
            <a:endParaRPr lang="pl-PL"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txBox="1">
            <a:spLocks noGrp="1"/>
          </p:cNvSpPr>
          <p:nvPr>
            <p:ph type="ctrTitle"/>
          </p:nvPr>
        </p:nvSpPr>
        <p:spPr>
          <a:xfrm>
            <a:off x="685800" y="2130423"/>
            <a:ext cx="7772400" cy="1470026"/>
          </a:xfrm>
        </p:spPr>
        <p:txBody>
          <a:bodyPr/>
          <a:lstStyle>
            <a:lvl1pPr>
              <a:defRPr/>
            </a:lvl1pPr>
          </a:lstStyle>
          <a:p>
            <a:pPr lvl="0"/>
            <a:r>
              <a:rPr lang="pl-PL"/>
              <a:t>Kliknij, aby edytować styl</a:t>
            </a:r>
          </a:p>
        </p:txBody>
      </p:sp>
      <p:sp>
        <p:nvSpPr>
          <p:cNvPr id="3" name="Podtytuł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pl-PL"/>
              <a:t>Kliknij, aby edytować styl wzorca podtytułu</a:t>
            </a:r>
          </a:p>
        </p:txBody>
      </p:sp>
      <p:sp>
        <p:nvSpPr>
          <p:cNvPr id="4" name="Symbol zastępczy daty 3"/>
          <p:cNvSpPr txBox="1">
            <a:spLocks noGrp="1"/>
          </p:cNvSpPr>
          <p:nvPr>
            <p:ph type="dt" sz="half" idx="7"/>
          </p:nvPr>
        </p:nvSpPr>
        <p:spPr/>
        <p:txBody>
          <a:bodyPr/>
          <a:lstStyle>
            <a:lvl1pPr>
              <a:defRPr/>
            </a:lvl1pPr>
          </a:lstStyle>
          <a:p>
            <a:pPr lvl="0"/>
            <a:r>
              <a:rPr lang="pl-PL"/>
              <a:t>2014-10-06</a:t>
            </a:r>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04AD5E1E-52D6-47F3-BA16-545DEE0A2110}" type="slidenum">
              <a:t>‹#›</a:t>
            </a:fld>
            <a:endParaRPr lang="pl-PL"/>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tytułu pionowego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7"/>
          </p:nvPr>
        </p:nvSpPr>
        <p:spPr/>
        <p:txBody>
          <a:bodyPr/>
          <a:lstStyle>
            <a:lvl1pPr>
              <a:defRPr/>
            </a:lvl1pPr>
          </a:lstStyle>
          <a:p>
            <a:pPr lvl="0"/>
            <a:r>
              <a:rPr lang="pl-PL"/>
              <a:t>2014-10-06</a:t>
            </a:r>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4401E5A0-054B-45E3-A691-D5B7239428F3}" type="slidenum">
              <a:t>‹#›</a:t>
            </a:fld>
            <a:endParaRPr lang="pl-PL"/>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txBox="1">
            <a:spLocks noGrp="1"/>
          </p:cNvSpPr>
          <p:nvPr>
            <p:ph type="title" orient="vert"/>
          </p:nvPr>
        </p:nvSpPr>
        <p:spPr>
          <a:xfrm>
            <a:off x="6629400" y="274640"/>
            <a:ext cx="2057400" cy="5851529"/>
          </a:xfrm>
        </p:spPr>
        <p:txBody>
          <a:bodyPr vert="eaVert"/>
          <a:lstStyle>
            <a:lvl1pPr>
              <a:defRPr/>
            </a:lvl1pPr>
          </a:lstStyle>
          <a:p>
            <a:pPr lvl="0"/>
            <a:r>
              <a:rPr lang="pl-PL"/>
              <a:t>Kliknij, aby edytować styl</a:t>
            </a:r>
          </a:p>
        </p:txBody>
      </p:sp>
      <p:sp>
        <p:nvSpPr>
          <p:cNvPr id="3" name="Symbol zastępczy tytułu pionowego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7"/>
          </p:nvPr>
        </p:nvSpPr>
        <p:spPr/>
        <p:txBody>
          <a:bodyPr/>
          <a:lstStyle>
            <a:lvl1pPr>
              <a:defRPr/>
            </a:lvl1pPr>
          </a:lstStyle>
          <a:p>
            <a:pPr lvl="0"/>
            <a:r>
              <a:rPr lang="pl-PL"/>
              <a:t>2014-10-06</a:t>
            </a:r>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3C01DBCC-A5F9-457C-BB90-88D5DB0EC936}" type="slidenum">
              <a:t>‹#›</a:t>
            </a:fld>
            <a:endParaRPr lang="pl-PL"/>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zawartości 2"/>
          <p:cNvSpPr txBox="1">
            <a:spLocks noGrp="1"/>
          </p:cNvSpPr>
          <p:nvPr>
            <p:ph idx="1"/>
          </p:nvPr>
        </p:nvSpPr>
        <p:spPr/>
        <p:txBody>
          <a:bodyPr/>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7"/>
          </p:nvPr>
        </p:nvSpPr>
        <p:spPr/>
        <p:txBody>
          <a:bodyPr/>
          <a:lstStyle>
            <a:lvl1pPr>
              <a:defRPr/>
            </a:lvl1pPr>
          </a:lstStyle>
          <a:p>
            <a:pPr lvl="0"/>
            <a:r>
              <a:rPr lang="pl-PL"/>
              <a:t>2014-10-06</a:t>
            </a:r>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89BB7BDD-1DC5-4300-BF32-4BC0514A637F}" type="slidenum">
              <a:t>‹#›</a:t>
            </a:fld>
            <a:endParaRPr lang="pl-PL"/>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txBox="1">
            <a:spLocks noGrp="1"/>
          </p:cNvSpPr>
          <p:nvPr>
            <p:ph type="title"/>
          </p:nvPr>
        </p:nvSpPr>
        <p:spPr>
          <a:xfrm>
            <a:off x="722311" y="4406895"/>
            <a:ext cx="7772400" cy="1362071"/>
          </a:xfrm>
        </p:spPr>
        <p:txBody>
          <a:bodyPr anchor="t" anchorCtr="0"/>
          <a:lstStyle>
            <a:lvl1pPr algn="l">
              <a:defRPr sz="4000" b="1" cap="all"/>
            </a:lvl1pPr>
          </a:lstStyle>
          <a:p>
            <a:pPr lvl="0"/>
            <a:r>
              <a:rPr lang="pl-PL"/>
              <a:t>Kliknij, aby edytować styl</a:t>
            </a:r>
          </a:p>
        </p:txBody>
      </p:sp>
      <p:sp>
        <p:nvSpPr>
          <p:cNvPr id="3" name="Symbol zastępczy tekstu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pl-PL"/>
              <a:t>Kliknij, aby edytować style wzorca tekstu</a:t>
            </a:r>
          </a:p>
        </p:txBody>
      </p:sp>
      <p:sp>
        <p:nvSpPr>
          <p:cNvPr id="4" name="Symbol zastępczy daty 3"/>
          <p:cNvSpPr txBox="1">
            <a:spLocks noGrp="1"/>
          </p:cNvSpPr>
          <p:nvPr>
            <p:ph type="dt" sz="half" idx="7"/>
          </p:nvPr>
        </p:nvSpPr>
        <p:spPr/>
        <p:txBody>
          <a:bodyPr/>
          <a:lstStyle>
            <a:lvl1pPr>
              <a:defRPr/>
            </a:lvl1pPr>
          </a:lstStyle>
          <a:p>
            <a:pPr lvl="0"/>
            <a:r>
              <a:rPr lang="pl-PL"/>
              <a:t>2014-10-06</a:t>
            </a:r>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6177082C-7778-4A16-95BD-3043580DDA01}" type="slidenum">
              <a:t>‹#›</a:t>
            </a:fld>
            <a:endParaRPr lang="pl-PL"/>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zawartości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txBox="1">
            <a:spLocks noGrp="1"/>
          </p:cNvSpPr>
          <p:nvPr>
            <p:ph type="dt" sz="half" idx="7"/>
          </p:nvPr>
        </p:nvSpPr>
        <p:spPr/>
        <p:txBody>
          <a:bodyPr/>
          <a:lstStyle>
            <a:lvl1pPr>
              <a:defRPr/>
            </a:lvl1pPr>
          </a:lstStyle>
          <a:p>
            <a:pPr lvl="0"/>
            <a:r>
              <a:rPr lang="pl-PL"/>
              <a:t>2014-10-06</a:t>
            </a:r>
          </a:p>
        </p:txBody>
      </p:sp>
      <p:sp>
        <p:nvSpPr>
          <p:cNvPr id="6" name="Symbol zastępczy stopki 5"/>
          <p:cNvSpPr txBox="1">
            <a:spLocks noGrp="1"/>
          </p:cNvSpPr>
          <p:nvPr>
            <p:ph type="ftr" sz="quarter" idx="9"/>
          </p:nvPr>
        </p:nvSpPr>
        <p:spPr/>
        <p:txBody>
          <a:bodyPr/>
          <a:lstStyle>
            <a:lvl1pPr>
              <a:defRPr/>
            </a:lvl1pPr>
          </a:lstStyle>
          <a:p>
            <a:pPr lvl="0"/>
            <a:endParaRPr lang="pl-PL"/>
          </a:p>
        </p:txBody>
      </p:sp>
      <p:sp>
        <p:nvSpPr>
          <p:cNvPr id="7" name="Symbol zastępczy numeru slajdu 6"/>
          <p:cNvSpPr txBox="1">
            <a:spLocks noGrp="1"/>
          </p:cNvSpPr>
          <p:nvPr>
            <p:ph type="sldNum" sz="quarter" idx="8"/>
          </p:nvPr>
        </p:nvSpPr>
        <p:spPr/>
        <p:txBody>
          <a:bodyPr/>
          <a:lstStyle>
            <a:lvl1pPr>
              <a:defRPr/>
            </a:lvl1pPr>
          </a:lstStyle>
          <a:p>
            <a:pPr lvl="0"/>
            <a:fld id="{C06F0267-439A-4D95-8D57-12627B09126D}" type="slidenum">
              <a:t>‹#›</a:t>
            </a:fld>
            <a:endParaRPr lang="pl-PL"/>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tekstu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pl-PL"/>
              <a:t>Kliknij, aby edytować style wzorca tekstu</a:t>
            </a:r>
          </a:p>
        </p:txBody>
      </p:sp>
      <p:sp>
        <p:nvSpPr>
          <p:cNvPr id="4" name="Symbol zastępczy zawartości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pl-PL"/>
              <a:t>Kliknij, aby edytować style wzorca tekstu</a:t>
            </a:r>
          </a:p>
        </p:txBody>
      </p:sp>
      <p:sp>
        <p:nvSpPr>
          <p:cNvPr id="6" name="Symbol zastępczy zawartości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txBox="1">
            <a:spLocks noGrp="1"/>
          </p:cNvSpPr>
          <p:nvPr>
            <p:ph type="dt" sz="half" idx="7"/>
          </p:nvPr>
        </p:nvSpPr>
        <p:spPr/>
        <p:txBody>
          <a:bodyPr/>
          <a:lstStyle>
            <a:lvl1pPr>
              <a:defRPr/>
            </a:lvl1pPr>
          </a:lstStyle>
          <a:p>
            <a:pPr lvl="0"/>
            <a:r>
              <a:rPr lang="pl-PL"/>
              <a:t>2014-10-06</a:t>
            </a:r>
          </a:p>
        </p:txBody>
      </p:sp>
      <p:sp>
        <p:nvSpPr>
          <p:cNvPr id="8" name="Symbol zastępczy stopki 7"/>
          <p:cNvSpPr txBox="1">
            <a:spLocks noGrp="1"/>
          </p:cNvSpPr>
          <p:nvPr>
            <p:ph type="ftr" sz="quarter" idx="9"/>
          </p:nvPr>
        </p:nvSpPr>
        <p:spPr/>
        <p:txBody>
          <a:bodyPr/>
          <a:lstStyle>
            <a:lvl1pPr>
              <a:defRPr/>
            </a:lvl1pPr>
          </a:lstStyle>
          <a:p>
            <a:pPr lvl="0"/>
            <a:endParaRPr lang="pl-PL"/>
          </a:p>
        </p:txBody>
      </p:sp>
      <p:sp>
        <p:nvSpPr>
          <p:cNvPr id="9" name="Symbol zastępczy numeru slajdu 8"/>
          <p:cNvSpPr txBox="1">
            <a:spLocks noGrp="1"/>
          </p:cNvSpPr>
          <p:nvPr>
            <p:ph type="sldNum" sz="quarter" idx="8"/>
          </p:nvPr>
        </p:nvSpPr>
        <p:spPr/>
        <p:txBody>
          <a:bodyPr/>
          <a:lstStyle>
            <a:lvl1pPr>
              <a:defRPr/>
            </a:lvl1pPr>
          </a:lstStyle>
          <a:p>
            <a:pPr lvl="0"/>
            <a:fld id="{656103CA-868E-4584-8D42-4DDAD0B80DA8}" type="slidenum">
              <a:t>‹#›</a:t>
            </a:fld>
            <a:endParaRPr lang="pl-PL"/>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daty 2"/>
          <p:cNvSpPr txBox="1">
            <a:spLocks noGrp="1"/>
          </p:cNvSpPr>
          <p:nvPr>
            <p:ph type="dt" sz="half" idx="7"/>
          </p:nvPr>
        </p:nvSpPr>
        <p:spPr/>
        <p:txBody>
          <a:bodyPr/>
          <a:lstStyle>
            <a:lvl1pPr>
              <a:defRPr/>
            </a:lvl1pPr>
          </a:lstStyle>
          <a:p>
            <a:pPr lvl="0"/>
            <a:r>
              <a:rPr lang="pl-PL"/>
              <a:t>2014-10-06</a:t>
            </a:r>
          </a:p>
        </p:txBody>
      </p:sp>
      <p:sp>
        <p:nvSpPr>
          <p:cNvPr id="4" name="Symbol zastępczy stopki 3"/>
          <p:cNvSpPr txBox="1">
            <a:spLocks noGrp="1"/>
          </p:cNvSpPr>
          <p:nvPr>
            <p:ph type="ftr" sz="quarter" idx="9"/>
          </p:nvPr>
        </p:nvSpPr>
        <p:spPr/>
        <p:txBody>
          <a:bodyPr/>
          <a:lstStyle>
            <a:lvl1pPr>
              <a:defRPr/>
            </a:lvl1pPr>
          </a:lstStyle>
          <a:p>
            <a:pPr lvl="0"/>
            <a:endParaRPr lang="pl-PL"/>
          </a:p>
        </p:txBody>
      </p:sp>
      <p:sp>
        <p:nvSpPr>
          <p:cNvPr id="5" name="Symbol zastępczy numeru slajdu 4"/>
          <p:cNvSpPr txBox="1">
            <a:spLocks noGrp="1"/>
          </p:cNvSpPr>
          <p:nvPr>
            <p:ph type="sldNum" sz="quarter" idx="8"/>
          </p:nvPr>
        </p:nvSpPr>
        <p:spPr/>
        <p:txBody>
          <a:bodyPr/>
          <a:lstStyle>
            <a:lvl1pPr>
              <a:defRPr/>
            </a:lvl1pPr>
          </a:lstStyle>
          <a:p>
            <a:pPr lvl="0"/>
            <a:fld id="{D827C87B-BCFE-4F1D-9216-31A99636B75D}" type="slidenum">
              <a:t>‹#›</a:t>
            </a:fld>
            <a:endParaRPr lang="pl-PL"/>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txBox="1">
            <a:spLocks noGrp="1"/>
          </p:cNvSpPr>
          <p:nvPr>
            <p:ph type="dt" sz="half" idx="7"/>
          </p:nvPr>
        </p:nvSpPr>
        <p:spPr/>
        <p:txBody>
          <a:bodyPr/>
          <a:lstStyle>
            <a:lvl1pPr>
              <a:defRPr/>
            </a:lvl1pPr>
          </a:lstStyle>
          <a:p>
            <a:pPr lvl="0"/>
            <a:r>
              <a:rPr lang="pl-PL"/>
              <a:t>2014-10-06</a:t>
            </a:r>
          </a:p>
        </p:txBody>
      </p:sp>
      <p:sp>
        <p:nvSpPr>
          <p:cNvPr id="3" name="Symbol zastępczy stopki 2"/>
          <p:cNvSpPr txBox="1">
            <a:spLocks noGrp="1"/>
          </p:cNvSpPr>
          <p:nvPr>
            <p:ph type="ftr" sz="quarter" idx="9"/>
          </p:nvPr>
        </p:nvSpPr>
        <p:spPr/>
        <p:txBody>
          <a:bodyPr/>
          <a:lstStyle>
            <a:lvl1pPr>
              <a:defRPr/>
            </a:lvl1pPr>
          </a:lstStyle>
          <a:p>
            <a:pPr lvl="0"/>
            <a:endParaRPr lang="pl-PL"/>
          </a:p>
        </p:txBody>
      </p:sp>
      <p:sp>
        <p:nvSpPr>
          <p:cNvPr id="4" name="Symbol zastępczy numeru slajdu 3"/>
          <p:cNvSpPr txBox="1">
            <a:spLocks noGrp="1"/>
          </p:cNvSpPr>
          <p:nvPr>
            <p:ph type="sldNum" sz="quarter" idx="8"/>
          </p:nvPr>
        </p:nvSpPr>
        <p:spPr/>
        <p:txBody>
          <a:bodyPr/>
          <a:lstStyle>
            <a:lvl1pPr>
              <a:defRPr/>
            </a:lvl1pPr>
          </a:lstStyle>
          <a:p>
            <a:pPr lvl="0"/>
            <a:fld id="{0D4CD925-388F-4CFD-914A-135E18B9243B}" type="slidenum">
              <a:t>‹#›</a:t>
            </a:fld>
            <a:endParaRPr lang="pl-PL"/>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3048"/>
            <a:ext cx="3008311" cy="1162046"/>
          </a:xfrm>
        </p:spPr>
        <p:txBody>
          <a:bodyPr anchor="b" anchorCtr="0"/>
          <a:lstStyle>
            <a:lvl1pPr algn="l">
              <a:defRPr sz="2000" b="1"/>
            </a:lvl1pPr>
          </a:lstStyle>
          <a:p>
            <a:pPr lvl="0"/>
            <a:r>
              <a:rPr lang="pl-PL"/>
              <a:t>Kliknij, aby edytować styl</a:t>
            </a:r>
          </a:p>
        </p:txBody>
      </p:sp>
      <p:sp>
        <p:nvSpPr>
          <p:cNvPr id="3" name="Symbol zastępczy zawartości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pl-PL"/>
              <a:t>Kliknij, aby edytować style wzorca tekstu</a:t>
            </a:r>
          </a:p>
        </p:txBody>
      </p:sp>
      <p:sp>
        <p:nvSpPr>
          <p:cNvPr id="5" name="Symbol zastępczy daty 4"/>
          <p:cNvSpPr txBox="1">
            <a:spLocks noGrp="1"/>
          </p:cNvSpPr>
          <p:nvPr>
            <p:ph type="dt" sz="half" idx="7"/>
          </p:nvPr>
        </p:nvSpPr>
        <p:spPr/>
        <p:txBody>
          <a:bodyPr/>
          <a:lstStyle>
            <a:lvl1pPr>
              <a:defRPr/>
            </a:lvl1pPr>
          </a:lstStyle>
          <a:p>
            <a:pPr lvl="0"/>
            <a:r>
              <a:rPr lang="pl-PL"/>
              <a:t>2014-10-06</a:t>
            </a:r>
          </a:p>
        </p:txBody>
      </p:sp>
      <p:sp>
        <p:nvSpPr>
          <p:cNvPr id="6" name="Symbol zastępczy stopki 5"/>
          <p:cNvSpPr txBox="1">
            <a:spLocks noGrp="1"/>
          </p:cNvSpPr>
          <p:nvPr>
            <p:ph type="ftr" sz="quarter" idx="9"/>
          </p:nvPr>
        </p:nvSpPr>
        <p:spPr/>
        <p:txBody>
          <a:bodyPr/>
          <a:lstStyle>
            <a:lvl1pPr>
              <a:defRPr/>
            </a:lvl1pPr>
          </a:lstStyle>
          <a:p>
            <a:pPr lvl="0"/>
            <a:endParaRPr lang="pl-PL"/>
          </a:p>
        </p:txBody>
      </p:sp>
      <p:sp>
        <p:nvSpPr>
          <p:cNvPr id="7" name="Symbol zastępczy numeru slajdu 6"/>
          <p:cNvSpPr txBox="1">
            <a:spLocks noGrp="1"/>
          </p:cNvSpPr>
          <p:nvPr>
            <p:ph type="sldNum" sz="quarter" idx="8"/>
          </p:nvPr>
        </p:nvSpPr>
        <p:spPr/>
        <p:txBody>
          <a:bodyPr/>
          <a:lstStyle>
            <a:lvl1pPr>
              <a:defRPr/>
            </a:lvl1pPr>
          </a:lstStyle>
          <a:p>
            <a:pPr lvl="0"/>
            <a:fld id="{035D6DF2-9DAA-4B35-B035-48B0AB1A3BE2}" type="slidenum">
              <a:t>‹#›</a:t>
            </a:fld>
            <a:endParaRPr lang="pl-PL"/>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txBox="1">
            <a:spLocks noGrp="1"/>
          </p:cNvSpPr>
          <p:nvPr>
            <p:ph type="title"/>
          </p:nvPr>
        </p:nvSpPr>
        <p:spPr>
          <a:xfrm>
            <a:off x="1792288" y="4800600"/>
            <a:ext cx="5486400" cy="566735"/>
          </a:xfrm>
        </p:spPr>
        <p:txBody>
          <a:bodyPr anchor="b" anchorCtr="0"/>
          <a:lstStyle>
            <a:lvl1pPr algn="l">
              <a:defRPr sz="2000" b="1"/>
            </a:lvl1pPr>
          </a:lstStyle>
          <a:p>
            <a:pPr lvl="0"/>
            <a:r>
              <a:rPr lang="pl-PL"/>
              <a:t>Kliknij, aby edytować styl</a:t>
            </a:r>
          </a:p>
        </p:txBody>
      </p:sp>
      <p:sp>
        <p:nvSpPr>
          <p:cNvPr id="3" name="Symbol zastępczy obrazu 2"/>
          <p:cNvSpPr txBox="1">
            <a:spLocks noGrp="1"/>
          </p:cNvSpPr>
          <p:nvPr>
            <p:ph type="pic" idx="1"/>
          </p:nvPr>
        </p:nvSpPr>
        <p:spPr>
          <a:xfrm>
            <a:off x="1792288" y="612776"/>
            <a:ext cx="5486400" cy="4114800"/>
          </a:xfrm>
        </p:spPr>
        <p:txBody>
          <a:bodyPr/>
          <a:lstStyle>
            <a:lvl1pPr marL="0" indent="0">
              <a:buNone/>
              <a:defRPr/>
            </a:lvl1pPr>
          </a:lstStyle>
          <a:p>
            <a:pPr lvl="0"/>
            <a:endParaRPr lang="pl-PL"/>
          </a:p>
        </p:txBody>
      </p:sp>
      <p:sp>
        <p:nvSpPr>
          <p:cNvPr id="4" name="Symbol zastępczy tekstu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pl-PL"/>
              <a:t>Kliknij, aby edytować style wzorca tekstu</a:t>
            </a:r>
          </a:p>
        </p:txBody>
      </p:sp>
      <p:sp>
        <p:nvSpPr>
          <p:cNvPr id="5" name="Symbol zastępczy daty 4"/>
          <p:cNvSpPr txBox="1">
            <a:spLocks noGrp="1"/>
          </p:cNvSpPr>
          <p:nvPr>
            <p:ph type="dt" sz="half" idx="7"/>
          </p:nvPr>
        </p:nvSpPr>
        <p:spPr/>
        <p:txBody>
          <a:bodyPr/>
          <a:lstStyle>
            <a:lvl1pPr>
              <a:defRPr/>
            </a:lvl1pPr>
          </a:lstStyle>
          <a:p>
            <a:pPr lvl="0"/>
            <a:r>
              <a:rPr lang="pl-PL"/>
              <a:t>2014-10-06</a:t>
            </a:r>
          </a:p>
        </p:txBody>
      </p:sp>
      <p:sp>
        <p:nvSpPr>
          <p:cNvPr id="6" name="Symbol zastępczy stopki 5"/>
          <p:cNvSpPr txBox="1">
            <a:spLocks noGrp="1"/>
          </p:cNvSpPr>
          <p:nvPr>
            <p:ph type="ftr" sz="quarter" idx="9"/>
          </p:nvPr>
        </p:nvSpPr>
        <p:spPr/>
        <p:txBody>
          <a:bodyPr/>
          <a:lstStyle>
            <a:lvl1pPr>
              <a:defRPr/>
            </a:lvl1pPr>
          </a:lstStyle>
          <a:p>
            <a:pPr lvl="0"/>
            <a:endParaRPr lang="pl-PL"/>
          </a:p>
        </p:txBody>
      </p:sp>
      <p:sp>
        <p:nvSpPr>
          <p:cNvPr id="7" name="Symbol zastępczy numeru slajdu 6"/>
          <p:cNvSpPr txBox="1">
            <a:spLocks noGrp="1"/>
          </p:cNvSpPr>
          <p:nvPr>
            <p:ph type="sldNum" sz="quarter" idx="8"/>
          </p:nvPr>
        </p:nvSpPr>
        <p:spPr/>
        <p:txBody>
          <a:bodyPr/>
          <a:lstStyle>
            <a:lvl1pPr>
              <a:defRPr/>
            </a:lvl1pPr>
          </a:lstStyle>
          <a:p>
            <a:pPr lvl="0"/>
            <a:fld id="{AEB37D59-C9C0-446A-9216-425A15DE8F5D}" type="slidenum">
              <a:t>‹#›</a:t>
            </a:fld>
            <a:endParaRPr lang="pl-PL"/>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AB5E4"/>
            </a:gs>
            <a:gs pos="100000">
              <a:srgbClr val="C2D1ED"/>
            </a:gs>
          </a:gsLst>
          <a:lin ang="5400000"/>
        </a:gradFill>
        <a:effectLst/>
      </p:bgPr>
    </p:bg>
    <p:spTree>
      <p:nvGrpSpPr>
        <p:cNvPr id="1" name=""/>
        <p:cNvGrpSpPr/>
        <p:nvPr/>
      </p:nvGrpSpPr>
      <p:grpSpPr>
        <a:xfrm>
          <a:off x="0" y="0"/>
          <a:ext cx="0" cy="0"/>
          <a:chOff x="0" y="0"/>
          <a:chExt cx="0" cy="0"/>
        </a:xfrm>
      </p:grpSpPr>
      <p:sp>
        <p:nvSpPr>
          <p:cNvPr id="2" name="Symbol zastępczy tytułu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pl-PL"/>
              <a:t>Kliknij, aby edytować styl</a:t>
            </a:r>
          </a:p>
        </p:txBody>
      </p:sp>
      <p:sp>
        <p:nvSpPr>
          <p:cNvPr id="3" name="Symbol zastępczy tekstu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pl-PL" sz="1200" b="0" i="0" u="none" strike="noStrike" kern="1200" cap="none" spc="0" baseline="0">
                <a:solidFill>
                  <a:srgbClr val="898989"/>
                </a:solidFill>
                <a:uFillTx/>
                <a:latin typeface="Calibri"/>
              </a:defRPr>
            </a:lvl1pPr>
          </a:lstStyle>
          <a:p>
            <a:pPr lvl="0"/>
            <a:r>
              <a:rPr lang="pl-PL"/>
              <a:t>2014-10-06</a:t>
            </a:r>
          </a:p>
        </p:txBody>
      </p:sp>
      <p:sp>
        <p:nvSpPr>
          <p:cNvPr id="5" name="Symbol zastępczy stopki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pl-PL" sz="1200" b="0" i="0" u="none" strike="noStrike" kern="1200" cap="none" spc="0" baseline="0">
                <a:solidFill>
                  <a:srgbClr val="898989"/>
                </a:solidFill>
                <a:uFillTx/>
                <a:latin typeface="Calibri"/>
              </a:defRPr>
            </a:lvl1pPr>
          </a:lstStyle>
          <a:p>
            <a:pPr lvl="0"/>
            <a:endParaRPr lang="pl-PL"/>
          </a:p>
        </p:txBody>
      </p:sp>
      <p:sp>
        <p:nvSpPr>
          <p:cNvPr id="6" name="Symbol zastępczy numeru slajdu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pl-PL" sz="1200" b="0" i="0" u="none" strike="noStrike" kern="1200" cap="none" spc="0" baseline="0">
                <a:solidFill>
                  <a:srgbClr val="898989"/>
                </a:solidFill>
                <a:uFillTx/>
                <a:latin typeface="Calibri"/>
              </a:defRPr>
            </a:lvl1pPr>
          </a:lstStyle>
          <a:p>
            <a:pPr lvl="0"/>
            <a:fld id="{B70ACD87-29D5-48F8-898B-A623FBC38EB3}" type="slidenum">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ctr" defTabSz="914400" rtl="0" fontAlgn="auto" hangingPunct="1">
        <a:lnSpc>
          <a:spcPct val="100000"/>
        </a:lnSpc>
        <a:spcBef>
          <a:spcPts val="0"/>
        </a:spcBef>
        <a:spcAft>
          <a:spcPts val="0"/>
        </a:spcAft>
        <a:buNone/>
        <a:tabLst/>
        <a:defRPr lang="pl-PL"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pl-PL"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pl-PL"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pl-PL"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pl-PL"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pl-PL"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ytuł 1"/>
          <p:cNvSpPr txBox="1">
            <a:spLocks noGrp="1"/>
          </p:cNvSpPr>
          <p:nvPr>
            <p:ph type="ctrTitle"/>
          </p:nvPr>
        </p:nvSpPr>
        <p:spPr>
          <a:xfrm>
            <a:off x="0" y="116631"/>
            <a:ext cx="9144000" cy="576062"/>
          </a:xfrm>
        </p:spPr>
        <p:txBody>
          <a:bodyPr/>
          <a:lstStyle/>
          <a:p>
            <a:pPr lvl="0"/>
            <a:r>
              <a:rPr lang="pl-PL" sz="3200" b="1"/>
              <a:t>Świadczenie</a:t>
            </a:r>
          </a:p>
        </p:txBody>
      </p:sp>
      <p:sp>
        <p:nvSpPr>
          <p:cNvPr id="3" name="Podtytuł 2"/>
          <p:cNvSpPr txBox="1">
            <a:spLocks noGrp="1"/>
          </p:cNvSpPr>
          <p:nvPr>
            <p:ph type="subTitle" idx="1"/>
          </p:nvPr>
        </p:nvSpPr>
        <p:spPr>
          <a:xfrm>
            <a:off x="0" y="548676"/>
            <a:ext cx="9144000" cy="5904655"/>
          </a:xfrm>
        </p:spPr>
        <p:txBody>
          <a:bodyPr/>
          <a:lstStyle/>
          <a:p>
            <a:pPr marL="457200" lvl="0" indent="-457200" algn="just">
              <a:buChar char="•"/>
            </a:pPr>
            <a:endParaRPr lang="pl-PL" sz="2800">
              <a:solidFill>
                <a:srgbClr val="000000"/>
              </a:solidFill>
            </a:endParaRPr>
          </a:p>
          <a:p>
            <a:pPr marL="457200" lvl="0" indent="-457200" algn="just">
              <a:buChar char="•"/>
            </a:pPr>
            <a:r>
              <a:rPr lang="pl-PL" sz="2800">
                <a:solidFill>
                  <a:srgbClr val="000000"/>
                </a:solidFill>
              </a:rPr>
              <a:t>Element struktury zobowiązania: zachowanie dłużnika polegające na działaniu lub zaniechaniu (</a:t>
            </a:r>
            <a:r>
              <a:rPr lang="pl-PL" sz="2800" i="1">
                <a:solidFill>
                  <a:srgbClr val="000000"/>
                </a:solidFill>
              </a:rPr>
              <a:t>dare</a:t>
            </a:r>
            <a:r>
              <a:rPr lang="pl-PL" sz="2800">
                <a:solidFill>
                  <a:srgbClr val="000000"/>
                </a:solidFill>
              </a:rPr>
              <a:t>, </a:t>
            </a:r>
            <a:r>
              <a:rPr lang="pl-PL" sz="2800" i="1">
                <a:solidFill>
                  <a:srgbClr val="000000"/>
                </a:solidFill>
              </a:rPr>
              <a:t>facere</a:t>
            </a:r>
            <a:r>
              <a:rPr lang="pl-PL" sz="2800">
                <a:solidFill>
                  <a:srgbClr val="000000"/>
                </a:solidFill>
              </a:rPr>
              <a:t>, </a:t>
            </a:r>
            <a:r>
              <a:rPr lang="pl-PL" sz="2800" i="1">
                <a:solidFill>
                  <a:srgbClr val="000000"/>
                </a:solidFill>
              </a:rPr>
              <a:t>non facere</a:t>
            </a:r>
            <a:r>
              <a:rPr lang="pl-PL" sz="2800">
                <a:solidFill>
                  <a:srgbClr val="000000"/>
                </a:solidFill>
              </a:rPr>
              <a:t>, </a:t>
            </a:r>
            <a:r>
              <a:rPr lang="pl-PL" sz="2800" i="1">
                <a:solidFill>
                  <a:srgbClr val="000000"/>
                </a:solidFill>
              </a:rPr>
              <a:t>pati </a:t>
            </a:r>
            <a:r>
              <a:rPr lang="pl-PL" sz="2800">
                <a:solidFill>
                  <a:srgbClr val="000000"/>
                </a:solidFill>
              </a:rPr>
              <a:t>itp.). To ostatnie określa się mianem </a:t>
            </a:r>
            <a:r>
              <a:rPr lang="pl-PL" sz="2800" u="sng">
                <a:solidFill>
                  <a:srgbClr val="000000"/>
                </a:solidFill>
              </a:rPr>
              <a:t>treści świadczenia</a:t>
            </a:r>
          </a:p>
          <a:p>
            <a:pPr marL="457200" lvl="0" indent="-457200" algn="just">
              <a:buChar char="•"/>
            </a:pPr>
            <a:r>
              <a:rPr lang="pl-PL" sz="2800">
                <a:solidFill>
                  <a:srgbClr val="000000"/>
                </a:solidFill>
              </a:rPr>
              <a:t>Świadczenie ma charakter korzystny dla wierzyciela, ma ono dla niego wymierną wartość, inaczej niż zachowania będące przedmiotem obowiązków indywidualnie określonych adresatów w ramach stosunków cywilnoprawnych o charakterze bezwzględnym</a:t>
            </a:r>
          </a:p>
          <a:p>
            <a:pPr marL="457200" lvl="0" indent="-457200" algn="just">
              <a:buChar char="•"/>
            </a:pPr>
            <a:r>
              <a:rPr lang="pl-PL" sz="2800">
                <a:solidFill>
                  <a:srgbClr val="000000"/>
                </a:solidFill>
              </a:rPr>
              <a:t>Przedmiot świadczenia: występujące w przypadku niektórych świadczeń dobro materialne, do którego odnosi się zachowanie dłużnika</a:t>
            </a:r>
          </a:p>
          <a:p>
            <a:pPr marL="457200" lvl="0" indent="-457200" algn="just">
              <a:buChar char="•"/>
            </a:pPr>
            <a:endParaRPr lang="pl-PL" sz="2800">
              <a:solidFill>
                <a:srgbClr val="000000"/>
              </a:solidFill>
            </a:endParaRPr>
          </a:p>
          <a:p>
            <a:pPr lvl="0" algn="just"/>
            <a:endParaRPr lang="pl-PL" sz="2800">
              <a:solidFill>
                <a:srgbClr val="000000"/>
              </a:solidFill>
            </a:endParaRPr>
          </a:p>
          <a:p>
            <a:pPr lvl="0" algn="just"/>
            <a:endParaRPr lang="pl-PL"/>
          </a:p>
        </p:txBody>
      </p:sp>
      <p:sp>
        <p:nvSpPr>
          <p:cNvPr id="4" name="Symbol zastępczy stopki 4"/>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ytuł 1"/>
          <p:cNvSpPr txBox="1">
            <a:spLocks noGrp="1"/>
          </p:cNvSpPr>
          <p:nvPr>
            <p:ph type="ctrTitle"/>
          </p:nvPr>
        </p:nvSpPr>
        <p:spPr>
          <a:xfrm>
            <a:off x="0" y="0"/>
            <a:ext cx="9144000" cy="548676"/>
          </a:xfrm>
        </p:spPr>
        <p:txBody>
          <a:bodyPr/>
          <a:lstStyle/>
          <a:p>
            <a:pPr lvl="0"/>
            <a:r>
              <a:rPr lang="pl-PL" sz="3200" b="1"/>
              <a:t>Zobowiązanie przemienne: dochodzenie roszczeń</a:t>
            </a:r>
          </a:p>
        </p:txBody>
      </p:sp>
      <p:sp>
        <p:nvSpPr>
          <p:cNvPr id="3" name="Podtytuł 2"/>
          <p:cNvSpPr txBox="1">
            <a:spLocks noGrp="1"/>
          </p:cNvSpPr>
          <p:nvPr>
            <p:ph type="subTitle" idx="1"/>
          </p:nvPr>
        </p:nvSpPr>
        <p:spPr>
          <a:xfrm>
            <a:off x="0" y="404667"/>
            <a:ext cx="9144000" cy="6316812"/>
          </a:xfrm>
        </p:spPr>
        <p:txBody>
          <a:bodyPr/>
          <a:lstStyle/>
          <a:p>
            <a:pPr marL="457200" lvl="0" indent="-457200" algn="just">
              <a:buChar char="•"/>
            </a:pPr>
            <a:r>
              <a:rPr lang="pl-PL" sz="2600" u="sng">
                <a:solidFill>
                  <a:srgbClr val="000000"/>
                </a:solidFill>
              </a:rPr>
              <a:t>Indywidualizacja świadczenia na etapie przed wytoczeniem powództwa</a:t>
            </a:r>
            <a:r>
              <a:rPr lang="pl-PL" sz="2600">
                <a:solidFill>
                  <a:srgbClr val="000000"/>
                </a:solidFill>
              </a:rPr>
              <a:t>: pozew o świadczenie wybrane przez uprawnionego</a:t>
            </a:r>
          </a:p>
          <a:p>
            <a:pPr marL="457200" lvl="0" indent="-457200" algn="just">
              <a:buChar char="•"/>
            </a:pPr>
            <a:r>
              <a:rPr lang="pl-PL" sz="2600" u="sng">
                <a:solidFill>
                  <a:srgbClr val="000000"/>
                </a:solidFill>
              </a:rPr>
              <a:t>Brak indywidualizacji świadczenia na etapie przed dochodzeniem roszczenia</a:t>
            </a:r>
            <a:r>
              <a:rPr lang="pl-PL" sz="2600">
                <a:solidFill>
                  <a:srgbClr val="000000"/>
                </a:solidFill>
              </a:rPr>
              <a:t>: pozew z tzw. żądaniem alternatywnym. Gdy zachodzi wypadek zobowiązania przemiennego, przy którym prawo wyboru świadczenia przysługuje dłużnikowi (art. 365 k.c.), powód wymienia w pozwie dwa (lub więcej) świadczenia, żądając ich zasądzenia (np. „wnoszę o nakazanie pozwanemu X, aby wydał powodowi Z ton węgla albo zapłacił mu kwotę 3000 zł”). W przypadku uwzględnienia takiego powództwa pozwany jako dłużnik będzie zobowiązany do spełnienia jednego z obu zasądzonych świadczeń, przy czym wyboru świadczenia dokona przy egzekucji.</a:t>
            </a:r>
          </a:p>
          <a:p>
            <a:pPr marL="457200" lvl="0" indent="-457200" algn="just">
              <a:buChar char="•"/>
            </a:pPr>
            <a:endParaRPr lang="pl-PL" sz="2800">
              <a:solidFill>
                <a:srgbClr val="000000"/>
              </a:solidFill>
            </a:endParaRPr>
          </a:p>
        </p:txBody>
      </p:sp>
      <p:graphicFrame>
        <p:nvGraphicFramePr>
          <p:cNvPr id="4" name="Obiekt 3"/>
          <p:cNvGraphicFramePr>
            <a:graphicFrameLocks noChangeAspect="1"/>
          </p:cNvGraphicFramePr>
          <p:nvPr/>
        </p:nvGraphicFramePr>
        <p:xfrm>
          <a:off x="4557713" y="3414713"/>
          <a:ext cx="28575" cy="28575"/>
        </p:xfrm>
        <a:graphic>
          <a:graphicData uri="http://schemas.openxmlformats.org/presentationml/2006/ole">
            <p:oleObj spid="_x0000_s3074" r:id="rId3" imgW="0" imgH="0" progId="">
              <p:embed/>
            </p:oleObj>
          </a:graphicData>
        </a:graphic>
      </p:graphicFrame>
      <p:sp>
        <p:nvSpPr>
          <p:cNvPr id="5" name="Symbol zastępczy stopki 4"/>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980730"/>
          </a:xfrm>
        </p:spPr>
        <p:txBody>
          <a:bodyPr/>
          <a:lstStyle/>
          <a:p>
            <a:pPr lvl="0"/>
            <a:r>
              <a:rPr lang="pl-PL" sz="3200" b="1"/>
              <a:t>Zobowiązanie z upoważnieniem przemiennym: dochodzenie roszczeń</a:t>
            </a:r>
            <a:endParaRPr lang="pl-PL" sz="3200"/>
          </a:p>
        </p:txBody>
      </p:sp>
      <p:sp>
        <p:nvSpPr>
          <p:cNvPr id="3" name="Symbol zastępczy zawartości 2"/>
          <p:cNvSpPr txBox="1">
            <a:spLocks noGrp="1"/>
          </p:cNvSpPr>
          <p:nvPr>
            <p:ph idx="1"/>
          </p:nvPr>
        </p:nvSpPr>
        <p:spPr>
          <a:xfrm>
            <a:off x="13853" y="908721"/>
            <a:ext cx="9144000" cy="5688628"/>
          </a:xfrm>
        </p:spPr>
        <p:txBody>
          <a:bodyPr/>
          <a:lstStyle/>
          <a:p>
            <a:pPr marL="0" lvl="0" indent="0" algn="just">
              <a:buNone/>
            </a:pPr>
            <a:endParaRPr lang="pl-PL"/>
          </a:p>
          <a:p>
            <a:pPr marL="0" lvl="0" indent="0" algn="just">
              <a:buNone/>
            </a:pPr>
            <a:r>
              <a:rPr lang="pl-PL" sz="2800"/>
              <a:t>Wierzyciel nie ma możliwości dochodzenia ani egzekwowania świadczenia zastępczego. Żądanie pozwu powinno zostać sformułowane następująco: „wnoszę o zobowiązanie pozwanego X do wydania powodowi Z 1 tony węgla, z tym zastrzeżeniem, że pozwany może zwolnić się od spełnienia tego świadczenia przez zapłatę kwoty 3000 zł (...)”. Sąd zasądza w wyroku to świadczenie, zamieszczając zastrzeżenie, że dłużnik może zwolnić się ze zobowiązania także poprzez spełnienie świadczenia zastępczego. Egzekucja wszczęta na podstawie takiego wyroku będzie dotyczyła wyłącznie świadczenia podstawowego (wydanie węgla).</a:t>
            </a:r>
          </a:p>
          <a:p>
            <a:pPr marL="0" lvl="0" indent="0">
              <a:buNone/>
            </a:pPr>
            <a:endParaRPr lang="pl-PL"/>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ytuł 1"/>
          <p:cNvSpPr txBox="1">
            <a:spLocks noGrp="1"/>
          </p:cNvSpPr>
          <p:nvPr>
            <p:ph type="ctrTitle"/>
          </p:nvPr>
        </p:nvSpPr>
        <p:spPr>
          <a:xfrm>
            <a:off x="0" y="0"/>
            <a:ext cx="9144000" cy="1700811"/>
          </a:xfrm>
        </p:spPr>
        <p:txBody>
          <a:bodyPr/>
          <a:lstStyle/>
          <a:p>
            <a:pPr lvl="0" algn="just"/>
            <a:r>
              <a:rPr lang="pl-PL" sz="2800" b="1"/>
              <a:t>I.	Świadczenie jednorazowe, okresowe i ciągłe</a:t>
            </a:r>
            <a:br>
              <a:rPr lang="pl-PL" sz="2800" b="1"/>
            </a:br>
            <a:r>
              <a:rPr lang="pl-PL" sz="2800" b="1"/>
              <a:t/>
            </a:r>
            <a:br>
              <a:rPr lang="pl-PL" sz="2800" b="1"/>
            </a:br>
            <a:r>
              <a:rPr lang="pl-PL" sz="2800" b="1"/>
              <a:t>II. 	Świadczenie podzielne i niepodzielne</a:t>
            </a:r>
          </a:p>
        </p:txBody>
      </p:sp>
      <p:sp>
        <p:nvSpPr>
          <p:cNvPr id="3" name="Podtytuł 2"/>
          <p:cNvSpPr txBox="1">
            <a:spLocks noGrp="1"/>
          </p:cNvSpPr>
          <p:nvPr>
            <p:ph type="subTitle" idx="1"/>
          </p:nvPr>
        </p:nvSpPr>
        <p:spPr>
          <a:xfrm>
            <a:off x="0" y="1484784"/>
            <a:ext cx="9144000" cy="4871566"/>
          </a:xfrm>
        </p:spPr>
        <p:txBody>
          <a:bodyPr anchorCtr="0"/>
          <a:lstStyle/>
          <a:p>
            <a:pPr lvl="0">
              <a:spcBef>
                <a:spcPts val="200"/>
              </a:spcBef>
            </a:pPr>
            <a:endParaRPr lang="pl-PL" sz="3000" b="1">
              <a:solidFill>
                <a:srgbClr val="000000"/>
              </a:solidFill>
            </a:endParaRPr>
          </a:p>
          <a:p>
            <a:pPr lvl="0">
              <a:spcBef>
                <a:spcPts val="200"/>
              </a:spcBef>
            </a:pPr>
            <a:r>
              <a:rPr lang="pl-PL" sz="3000" b="1">
                <a:solidFill>
                  <a:srgbClr val="000000"/>
                </a:solidFill>
              </a:rPr>
              <a:t>Sens podziału: 	</a:t>
            </a:r>
          </a:p>
          <a:p>
            <a:pPr lvl="0" algn="just">
              <a:spcBef>
                <a:spcPts val="200"/>
              </a:spcBef>
            </a:pPr>
            <a:endParaRPr lang="pl-PL" sz="3000">
              <a:solidFill>
                <a:srgbClr val="000000"/>
              </a:solidFill>
            </a:endParaRPr>
          </a:p>
          <a:p>
            <a:pPr lvl="0" algn="just">
              <a:spcBef>
                <a:spcPts val="200"/>
              </a:spcBef>
            </a:pPr>
            <a:r>
              <a:rPr lang="pl-PL" sz="3000">
                <a:solidFill>
                  <a:srgbClr val="000000"/>
                </a:solidFill>
              </a:rPr>
              <a:t>Ad. I) art. 365</a:t>
            </a:r>
            <a:r>
              <a:rPr lang="pl-PL" sz="3000" baseline="30000">
                <a:solidFill>
                  <a:srgbClr val="000000"/>
                </a:solidFill>
              </a:rPr>
              <a:t>1 </a:t>
            </a:r>
            <a:r>
              <a:rPr lang="pl-PL" sz="3000">
                <a:solidFill>
                  <a:srgbClr val="000000"/>
                </a:solidFill>
              </a:rPr>
              <a:t>k.c. i art. 118 k.c.</a:t>
            </a:r>
          </a:p>
          <a:p>
            <a:pPr lvl="0" algn="just">
              <a:spcBef>
                <a:spcPts val="200"/>
              </a:spcBef>
            </a:pPr>
            <a:endParaRPr lang="pl-PL" sz="3000">
              <a:solidFill>
                <a:srgbClr val="000000"/>
              </a:solidFill>
            </a:endParaRPr>
          </a:p>
          <a:p>
            <a:pPr lvl="0" algn="just">
              <a:spcBef>
                <a:spcPts val="200"/>
              </a:spcBef>
            </a:pPr>
            <a:r>
              <a:rPr lang="pl-PL" sz="3000">
                <a:solidFill>
                  <a:srgbClr val="000000"/>
                </a:solidFill>
              </a:rPr>
              <a:t>Ad. II) art. 379 k.c., art. 380 k.c., art. 450 k.c., art. 491 § 2 k.c.   </a:t>
            </a:r>
          </a:p>
          <a:p>
            <a:pPr lvl="0" algn="just">
              <a:spcBef>
                <a:spcPts val="200"/>
              </a:spcBef>
            </a:pPr>
            <a:endParaRPr lang="pl-PL" sz="2600">
              <a:solidFill>
                <a:srgbClr val="000000"/>
              </a:solidFill>
            </a:endParaRPr>
          </a:p>
          <a:p>
            <a:pPr lvl="0" algn="just">
              <a:spcBef>
                <a:spcPts val="200"/>
              </a:spcBef>
            </a:pPr>
            <a:r>
              <a:rPr lang="pl-PL" sz="2800" b="1">
                <a:solidFill>
                  <a:srgbClr val="000000"/>
                </a:solidFill>
              </a:rPr>
              <a:t>III. Inne rodzaje świadczeń wyróżniane dla celów dydaktycznych, itp.</a:t>
            </a:r>
          </a:p>
          <a:p>
            <a:pPr lvl="0" algn="just">
              <a:spcBef>
                <a:spcPts val="200"/>
              </a:spcBef>
            </a:pPr>
            <a:endParaRPr lang="pl-PL" sz="2600">
              <a:solidFill>
                <a:srgbClr val="000000"/>
              </a:solidFill>
            </a:endParaRPr>
          </a:p>
          <a:p>
            <a:pPr lvl="0" algn="just">
              <a:spcBef>
                <a:spcPts val="200"/>
              </a:spcBef>
            </a:pPr>
            <a:endParaRPr lang="pl-PL" sz="2600">
              <a:solidFill>
                <a:srgbClr val="000000"/>
              </a:solidFill>
            </a:endParaRPr>
          </a:p>
          <a:p>
            <a:pPr lvl="0" algn="just">
              <a:spcBef>
                <a:spcPts val="200"/>
              </a:spcBef>
            </a:pPr>
            <a:endParaRPr lang="pl-PL" sz="2600">
              <a:solidFill>
                <a:srgbClr val="000000"/>
              </a:solidFill>
            </a:endParaRPr>
          </a:p>
          <a:p>
            <a:pPr lvl="0" algn="just">
              <a:spcBef>
                <a:spcPts val="200"/>
              </a:spcBef>
            </a:pPr>
            <a:endParaRPr lang="pl-PL" sz="2600">
              <a:solidFill>
                <a:srgbClr val="000000"/>
              </a:solidFill>
            </a:endParaRPr>
          </a:p>
        </p:txBody>
      </p:sp>
      <p:graphicFrame>
        <p:nvGraphicFramePr>
          <p:cNvPr id="4" name="Obiekt 3"/>
          <p:cNvGraphicFramePr>
            <a:graphicFrameLocks noChangeAspect="1"/>
          </p:cNvGraphicFramePr>
          <p:nvPr/>
        </p:nvGraphicFramePr>
        <p:xfrm>
          <a:off x="4557713" y="3414713"/>
          <a:ext cx="28575" cy="28575"/>
        </p:xfrm>
        <a:graphic>
          <a:graphicData uri="http://schemas.openxmlformats.org/presentationml/2006/ole">
            <p:oleObj spid="_x0000_s4098" r:id="rId3" imgW="0" imgH="0" progId="">
              <p:embed/>
            </p:oleObj>
          </a:graphicData>
        </a:graphic>
      </p:graphicFrame>
      <p:sp>
        <p:nvSpPr>
          <p:cNvPr id="5" name="Symbol zastępczy stopki 4"/>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1124739"/>
          </a:xfrm>
        </p:spPr>
        <p:txBody>
          <a:bodyPr/>
          <a:lstStyle/>
          <a:p>
            <a:pPr lvl="0"/>
            <a:r>
              <a:rPr lang="pl-PL" sz="3200" b="1"/>
              <a:t>Świadczenie jednorazowe, okresowe i ciągłe (kryterium podziału)</a:t>
            </a:r>
            <a:endParaRPr lang="pl-PL" sz="3200"/>
          </a:p>
        </p:txBody>
      </p:sp>
      <p:sp>
        <p:nvSpPr>
          <p:cNvPr id="3" name="Symbol zastępczy zawartości 2"/>
          <p:cNvSpPr txBox="1">
            <a:spLocks noGrp="1"/>
          </p:cNvSpPr>
          <p:nvPr>
            <p:ph idx="1"/>
          </p:nvPr>
        </p:nvSpPr>
        <p:spPr>
          <a:xfrm>
            <a:off x="0" y="1052739"/>
            <a:ext cx="9144000" cy="5328592"/>
          </a:xfrm>
        </p:spPr>
        <p:txBody>
          <a:bodyPr/>
          <a:lstStyle/>
          <a:p>
            <a:pPr lvl="0" algn="just">
              <a:spcBef>
                <a:spcPts val="200"/>
              </a:spcBef>
            </a:pPr>
            <a:endParaRPr lang="pl-PL" sz="2600"/>
          </a:p>
          <a:p>
            <a:pPr lvl="0" algn="just">
              <a:spcBef>
                <a:spcPts val="200"/>
              </a:spcBef>
            </a:pPr>
            <a:r>
              <a:rPr lang="pl-PL" sz="2600"/>
              <a:t>W umowie z uczelnią student zobowiązał się do opłacania czesnego w wysokości X przez okres odbywania przez niego studiów prawa – jednorazowe, okresowe czy ciągłe?</a:t>
            </a:r>
          </a:p>
          <a:p>
            <a:pPr marL="0" lvl="0" indent="0" algn="just">
              <a:spcBef>
                <a:spcPts val="200"/>
              </a:spcBef>
              <a:buNone/>
            </a:pPr>
            <a:endParaRPr lang="pl-PL" sz="2600"/>
          </a:p>
          <a:p>
            <a:pPr lvl="0" algn="just">
              <a:spcBef>
                <a:spcPts val="200"/>
              </a:spcBef>
            </a:pPr>
            <a:r>
              <a:rPr lang="pl-PL" sz="2600"/>
              <a:t>W umowie sprzedaży samochodu kupujący zobowiązał się zapłacić ustaloną w niej cenę 65 000 zł. w 12 płatnych miesięcznie równych ratach – jednorazowe, okresowe czy ciągłe?</a:t>
            </a:r>
          </a:p>
          <a:p>
            <a:pPr lvl="0" algn="just">
              <a:spcBef>
                <a:spcPts val="200"/>
              </a:spcBef>
            </a:pPr>
            <a:endParaRPr lang="pl-PL" sz="2600"/>
          </a:p>
          <a:p>
            <a:pPr lvl="0" algn="just">
              <a:spcBef>
                <a:spcPts val="200"/>
              </a:spcBef>
            </a:pPr>
            <a:r>
              <a:rPr lang="pl-PL" sz="2600"/>
              <a:t>W umowie o roboty budowlane wykonawca zobowiązał się zrealizować budowę w ciągu 2 lat</a:t>
            </a:r>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908721"/>
          </a:xfrm>
        </p:spPr>
        <p:txBody>
          <a:bodyPr/>
          <a:lstStyle/>
          <a:p>
            <a:pPr lvl="0"/>
            <a:r>
              <a:rPr lang="pl-PL" sz="3200" b="1"/>
              <a:t>Świadczenie jednorazowe, okresowe i ciągłe</a:t>
            </a:r>
            <a:br>
              <a:rPr lang="pl-PL" sz="3200" b="1"/>
            </a:br>
            <a:r>
              <a:rPr lang="pl-PL" sz="3200" b="1"/>
              <a:t>(kryterium podziału)</a:t>
            </a:r>
            <a:endParaRPr lang="pl-PL" sz="3200"/>
          </a:p>
        </p:txBody>
      </p:sp>
      <p:sp>
        <p:nvSpPr>
          <p:cNvPr id="3" name="Symbol zastępczy zawartości 2"/>
          <p:cNvSpPr txBox="1">
            <a:spLocks noGrp="1"/>
          </p:cNvSpPr>
          <p:nvPr>
            <p:ph idx="1"/>
          </p:nvPr>
        </p:nvSpPr>
        <p:spPr>
          <a:xfrm>
            <a:off x="0" y="908721"/>
            <a:ext cx="9144000" cy="5217438"/>
          </a:xfrm>
        </p:spPr>
        <p:txBody>
          <a:bodyPr/>
          <a:lstStyle/>
          <a:p>
            <a:pPr lvl="0" algn="just">
              <a:spcBef>
                <a:spcPts val="200"/>
              </a:spcBef>
            </a:pPr>
            <a:endParaRPr lang="pl-PL" sz="2800"/>
          </a:p>
          <a:p>
            <a:pPr lvl="0" algn="just">
              <a:spcBef>
                <a:spcPts val="200"/>
              </a:spcBef>
            </a:pPr>
            <a:r>
              <a:rPr lang="pl-PL" sz="2800"/>
              <a:t>W umowie najmu zawartej na czas nieokreślony najemca zobowiązał się płacić comiesięczny czynsz w wysokości 1500 zł.  </a:t>
            </a:r>
          </a:p>
          <a:p>
            <a:pPr marL="0" lvl="0" indent="0" algn="just">
              <a:spcBef>
                <a:spcPts val="200"/>
              </a:spcBef>
              <a:buNone/>
            </a:pPr>
            <a:endParaRPr lang="pl-PL" sz="2800"/>
          </a:p>
          <a:p>
            <a:pPr lvl="0" algn="just">
              <a:spcBef>
                <a:spcPts val="200"/>
              </a:spcBef>
            </a:pPr>
            <a:r>
              <a:rPr lang="pl-PL" sz="2800"/>
              <a:t>W umowie A zobowiązał się wobec B do powstrzymania się od prowadzenia działalności konkurencyjnej wobec działalności B przez okres jednego roku.  </a:t>
            </a:r>
          </a:p>
          <a:p>
            <a:pPr marL="457200" lvl="0" indent="-457200" algn="just">
              <a:spcBef>
                <a:spcPts val="200"/>
              </a:spcBef>
              <a:buChar char="-"/>
            </a:pPr>
            <a:endParaRPr lang="pl-PL"/>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ytuł 1"/>
          <p:cNvSpPr txBox="1">
            <a:spLocks noGrp="1"/>
          </p:cNvSpPr>
          <p:nvPr>
            <p:ph type="title"/>
          </p:nvPr>
        </p:nvSpPr>
        <p:spPr>
          <a:xfrm>
            <a:off x="0" y="116631"/>
            <a:ext cx="9144000" cy="720080"/>
          </a:xfrm>
        </p:spPr>
        <p:txBody>
          <a:bodyPr/>
          <a:lstStyle/>
          <a:p>
            <a:pPr lvl="0"/>
            <a:r>
              <a:rPr lang="pl-PL" sz="3200" b="1"/>
              <a:t>Świadczenia podzielne i niepodzielne </a:t>
            </a:r>
            <a:br>
              <a:rPr lang="pl-PL" sz="3200" b="1"/>
            </a:br>
            <a:r>
              <a:rPr lang="pl-PL" sz="3200" b="1"/>
              <a:t>(kryterium podziału)</a:t>
            </a:r>
          </a:p>
        </p:txBody>
      </p:sp>
      <p:sp>
        <p:nvSpPr>
          <p:cNvPr id="3" name="Symbol zastępczy zawartości 2"/>
          <p:cNvSpPr txBox="1">
            <a:spLocks noGrp="1"/>
          </p:cNvSpPr>
          <p:nvPr>
            <p:ph idx="1"/>
          </p:nvPr>
        </p:nvSpPr>
        <p:spPr>
          <a:xfrm>
            <a:off x="0" y="980730"/>
            <a:ext cx="9144000" cy="5375620"/>
          </a:xfrm>
        </p:spPr>
        <p:txBody>
          <a:bodyPr/>
          <a:lstStyle/>
          <a:p>
            <a:pPr marL="0" lvl="0" indent="0">
              <a:buNone/>
            </a:pPr>
            <a:endParaRPr lang="pl-PL"/>
          </a:p>
          <a:p>
            <a:pPr marL="0" lvl="0" indent="0" algn="just">
              <a:buNone/>
            </a:pPr>
            <a:r>
              <a:rPr lang="pl-PL" sz="2800"/>
              <a:t>Świadczenie jest podzielne, jeżeli może być spełnione częściowo bez istotnej zmiany przedmiotu lub wartości (art. 379 k.c.)</a:t>
            </a:r>
          </a:p>
          <a:p>
            <a:pPr marL="0" lvl="0" indent="0" algn="just">
              <a:buNone/>
            </a:pPr>
            <a:endParaRPr lang="pl-PL" sz="2800"/>
          </a:p>
          <a:p>
            <a:pPr marL="0" lvl="0" indent="0" algn="just">
              <a:buNone/>
            </a:pPr>
            <a:r>
              <a:rPr lang="pl-PL" sz="2800" b="1"/>
              <a:t>Kryterium obiektywne i subiektywne (art. 65 k.c.):</a:t>
            </a:r>
          </a:p>
          <a:p>
            <a:pPr lvl="0" algn="just"/>
            <a:r>
              <a:rPr lang="pl-PL" sz="2800"/>
              <a:t>A zobowiązał się zapłacić B 1 000 zł</a:t>
            </a:r>
          </a:p>
          <a:p>
            <a:pPr lvl="0" algn="just"/>
            <a:r>
              <a:rPr lang="pl-PL" sz="2800"/>
              <a:t>A zobowiązał się wydać B (przenieść własność) samochód</a:t>
            </a:r>
          </a:p>
          <a:p>
            <a:pPr lvl="0" algn="just"/>
            <a:r>
              <a:rPr lang="pl-PL" sz="2800"/>
              <a:t>A zobowiązał się wobec B do powstrzymania się z działalnością konkurencyjną</a:t>
            </a:r>
          </a:p>
          <a:p>
            <a:pPr marL="0" lvl="0" indent="0" algn="just">
              <a:buNone/>
            </a:pPr>
            <a:endParaRPr lang="pl-PL" sz="2800"/>
          </a:p>
          <a:p>
            <a:pPr marL="0" lvl="0" indent="0">
              <a:buNone/>
            </a:pPr>
            <a:endParaRPr lang="pl-PL"/>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836712"/>
          </a:xfrm>
        </p:spPr>
        <p:txBody>
          <a:bodyPr/>
          <a:lstStyle/>
          <a:p>
            <a:pPr lvl="0"/>
            <a:r>
              <a:rPr lang="pl-PL" sz="3200" b="1"/>
              <a:t>Wypowiadanie bezterminowych zobowiązań o charakterze ciągłym (art. 365</a:t>
            </a:r>
            <a:r>
              <a:rPr lang="pl-PL" sz="3200" b="1" baseline="30000"/>
              <a:t>1</a:t>
            </a:r>
            <a:r>
              <a:rPr lang="pl-PL" sz="3200" b="1"/>
              <a:t>)</a:t>
            </a:r>
          </a:p>
        </p:txBody>
      </p:sp>
      <p:sp>
        <p:nvSpPr>
          <p:cNvPr id="3" name="Symbol zastępczy zawartości 2"/>
          <p:cNvSpPr txBox="1">
            <a:spLocks noGrp="1"/>
          </p:cNvSpPr>
          <p:nvPr>
            <p:ph idx="1"/>
          </p:nvPr>
        </p:nvSpPr>
        <p:spPr>
          <a:xfrm>
            <a:off x="0" y="836712"/>
            <a:ext cx="9144000" cy="5702207"/>
          </a:xfrm>
        </p:spPr>
        <p:txBody>
          <a:bodyPr/>
          <a:lstStyle/>
          <a:p>
            <a:pPr lvl="0" algn="just">
              <a:buChar char="-"/>
            </a:pPr>
            <a:r>
              <a:rPr lang="pl-PL" sz="2800"/>
              <a:t>Zobowiązania umowne i pozaumowne (wyjątki np. zobowiązanie </a:t>
            </a:r>
            <a:r>
              <a:rPr lang="pl-PL" sz="2800" i="1"/>
              <a:t>ex lege</a:t>
            </a:r>
            <a:r>
              <a:rPr lang="pl-PL" sz="2800"/>
              <a:t>, o którym mowa w art. 72</a:t>
            </a:r>
            <a:r>
              <a:rPr lang="pl-PL" sz="2800" baseline="30000"/>
              <a:t>1 </a:t>
            </a:r>
            <a:r>
              <a:rPr lang="pl-PL" sz="2800"/>
              <a:t>k.c.)  </a:t>
            </a:r>
          </a:p>
          <a:p>
            <a:pPr lvl="0" algn="just">
              <a:buChar char="-"/>
            </a:pPr>
            <a:r>
              <a:rPr lang="pl-PL" sz="2800"/>
              <a:t>Zobowiązania o charakterze ciągłym, to jest ze świadczeniem ciągłym lub okresowym</a:t>
            </a:r>
          </a:p>
          <a:p>
            <a:pPr lvl="0" algn="just">
              <a:buChar char="-"/>
            </a:pPr>
            <a:r>
              <a:rPr lang="pl-PL" sz="2800"/>
              <a:t>Zobowiązanie bezterminowe</a:t>
            </a:r>
          </a:p>
          <a:p>
            <a:pPr lvl="0" algn="just">
              <a:buChar char="-"/>
            </a:pPr>
            <a:r>
              <a:rPr lang="pl-PL" sz="2800"/>
              <a:t>Rozwiązanie zobowiązania ze skutkiem </a:t>
            </a:r>
            <a:r>
              <a:rPr lang="pl-PL" sz="2800" i="1"/>
              <a:t>ex nunc </a:t>
            </a:r>
            <a:r>
              <a:rPr lang="pl-PL" sz="2800"/>
              <a:t>w drodze jednostronnej czynności prawnej (por. art. 61, 77 k.c.), zwykle z zachowaniem okresu wypowiedzenia</a:t>
            </a:r>
          </a:p>
          <a:p>
            <a:pPr lvl="0" algn="just">
              <a:buChar char="-"/>
            </a:pPr>
            <a:r>
              <a:rPr lang="pl-PL" sz="2800"/>
              <a:t>Bezwzględnie wiążący charakter art. 365</a:t>
            </a:r>
            <a:r>
              <a:rPr lang="pl-PL" sz="2800" baseline="30000"/>
              <a:t>1</a:t>
            </a:r>
            <a:r>
              <a:rPr lang="pl-PL" sz="2800"/>
              <a:t>; niedopuszczalność wyłączenia tego uprawnienia (art. 58 k.c.), dopuszczalne ograniczenia uprawnienia do wypowiedzenia </a:t>
            </a:r>
            <a:r>
              <a:rPr lang="pl-PL" sz="2800" baseline="30000"/>
              <a:t> </a:t>
            </a:r>
            <a:endParaRPr lang="pl-PL" sz="2800"/>
          </a:p>
          <a:p>
            <a:pPr marL="0" lvl="0" indent="0">
              <a:buNone/>
            </a:pPr>
            <a:endParaRPr lang="pl-PL"/>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620685"/>
          </a:xfrm>
        </p:spPr>
        <p:txBody>
          <a:bodyPr/>
          <a:lstStyle/>
          <a:p>
            <a:pPr lvl="0"/>
            <a:r>
              <a:rPr lang="pl-PL" sz="3200" b="1"/>
              <a:t>Zobowiązanie ciągłe – tzn.?</a:t>
            </a:r>
          </a:p>
        </p:txBody>
      </p:sp>
      <p:sp>
        <p:nvSpPr>
          <p:cNvPr id="3" name="Symbol zastępczy zawartości 2"/>
          <p:cNvSpPr txBox="1">
            <a:spLocks noGrp="1"/>
          </p:cNvSpPr>
          <p:nvPr>
            <p:ph idx="1"/>
          </p:nvPr>
        </p:nvSpPr>
        <p:spPr>
          <a:xfrm>
            <a:off x="0" y="476667"/>
            <a:ext cx="9144000" cy="5649483"/>
          </a:xfrm>
        </p:spPr>
        <p:txBody>
          <a:bodyPr/>
          <a:lstStyle/>
          <a:p>
            <a:pPr marL="0" lvl="0" indent="0" algn="just">
              <a:buNone/>
            </a:pPr>
            <a:r>
              <a:rPr lang="pl-PL" sz="2600"/>
              <a:t>np.</a:t>
            </a:r>
          </a:p>
          <a:p>
            <a:pPr marL="0" lvl="0" indent="0" algn="just">
              <a:buNone/>
            </a:pPr>
            <a:endParaRPr lang="pl-PL" sz="2600"/>
          </a:p>
          <a:p>
            <a:pPr lvl="0" algn="just"/>
            <a:r>
              <a:rPr lang="pl-PL" sz="2800"/>
              <a:t>Zobowiązanie z umowy najmu, bo świadczenia stron są odpowiednio okresowe (najemca) i ciągłe (wynajmujący)</a:t>
            </a:r>
          </a:p>
          <a:p>
            <a:pPr marL="0" lvl="0" indent="0" algn="just">
              <a:buNone/>
            </a:pPr>
            <a:endParaRPr lang="pl-PL" sz="2800"/>
          </a:p>
          <a:p>
            <a:pPr lvl="0" algn="just"/>
            <a:r>
              <a:rPr lang="pl-PL" sz="2800"/>
              <a:t>Zobowiązanie z umowy dożywocia, w której jedna strona zobowiązuje się wobec drugiej do dostarczania środków utrzymania (świadczenie okresowe) w zamian za przeniesienie własności nieruchomości (świadczenie jednorazowe)</a:t>
            </a:r>
          </a:p>
          <a:p>
            <a:pPr marL="0" lvl="0" indent="0" algn="just">
              <a:buNone/>
            </a:pPr>
            <a:endParaRPr lang="pl-PL" sz="2800"/>
          </a:p>
          <a:p>
            <a:pPr marL="0" lvl="0" indent="0" algn="just">
              <a:buNone/>
            </a:pPr>
            <a:endParaRPr lang="pl-PL"/>
          </a:p>
          <a:p>
            <a:pPr lvl="0"/>
            <a:endParaRPr lang="pl-PL"/>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548676"/>
          </a:xfrm>
        </p:spPr>
        <p:txBody>
          <a:bodyPr/>
          <a:lstStyle/>
          <a:p>
            <a:pPr lvl="0"/>
            <a:r>
              <a:rPr lang="pl-PL" sz="3200" b="1"/>
              <a:t>Zobowiązanie bezterminowe – tzn.?</a:t>
            </a:r>
            <a:endParaRPr lang="pl-PL" sz="3200"/>
          </a:p>
        </p:txBody>
      </p:sp>
      <p:sp>
        <p:nvSpPr>
          <p:cNvPr id="3" name="Symbol zastępczy zawartości 2"/>
          <p:cNvSpPr txBox="1">
            <a:spLocks noGrp="1"/>
          </p:cNvSpPr>
          <p:nvPr>
            <p:ph idx="1"/>
          </p:nvPr>
        </p:nvSpPr>
        <p:spPr>
          <a:xfrm>
            <a:off x="0" y="476667"/>
            <a:ext cx="9144000" cy="5879683"/>
          </a:xfrm>
        </p:spPr>
        <p:txBody>
          <a:bodyPr/>
          <a:lstStyle/>
          <a:p>
            <a:pPr marL="0" lvl="0" indent="0" algn="just">
              <a:buNone/>
            </a:pPr>
            <a:endParaRPr lang="pl-PL"/>
          </a:p>
          <a:p>
            <a:pPr marL="0" lvl="0" indent="0" algn="just">
              <a:buNone/>
            </a:pPr>
            <a:r>
              <a:rPr lang="pl-PL" sz="2800"/>
              <a:t>Terminowe czy bezterminowe?</a:t>
            </a:r>
          </a:p>
          <a:p>
            <a:pPr lvl="0" algn="just"/>
            <a:r>
              <a:rPr lang="pl-PL" sz="2800"/>
              <a:t>Umowa, w której strona zobowiązuje się do oddania lokalu do używania (w ramach użyczenia) </a:t>
            </a:r>
            <a:r>
              <a:rPr lang="pl-PL" sz="2800" u="sng"/>
              <a:t>do końca roku</a:t>
            </a:r>
          </a:p>
          <a:p>
            <a:pPr lvl="0" algn="just"/>
            <a:endParaRPr lang="pl-PL" sz="2800" u="sng"/>
          </a:p>
          <a:p>
            <a:pPr lvl="0" algn="just"/>
            <a:r>
              <a:rPr lang="pl-PL" sz="2800"/>
              <a:t>Umowa, w której strona zobowiązuje się do wzięcia lokalu do używania (w ramach najmu) </a:t>
            </a:r>
            <a:r>
              <a:rPr lang="pl-PL" sz="2800" u="sng"/>
              <a:t>do czasu otrzymania pracy w innym mięście</a:t>
            </a:r>
          </a:p>
          <a:p>
            <a:pPr lvl="0" algn="just"/>
            <a:endParaRPr lang="pl-PL" sz="2800" u="sng"/>
          </a:p>
          <a:p>
            <a:pPr lvl="0" algn="just"/>
            <a:r>
              <a:rPr lang="pl-PL" sz="2800"/>
              <a:t>Umowa, w której strona zobowiązuje się do oddania lokalu do używania (w ramach użyczenia) </a:t>
            </a:r>
            <a:r>
              <a:rPr lang="pl-PL" sz="2800" u="sng"/>
              <a:t>do uzyskania pełnoletniości</a:t>
            </a:r>
          </a:p>
          <a:p>
            <a:pPr marL="0" lvl="0" indent="0" algn="just">
              <a:buNone/>
            </a:pPr>
            <a:endParaRPr lang="pl-PL" sz="2800"/>
          </a:p>
          <a:p>
            <a:pPr lvl="0" algn="just"/>
            <a:endParaRPr lang="pl-PL" sz="2800"/>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620685"/>
          </a:xfrm>
        </p:spPr>
        <p:txBody>
          <a:bodyPr/>
          <a:lstStyle/>
          <a:p>
            <a:pPr lvl="0"/>
            <a:r>
              <a:rPr lang="pl-PL" sz="3200" b="1"/>
              <a:t>Sposoby spełnienia świadczenia pieniężnego</a:t>
            </a:r>
          </a:p>
        </p:txBody>
      </p:sp>
      <p:sp>
        <p:nvSpPr>
          <p:cNvPr id="3" name="Symbol zastępczy zawartości 2"/>
          <p:cNvSpPr txBox="1">
            <a:spLocks noGrp="1"/>
          </p:cNvSpPr>
          <p:nvPr>
            <p:ph idx="1"/>
          </p:nvPr>
        </p:nvSpPr>
        <p:spPr>
          <a:xfrm>
            <a:off x="0" y="476667"/>
            <a:ext cx="9144000" cy="5879683"/>
          </a:xfrm>
        </p:spPr>
        <p:txBody>
          <a:bodyPr/>
          <a:lstStyle/>
          <a:p>
            <a:pPr marL="0" lvl="0" indent="0" algn="just">
              <a:buNone/>
            </a:pPr>
            <a:endParaRPr lang="pl-PL" sz="2800"/>
          </a:p>
          <a:p>
            <a:pPr marL="0" lvl="0" indent="0" algn="just">
              <a:buNone/>
            </a:pPr>
            <a:r>
              <a:rPr lang="pl-PL" sz="2800"/>
              <a:t>Świadczenie pieniężne polega na przekazaniu z majątku dłużnika do majątku wierzyciela określonej wartości majątkowej wyrażonej w jednostkach pieniężnych, co nie jest jednoznaczne z przekazaniem tych jednostek w postaci znaków pieniężnych. Świadczenie takie może być bowiem spełnione poprzez:</a:t>
            </a:r>
          </a:p>
          <a:p>
            <a:pPr lvl="0" algn="just"/>
            <a:endParaRPr lang="pl-PL" sz="2800"/>
          </a:p>
          <a:p>
            <a:pPr lvl="0" algn="just"/>
            <a:r>
              <a:rPr lang="pl-PL" sz="2800"/>
              <a:t>przeniesienie własności znaków pieniężnych (obrót gotówkowy)</a:t>
            </a:r>
          </a:p>
          <a:p>
            <a:pPr marL="0" lvl="0" indent="0" algn="just">
              <a:buNone/>
            </a:pPr>
            <a:endParaRPr lang="pl-PL" sz="2800"/>
          </a:p>
          <a:p>
            <a:pPr lvl="0" algn="just"/>
            <a:r>
              <a:rPr lang="pl-PL" sz="2800"/>
              <a:t>zapłatę bezgotówkową  </a:t>
            </a:r>
          </a:p>
          <a:p>
            <a:pPr lvl="0">
              <a:buChar char="-"/>
            </a:pPr>
            <a:endParaRPr lang="pl-PL"/>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1052739"/>
          </a:xfrm>
        </p:spPr>
        <p:txBody>
          <a:bodyPr/>
          <a:lstStyle/>
          <a:p>
            <a:pPr lvl="0"/>
            <a:r>
              <a:rPr lang="pl-PL" sz="3200" b="1"/>
              <a:t>Zobowiązanie przemienne i zobowiązanie z upoważnieniem przemiennym</a:t>
            </a:r>
          </a:p>
        </p:txBody>
      </p:sp>
      <p:sp>
        <p:nvSpPr>
          <p:cNvPr id="3" name="Symbol zastępczy zawartości 2"/>
          <p:cNvSpPr txBox="1">
            <a:spLocks noGrp="1"/>
          </p:cNvSpPr>
          <p:nvPr>
            <p:ph idx="1"/>
          </p:nvPr>
        </p:nvSpPr>
        <p:spPr>
          <a:xfrm>
            <a:off x="0" y="980730"/>
            <a:ext cx="9144000" cy="5877269"/>
          </a:xfrm>
        </p:spPr>
        <p:txBody>
          <a:bodyPr/>
          <a:lstStyle/>
          <a:p>
            <a:pPr marL="0" lvl="0" indent="0" algn="ctr">
              <a:buNone/>
            </a:pPr>
            <a:r>
              <a:rPr lang="pl-PL" b="1"/>
              <a:t>Źródło:</a:t>
            </a:r>
          </a:p>
          <a:p>
            <a:pPr marL="0" lvl="0" indent="0" algn="ctr">
              <a:buNone/>
            </a:pPr>
            <a:endParaRPr lang="pl-PL"/>
          </a:p>
          <a:p>
            <a:pPr lvl="0">
              <a:buChar char="-"/>
            </a:pPr>
            <a:r>
              <a:rPr lang="pl-PL"/>
              <a:t>Zobowiązanie przemienne: czynność prawna (umowa) lub ustawa</a:t>
            </a:r>
          </a:p>
          <a:p>
            <a:pPr lvl="0">
              <a:buNone/>
            </a:pPr>
            <a:r>
              <a:rPr lang="pl-PL"/>
              <a:t>np.. art. 363</a:t>
            </a:r>
          </a:p>
          <a:p>
            <a:pPr lvl="0">
              <a:buNone/>
            </a:pPr>
            <a:endParaRPr lang="pl-PL"/>
          </a:p>
          <a:p>
            <a:pPr marL="0" lvl="0" indent="0">
              <a:buNone/>
            </a:pPr>
            <a:r>
              <a:rPr lang="pl-PL"/>
              <a:t>- Zobowiązanie z upoważnieniem przemiennym: czynność prawna (umowa) lub ustawa   </a:t>
            </a:r>
          </a:p>
          <a:p>
            <a:pPr marL="0" lvl="0" indent="0">
              <a:buNone/>
            </a:pPr>
            <a:endParaRPr lang="pl-PL"/>
          </a:p>
          <a:p>
            <a:pPr marL="0" lvl="0" indent="0">
              <a:buNone/>
            </a:pPr>
            <a:r>
              <a:rPr lang="pl-PL"/>
              <a:t>np. art. 897, 391, 938, 947, 1000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548676"/>
          </a:xfrm>
        </p:spPr>
        <p:txBody>
          <a:bodyPr/>
          <a:lstStyle/>
          <a:p>
            <a:pPr lvl="0"/>
            <a:r>
              <a:rPr lang="pl-PL" sz="3200" b="1"/>
              <a:t>Zapłata bezgotówkowa</a:t>
            </a:r>
          </a:p>
        </p:txBody>
      </p:sp>
      <p:sp>
        <p:nvSpPr>
          <p:cNvPr id="3" name="Symbol zastępczy zawartości 2"/>
          <p:cNvSpPr txBox="1">
            <a:spLocks noGrp="1"/>
          </p:cNvSpPr>
          <p:nvPr>
            <p:ph idx="1"/>
          </p:nvPr>
        </p:nvSpPr>
        <p:spPr>
          <a:xfrm>
            <a:off x="0" y="620685"/>
            <a:ext cx="9144000" cy="5505474"/>
          </a:xfrm>
        </p:spPr>
        <p:txBody>
          <a:bodyPr/>
          <a:lstStyle/>
          <a:p>
            <a:pPr lvl="0" algn="just">
              <a:buChar char="-"/>
            </a:pPr>
            <a:endParaRPr lang="pl-PL"/>
          </a:p>
          <a:p>
            <a:pPr lvl="0" algn="just"/>
            <a:r>
              <a:rPr lang="pl-PL" sz="2800"/>
              <a:t>tzw. pieniądz bankowy: zapłata następuje przez dokonywany na rzecz wierzyciela przelew wierzytelności przysługującej dłużnikowi jako posiadaczowi rachunku bankowego</a:t>
            </a:r>
          </a:p>
          <a:p>
            <a:pPr marL="0" lvl="0" indent="0" algn="just">
              <a:buNone/>
            </a:pPr>
            <a:endParaRPr lang="pl-PL" sz="2800"/>
          </a:p>
          <a:p>
            <a:pPr lvl="0" algn="just"/>
            <a:r>
              <a:rPr lang="pl-PL" sz="2800"/>
              <a:t>zapłata czekiem lub </a:t>
            </a:r>
            <a:r>
              <a:rPr lang="pl-PL"/>
              <a:t>wpłata pieniędzy na rachunek wierzyciela</a:t>
            </a:r>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548676"/>
          </a:xfrm>
        </p:spPr>
        <p:txBody>
          <a:bodyPr/>
          <a:lstStyle/>
          <a:p>
            <a:pPr lvl="0"/>
            <a:r>
              <a:rPr lang="pl-PL" sz="3200" b="1"/>
              <a:t>Zapłata bezgotówkowa</a:t>
            </a:r>
            <a:endParaRPr lang="pl-PL" sz="3200"/>
          </a:p>
        </p:txBody>
      </p:sp>
      <p:sp>
        <p:nvSpPr>
          <p:cNvPr id="3" name="Symbol zastępczy zawartości 2"/>
          <p:cNvSpPr txBox="1">
            <a:spLocks noGrp="1"/>
          </p:cNvSpPr>
          <p:nvPr>
            <p:ph idx="1"/>
          </p:nvPr>
        </p:nvSpPr>
        <p:spPr>
          <a:xfrm>
            <a:off x="0" y="548676"/>
            <a:ext cx="9144000" cy="5577483"/>
          </a:xfrm>
        </p:spPr>
        <p:txBody>
          <a:bodyPr/>
          <a:lstStyle/>
          <a:p>
            <a:pPr lvl="0" algn="just">
              <a:buChar char="-"/>
            </a:pPr>
            <a:endParaRPr lang="pl-PL" sz="2800"/>
          </a:p>
          <a:p>
            <a:pPr lvl="0" algn="just"/>
            <a:r>
              <a:rPr lang="pl-PL" sz="2800"/>
              <a:t>Zapłata może nastąpić wyłącznie za zgodą stron, w tym zgodą dorozumianą, np. podanie przez wierzyciela numeru rachunku bankowego na fakturze. Jakie są skutki braku zgody?</a:t>
            </a:r>
          </a:p>
          <a:p>
            <a:pPr marL="0" lvl="0" indent="0" algn="just">
              <a:buNone/>
            </a:pPr>
            <a:r>
              <a:rPr lang="pl-PL" sz="2800"/>
              <a:t>   </a:t>
            </a:r>
          </a:p>
          <a:p>
            <a:pPr lvl="0" algn="just"/>
            <a:r>
              <a:rPr lang="pl-PL" sz="2800"/>
              <a:t>Spełnienie świadczenia przypada na moment dokonania zapisów w księgach bankowych (tzw. uznanie rachunku wierzyciela) lub wypłaty określonej sumy przez bank na podstawie czeku; problem zachowania terminu!!</a:t>
            </a:r>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620685"/>
          </a:xfrm>
        </p:spPr>
        <p:txBody>
          <a:bodyPr/>
          <a:lstStyle/>
          <a:p>
            <a:pPr lvl="0"/>
            <a:r>
              <a:rPr lang="pl-PL" sz="3200" b="1"/>
              <a:t>Zapłata bezgotówkowa</a:t>
            </a:r>
          </a:p>
        </p:txBody>
      </p:sp>
      <p:sp>
        <p:nvSpPr>
          <p:cNvPr id="3" name="Symbol zastępczy zawartości 2"/>
          <p:cNvSpPr txBox="1">
            <a:spLocks noGrp="1"/>
          </p:cNvSpPr>
          <p:nvPr>
            <p:ph idx="1"/>
          </p:nvPr>
        </p:nvSpPr>
        <p:spPr>
          <a:xfrm>
            <a:off x="0" y="476667"/>
            <a:ext cx="9144000" cy="5879683"/>
          </a:xfrm>
        </p:spPr>
        <p:txBody>
          <a:bodyPr/>
          <a:lstStyle/>
          <a:p>
            <a:pPr marL="0" lvl="0" indent="0" algn="just">
              <a:buNone/>
            </a:pPr>
            <a:endParaRPr lang="pl-PL" sz="2800"/>
          </a:p>
          <a:p>
            <a:pPr marL="0" lvl="0" indent="0" algn="just">
              <a:buNone/>
            </a:pPr>
            <a:r>
              <a:rPr lang="pl-PL" sz="2800"/>
              <a:t>Obowiązek dokonywania zapłaty na rachunek bankowy w transakcjach pomiędzy przedsiębiorcami (art. 22 Ustawy o swobodzie działalności gospodarczej):</a:t>
            </a:r>
          </a:p>
          <a:p>
            <a:pPr marL="0" lvl="0" indent="0">
              <a:buNone/>
            </a:pPr>
            <a:endParaRPr lang="pl-PL" sz="2800"/>
          </a:p>
          <a:p>
            <a:pPr marL="0" lvl="0" indent="0" algn="ctr">
              <a:buNone/>
            </a:pPr>
            <a:r>
              <a:rPr lang="pl-PL" sz="2800" b="1"/>
              <a:t>&gt; 15 000 Euro</a:t>
            </a:r>
          </a:p>
          <a:p>
            <a:pPr marL="0" lvl="0" indent="0">
              <a:buNone/>
            </a:pPr>
            <a:endParaRPr lang="pl-PL" sz="2800"/>
          </a:p>
          <a:p>
            <a:pPr marL="0" lvl="0" indent="0">
              <a:buNone/>
            </a:pPr>
            <a:r>
              <a:rPr lang="pl-PL" sz="2800"/>
              <a:t>Funkcja obowiązku:</a:t>
            </a:r>
          </a:p>
          <a:p>
            <a:pPr lvl="0" algn="just"/>
            <a:r>
              <a:rPr lang="pl-PL" sz="2800"/>
              <a:t>publicznoprawna?</a:t>
            </a:r>
          </a:p>
          <a:p>
            <a:pPr lvl="0" algn="just"/>
            <a:r>
              <a:rPr lang="pl-PL" sz="2800"/>
              <a:t>cywilnoprawna? (przepis szczególny wobec art. 454 k.c., brak kompetencji do wskazania innego sposobu spełnienia świadczenia: por. art. 58 k.c.)</a:t>
            </a:r>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908721"/>
          </a:xfrm>
        </p:spPr>
        <p:txBody>
          <a:bodyPr/>
          <a:lstStyle/>
          <a:p>
            <a:pPr lvl="0"/>
            <a:r>
              <a:rPr lang="pl-PL" sz="3200" b="1"/>
              <a:t>Zapłata bezgotówkowa a miejsce spełnienia świadczenia (art. 454 k.c.)</a:t>
            </a:r>
            <a:endParaRPr lang="pl-PL" sz="3200"/>
          </a:p>
        </p:txBody>
      </p:sp>
      <p:sp>
        <p:nvSpPr>
          <p:cNvPr id="3" name="Symbol zastępczy zawartości 2"/>
          <p:cNvSpPr txBox="1">
            <a:spLocks noGrp="1"/>
          </p:cNvSpPr>
          <p:nvPr>
            <p:ph idx="1"/>
          </p:nvPr>
        </p:nvSpPr>
        <p:spPr>
          <a:xfrm>
            <a:off x="0" y="908721"/>
            <a:ext cx="9144000" cy="5217438"/>
          </a:xfrm>
        </p:spPr>
        <p:txBody>
          <a:bodyPr/>
          <a:lstStyle/>
          <a:p>
            <a:pPr marL="0" lvl="0" indent="0" algn="just">
              <a:buNone/>
            </a:pPr>
            <a:endParaRPr lang="pl-PL"/>
          </a:p>
          <a:p>
            <a:pPr marL="0" lvl="0" indent="0" algn="just">
              <a:buNone/>
            </a:pPr>
            <a:r>
              <a:rPr lang="pl-PL"/>
              <a:t>„</a:t>
            </a:r>
            <a:r>
              <a:rPr lang="pl-PL" sz="2800"/>
              <a:t>W odniesieniu do świadczeń bezgotówkowych miejscem spełnienia świadczenia, stosownie do art. 454 k.c., jest rachunek bankowy [to jest siedziba banku lub oddziału banku, w którym rachunek ten jest prowadzony] wierzyciela, chyba że co innego wynika z umowy lub z przepisów szczególnych”.</a:t>
            </a:r>
          </a:p>
          <a:p>
            <a:pPr marL="0" lvl="0" indent="0" algn="just">
              <a:buNone/>
            </a:pPr>
            <a:endParaRPr lang="pl-PL" sz="2800"/>
          </a:p>
          <a:p>
            <a:pPr marL="0" lvl="0" indent="0" algn="just">
              <a:buNone/>
            </a:pPr>
            <a:r>
              <a:rPr lang="pl-PL" sz="2800"/>
              <a:t>Por. art. 34 i art. 200 kpc</a:t>
            </a:r>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908721"/>
          </a:xfrm>
        </p:spPr>
        <p:txBody>
          <a:bodyPr/>
          <a:lstStyle/>
          <a:p>
            <a:pPr lvl="0"/>
            <a:r>
              <a:rPr lang="pl-PL" sz="3200" b="1"/>
              <a:t>Walutowość – zobowiązanie pieniężne w obcej walucie (art. 358 k.c.)</a:t>
            </a:r>
          </a:p>
        </p:txBody>
      </p:sp>
      <p:sp>
        <p:nvSpPr>
          <p:cNvPr id="3" name="Symbol zastępczy zawartości 2"/>
          <p:cNvSpPr txBox="1">
            <a:spLocks noGrp="1"/>
          </p:cNvSpPr>
          <p:nvPr>
            <p:ph idx="1"/>
          </p:nvPr>
        </p:nvSpPr>
        <p:spPr>
          <a:xfrm>
            <a:off x="0" y="1052739"/>
            <a:ext cx="9144000" cy="5184574"/>
          </a:xfrm>
        </p:spPr>
        <p:txBody>
          <a:bodyPr/>
          <a:lstStyle/>
          <a:p>
            <a:pPr marL="0" lvl="0" indent="0" algn="just">
              <a:buNone/>
            </a:pPr>
            <a:r>
              <a:rPr lang="pl-PL" sz="2600"/>
              <a:t>Jan Kowalski oraz Andrzej Nowak zawarli umowę, na mocy której Jan Kowalski zobowiązał się dostarczać określone w umowie wyroby do sklepu Nowaka za wynagrodzeniem umówionym na 2.500 Euro. W związku ze zmianą kursu Euro we wrześniu po zapłaceniu faktury za ten miesiąc, Andrzej Nowak zdecydował, że w kolejnych miesiącach będzie uiszczać wynagrodzenie w złotówkach, a nie w Euro. Przez trzy kolejne miesiące uiszczał wynagrodzenie w wysokości równowartości 2.500 Euro według kursu z dnia zapłaty, a obecnie znów zaczął płacić je w Euro. Czy Jan w okresie wspomnianych trzech miesięcy mógł żądać zapłaty w Euro? Czy obecnie Jan może żądać kontynuowania uiszczania wynagrodzenia w złotówkach? Dlaczego?  </a:t>
            </a:r>
          </a:p>
          <a:p>
            <a:pPr marL="0" lvl="0" indent="0" algn="just">
              <a:buNone/>
            </a:pPr>
            <a:endParaRPr lang="pl-PL" sz="2800"/>
          </a:p>
          <a:p>
            <a:pPr marL="0" lvl="0" indent="0" algn="just">
              <a:buNone/>
            </a:pPr>
            <a:endParaRPr lang="pl-PL"/>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836712"/>
          </a:xfrm>
        </p:spPr>
        <p:txBody>
          <a:bodyPr/>
          <a:lstStyle/>
          <a:p>
            <a:pPr lvl="0"/>
            <a:r>
              <a:rPr lang="pl-PL" sz="3200" b="1"/>
              <a:t>Walutowość – zobowiązanie pieniężne w obcej walucie</a:t>
            </a:r>
            <a:endParaRPr lang="pl-PL" sz="3200"/>
          </a:p>
        </p:txBody>
      </p:sp>
      <p:sp>
        <p:nvSpPr>
          <p:cNvPr id="3" name="Symbol zastępczy zawartości 2"/>
          <p:cNvSpPr txBox="1">
            <a:spLocks noGrp="1"/>
          </p:cNvSpPr>
          <p:nvPr>
            <p:ph idx="1"/>
          </p:nvPr>
        </p:nvSpPr>
        <p:spPr>
          <a:xfrm>
            <a:off x="0" y="908721"/>
            <a:ext cx="9144000" cy="5217438"/>
          </a:xfrm>
        </p:spPr>
        <p:txBody>
          <a:bodyPr/>
          <a:lstStyle/>
          <a:p>
            <a:pPr marL="0" lvl="0" indent="0" algn="just">
              <a:buNone/>
            </a:pPr>
            <a:endParaRPr lang="pl-PL"/>
          </a:p>
          <a:p>
            <a:pPr lvl="0" algn="just"/>
            <a:r>
              <a:rPr lang="pl-PL" sz="2800"/>
              <a:t>Charakter prawny uprawnienia do spełnienia świadczenia w walucie polskiej; implikacje praktyczne</a:t>
            </a:r>
          </a:p>
          <a:p>
            <a:pPr marL="0" lvl="0" indent="0" algn="just">
              <a:buNone/>
            </a:pPr>
            <a:endParaRPr lang="pl-PL" sz="2800"/>
          </a:p>
          <a:p>
            <a:pPr lvl="0" algn="just"/>
            <a:r>
              <a:rPr lang="pl-PL" sz="2800"/>
              <a:t>Skutki nieterminowej zapłaty: opóźnienie vs. zwłoka</a:t>
            </a:r>
            <a:br>
              <a:rPr lang="pl-PL" sz="2800"/>
            </a:br>
            <a:endParaRPr lang="pl-PL" sz="2800"/>
          </a:p>
          <a:p>
            <a:pPr lvl="0" algn="just"/>
            <a:r>
              <a:rPr lang="pl-PL" sz="2800"/>
              <a:t>Jak zapewnić wierzycielowi efektywność zapłaty w obcej walucie?</a:t>
            </a:r>
          </a:p>
          <a:p>
            <a:pPr lvl="0" algn="just"/>
            <a:endParaRPr lang="pl-PL"/>
          </a:p>
          <a:p>
            <a:pPr lvl="0" algn="just"/>
            <a:endParaRPr lang="pl-PL"/>
          </a:p>
          <a:p>
            <a:pPr lvl="0"/>
            <a:endParaRPr lang="pl-PL"/>
          </a:p>
          <a:p>
            <a:pPr lvl="0"/>
            <a:endParaRPr lang="pl-PL"/>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620685"/>
          </a:xfrm>
        </p:spPr>
        <p:txBody>
          <a:bodyPr/>
          <a:lstStyle/>
          <a:p>
            <a:pPr lvl="0"/>
            <a:r>
              <a:rPr lang="pl-PL" sz="3200" b="1"/>
              <a:t>Nominalizm</a:t>
            </a:r>
          </a:p>
        </p:txBody>
      </p:sp>
      <p:sp>
        <p:nvSpPr>
          <p:cNvPr id="3" name="Symbol zastępczy zawartości 2"/>
          <p:cNvSpPr txBox="1">
            <a:spLocks noGrp="1"/>
          </p:cNvSpPr>
          <p:nvPr>
            <p:ph idx="1"/>
          </p:nvPr>
        </p:nvSpPr>
        <p:spPr>
          <a:xfrm>
            <a:off x="0" y="476667"/>
            <a:ext cx="9144000" cy="5879683"/>
          </a:xfrm>
        </p:spPr>
        <p:txBody>
          <a:bodyPr/>
          <a:lstStyle/>
          <a:p>
            <a:pPr marL="0" lvl="0" indent="0">
              <a:buNone/>
            </a:pPr>
            <a:endParaRPr lang="pl-PL" sz="2800"/>
          </a:p>
          <a:p>
            <a:pPr lvl="0"/>
            <a:r>
              <a:rPr lang="pl-PL" sz="2800"/>
              <a:t>Pojęcie nominalizmu (zob. art. 358</a:t>
            </a:r>
            <a:r>
              <a:rPr lang="pl-PL" sz="2800" baseline="30000"/>
              <a:t>1 </a:t>
            </a:r>
            <a:r>
              <a:rPr lang="pl-PL" sz="2800"/>
              <a:t>)</a:t>
            </a:r>
          </a:p>
          <a:p>
            <a:pPr lvl="0"/>
            <a:endParaRPr lang="pl-PL" sz="2800"/>
          </a:p>
          <a:p>
            <a:pPr lvl="0" algn="just"/>
            <a:r>
              <a:rPr lang="pl-PL" sz="2800"/>
              <a:t>Zakres obowiązywania zasady nominalizmu – znaczenie podziału zobowiązań pieniężnych na zobowiązania </a:t>
            </a:r>
            <a:r>
              <a:rPr lang="pl-PL" sz="2800" i="1"/>
              <a:t>sensu stricto</a:t>
            </a:r>
            <a:r>
              <a:rPr lang="pl-PL" sz="2800"/>
              <a:t> i zobowiązania ze świadczeniem pieniężnym  </a:t>
            </a:r>
          </a:p>
          <a:p>
            <a:pPr lvl="0" algn="just"/>
            <a:endParaRPr lang="pl-PL" sz="2800"/>
          </a:p>
          <a:p>
            <a:pPr lvl="0" algn="just"/>
            <a:r>
              <a:rPr lang="pl-PL" sz="2800"/>
              <a:t>Waloryzacja jako wyjątek od zasady nominalizmu: rodzaje i funkcje waloryzacji, postacie waloryzacji umownej  </a:t>
            </a:r>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665308"/>
          </a:xfrm>
        </p:spPr>
        <p:txBody>
          <a:bodyPr/>
          <a:lstStyle/>
          <a:p>
            <a:pPr lvl="0"/>
            <a:r>
              <a:rPr lang="pl-PL" sz="3200" b="1"/>
              <a:t>Waloryzacja sądowa (art. 358</a:t>
            </a:r>
            <a:r>
              <a:rPr lang="pl-PL" sz="3200" b="1" baseline="30000"/>
              <a:t>1 </a:t>
            </a:r>
            <a:r>
              <a:rPr lang="pl-PL" sz="3200" b="1"/>
              <a:t>k.c.)</a:t>
            </a:r>
          </a:p>
        </p:txBody>
      </p:sp>
      <p:sp>
        <p:nvSpPr>
          <p:cNvPr id="3" name="Symbol zastępczy zawartości 2"/>
          <p:cNvSpPr txBox="1">
            <a:spLocks noGrp="1"/>
          </p:cNvSpPr>
          <p:nvPr>
            <p:ph idx="1"/>
          </p:nvPr>
        </p:nvSpPr>
        <p:spPr>
          <a:xfrm>
            <a:off x="0" y="548676"/>
            <a:ext cx="9144000" cy="5577483"/>
          </a:xfrm>
        </p:spPr>
        <p:txBody>
          <a:bodyPr/>
          <a:lstStyle/>
          <a:p>
            <a:pPr lvl="0" algn="just"/>
            <a:r>
              <a:rPr lang="pl-PL" sz="2600"/>
              <a:t>Zobowiązania pieniężne </a:t>
            </a:r>
            <a:r>
              <a:rPr lang="pl-PL" sz="2600" i="1"/>
              <a:t>sensu stricto</a:t>
            </a:r>
          </a:p>
          <a:p>
            <a:pPr lvl="0" algn="just"/>
            <a:r>
              <a:rPr lang="pl-PL" sz="2600"/>
              <a:t>Świadczenie nie pozostaje w związku z działalnością gospodarczą strony żądającej waloryzacji</a:t>
            </a:r>
          </a:p>
          <a:p>
            <a:pPr lvl="0" algn="just"/>
            <a:r>
              <a:rPr lang="pl-PL" sz="2600"/>
              <a:t>Istotna zmiana siły nabywczej pieniądza</a:t>
            </a:r>
          </a:p>
          <a:p>
            <a:pPr lvl="0" algn="just"/>
            <a:r>
              <a:rPr lang="pl-PL" sz="2600"/>
              <a:t>Kompetencja sądu – zmiana wysokości świadczenia lub sposobu jego spełnienia (tylko!); brak związania żądaniem</a:t>
            </a:r>
          </a:p>
          <a:p>
            <a:pPr lvl="0" algn="just"/>
            <a:r>
              <a:rPr lang="pl-PL" sz="2600"/>
              <a:t>Wyłączenia: ustawowe mechanizmy określania wysokości świadczenia z uwzględnieniem inflacji (np. opłata roczna za użytkowanie wieczyste); szczególne ustawowe mechanizmy waloryzacji (np. waloryzacja kaucji mieszkaniowej)</a:t>
            </a:r>
          </a:p>
          <a:p>
            <a:pPr lvl="0" algn="just"/>
            <a:r>
              <a:rPr lang="pl-PL" sz="2600"/>
              <a:t>Waloryzacja umowna a dostępność w. sądowej? Ponowna waloryzacja?</a:t>
            </a:r>
          </a:p>
          <a:p>
            <a:pPr lvl="0">
              <a:buChar char="-"/>
            </a:pPr>
            <a:endParaRPr lang="pl-PL"/>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404667"/>
          </a:xfrm>
        </p:spPr>
        <p:txBody>
          <a:bodyPr/>
          <a:lstStyle/>
          <a:p>
            <a:pPr lvl="0"/>
            <a:r>
              <a:rPr lang="pl-PL" sz="3200" b="1"/>
              <a:t>Konstytutywność wyroku waloryzującego</a:t>
            </a:r>
          </a:p>
        </p:txBody>
      </p:sp>
      <p:sp>
        <p:nvSpPr>
          <p:cNvPr id="3" name="Symbol zastępczy zawartości 2"/>
          <p:cNvSpPr txBox="1">
            <a:spLocks noGrp="1"/>
          </p:cNvSpPr>
          <p:nvPr>
            <p:ph idx="1"/>
          </p:nvPr>
        </p:nvSpPr>
        <p:spPr>
          <a:xfrm>
            <a:off x="0" y="404667"/>
            <a:ext cx="9144000" cy="5721492"/>
          </a:xfrm>
        </p:spPr>
        <p:txBody>
          <a:bodyPr/>
          <a:lstStyle/>
          <a:p>
            <a:pPr marL="0" lvl="0" indent="0" algn="just">
              <a:buNone/>
            </a:pPr>
            <a:endParaRPr lang="pl-PL" sz="2800"/>
          </a:p>
          <a:p>
            <a:pPr marL="0" lvl="0" indent="0" algn="just">
              <a:buNone/>
            </a:pPr>
            <a:endParaRPr lang="pl-PL" sz="2800"/>
          </a:p>
          <a:p>
            <a:pPr marL="0" lvl="0" indent="0" algn="just">
              <a:buNone/>
            </a:pPr>
            <a:r>
              <a:rPr lang="pl-PL" sz="2800"/>
              <a:t>Kowalski i Nowak zawarli umowę, na mocy której Kowalski miał świadczyć określone usługi za wynagrodzeniem 20 000 zł. Kowalski przyjął to wynagrodzenie, a następnie zwrócił się do sądu o dokonanie waloryzacji należnego mu świadczenia z uwagi na zmianę siły nabywczej pieniądza mającą miejsce po zawarciu umowy, a przed zapłatą wynagrodzenia.  </a:t>
            </a:r>
          </a:p>
          <a:p>
            <a:pPr marL="0" lvl="0" indent="0" algn="just">
              <a:buNone/>
            </a:pPr>
            <a:endParaRPr lang="pl-PL" sz="2800"/>
          </a:p>
          <a:p>
            <a:pPr marL="0" lvl="0" indent="0" algn="just">
              <a:buNone/>
            </a:pPr>
            <a:r>
              <a:rPr lang="pl-PL" sz="2800"/>
              <a:t>Czy sąd zwaloryzuje świadczenie?</a:t>
            </a:r>
          </a:p>
          <a:p>
            <a:pPr marL="0" lvl="0" indent="0" algn="just">
              <a:buNone/>
            </a:pPr>
            <a:endParaRPr lang="pl-PL" sz="2800"/>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548676"/>
          </a:xfrm>
        </p:spPr>
        <p:txBody>
          <a:bodyPr/>
          <a:lstStyle/>
          <a:p>
            <a:pPr lvl="0"/>
            <a:r>
              <a:rPr lang="pl-PL" sz="3200" b="1"/>
              <a:t>Odsetki: rodzaje i funkcje odsetek</a:t>
            </a:r>
          </a:p>
        </p:txBody>
      </p:sp>
      <p:sp>
        <p:nvSpPr>
          <p:cNvPr id="3" name="Symbol zastępczy zawartości 2"/>
          <p:cNvSpPr txBox="1">
            <a:spLocks noGrp="1"/>
          </p:cNvSpPr>
          <p:nvPr>
            <p:ph idx="1"/>
          </p:nvPr>
        </p:nvSpPr>
        <p:spPr>
          <a:xfrm>
            <a:off x="0" y="476667"/>
            <a:ext cx="9144000" cy="5879683"/>
          </a:xfrm>
        </p:spPr>
        <p:txBody>
          <a:bodyPr/>
          <a:lstStyle/>
          <a:p>
            <a:pPr marL="0" lvl="0" indent="0">
              <a:buNone/>
            </a:pPr>
            <a:endParaRPr lang="pl-PL" sz="2800"/>
          </a:p>
          <a:p>
            <a:pPr lvl="0"/>
            <a:r>
              <a:rPr lang="pl-PL" sz="2800"/>
              <a:t>tzw. odsetki kapitałowe (zwykłe)</a:t>
            </a:r>
          </a:p>
          <a:p>
            <a:pPr marL="0" lvl="0" indent="0" algn="just">
              <a:buNone/>
            </a:pPr>
            <a:r>
              <a:rPr lang="pl-PL" sz="2800"/>
              <a:t>źródłem obowiązku zapłaty tych odsetek jest czynność prawna (umowa, inkorporowany do umowy wzorzec umowny, np. w postaci regulaminu stosowanego przez bank)</a:t>
            </a:r>
          </a:p>
          <a:p>
            <a:pPr marL="0" lvl="0" indent="0">
              <a:buNone/>
            </a:pPr>
            <a:endParaRPr lang="pl-PL" sz="2800"/>
          </a:p>
          <a:p>
            <a:pPr lvl="0"/>
            <a:r>
              <a:rPr lang="pl-PL" sz="2800"/>
              <a:t>odsetki za opóźnienie (art. 481 k.c.)</a:t>
            </a:r>
          </a:p>
          <a:p>
            <a:pPr marL="0" lvl="0" indent="0" algn="just">
              <a:buNone/>
            </a:pPr>
            <a:r>
              <a:rPr lang="pl-PL" sz="2800"/>
              <a:t>źródłem obowiązku zapłaty tych odsetek jest ustawa (obowiązek powstający ex lege)</a:t>
            </a:r>
          </a:p>
          <a:p>
            <a:pPr marL="0" lvl="0" indent="0" algn="just">
              <a:buNone/>
            </a:pPr>
            <a:endParaRPr lang="pl-PL" sz="2800"/>
          </a:p>
          <a:p>
            <a:pPr lvl="0" algn="just"/>
            <a:r>
              <a:rPr lang="pl-PL" sz="2800"/>
              <a:t>wynagrodzenie za korzystanie z kapitału, kara, rekompensata czy motywacja do świadczenia w terminie?  </a:t>
            </a:r>
          </a:p>
          <a:p>
            <a:pPr marL="0" lvl="0" indent="0">
              <a:buNone/>
            </a:pPr>
            <a:endParaRPr lang="pl-PL" sz="2800"/>
          </a:p>
          <a:p>
            <a:pPr marL="0" lvl="0" indent="0">
              <a:buNone/>
            </a:pPr>
            <a:endParaRPr lang="pl-PL"/>
          </a:p>
          <a:p>
            <a:pPr marL="0" lvl="0" indent="0">
              <a:buNone/>
            </a:pPr>
            <a:endParaRPr lang="pl-PL"/>
          </a:p>
          <a:p>
            <a:pPr marL="0" lvl="0" indent="0">
              <a:buNone/>
            </a:pPr>
            <a:endParaRPr lang="pl-PL"/>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1124739"/>
          </a:xfrm>
        </p:spPr>
        <p:txBody>
          <a:bodyPr/>
          <a:lstStyle/>
          <a:p>
            <a:pPr lvl="0"/>
            <a:r>
              <a:rPr lang="pl-PL" sz="3200" b="1"/>
              <a:t>Zobowiązanie przemienne: uprawniony do tzw. koncentracji świadczeń</a:t>
            </a:r>
          </a:p>
        </p:txBody>
      </p:sp>
      <p:sp>
        <p:nvSpPr>
          <p:cNvPr id="3" name="Symbol zastępczy zawartości 2"/>
          <p:cNvSpPr txBox="1">
            <a:spLocks noGrp="1"/>
          </p:cNvSpPr>
          <p:nvPr>
            <p:ph idx="1"/>
          </p:nvPr>
        </p:nvSpPr>
        <p:spPr>
          <a:xfrm>
            <a:off x="0" y="1052739"/>
            <a:ext cx="9144000" cy="5668740"/>
          </a:xfrm>
        </p:spPr>
        <p:txBody>
          <a:bodyPr/>
          <a:lstStyle/>
          <a:p>
            <a:pPr lvl="0" algn="just"/>
            <a:endParaRPr lang="pl-PL" sz="2600"/>
          </a:p>
          <a:p>
            <a:pPr lvl="0" algn="just"/>
            <a:r>
              <a:rPr lang="pl-PL" sz="2600"/>
              <a:t>Zgodnie z przepisem art. 365 § 1 k.c. koncentracji, czyli wyboru świadczenia, które powinno zostać spełnione, dokonują dłużnik, wierzyciel albo osoba trzecia. Regułą jest, że kompetencja w tym przedmiocie przysługuje dłużnikowi. Jednak z czynności prawnej, z ustawy lub z okoliczności może wynikać co innego.</a:t>
            </a:r>
          </a:p>
          <a:p>
            <a:pPr lvl="0" algn="just">
              <a:buNone/>
            </a:pPr>
            <a:endParaRPr lang="pl-PL" sz="2600"/>
          </a:p>
          <a:p>
            <a:pPr lvl="0" algn="just"/>
            <a:r>
              <a:rPr lang="pl-PL" sz="2600"/>
              <a:t>Podmiot uprawniony do dokonania wyboru korzysta z przyznanej mu kompetencji (uprawnienie kształtujące), składając oświadczenia woli wskazujące świadczenie do spełnienia.</a:t>
            </a:r>
          </a:p>
          <a:p>
            <a:pPr marL="0" lvl="0" indent="0" algn="just">
              <a:buNone/>
            </a:pPr>
            <a:endParaRPr lang="pl-PL" sz="2800"/>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Slide30">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620685"/>
          </a:xfrm>
        </p:spPr>
        <p:txBody>
          <a:bodyPr/>
          <a:lstStyle/>
          <a:p>
            <a:pPr lvl="0"/>
            <a:r>
              <a:rPr lang="pl-PL" sz="3200" b="1"/>
              <a:t>Odsetki kapitałowe cd. </a:t>
            </a:r>
            <a:endParaRPr lang="pl-PL" sz="3200"/>
          </a:p>
        </p:txBody>
      </p:sp>
      <p:sp>
        <p:nvSpPr>
          <p:cNvPr id="3" name="Symbol zastępczy zawartości 2"/>
          <p:cNvSpPr txBox="1">
            <a:spLocks noGrp="1"/>
          </p:cNvSpPr>
          <p:nvPr>
            <p:ph idx="1"/>
          </p:nvPr>
        </p:nvSpPr>
        <p:spPr>
          <a:xfrm>
            <a:off x="36511" y="476667"/>
            <a:ext cx="9144000" cy="6192682"/>
          </a:xfrm>
        </p:spPr>
        <p:txBody>
          <a:bodyPr/>
          <a:lstStyle/>
          <a:p>
            <a:pPr marL="0" lvl="0" indent="0" algn="just">
              <a:buNone/>
            </a:pPr>
            <a:endParaRPr lang="pl-PL" sz="2800"/>
          </a:p>
          <a:p>
            <a:pPr marL="0" lvl="0" indent="0" algn="just">
              <a:buNone/>
            </a:pPr>
            <a:r>
              <a:rPr lang="pl-PL" sz="2800"/>
              <a:t>Dłużnik zobowiązuje się świadczyć odsetki zwykłe wtedy, gdy otrzymuje do swojej dyspozycji sumę pieniężną na czas określony albo nieokreślony, przy czym suma ta zawsze jest zwracana wierzycielowi i zostaje powiększona o pewną część, określoną procentowo i stanowiącą właśnie odsetki kapitałowe. Odsetki te występują zatem w stosunkach kredytowych, czyli takich, których głównym świadczeniem jest pieniądz, a dokładniej czasowe oddanie go do korzystania (umowa pożyczki, umowa kredytu).</a:t>
            </a:r>
          </a:p>
          <a:p>
            <a:pPr marL="0" lvl="0" indent="0" algn="just">
              <a:buNone/>
            </a:pPr>
            <a:endParaRPr lang="pl-PL" sz="2800"/>
          </a:p>
          <a:p>
            <a:pPr marL="0" lvl="0" indent="0" algn="just">
              <a:buNone/>
            </a:pPr>
            <a:r>
              <a:rPr lang="pl-PL" sz="2800"/>
              <a:t>M. Lemkowski, Odsetki cywilnoprawne, Warszawa 2007.</a:t>
            </a:r>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476667"/>
          </a:xfrm>
        </p:spPr>
        <p:txBody>
          <a:bodyPr/>
          <a:lstStyle/>
          <a:p>
            <a:pPr lvl="0"/>
            <a:r>
              <a:rPr lang="pl-PL" sz="3200" b="1"/>
              <a:t>Cechy odsetek</a:t>
            </a:r>
          </a:p>
        </p:txBody>
      </p:sp>
      <p:sp>
        <p:nvSpPr>
          <p:cNvPr id="3" name="Symbol zastępczy zawartości 2"/>
          <p:cNvSpPr txBox="1">
            <a:spLocks noGrp="1"/>
          </p:cNvSpPr>
          <p:nvPr>
            <p:ph idx="1"/>
          </p:nvPr>
        </p:nvSpPr>
        <p:spPr>
          <a:xfrm>
            <a:off x="0" y="476667"/>
            <a:ext cx="9144000" cy="5832646"/>
          </a:xfrm>
        </p:spPr>
        <p:txBody>
          <a:bodyPr/>
          <a:lstStyle/>
          <a:p>
            <a:pPr lvl="0"/>
            <a:r>
              <a:rPr lang="pl-PL" sz="2600"/>
              <a:t>Tylko świadczenie pieniężne?</a:t>
            </a:r>
          </a:p>
          <a:p>
            <a:pPr lvl="0"/>
            <a:r>
              <a:rPr lang="pl-PL" sz="2600"/>
              <a:t>Świadczenie uboczne czy główne?</a:t>
            </a:r>
          </a:p>
          <a:p>
            <a:pPr lvl="0"/>
            <a:r>
              <a:rPr lang="pl-PL" sz="2600"/>
              <a:t>Świadczenie okresowe (por. art. 118 k.c.)</a:t>
            </a:r>
          </a:p>
          <a:p>
            <a:pPr lvl="0"/>
            <a:r>
              <a:rPr lang="pl-PL" sz="2600"/>
              <a:t>Akcesoryjność, związanie ze świadczeniem głównym:</a:t>
            </a:r>
          </a:p>
          <a:p>
            <a:pPr lvl="0">
              <a:buChar char="-"/>
            </a:pPr>
            <a:r>
              <a:rPr lang="pl-PL" sz="2600"/>
              <a:t>art. 466 k.c., art.. 451 k.c.</a:t>
            </a:r>
          </a:p>
          <a:p>
            <a:pPr lvl="0">
              <a:buChar char="-"/>
            </a:pPr>
            <a:r>
              <a:rPr lang="pl-PL" sz="2600"/>
              <a:t>art. 509 k.c. – odsetki wymagalne i przyszłe  </a:t>
            </a:r>
          </a:p>
          <a:p>
            <a:pPr lvl="0"/>
            <a:r>
              <a:rPr lang="pl-PL" sz="2600"/>
              <a:t>Przedawnienie – świadczenie główne a odsetkowe?</a:t>
            </a:r>
          </a:p>
          <a:p>
            <a:pPr marL="0" lvl="0" indent="0" algn="just">
              <a:buNone/>
            </a:pPr>
            <a:endParaRPr lang="pl-PL" sz="2600"/>
          </a:p>
          <a:p>
            <a:pPr marL="0" lvl="0" indent="0" algn="just">
              <a:buNone/>
            </a:pPr>
            <a:r>
              <a:rPr lang="pl-PL" sz="2600"/>
              <a:t>Świadczenie odsetkowe ma jednak również przymiot samodzielności: czy wierzytelność odsetkowa może być samodzielnym przedmiotem przelewu ?</a:t>
            </a:r>
          </a:p>
          <a:p>
            <a:pPr marL="0" lvl="0" indent="0" algn="just">
              <a:buNone/>
            </a:pPr>
            <a:endParaRPr lang="pl-PL" sz="2600"/>
          </a:p>
          <a:p>
            <a:pPr lvl="0" algn="just"/>
            <a:endParaRPr lang="pl-PL" sz="2600"/>
          </a:p>
          <a:p>
            <a:pPr marL="0" lvl="0" indent="0">
              <a:buNone/>
            </a:pPr>
            <a:endParaRPr lang="pl-PL" sz="2800"/>
          </a:p>
          <a:p>
            <a:pPr marL="0" lvl="0" indent="0">
              <a:buNone/>
            </a:pPr>
            <a:endParaRPr lang="pl-PL"/>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980730"/>
          </a:xfrm>
        </p:spPr>
        <p:txBody>
          <a:bodyPr/>
          <a:lstStyle/>
          <a:p>
            <a:pPr lvl="0"/>
            <a:r>
              <a:rPr lang="pl-PL" sz="3200" b="1"/>
              <a:t>Wysokość odsetek - zakres kompetencji podmiotów prawa cywilnego do jej określania</a:t>
            </a:r>
          </a:p>
        </p:txBody>
      </p:sp>
      <p:sp>
        <p:nvSpPr>
          <p:cNvPr id="3" name="Symbol zastępczy zawartości 2"/>
          <p:cNvSpPr txBox="1">
            <a:spLocks noGrp="1"/>
          </p:cNvSpPr>
          <p:nvPr>
            <p:ph idx="1"/>
          </p:nvPr>
        </p:nvSpPr>
        <p:spPr>
          <a:xfrm>
            <a:off x="0" y="908721"/>
            <a:ext cx="9144000" cy="5760637"/>
          </a:xfrm>
        </p:spPr>
        <p:txBody>
          <a:bodyPr/>
          <a:lstStyle/>
          <a:p>
            <a:pPr marL="0" lvl="0" indent="0" algn="ctr">
              <a:buNone/>
            </a:pPr>
            <a:endParaRPr lang="pl-PL" sz="2600" b="1"/>
          </a:p>
          <a:p>
            <a:pPr marL="0" lvl="0" indent="0" algn="ctr">
              <a:buNone/>
            </a:pPr>
            <a:r>
              <a:rPr lang="pl-PL" sz="2600" b="1"/>
              <a:t>Zasada</a:t>
            </a:r>
          </a:p>
          <a:p>
            <a:pPr marL="0" lvl="0" indent="0" algn="just">
              <a:buNone/>
            </a:pPr>
            <a:r>
              <a:rPr lang="pl-PL" sz="2600"/>
              <a:t>Strony mogą w drodze umowy określić wysokość odsetek zarówno kapitałowych, jak i za opóźnienie.</a:t>
            </a:r>
          </a:p>
          <a:p>
            <a:pPr marL="0" lvl="0" indent="0" algn="just">
              <a:buNone/>
            </a:pPr>
            <a:endParaRPr lang="pl-PL" sz="2600"/>
          </a:p>
          <a:p>
            <a:pPr marL="0" lvl="0" indent="0" algn="ctr">
              <a:buNone/>
            </a:pPr>
            <a:r>
              <a:rPr lang="pl-PL" sz="2600" b="1"/>
              <a:t>Ograniczenia</a:t>
            </a:r>
          </a:p>
          <a:p>
            <a:pPr lvl="0" algn="just"/>
            <a:r>
              <a:rPr lang="pl-PL" sz="2600"/>
              <a:t>Odsetki maksymalne: art. 359 § 2</a:t>
            </a:r>
            <a:r>
              <a:rPr lang="pl-PL" sz="2600" baseline="30000"/>
              <a:t>1</a:t>
            </a:r>
            <a:r>
              <a:rPr lang="pl-PL" sz="2600"/>
              <a:t> k.c.  </a:t>
            </a:r>
          </a:p>
          <a:p>
            <a:pPr lvl="0" algn="just"/>
            <a:r>
              <a:rPr lang="pl-PL" sz="2600"/>
              <a:t>Zasady współżycia społecznego (art. 353</a:t>
            </a:r>
            <a:r>
              <a:rPr lang="pl-PL" sz="2600" baseline="30000"/>
              <a:t>1</a:t>
            </a:r>
            <a:r>
              <a:rPr lang="pl-PL" sz="2600"/>
              <a:t>, 58 § 2 k.c., ew. 388 k.c.)</a:t>
            </a:r>
          </a:p>
          <a:p>
            <a:pPr marL="0" lvl="0" indent="0" algn="just">
              <a:buNone/>
            </a:pPr>
            <a:r>
              <a:rPr lang="pl-PL" sz="2600"/>
              <a:t>Według dominującego poglądu, art. 359 k.c. stosuje się do odsetek kapitałowych, ale nie do odsetek za opóźnienie.  </a:t>
            </a:r>
          </a:p>
          <a:p>
            <a:pPr marL="0" lvl="0" indent="0" algn="just">
              <a:buNone/>
            </a:pPr>
            <a:endParaRPr lang="pl-PL"/>
          </a:p>
          <a:p>
            <a:pPr marL="0" lvl="0" indent="0" algn="just">
              <a:buNone/>
            </a:pPr>
            <a:endParaRPr lang="pl-PL"/>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620685"/>
          </a:xfrm>
        </p:spPr>
        <p:txBody>
          <a:bodyPr/>
          <a:lstStyle/>
          <a:p>
            <a:pPr lvl="0"/>
            <a:r>
              <a:rPr lang="pl-PL" sz="3200" b="1"/>
              <a:t>Wysokość odsetek cd. – odsetki ustawowe</a:t>
            </a:r>
            <a:endParaRPr lang="pl-PL" sz="3200"/>
          </a:p>
        </p:txBody>
      </p:sp>
      <p:sp>
        <p:nvSpPr>
          <p:cNvPr id="3" name="Symbol zastępczy zawartości 2"/>
          <p:cNvSpPr txBox="1">
            <a:spLocks noGrp="1"/>
          </p:cNvSpPr>
          <p:nvPr>
            <p:ph idx="1"/>
          </p:nvPr>
        </p:nvSpPr>
        <p:spPr>
          <a:xfrm>
            <a:off x="0" y="476667"/>
            <a:ext cx="9144000" cy="5649483"/>
          </a:xfrm>
        </p:spPr>
        <p:txBody>
          <a:bodyPr/>
          <a:lstStyle/>
          <a:p>
            <a:pPr lvl="0" algn="just"/>
            <a:endParaRPr lang="pl-PL" sz="2600"/>
          </a:p>
          <a:p>
            <a:pPr lvl="0" algn="just"/>
            <a:r>
              <a:rPr lang="pl-PL" sz="2600"/>
              <a:t>Art. 359 § 2 k.c. ma charakter dyspozytywny i wiąże określenie „odsetki ustawowe” z wysokością należnych odsetek niezależnie od ich źródła.</a:t>
            </a:r>
          </a:p>
          <a:p>
            <a:pPr lvl="0" algn="just"/>
            <a:r>
              <a:rPr lang="pl-PL" sz="2600"/>
              <a:t>Oznacza to, że odsetki ustawowe mogą należeć się mocą czynności prawnej, jeżeli treść czynności obligującej do zapłaty odsetek, a nie ustala ich wysokości. Odsetki ustawowe mogą być również, i w praktyce najczęściej są, odsetkami za opóźnienie.  </a:t>
            </a:r>
          </a:p>
          <a:p>
            <a:pPr lvl="0" algn="just"/>
            <a:r>
              <a:rPr lang="pl-PL" sz="2600"/>
              <a:t>Zgodnie z przepisem art. 359 § 3 kc. odsetki ustawowe określane są rozporządzeniem Rady Ministrów.  </a:t>
            </a:r>
          </a:p>
          <a:p>
            <a:pPr marL="0" lvl="0" indent="0" algn="just">
              <a:buNone/>
            </a:pPr>
            <a:endParaRPr lang="pl-PL" sz="2600"/>
          </a:p>
          <a:p>
            <a:pPr marL="0" lvl="0" indent="0" algn="just">
              <a:buNone/>
            </a:pPr>
            <a:r>
              <a:rPr lang="pl-PL" sz="2600"/>
              <a:t>Zob. uchw. SN z dnia 11 września 2014 r., </a:t>
            </a:r>
            <a:r>
              <a:rPr lang="pl-PL" sz="2800"/>
              <a:t>III CZP 53/14</a:t>
            </a:r>
            <a:r>
              <a:rPr lang="pl-PL" sz="2600"/>
              <a:t>.</a:t>
            </a:r>
          </a:p>
          <a:p>
            <a:pPr marL="0" lvl="0" indent="0">
              <a:buNone/>
            </a:pPr>
            <a:endParaRPr lang="pl-PL"/>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Slide34">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548676"/>
          </a:xfrm>
        </p:spPr>
        <p:txBody>
          <a:bodyPr/>
          <a:lstStyle/>
          <a:p>
            <a:pPr lvl="0"/>
            <a:r>
              <a:rPr lang="pl-PL" sz="3200" b="1"/>
              <a:t>Odsetki ustawowe a odsetki maksymalne</a:t>
            </a:r>
          </a:p>
        </p:txBody>
      </p:sp>
      <p:sp>
        <p:nvSpPr>
          <p:cNvPr id="3" name="Symbol zastępczy zawartości 2"/>
          <p:cNvSpPr txBox="1">
            <a:spLocks noGrp="1"/>
          </p:cNvSpPr>
          <p:nvPr>
            <p:ph idx="1"/>
          </p:nvPr>
        </p:nvSpPr>
        <p:spPr>
          <a:xfrm>
            <a:off x="0" y="476667"/>
            <a:ext cx="9144000" cy="5649483"/>
          </a:xfrm>
        </p:spPr>
        <p:txBody>
          <a:bodyPr/>
          <a:lstStyle/>
          <a:p>
            <a:pPr lvl="0" algn="just"/>
            <a:endParaRPr lang="pl-PL" sz="2800"/>
          </a:p>
          <a:p>
            <a:pPr lvl="0" algn="just"/>
            <a:r>
              <a:rPr lang="pl-PL" sz="2600"/>
              <a:t>Zgodnie z przepisem art. 359 § 3 kc. odsetki ustawowe określane są rozporządzeniem Rady Ministrów </a:t>
            </a:r>
            <a:r>
              <a:rPr lang="pl-PL" sz="2600" u="sng"/>
              <a:t>(15.12.2008 Stawka 13% rocznie</a:t>
            </a:r>
            <a:r>
              <a:rPr lang="pl-PL" sz="2800"/>
              <a:t>)</a:t>
            </a:r>
            <a:endParaRPr lang="pl-PL" sz="2600"/>
          </a:p>
          <a:p>
            <a:pPr lvl="0" algn="just"/>
            <a:endParaRPr lang="pl-PL" sz="2600"/>
          </a:p>
          <a:p>
            <a:pPr lvl="0" algn="just"/>
            <a:r>
              <a:rPr lang="pl-PL" sz="2600"/>
              <a:t>Przepis art. 359 § 2</a:t>
            </a:r>
            <a:r>
              <a:rPr lang="pl-PL" sz="2600" baseline="30000"/>
              <a:t>1</a:t>
            </a:r>
            <a:r>
              <a:rPr lang="pl-PL" sz="2600"/>
              <a:t> k.c. określa odsetki maksymalne stanowiąc, że maksymalna wysokość odsetek wynikających z czynności prawnej nie może w stosunku rocznym przekraczać czterokrotności wysokości stopy kredytu lombardowego Narodowego. Stopa lombardowa jest zmienna, ustalana jest przez Radę Polityki Pieniężnej w drodze uchwały, publikowanej w dzienniku urzędowym Narodowego Banku Polskiego Banku Polskiego (</a:t>
            </a:r>
            <a:r>
              <a:rPr lang="pl-PL" sz="2600" u="sng"/>
              <a:t>od </a:t>
            </a:r>
            <a:r>
              <a:rPr lang="pl-PL" sz="2800" u="sng"/>
              <a:t>04.07.2013 16% rocznie</a:t>
            </a:r>
            <a:r>
              <a:rPr lang="pl-PL" sz="2800"/>
              <a:t>)</a:t>
            </a:r>
            <a:endParaRPr lang="pl-PL" sz="2600"/>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Slide35">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548676"/>
          </a:xfrm>
        </p:spPr>
        <p:txBody>
          <a:bodyPr/>
          <a:lstStyle/>
          <a:p>
            <a:pPr lvl="0"/>
            <a:r>
              <a:rPr lang="pl-PL" sz="3200" b="1"/>
              <a:t>Zakaz anatocyzmu</a:t>
            </a:r>
          </a:p>
        </p:txBody>
      </p:sp>
      <p:sp>
        <p:nvSpPr>
          <p:cNvPr id="3" name="Symbol zastępczy zawartości 2"/>
          <p:cNvSpPr txBox="1">
            <a:spLocks noGrp="1"/>
          </p:cNvSpPr>
          <p:nvPr>
            <p:ph idx="1"/>
          </p:nvPr>
        </p:nvSpPr>
        <p:spPr>
          <a:xfrm>
            <a:off x="0" y="476667"/>
            <a:ext cx="9144000" cy="5649483"/>
          </a:xfrm>
        </p:spPr>
        <p:txBody>
          <a:bodyPr/>
          <a:lstStyle/>
          <a:p>
            <a:pPr lvl="0">
              <a:buNone/>
            </a:pPr>
            <a:endParaRPr lang="pl-PL"/>
          </a:p>
          <a:p>
            <a:pPr lvl="0" algn="ctr">
              <a:buNone/>
            </a:pPr>
            <a:r>
              <a:rPr lang="pl-PL"/>
              <a:t>Art.. 482 k.c.</a:t>
            </a:r>
          </a:p>
          <a:p>
            <a:pPr lvl="0" algn="ctr">
              <a:buNone/>
            </a:pPr>
            <a:endParaRPr lang="pl-PL"/>
          </a:p>
          <a:p>
            <a:pPr lvl="0"/>
            <a:r>
              <a:rPr lang="pl-PL" sz="2800"/>
              <a:t>Pojęcie i zakres zakazu</a:t>
            </a:r>
          </a:p>
          <a:p>
            <a:pPr lvl="0">
              <a:buNone/>
            </a:pPr>
            <a:endParaRPr lang="pl-PL" sz="2800"/>
          </a:p>
          <a:p>
            <a:pPr lvl="0"/>
            <a:r>
              <a:rPr lang="pl-PL" sz="2800"/>
              <a:t>Wyjątki od zakazu</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Slide36">
    <p:spTree>
      <p:nvGrpSpPr>
        <p:cNvPr id="1" name=""/>
        <p:cNvGrpSpPr/>
        <p:nvPr/>
      </p:nvGrpSpPr>
      <p:grpSpPr>
        <a:xfrm>
          <a:off x="0" y="0"/>
          <a:ext cx="0" cy="0"/>
          <a:chOff x="0" y="0"/>
          <a:chExt cx="0" cy="0"/>
        </a:xfrm>
      </p:grpSpPr>
      <p:sp>
        <p:nvSpPr>
          <p:cNvPr id="2" name="Tytuł 1"/>
          <p:cNvSpPr txBox="1">
            <a:spLocks noGrp="1"/>
          </p:cNvSpPr>
          <p:nvPr>
            <p:ph type="title"/>
          </p:nvPr>
        </p:nvSpPr>
        <p:spPr>
          <a:xfrm>
            <a:off x="0" y="116631"/>
            <a:ext cx="9144000" cy="576062"/>
          </a:xfrm>
        </p:spPr>
        <p:txBody>
          <a:bodyPr/>
          <a:lstStyle/>
          <a:p>
            <a:pPr lvl="0"/>
            <a:r>
              <a:rPr lang="pl-PL" sz="3200" b="1"/>
              <a:t>Wymagalność i przedawnienie roszczenia o zapłatę odsetek</a:t>
            </a:r>
          </a:p>
        </p:txBody>
      </p:sp>
      <p:sp>
        <p:nvSpPr>
          <p:cNvPr id="3" name="Symbol zastępczy zawartości 2"/>
          <p:cNvSpPr txBox="1">
            <a:spLocks noGrp="1"/>
          </p:cNvSpPr>
          <p:nvPr>
            <p:ph idx="1"/>
          </p:nvPr>
        </p:nvSpPr>
        <p:spPr>
          <a:xfrm>
            <a:off x="0" y="620685"/>
            <a:ext cx="9144000" cy="5505474"/>
          </a:xfrm>
        </p:spPr>
        <p:txBody>
          <a:bodyPr/>
          <a:lstStyle/>
          <a:p>
            <a:pPr lvl="0" algn="just"/>
            <a:endParaRPr lang="pl-PL"/>
          </a:p>
          <a:p>
            <a:pPr lvl="0" algn="just"/>
            <a:r>
              <a:rPr lang="pl-PL" sz="2800"/>
              <a:t>Odsetki kapitałowe: art. 360 k.c., art. 118 k.c.</a:t>
            </a:r>
          </a:p>
          <a:p>
            <a:pPr lvl="0" algn="just"/>
            <a:r>
              <a:rPr lang="pl-PL" sz="2800"/>
              <a:t>Odsetki za opóźnienie: wymagalność za każdy dzień opóźnienia z osobna. Nie zależy od wezwania, o którym mowa w art. 455 k.c., art. 118 k.c.</a:t>
            </a:r>
          </a:p>
          <a:p>
            <a:pPr lvl="0" algn="just"/>
            <a:r>
              <a:rPr lang="pl-PL" sz="2800"/>
              <a:t>Termin z art. 118 k.c. a terminy szczególne (np. 554 i 646 k.c.) – w jakim terminie przedawnia się roszczenie o odsetki?</a:t>
            </a:r>
          </a:p>
          <a:p>
            <a:pPr lvl="0" algn="just"/>
            <a:r>
              <a:rPr lang="pl-PL" sz="2800"/>
              <a:t>Przedawnienie roszczenia o świadczenie główne a „los” roszczenia o świadczenie odsetkowe przy </a:t>
            </a:r>
            <a:r>
              <a:rPr lang="pl-PL" sz="2800" u="sng"/>
              <a:t>odsetkach za opóźnienie</a:t>
            </a:r>
          </a:p>
          <a:p>
            <a:pPr marL="0" lvl="0" indent="0" algn="just">
              <a:buNone/>
            </a:pPr>
            <a:endParaRPr lang="pl-PL" sz="2800"/>
          </a:p>
          <a:p>
            <a:pPr marL="0" lvl="0" indent="0">
              <a:buNone/>
            </a:pPr>
            <a:endParaRPr lang="pl-PL"/>
          </a:p>
          <a:p>
            <a:pPr marL="0" lvl="0" indent="0">
              <a:buNone/>
            </a:pPr>
            <a:endParaRPr lang="pl-PL"/>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Slide37">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620685"/>
          </a:xfrm>
        </p:spPr>
        <p:txBody>
          <a:bodyPr/>
          <a:lstStyle/>
          <a:p>
            <a:pPr lvl="0"/>
            <a:r>
              <a:rPr lang="pl-PL" sz="3200" b="1"/>
              <a:t>Odsetki za opóźnienie – przesłanki żądania odsetek</a:t>
            </a:r>
          </a:p>
        </p:txBody>
      </p:sp>
      <p:sp>
        <p:nvSpPr>
          <p:cNvPr id="3" name="Symbol zastępczy zawartości 2"/>
          <p:cNvSpPr txBox="1">
            <a:spLocks noGrp="1"/>
          </p:cNvSpPr>
          <p:nvPr>
            <p:ph idx="1"/>
          </p:nvPr>
        </p:nvSpPr>
        <p:spPr>
          <a:xfrm>
            <a:off x="0" y="764703"/>
            <a:ext cx="9144000" cy="5361456"/>
          </a:xfrm>
        </p:spPr>
        <p:txBody>
          <a:bodyPr/>
          <a:lstStyle/>
          <a:p>
            <a:pPr marL="0" lvl="0" indent="0" algn="just">
              <a:buNone/>
            </a:pPr>
            <a:r>
              <a:rPr lang="pl-PL" sz="2800"/>
              <a:t>Zgodnie z umową Nowak zobowiązany jest zapłacić Kowalskiemu tytułem wynagrodzenia za wykonane dzieło 20.000 zł w terminie do dnia 6.01.2013 r. Mimo licznych upomnień ze strony Kowalskiego Nowak nie zapłacił wynagrodzenia. Kowalski zdecydował się wytoczyć przeciwko niemu powództwo o zapłatę. W treści pozwu Kowalski wskazał, że żąda zasądzenia na jego rzecz kwoty wynagrodzenia wraz z ustawowymi odsetkami (za opóźnienie) od dnia 6.01.2013 r. do dnia zapłaty.</a:t>
            </a:r>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Slide38">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1052739"/>
          </a:xfrm>
        </p:spPr>
        <p:txBody>
          <a:bodyPr/>
          <a:lstStyle/>
          <a:p>
            <a:pPr lvl="0"/>
            <a:r>
              <a:rPr lang="pl-PL" sz="3200" b="1"/>
              <a:t>Odsetki za opóźnienie – przesłanki żądania odsetek: prawda czy fałsz?</a:t>
            </a:r>
          </a:p>
        </p:txBody>
      </p:sp>
      <p:sp>
        <p:nvSpPr>
          <p:cNvPr id="3" name="Symbol zastępczy zawartości 2"/>
          <p:cNvSpPr txBox="1">
            <a:spLocks noGrp="1"/>
          </p:cNvSpPr>
          <p:nvPr>
            <p:ph idx="1"/>
          </p:nvPr>
        </p:nvSpPr>
        <p:spPr>
          <a:xfrm>
            <a:off x="0" y="980730"/>
            <a:ext cx="9144000" cy="5112565"/>
          </a:xfrm>
        </p:spPr>
        <p:txBody>
          <a:bodyPr/>
          <a:lstStyle/>
          <a:p>
            <a:pPr marL="0" lvl="0" indent="0" algn="just">
              <a:buNone/>
            </a:pPr>
            <a:endParaRPr lang="pl-PL" sz="2600"/>
          </a:p>
          <a:p>
            <a:pPr lvl="0" algn="just"/>
            <a:r>
              <a:rPr lang="pl-PL" sz="2600"/>
              <a:t>Sąd nie uwzględni żądania o zasądzenie odsetek od należnej Kowalskiemu kwoty wynagrodzenia, gdyż nie wykazał on, by opóźnienie z zapłatą spowodowało szkodę</a:t>
            </a:r>
          </a:p>
          <a:p>
            <a:pPr lvl="0" algn="just"/>
            <a:r>
              <a:rPr lang="pl-PL" sz="2600"/>
              <a:t>Sąd nie zasądzi odsetek od dnia 6.01.2013 r., gdyż odsetki należą się Kowalskiemu od momentu wymagalności roszczenia o wynagrodzenie, które przypada dopiero po tej dacie</a:t>
            </a:r>
          </a:p>
          <a:p>
            <a:pPr lvl="0" algn="just"/>
            <a:r>
              <a:rPr lang="pl-PL" sz="2600"/>
              <a:t>Sąd nie uwzględni żądania o zasądzenie odsetek od należnej Kowalskiemu kwoty wynagrodzenia, gdyż nie wykazał on, by opóźnienie z zapłatą było skutkiem okoliczności, za które Nowak ponosi odpowiedzialność</a:t>
            </a:r>
          </a:p>
          <a:p>
            <a:pPr marL="0" lvl="0" indent="0">
              <a:buNone/>
            </a:pPr>
            <a:endParaRPr lang="pl-PL"/>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ytuł 1"/>
          <p:cNvSpPr txBox="1">
            <a:spLocks noGrp="1"/>
          </p:cNvSpPr>
          <p:nvPr>
            <p:ph type="title"/>
          </p:nvPr>
        </p:nvSpPr>
        <p:spPr>
          <a:xfrm>
            <a:off x="0" y="116631"/>
            <a:ext cx="9144000" cy="1080116"/>
          </a:xfrm>
        </p:spPr>
        <p:txBody>
          <a:bodyPr/>
          <a:lstStyle/>
          <a:p>
            <a:pPr lvl="0"/>
            <a:r>
              <a:rPr lang="pl-PL" sz="3200" b="1"/>
              <a:t>Zobowiązanie przemienne: koncentracja świadczeń cd.</a:t>
            </a:r>
            <a:endParaRPr lang="pl-PL" sz="3200"/>
          </a:p>
        </p:txBody>
      </p:sp>
      <p:sp>
        <p:nvSpPr>
          <p:cNvPr id="3" name="Symbol zastępczy zawartości 2"/>
          <p:cNvSpPr txBox="1">
            <a:spLocks noGrp="1"/>
          </p:cNvSpPr>
          <p:nvPr>
            <p:ph idx="1"/>
          </p:nvPr>
        </p:nvSpPr>
        <p:spPr>
          <a:xfrm>
            <a:off x="0" y="1052739"/>
            <a:ext cx="9144000" cy="5400592"/>
          </a:xfrm>
        </p:spPr>
        <p:txBody>
          <a:bodyPr/>
          <a:lstStyle/>
          <a:p>
            <a:pPr lvl="0" algn="just"/>
            <a:endParaRPr lang="pl-PL" sz="2800"/>
          </a:p>
          <a:p>
            <a:pPr lvl="0" algn="just"/>
            <a:r>
              <a:rPr lang="pl-PL" sz="2800"/>
              <a:t>Oświadczenie może zostać złożone w dowolny sposób (por. art. 60 k.c.), chyba że strony umowy (por. art. 76 k.c.) lub przepis prawny zastrzegają obowiązek zachowania formy szczególnej.</a:t>
            </a:r>
          </a:p>
          <a:p>
            <a:pPr lvl="0" algn="just"/>
            <a:r>
              <a:rPr lang="pl-PL" sz="2800"/>
              <a:t>Oświadczenie składa się drugiej stronie, a jeżeli uprawnionym do wyboru jest osoba trzecia, wówczas powinna złożyć oświadczenie obu stronom (art. 61 k.c.). Oświadczenie powinno być bezwarunkowe i bezterminowe</a:t>
            </a:r>
            <a:r>
              <a:rPr lang="pl-PL"/>
              <a:t>.</a:t>
            </a:r>
          </a:p>
          <a:p>
            <a:pPr lvl="0" algn="just"/>
            <a:r>
              <a:rPr lang="pl-PL" sz="2800"/>
              <a:t>Problem niedokonania wyboru.</a:t>
            </a:r>
          </a:p>
          <a:p>
            <a:pPr lvl="0"/>
            <a:endParaRPr lang="pl-PL"/>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ytuł 1"/>
          <p:cNvSpPr txBox="1">
            <a:spLocks noGrp="1"/>
          </p:cNvSpPr>
          <p:nvPr>
            <p:ph type="ctrTitle"/>
          </p:nvPr>
        </p:nvSpPr>
        <p:spPr>
          <a:xfrm>
            <a:off x="0" y="0"/>
            <a:ext cx="9144000" cy="476667"/>
          </a:xfrm>
        </p:spPr>
        <p:txBody>
          <a:bodyPr/>
          <a:lstStyle/>
          <a:p>
            <a:pPr lvl="0"/>
            <a:r>
              <a:rPr lang="pl-PL" sz="3200" b="1"/>
              <a:t>Zobowiązanie przemienne (konstrukcja prawna)</a:t>
            </a:r>
          </a:p>
        </p:txBody>
      </p:sp>
      <p:sp>
        <p:nvSpPr>
          <p:cNvPr id="3" name="Podtytuł 2"/>
          <p:cNvSpPr txBox="1">
            <a:spLocks noGrp="1"/>
          </p:cNvSpPr>
          <p:nvPr>
            <p:ph type="subTitle" idx="1"/>
          </p:nvPr>
        </p:nvSpPr>
        <p:spPr>
          <a:xfrm>
            <a:off x="0" y="620685"/>
            <a:ext cx="9144000" cy="5472610"/>
          </a:xfrm>
        </p:spPr>
        <p:txBody>
          <a:bodyPr anchorCtr="0"/>
          <a:lstStyle/>
          <a:p>
            <a:pPr lvl="0" algn="just">
              <a:lnSpc>
                <a:spcPct val="150000"/>
              </a:lnSpc>
              <a:spcBef>
                <a:spcPts val="200"/>
              </a:spcBef>
            </a:pPr>
            <a:r>
              <a:rPr lang="pl-PL" sz="2600">
                <a:solidFill>
                  <a:srgbClr val="000000"/>
                </a:solidFill>
              </a:rPr>
              <a:t>Strony postanowiły w treści łączącej je umowy, że A – według swojego wyboru – do końca miesiąca zapłaci na rzecz B 1 000 zł. albo wyda mu 1 tonę węgla. Po tygodniu A zakomunikował B, że wkrótce przywiezie mu tonę węgla, prosząc jednocześnie o przygotowanie odpowiedniego miejsca do zrzutu. Po upływie kolejnego tygodnia A zgłosił się do B i zaoferował mu 1 000 zł, mówiąc, że nie udało mu się zdobyć węgla.</a:t>
            </a:r>
          </a:p>
          <a:p>
            <a:pPr lvl="0" algn="just">
              <a:lnSpc>
                <a:spcPct val="150000"/>
              </a:lnSpc>
              <a:spcBef>
                <a:spcPts val="200"/>
              </a:spcBef>
            </a:pPr>
            <a:endParaRPr lang="pl-PL" sz="2600">
              <a:solidFill>
                <a:srgbClr val="000000"/>
              </a:solidFill>
            </a:endParaRPr>
          </a:p>
          <a:p>
            <a:pPr lvl="0" algn="just">
              <a:lnSpc>
                <a:spcPct val="150000"/>
              </a:lnSpc>
              <a:spcBef>
                <a:spcPts val="200"/>
              </a:spcBef>
            </a:pPr>
            <a:r>
              <a:rPr lang="pl-PL" sz="2600">
                <a:solidFill>
                  <a:srgbClr val="000000"/>
                </a:solidFill>
              </a:rPr>
              <a:t>Czy B może odmówić przyjęcia pieniędzy?      </a:t>
            </a:r>
          </a:p>
        </p:txBody>
      </p:sp>
      <p:graphicFrame>
        <p:nvGraphicFramePr>
          <p:cNvPr id="4" name="Obiekt 3"/>
          <p:cNvGraphicFramePr>
            <a:graphicFrameLocks noChangeAspect="1"/>
          </p:cNvGraphicFramePr>
          <p:nvPr/>
        </p:nvGraphicFramePr>
        <p:xfrm>
          <a:off x="4557713" y="3414713"/>
          <a:ext cx="28575" cy="28575"/>
        </p:xfrm>
        <a:graphic>
          <a:graphicData uri="http://schemas.openxmlformats.org/presentationml/2006/ole">
            <p:oleObj spid="_x0000_s1026" r:id="rId4" imgW="0" imgH="0" progId="">
              <p:embed/>
            </p:oleObj>
          </a:graphicData>
        </a:graphic>
      </p:graphicFrame>
      <p:sp>
        <p:nvSpPr>
          <p:cNvPr id="5" name="Symbol zastępczy stopki 4"/>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ytuł 1"/>
          <p:cNvSpPr txBox="1">
            <a:spLocks noGrp="1"/>
          </p:cNvSpPr>
          <p:nvPr>
            <p:ph type="title"/>
          </p:nvPr>
        </p:nvSpPr>
        <p:spPr>
          <a:xfrm>
            <a:off x="0" y="116631"/>
            <a:ext cx="9144000" cy="720080"/>
          </a:xfrm>
        </p:spPr>
        <p:txBody>
          <a:bodyPr/>
          <a:lstStyle/>
          <a:p>
            <a:pPr lvl="0"/>
            <a:r>
              <a:rPr lang="pl-PL" sz="3200" b="1"/>
              <a:t>Zobowiązanie z upoważnieniem przemiennym</a:t>
            </a:r>
            <a:br>
              <a:rPr lang="pl-PL" sz="3200" b="1"/>
            </a:br>
            <a:r>
              <a:rPr lang="pl-PL" sz="3200" b="1"/>
              <a:t>(konstrukcja prawna)</a:t>
            </a:r>
            <a:endParaRPr lang="pl-PL" sz="3200"/>
          </a:p>
        </p:txBody>
      </p:sp>
      <p:sp>
        <p:nvSpPr>
          <p:cNvPr id="3" name="Symbol zastępczy zawartości 2"/>
          <p:cNvSpPr txBox="1">
            <a:spLocks noGrp="1"/>
          </p:cNvSpPr>
          <p:nvPr>
            <p:ph idx="1"/>
          </p:nvPr>
        </p:nvSpPr>
        <p:spPr>
          <a:xfrm>
            <a:off x="0" y="620685"/>
            <a:ext cx="8748467" cy="10081122"/>
          </a:xfrm>
        </p:spPr>
        <p:txBody>
          <a:bodyPr/>
          <a:lstStyle/>
          <a:p>
            <a:pPr marL="0" lvl="0" indent="0" algn="just">
              <a:buNone/>
            </a:pPr>
            <a:endParaRPr lang="pl-PL" sz="2600"/>
          </a:p>
          <a:p>
            <a:pPr marL="0" lvl="0" indent="0" algn="just">
              <a:buNone/>
            </a:pPr>
            <a:r>
              <a:rPr lang="pl-PL" sz="2600"/>
              <a:t>Kowalski i Nowak zawarli umowę darowizny mieszkania Nowaka. W jakiś czas później Nowak popadł w niedostatek w rozumieniu przepisu art. 897 k.c. i zażądał od Kowalskiego dostarczania mu środków utrzymania. Kowalski oświadczył Nowakowi, że zamiast tego zwróci mu cenę otrzymaną za darowane mu mieszkanie, które zaraz po darowiźnie sprzedał. Kowalski nie stawił się jednak na umówione spotkanie, a w jakiś czas później zaczął regularnie alimentować Nowaka przekazując mu stałe sumy pieniędzy oraz żywność i środki czystości. Czy Nowak może odmówić przyjmowania dostarczanych comiesięcznie środków utrzymania i wnieść do sądu powództwo o zapłatę ceny uzyskanej przez Kowalskiego ze sprzedaży mieszkania?</a:t>
            </a:r>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ytuł 1"/>
          <p:cNvSpPr txBox="1">
            <a:spLocks noGrp="1"/>
          </p:cNvSpPr>
          <p:nvPr>
            <p:ph type="ctrTitle"/>
          </p:nvPr>
        </p:nvSpPr>
        <p:spPr>
          <a:xfrm>
            <a:off x="0" y="188640"/>
            <a:ext cx="9144000" cy="504053"/>
          </a:xfrm>
        </p:spPr>
        <p:txBody>
          <a:bodyPr/>
          <a:lstStyle/>
          <a:p>
            <a:pPr lvl="0"/>
            <a:r>
              <a:rPr lang="pl-PL" sz="3200" b="1"/>
              <a:t>Pierwotna niemożliwość świadczeń alternatywnych</a:t>
            </a:r>
            <a:br>
              <a:rPr lang="pl-PL" sz="3200" b="1"/>
            </a:br>
            <a:endParaRPr lang="pl-PL" sz="3200" b="1"/>
          </a:p>
        </p:txBody>
      </p:sp>
      <p:sp>
        <p:nvSpPr>
          <p:cNvPr id="3" name="Podtytuł 2"/>
          <p:cNvSpPr txBox="1">
            <a:spLocks noGrp="1"/>
          </p:cNvSpPr>
          <p:nvPr>
            <p:ph type="subTitle" idx="1"/>
          </p:nvPr>
        </p:nvSpPr>
        <p:spPr>
          <a:xfrm>
            <a:off x="0" y="404667"/>
            <a:ext cx="9144000" cy="5951683"/>
          </a:xfrm>
        </p:spPr>
        <p:txBody>
          <a:bodyPr/>
          <a:lstStyle/>
          <a:p>
            <a:pPr lvl="0" algn="just"/>
            <a:endParaRPr lang="pl-PL" sz="2800">
              <a:solidFill>
                <a:srgbClr val="000000"/>
              </a:solidFill>
            </a:endParaRPr>
          </a:p>
          <a:p>
            <a:pPr lvl="0" algn="just"/>
            <a:r>
              <a:rPr lang="pl-PL" sz="2800">
                <a:solidFill>
                  <a:srgbClr val="000000"/>
                </a:solidFill>
              </a:rPr>
              <a:t>Zobowiązanie jest nieważne, jeżeli wszystkie świadczenia dotknięte są pierwotną niemożliwością (art. 387 k.c.). Natomiast niemożliwość pierwotna niektórych świadczeń powoduje ograniczenie zobowiązania do świadczeń możliwych, chyba że uprawnionym do wyboru jest wierzyciel. Priorytet ochrony interesu wierzyciela nakazuje przyjąć, że ma on prawo powołać się na niemożliwość jednego z alternatywnych świadczeń jako przyczyny nieważności zobowiązania</a:t>
            </a:r>
          </a:p>
        </p:txBody>
      </p:sp>
      <p:graphicFrame>
        <p:nvGraphicFramePr>
          <p:cNvPr id="4" name="Obiekt 3"/>
          <p:cNvGraphicFramePr>
            <a:graphicFrameLocks noChangeAspect="1"/>
          </p:cNvGraphicFramePr>
          <p:nvPr/>
        </p:nvGraphicFramePr>
        <p:xfrm>
          <a:off x="4557713" y="3414713"/>
          <a:ext cx="28575" cy="28575"/>
        </p:xfrm>
        <a:graphic>
          <a:graphicData uri="http://schemas.openxmlformats.org/presentationml/2006/ole">
            <p:oleObj spid="_x0000_s2050" r:id="rId3" imgW="0" imgH="0" progId="">
              <p:embed/>
            </p:oleObj>
          </a:graphicData>
        </a:graphic>
      </p:graphicFrame>
      <p:sp>
        <p:nvSpPr>
          <p:cNvPr id="5" name="Symbol zastępczy stopki 4"/>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548676"/>
          </a:xfrm>
        </p:spPr>
        <p:txBody>
          <a:bodyPr/>
          <a:lstStyle/>
          <a:p>
            <a:pPr lvl="0"/>
            <a:r>
              <a:rPr lang="pl-PL" sz="3200" b="1"/>
              <a:t>Następcza niemożliwość świadczeń alternatywnych</a:t>
            </a:r>
            <a:endParaRPr lang="pl-PL" sz="3200"/>
          </a:p>
        </p:txBody>
      </p:sp>
      <p:sp>
        <p:nvSpPr>
          <p:cNvPr id="3" name="Symbol zastępczy zawartości 2"/>
          <p:cNvSpPr txBox="1">
            <a:spLocks noGrp="1"/>
          </p:cNvSpPr>
          <p:nvPr>
            <p:ph idx="1"/>
          </p:nvPr>
        </p:nvSpPr>
        <p:spPr>
          <a:xfrm>
            <a:off x="0" y="476667"/>
            <a:ext cx="9144000" cy="5649483"/>
          </a:xfrm>
        </p:spPr>
        <p:txBody>
          <a:bodyPr/>
          <a:lstStyle/>
          <a:p>
            <a:pPr marL="0" lvl="0" indent="0" algn="just">
              <a:buNone/>
            </a:pPr>
            <a:endParaRPr lang="pl-PL" sz="2800"/>
          </a:p>
          <a:p>
            <a:pPr marL="0" lvl="0" indent="0" algn="just">
              <a:buNone/>
            </a:pPr>
            <a:r>
              <a:rPr lang="pl-PL" sz="2800"/>
              <a:t>Dłużnik obowiązany jest do naprawienia szkody, jeżeli wszystkie świadczenia dotknięte są następczą niemożliwością, za którą ponosi on odpowiedzialność (art. 471 k.c.), natomiast jeżeli taka niemożliwość obejmuje tylko niektóre ze świadczeń, zobowiązanie zostaje ograniczone do świadczeń możliwych, jeżeli uprawniony do wyboru świadczenia jest dłużnik; jednak jeżeli uprawnionym do wyboru jest wierzyciel, ma on możliwość wskazania świadczenia możliwego albo żądania naprawienia szkody.</a:t>
            </a:r>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ytuł 1"/>
          <p:cNvSpPr txBox="1">
            <a:spLocks noGrp="1"/>
          </p:cNvSpPr>
          <p:nvPr>
            <p:ph type="title"/>
          </p:nvPr>
        </p:nvSpPr>
        <p:spPr>
          <a:xfrm>
            <a:off x="0" y="0"/>
            <a:ext cx="9144000" cy="692694"/>
          </a:xfrm>
        </p:spPr>
        <p:txBody>
          <a:bodyPr/>
          <a:lstStyle/>
          <a:p>
            <a:pPr lvl="0"/>
            <a:r>
              <a:rPr lang="pl-PL" sz="3200" b="1"/>
              <a:t>Niemożliwość świadczenia głównego i zastępczego</a:t>
            </a:r>
            <a:endParaRPr lang="pl-PL" sz="3200"/>
          </a:p>
        </p:txBody>
      </p:sp>
      <p:sp>
        <p:nvSpPr>
          <p:cNvPr id="3" name="Symbol zastępczy zawartości 2"/>
          <p:cNvSpPr txBox="1">
            <a:spLocks noGrp="1"/>
          </p:cNvSpPr>
          <p:nvPr>
            <p:ph idx="1"/>
          </p:nvPr>
        </p:nvSpPr>
        <p:spPr>
          <a:xfrm>
            <a:off x="0" y="548676"/>
            <a:ext cx="9144000" cy="5577483"/>
          </a:xfrm>
        </p:spPr>
        <p:txBody>
          <a:bodyPr/>
          <a:lstStyle/>
          <a:p>
            <a:pPr marL="0" lvl="0" indent="0" algn="just">
              <a:buNone/>
            </a:pPr>
            <a:endParaRPr lang="pl-PL" sz="2800"/>
          </a:p>
          <a:p>
            <a:pPr lvl="0" algn="just"/>
            <a:r>
              <a:rPr lang="pl-PL" sz="2800"/>
              <a:t>Zobowiązanie jest nieważne, jeżeli świadczenie zasadnicze objęte jest pierwotną niemożliwością (art. 387 k.c.), bez względu na możliwość świadczeń zastępczych, objętych upoważnieniem przemiennym.</a:t>
            </a:r>
          </a:p>
          <a:p>
            <a:pPr marL="0" lvl="0" indent="0" algn="just">
              <a:buNone/>
            </a:pPr>
            <a:endParaRPr lang="pl-PL" sz="2800"/>
          </a:p>
          <a:p>
            <a:pPr lvl="0" algn="just"/>
            <a:r>
              <a:rPr lang="pl-PL" sz="2800"/>
              <a:t>Natomiast niemożliwość następcza świadczenia zasadniczego powoduje odpowiedzialność dłużnika (art. 471 k.c.) lub wygaśnięcie zobowiązania (art. 475 k.c.).</a:t>
            </a:r>
          </a:p>
        </p:txBody>
      </p:sp>
      <p:sp>
        <p:nvSpPr>
          <p:cNvPr id="4" name="Symbol zastępczy stopki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898989"/>
                </a:solidFill>
                <a:uFillTx/>
                <a:latin typeface="Calibri"/>
              </a:rPr>
              <a:t>dr R. Strugała WPAiE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1313</TotalTime>
  <Words>2933</Words>
  <Application>Microsoft Office PowerPoint</Application>
  <PresentationFormat>Pokaz na ekranie (4:3)</PresentationFormat>
  <Paragraphs>272</Paragraphs>
  <Slides>38</Slides>
  <Notes>6</Notes>
  <HiddenSlides>0</HiddenSlides>
  <MMClips>0</MMClips>
  <ScaleCrop>false</ScaleCrop>
  <HeadingPairs>
    <vt:vector size="6" baseType="variant">
      <vt:variant>
        <vt:lpstr>Motyw</vt:lpstr>
      </vt:variant>
      <vt:variant>
        <vt:i4>1</vt:i4>
      </vt:variant>
      <vt:variant>
        <vt:lpstr>Osadzone serwery OLE</vt:lpstr>
      </vt:variant>
      <vt:variant>
        <vt:i4>0</vt:i4>
      </vt:variant>
      <vt:variant>
        <vt:lpstr>Tytuły slajdów</vt:lpstr>
      </vt:variant>
      <vt:variant>
        <vt:i4>38</vt:i4>
      </vt:variant>
    </vt:vector>
  </HeadingPairs>
  <TitlesOfParts>
    <vt:vector size="39" baseType="lpstr">
      <vt:lpstr>Motyw pakietu Office</vt:lpstr>
      <vt:lpstr>Świadczenie</vt:lpstr>
      <vt:lpstr>Zobowiązanie przemienne i zobowiązanie z upoważnieniem przemiennym</vt:lpstr>
      <vt:lpstr>Zobowiązanie przemienne: uprawniony do tzw. koncentracji świadczeń</vt:lpstr>
      <vt:lpstr>Zobowiązanie przemienne: koncentracja świadczeń cd.</vt:lpstr>
      <vt:lpstr>Zobowiązanie przemienne (konstrukcja prawna)</vt:lpstr>
      <vt:lpstr>Zobowiązanie z upoważnieniem przemiennym (konstrukcja prawna)</vt:lpstr>
      <vt:lpstr>Pierwotna niemożliwość świadczeń alternatywnych </vt:lpstr>
      <vt:lpstr>Następcza niemożliwość świadczeń alternatywnych</vt:lpstr>
      <vt:lpstr>Niemożliwość świadczenia głównego i zastępczego</vt:lpstr>
      <vt:lpstr>Zobowiązanie przemienne: dochodzenie roszczeń</vt:lpstr>
      <vt:lpstr>Zobowiązanie z upoważnieniem przemiennym: dochodzenie roszczeń</vt:lpstr>
      <vt:lpstr>I. Świadczenie jednorazowe, okresowe i ciągłe  II.  Świadczenie podzielne i niepodzielne</vt:lpstr>
      <vt:lpstr>Świadczenie jednorazowe, okresowe i ciągłe (kryterium podziału)</vt:lpstr>
      <vt:lpstr>Świadczenie jednorazowe, okresowe i ciągłe (kryterium podziału)</vt:lpstr>
      <vt:lpstr>Świadczenia podzielne i niepodzielne  (kryterium podziału)</vt:lpstr>
      <vt:lpstr>Wypowiadanie bezterminowych zobowiązań o charakterze ciągłym (art. 3651)</vt:lpstr>
      <vt:lpstr>Zobowiązanie ciągłe – tzn.?</vt:lpstr>
      <vt:lpstr>Zobowiązanie bezterminowe – tzn.?</vt:lpstr>
      <vt:lpstr>Sposoby spełnienia świadczenia pieniężnego</vt:lpstr>
      <vt:lpstr>Zapłata bezgotówkowa</vt:lpstr>
      <vt:lpstr>Zapłata bezgotówkowa</vt:lpstr>
      <vt:lpstr>Zapłata bezgotówkowa</vt:lpstr>
      <vt:lpstr>Zapłata bezgotówkowa a miejsce spełnienia świadczenia (art. 454 k.c.)</vt:lpstr>
      <vt:lpstr>Walutowość – zobowiązanie pieniężne w obcej walucie (art. 358 k.c.)</vt:lpstr>
      <vt:lpstr>Walutowość – zobowiązanie pieniężne w obcej walucie</vt:lpstr>
      <vt:lpstr>Nominalizm</vt:lpstr>
      <vt:lpstr>Waloryzacja sądowa (art. 3581 k.c.)</vt:lpstr>
      <vt:lpstr>Konstytutywność wyroku waloryzującego</vt:lpstr>
      <vt:lpstr>Odsetki: rodzaje i funkcje odsetek</vt:lpstr>
      <vt:lpstr>Odsetki kapitałowe cd. </vt:lpstr>
      <vt:lpstr>Cechy odsetek</vt:lpstr>
      <vt:lpstr>Wysokość odsetek - zakres kompetencji podmiotów prawa cywilnego do jej określania</vt:lpstr>
      <vt:lpstr>Wysokość odsetek cd. – odsetki ustawowe</vt:lpstr>
      <vt:lpstr>Odsetki ustawowe a odsetki maksymalne</vt:lpstr>
      <vt:lpstr>Zakaz anatocyzmu</vt:lpstr>
      <vt:lpstr>Wymagalność i przedawnienie roszczenia o zapłatę odsetek</vt:lpstr>
      <vt:lpstr>Odsetki za opóźnienie – przesłanki żądania odsetek</vt:lpstr>
      <vt:lpstr>Odsetki za opóźnienie – przesłanki żądania odsetek: prawda czy fałsz?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Tryb ofertowy (I)</dc:title>
  <dc:creator>Radek</dc:creator>
  <cp:lastModifiedBy>r.strugala</cp:lastModifiedBy>
  <cp:revision>21</cp:revision>
  <dcterms:created xsi:type="dcterms:W3CDTF">2014-07-28T10:46:19Z</dcterms:created>
  <dcterms:modified xsi:type="dcterms:W3CDTF">2015-04-25T16:41:51Z</dcterms:modified>
</cp:coreProperties>
</file>