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3" r:id="rId1"/>
  </p:sldMasterIdLst>
  <p:notesMasterIdLst>
    <p:notesMasterId r:id="rId20"/>
  </p:notesMasterIdLst>
  <p:sldIdLst>
    <p:sldId id="256" r:id="rId2"/>
    <p:sldId id="257" r:id="rId3"/>
    <p:sldId id="270" r:id="rId4"/>
    <p:sldId id="258" r:id="rId5"/>
    <p:sldId id="271" r:id="rId6"/>
    <p:sldId id="272" r:id="rId7"/>
    <p:sldId id="259" r:id="rId8"/>
    <p:sldId id="267" r:id="rId9"/>
    <p:sldId id="260" r:id="rId10"/>
    <p:sldId id="276" r:id="rId11"/>
    <p:sldId id="261" r:id="rId12"/>
    <p:sldId id="291" r:id="rId13"/>
    <p:sldId id="264" r:id="rId14"/>
    <p:sldId id="275" r:id="rId15"/>
    <p:sldId id="266" r:id="rId16"/>
    <p:sldId id="262" r:id="rId17"/>
    <p:sldId id="292"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27AD2-7F02-4061-9369-D298233D215C}" type="datetimeFigureOut">
              <a:rPr lang="en-US"/>
              <a:t>4/3/2023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96113-D471-4CED-9083-8521F9DD85F5}" type="slidenum">
              <a:rPr lang="en-US"/>
              <a:t>‹#›</a:t>
            </a:fld>
            <a:endParaRPr lang="pl-P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1</a:t>
            </a:fld>
            <a:endParaRPr lang="pl-PL"/>
          </a:p>
        </p:txBody>
      </p:sp>
    </p:spTree>
    <p:extLst>
      <p:ext uri="{BB962C8B-B14F-4D97-AF65-F5344CB8AC3E}">
        <p14:creationId xmlns:p14="http://schemas.microsoft.com/office/powerpoint/2010/main" val="41588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10</a:t>
            </a:fld>
            <a:endParaRPr lang="pl-PL"/>
          </a:p>
        </p:txBody>
      </p:sp>
    </p:spTree>
    <p:extLst>
      <p:ext uri="{BB962C8B-B14F-4D97-AF65-F5344CB8AC3E}">
        <p14:creationId xmlns:p14="http://schemas.microsoft.com/office/powerpoint/2010/main" val="3160232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11</a:t>
            </a:fld>
            <a:endParaRPr lang="pl-PL"/>
          </a:p>
        </p:txBody>
      </p:sp>
    </p:spTree>
    <p:extLst>
      <p:ext uri="{BB962C8B-B14F-4D97-AF65-F5344CB8AC3E}">
        <p14:creationId xmlns:p14="http://schemas.microsoft.com/office/powerpoint/2010/main" val="205851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13</a:t>
            </a:fld>
            <a:endParaRPr lang="pl-PL"/>
          </a:p>
        </p:txBody>
      </p:sp>
    </p:spTree>
    <p:extLst>
      <p:ext uri="{BB962C8B-B14F-4D97-AF65-F5344CB8AC3E}">
        <p14:creationId xmlns:p14="http://schemas.microsoft.com/office/powerpoint/2010/main" val="847234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14</a:t>
            </a:fld>
            <a:endParaRPr lang="pl-PL"/>
          </a:p>
        </p:txBody>
      </p:sp>
    </p:spTree>
    <p:extLst>
      <p:ext uri="{BB962C8B-B14F-4D97-AF65-F5344CB8AC3E}">
        <p14:creationId xmlns:p14="http://schemas.microsoft.com/office/powerpoint/2010/main" val="404385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15</a:t>
            </a:fld>
            <a:endParaRPr lang="pl-PL"/>
          </a:p>
        </p:txBody>
      </p:sp>
    </p:spTree>
    <p:extLst>
      <p:ext uri="{BB962C8B-B14F-4D97-AF65-F5344CB8AC3E}">
        <p14:creationId xmlns:p14="http://schemas.microsoft.com/office/powerpoint/2010/main" val="3426544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16</a:t>
            </a:fld>
            <a:endParaRPr lang="pl-PL"/>
          </a:p>
        </p:txBody>
      </p:sp>
    </p:spTree>
    <p:extLst>
      <p:ext uri="{BB962C8B-B14F-4D97-AF65-F5344CB8AC3E}">
        <p14:creationId xmlns:p14="http://schemas.microsoft.com/office/powerpoint/2010/main" val="3815653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17</a:t>
            </a:fld>
            <a:endParaRPr lang="pl-PL"/>
          </a:p>
        </p:txBody>
      </p:sp>
    </p:spTree>
    <p:extLst>
      <p:ext uri="{BB962C8B-B14F-4D97-AF65-F5344CB8AC3E}">
        <p14:creationId xmlns:p14="http://schemas.microsoft.com/office/powerpoint/2010/main" val="2856033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18</a:t>
            </a:fld>
            <a:endParaRPr lang="pl-PL"/>
          </a:p>
        </p:txBody>
      </p:sp>
    </p:spTree>
    <p:extLst>
      <p:ext uri="{BB962C8B-B14F-4D97-AF65-F5344CB8AC3E}">
        <p14:creationId xmlns:p14="http://schemas.microsoft.com/office/powerpoint/2010/main" val="2433227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2</a:t>
            </a:fld>
            <a:endParaRPr lang="pl-PL"/>
          </a:p>
        </p:txBody>
      </p:sp>
    </p:spTree>
    <p:extLst>
      <p:ext uri="{BB962C8B-B14F-4D97-AF65-F5344CB8AC3E}">
        <p14:creationId xmlns:p14="http://schemas.microsoft.com/office/powerpoint/2010/main" val="3992225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3</a:t>
            </a:fld>
            <a:endParaRPr lang="pl-PL"/>
          </a:p>
        </p:txBody>
      </p:sp>
    </p:spTree>
    <p:extLst>
      <p:ext uri="{BB962C8B-B14F-4D97-AF65-F5344CB8AC3E}">
        <p14:creationId xmlns:p14="http://schemas.microsoft.com/office/powerpoint/2010/main" val="3774104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4</a:t>
            </a:fld>
            <a:endParaRPr lang="pl-PL"/>
          </a:p>
        </p:txBody>
      </p:sp>
    </p:spTree>
    <p:extLst>
      <p:ext uri="{BB962C8B-B14F-4D97-AF65-F5344CB8AC3E}">
        <p14:creationId xmlns:p14="http://schemas.microsoft.com/office/powerpoint/2010/main" val="4214167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5</a:t>
            </a:fld>
            <a:endParaRPr lang="pl-PL"/>
          </a:p>
        </p:txBody>
      </p:sp>
    </p:spTree>
    <p:extLst>
      <p:ext uri="{BB962C8B-B14F-4D97-AF65-F5344CB8AC3E}">
        <p14:creationId xmlns:p14="http://schemas.microsoft.com/office/powerpoint/2010/main" val="2293823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6</a:t>
            </a:fld>
            <a:endParaRPr lang="pl-PL"/>
          </a:p>
        </p:txBody>
      </p:sp>
    </p:spTree>
    <p:extLst>
      <p:ext uri="{BB962C8B-B14F-4D97-AF65-F5344CB8AC3E}">
        <p14:creationId xmlns:p14="http://schemas.microsoft.com/office/powerpoint/2010/main" val="837431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7</a:t>
            </a:fld>
            <a:endParaRPr lang="pl-PL"/>
          </a:p>
        </p:txBody>
      </p:sp>
    </p:spTree>
    <p:extLst>
      <p:ext uri="{BB962C8B-B14F-4D97-AF65-F5344CB8AC3E}">
        <p14:creationId xmlns:p14="http://schemas.microsoft.com/office/powerpoint/2010/main" val="2538758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8</a:t>
            </a:fld>
            <a:endParaRPr lang="pl-PL"/>
          </a:p>
        </p:txBody>
      </p:sp>
    </p:spTree>
    <p:extLst>
      <p:ext uri="{BB962C8B-B14F-4D97-AF65-F5344CB8AC3E}">
        <p14:creationId xmlns:p14="http://schemas.microsoft.com/office/powerpoint/2010/main" val="596951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3A96113-D471-4CED-9083-8521F9DD85F5}" type="slidenum">
              <a:rPr lang="en-US"/>
              <a:t>9</a:t>
            </a:fld>
            <a:endParaRPr lang="pl-PL"/>
          </a:p>
        </p:txBody>
      </p:sp>
    </p:spTree>
    <p:extLst>
      <p:ext uri="{BB962C8B-B14F-4D97-AF65-F5344CB8AC3E}">
        <p14:creationId xmlns:p14="http://schemas.microsoft.com/office/powerpoint/2010/main" val="338576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32060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4509A250-FF31-4206-8172-F9D3106AACB1}"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428932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976812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Tree>
    <p:extLst>
      <p:ext uri="{BB962C8B-B14F-4D97-AF65-F5344CB8AC3E}">
        <p14:creationId xmlns:p14="http://schemas.microsoft.com/office/powerpoint/2010/main" val="2924910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10241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4/3/2023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4848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4/3/2023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989638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865116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5057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77172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9796027F-7875-4030-9381-8BD8C4F21935}"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87752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67756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4/3/2023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00280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7" name="Date Placeholder 2"/>
          <p:cNvSpPr>
            <a:spLocks noGrp="1"/>
          </p:cNvSpPr>
          <p:nvPr>
            <p:ph type="dt" sz="half" idx="10"/>
          </p:nvPr>
        </p:nvSpPr>
        <p:spPr/>
        <p:txBody>
          <a:bodyPr/>
          <a:lstStyle/>
          <a:p>
            <a:fld id="{4509A250-FF31-4206-8172-F9D3106AACB1}" type="datetimeFigureOut">
              <a:rPr lang="en-US" smtClean="0"/>
              <a:t>4/3/2023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94709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4/3/2023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69742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pl-PL"/>
              <a:t>Kliknij, aby edytować styl</a:t>
            </a:r>
            <a:endParaRPr lang="en-US"/>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7" name="Date Placeholder 4"/>
          <p:cNvSpPr>
            <a:spLocks noGrp="1"/>
          </p:cNvSpPr>
          <p:nvPr>
            <p:ph type="dt" sz="half" idx="10"/>
          </p:nvPr>
        </p:nvSpPr>
        <p:spPr/>
        <p:txBody>
          <a:bodyPr/>
          <a:lstStyle/>
          <a:p>
            <a:fld id="{4509A250-FF31-4206-8172-F9D3106AACB1}" type="datetimeFigureOut">
              <a:rPr lang="en-US" smtClean="0"/>
              <a:t>4/3/2023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91406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4509A250-FF31-4206-8172-F9D3106AACB1}"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92764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4/3/2023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a:p>
        </p:txBody>
      </p:sp>
    </p:spTree>
    <p:extLst>
      <p:ext uri="{BB962C8B-B14F-4D97-AF65-F5344CB8AC3E}">
        <p14:creationId xmlns:p14="http://schemas.microsoft.com/office/powerpoint/2010/main" val="439482458"/>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6600" dirty="0"/>
              <a:t>Środki przymusu – wiadomości ogólne i zatrzymanie</a:t>
            </a:r>
          </a:p>
        </p:txBody>
      </p:sp>
      <p:sp>
        <p:nvSpPr>
          <p:cNvPr id="3" name="Podtytuł 2"/>
          <p:cNvSpPr>
            <a:spLocks noGrp="1"/>
          </p:cNvSpPr>
          <p:nvPr>
            <p:ph type="subTitle" idx="1"/>
          </p:nvPr>
        </p:nvSpPr>
        <p:spPr/>
        <p:txBody>
          <a:bodyPr/>
          <a:lstStyle/>
          <a:p>
            <a:r>
              <a:rPr lang="pl-PL"/>
              <a:t>Dorota Czerwińska</a:t>
            </a:r>
          </a:p>
          <a:p>
            <a:r>
              <a:rPr lang="pl-PL"/>
              <a:t>katedra postępowania karnego </a:t>
            </a:r>
            <a:r>
              <a:rPr lang="pl-PL" err="1"/>
              <a:t>WPAiE</a:t>
            </a:r>
            <a:r>
              <a:rPr lang="pl-PL"/>
              <a:t> UWR</a:t>
            </a:r>
          </a:p>
        </p:txBody>
      </p:sp>
    </p:spTree>
    <p:extLst>
      <p:ext uri="{BB962C8B-B14F-4D97-AF65-F5344CB8AC3E}">
        <p14:creationId xmlns:p14="http://schemas.microsoft.com/office/powerpoint/2010/main" val="3959735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vert="horz" lIns="91440" tIns="45720" rIns="91440" bIns="45720" rtlCol="0" anchor="t">
            <a:normAutofit lnSpcReduction="10000"/>
          </a:bodyPr>
          <a:lstStyle/>
          <a:p>
            <a:pPr algn="just"/>
            <a:r>
              <a:rPr lang="pl-PL" sz="3600">
                <a:solidFill>
                  <a:srgbClr val="FFFFFF"/>
                </a:solidFill>
                <a:latin typeface="Corbel" charset="0"/>
              </a:rPr>
              <a:t>Przed zastosowaniem TA sąd ma obowiązek rozważyć, czy zastosowanie </a:t>
            </a:r>
            <a:r>
              <a:rPr lang="pl-PL" sz="3600" err="1">
                <a:solidFill>
                  <a:srgbClr val="FFFFFF"/>
                </a:solidFill>
                <a:latin typeface="Corbel" charset="0"/>
              </a:rPr>
              <a:t>nieizolacyjnego</a:t>
            </a:r>
            <a:r>
              <a:rPr lang="pl-PL" sz="3600">
                <a:solidFill>
                  <a:srgbClr val="FFFFFF"/>
                </a:solidFill>
                <a:latin typeface="Corbel" charset="0"/>
              </a:rPr>
              <a:t> środka zapobiegawczego nie byłoby wystarczające. </a:t>
            </a:r>
          </a:p>
          <a:p>
            <a:pPr lvl="1" algn="just"/>
            <a:r>
              <a:rPr lang="pl-PL" sz="3600">
                <a:solidFill>
                  <a:srgbClr val="FFFFFF"/>
                </a:solidFill>
                <a:latin typeface="Corbel" charset="0"/>
              </a:rPr>
              <a:t>liczne wyroki ETPC w sprawach przeciwko Polsce, m.in.: </a:t>
            </a:r>
            <a:r>
              <a:rPr lang="pl-PL" sz="3600" i="1">
                <a:solidFill>
                  <a:srgbClr val="FFFFFF"/>
                </a:solidFill>
                <a:latin typeface="Corbel" charset="0"/>
              </a:rPr>
              <a:t>Bagiński </a:t>
            </a:r>
            <a:r>
              <a:rPr lang="pl-PL" sz="3600">
                <a:solidFill>
                  <a:srgbClr val="FFFFFF"/>
                </a:solidFill>
                <a:latin typeface="Corbel" charset="0"/>
              </a:rPr>
              <a:t>(skarga nr 37444/97), </a:t>
            </a:r>
            <a:r>
              <a:rPr lang="pl-PL" sz="3600" i="1" err="1">
                <a:solidFill>
                  <a:srgbClr val="FFFFFF"/>
                </a:solidFill>
                <a:latin typeface="Corbel" charset="0"/>
              </a:rPr>
              <a:t>Kankowski</a:t>
            </a:r>
            <a:r>
              <a:rPr lang="pl-PL" sz="3600" i="1">
                <a:solidFill>
                  <a:srgbClr val="FFFFFF"/>
                </a:solidFill>
                <a:latin typeface="Corbel" charset="0"/>
              </a:rPr>
              <a:t> </a:t>
            </a:r>
            <a:r>
              <a:rPr lang="pl-PL" sz="3600">
                <a:solidFill>
                  <a:srgbClr val="FFFFFF"/>
                </a:solidFill>
                <a:latin typeface="Corbel" charset="0"/>
              </a:rPr>
              <a:t>(10268/03) czy </a:t>
            </a:r>
            <a:r>
              <a:rPr lang="pl-PL" sz="3600" i="1">
                <a:solidFill>
                  <a:srgbClr val="FFFFFF"/>
                </a:solidFill>
                <a:latin typeface="Corbel" charset="0"/>
              </a:rPr>
              <a:t>Czarnecki </a:t>
            </a:r>
            <a:r>
              <a:rPr lang="pl-PL" sz="3600">
                <a:solidFill>
                  <a:srgbClr val="FFFFFF"/>
                </a:solidFill>
                <a:latin typeface="Corbel" charset="0"/>
              </a:rPr>
              <a:t>(75112/01)  </a:t>
            </a:r>
          </a:p>
          <a:p>
            <a:pPr algn="just"/>
            <a:endParaRPr lang="pl-PL"/>
          </a:p>
        </p:txBody>
      </p:sp>
    </p:spTree>
    <p:extLst>
      <p:ext uri="{BB962C8B-B14F-4D97-AF65-F5344CB8AC3E}">
        <p14:creationId xmlns:p14="http://schemas.microsoft.com/office/powerpoint/2010/main" val="566931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PRZESŁANKI STOSOWANIA ŚRODKÓW ZAPOBIEGAWCZYCH</a:t>
            </a:r>
          </a:p>
        </p:txBody>
      </p:sp>
      <p:sp>
        <p:nvSpPr>
          <p:cNvPr id="3" name="Symbol zastępczy zawartości 2"/>
          <p:cNvSpPr>
            <a:spLocks noGrp="1"/>
          </p:cNvSpPr>
          <p:nvPr>
            <p:ph idx="1"/>
          </p:nvPr>
        </p:nvSpPr>
        <p:spPr>
          <a:xfrm>
            <a:off x="258763" y="2052638"/>
            <a:ext cx="11572875" cy="4720924"/>
          </a:xfrm>
        </p:spPr>
        <p:txBody>
          <a:bodyPr vert="horz" lIns="91440" tIns="45720" rIns="91440" bIns="45720" rtlCol="0" anchor="t">
            <a:normAutofit fontScale="85000" lnSpcReduction="20000"/>
          </a:bodyPr>
          <a:lstStyle/>
          <a:p>
            <a:pPr algn="just"/>
            <a:r>
              <a:rPr lang="pl-PL"/>
              <a:t>WARUNEK ZASTOSOWANIA ŚRODKA = ISTNIENIE PRZESŁANEK POZYTYWNYCH I BRAK PRZESŁANEK NEGATYWNYCH</a:t>
            </a:r>
          </a:p>
          <a:p>
            <a:pPr algn="just"/>
            <a:r>
              <a:rPr lang="pl-PL"/>
              <a:t>OGÓLNA POZYTYWNA - ART. 249 - DUŻE PRAWDOPODOBIEŃSTWA POPEŁNIENIA CZYNU – JEJ USTALENIE ZWIĄZANE JEST Z ZAGADNIENIEM PODSTAWY DOWODOWEJ STOSOWANIA ŚRODKA (ART. 249A K.P.K.)</a:t>
            </a:r>
          </a:p>
          <a:p>
            <a:pPr algn="just"/>
            <a:r>
              <a:rPr lang="pl-PL"/>
              <a:t>SZCZEGÓLNA POZYTYWNA - UZASADNIONA OBAWA BEZPRAWNEGO UTRUDNIANIA POSTĘPOWANIA PRZEZ OSKARŻONEGO, MA KSZTAŁT WIELOPOSTACIOWY:</a:t>
            </a:r>
          </a:p>
          <a:p>
            <a:pPr lvl="1" algn="just"/>
            <a:r>
              <a:rPr lang="pl-PL"/>
              <a:t>UZASADNIONA OBAWA UCIECZKI LUB UKRYCIA SIĘ OSKARŻONEGO</a:t>
            </a:r>
          </a:p>
          <a:p>
            <a:pPr lvl="1" algn="just"/>
            <a:r>
              <a:rPr lang="pl-PL"/>
              <a:t>UZASADNIONA OBAWA, ŻE OSKARŻONY BĘDZIE NAKŁANIAŁ DO SKŁADANIA FAŁSZYWYCH ZEZNAŃ LUB WYJAŚNIEŃ ALBO W INNY BEZPRAWNY SPOSÓB UTRUDNIAŁ POSTĘPOWANIE KARNE – TZW. OBAWA MATACTWA</a:t>
            </a:r>
          </a:p>
          <a:p>
            <a:pPr lvl="1" algn="just"/>
            <a:r>
              <a:rPr lang="pl-PL"/>
              <a:t>UZASADNIONA OBAWA BEZPRAWNEGO UTRUDNIANIA POSTĘPOWANIA WYNIKAJĄCA Z SUROWOŚCI GROŻĄCEJ KARY</a:t>
            </a:r>
          </a:p>
          <a:p>
            <a:pPr lvl="1" algn="just"/>
            <a:r>
              <a:rPr lang="pl-PL"/>
              <a:t>WYJĄTKOWO TAKŻE UZASADNIONA OBAWA, ŻE OSKARŻONY O ZBRODNIĘ LUB UMYŚLNY WYSTĘPEK POPEŁNI PRZESTĘPSTWO PRZECIWKO ŻYCIU, ZDROWIU LUB BEZPIECZEŃSTWU POWSZECHNEMU, ZWŁASZCZA GDY TYM GROZIŁ</a:t>
            </a:r>
          </a:p>
          <a:p>
            <a:pPr algn="just"/>
            <a:r>
              <a:rPr lang="pl-PL"/>
              <a:t>OGÓLNA NEGATYWNA – BRAK WYSTARCZAJĄCYCH DOWODÓW POPEŁNIENIA CZYNU</a:t>
            </a:r>
          </a:p>
          <a:p>
            <a:pPr algn="just"/>
            <a:r>
              <a:rPr lang="pl-PL"/>
              <a:t>SZCZEGÓLNA NEGATYWNA – BRAK UZASADNIONEJ OBAWY UTRUDNIANIA POSTĘPOWANIA</a:t>
            </a:r>
          </a:p>
          <a:p>
            <a:pPr algn="just"/>
            <a:r>
              <a:rPr lang="pl-PL"/>
              <a:t>ŚRODKI ZAPOBIEGAWCZE MOGĄ BYĆ PRZY TYM STOSOWANE WYŁĄCZNIE W CELU WSKAZANYM W ART. 249  K.P.K. </a:t>
            </a:r>
          </a:p>
        </p:txBody>
      </p:sp>
    </p:spTree>
    <p:extLst>
      <p:ext uri="{BB962C8B-B14F-4D97-AF65-F5344CB8AC3E}">
        <p14:creationId xmlns:p14="http://schemas.microsoft.com/office/powerpoint/2010/main" val="1736613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47DA18-DB16-4A5B-B881-4D3ED10C8F60}"/>
              </a:ext>
            </a:extLst>
          </p:cNvPr>
          <p:cNvSpPr>
            <a:spLocks noGrp="1"/>
          </p:cNvSpPr>
          <p:nvPr>
            <p:ph type="title"/>
          </p:nvPr>
        </p:nvSpPr>
        <p:spPr/>
        <p:txBody>
          <a:bodyPr/>
          <a:lstStyle/>
          <a:p>
            <a:r>
              <a:rPr lang="pl-PL" dirty="0"/>
              <a:t>PRZESŁANKA A PODSTAWA</a:t>
            </a:r>
          </a:p>
        </p:txBody>
      </p:sp>
      <p:sp>
        <p:nvSpPr>
          <p:cNvPr id="3" name="Symbol zastępczy zawartości 2">
            <a:extLst>
              <a:ext uri="{FF2B5EF4-FFF2-40B4-BE49-F238E27FC236}">
                <a16:creationId xmlns:a16="http://schemas.microsoft.com/office/drawing/2014/main" id="{16B08711-8776-4178-8BCA-421F20C97188}"/>
              </a:ext>
            </a:extLst>
          </p:cNvPr>
          <p:cNvSpPr>
            <a:spLocks noGrp="1"/>
          </p:cNvSpPr>
          <p:nvPr>
            <p:ph idx="1"/>
          </p:nvPr>
        </p:nvSpPr>
        <p:spPr/>
        <p:txBody>
          <a:bodyPr/>
          <a:lstStyle/>
          <a:p>
            <a:r>
              <a:rPr lang="pl-PL" dirty="0"/>
              <a:t>PODSTAWA = PRZEPIS PRAWA STANOWIĄCY PODSTAWĘ PRAWNĄ ZASTOSOWANIA ŚRODKA, NP. ART. 258 § 1 PKT 2 K.P.K.</a:t>
            </a:r>
          </a:p>
          <a:p>
            <a:r>
              <a:rPr lang="pl-PL" dirty="0"/>
              <a:t>PRZESŁANKA = OKOLICZNOŚĆ PRAWNA LUB FAKTYCZNA, O KTÓREJ MOWA W TYMŻE PRZEPISIE</a:t>
            </a:r>
          </a:p>
        </p:txBody>
      </p:sp>
    </p:spTree>
    <p:extLst>
      <p:ext uri="{BB962C8B-B14F-4D97-AF65-F5344CB8AC3E}">
        <p14:creationId xmlns:p14="http://schemas.microsoft.com/office/powerpoint/2010/main" val="171979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vert="horz" lIns="91440" tIns="45720" rIns="91440" bIns="45720" rtlCol="0" anchor="t">
            <a:normAutofit fontScale="77500" lnSpcReduction="20000"/>
          </a:bodyPr>
          <a:lstStyle/>
          <a:p>
            <a:pPr algn="just"/>
            <a:r>
              <a:rPr lang="pl-PL" sz="4000">
                <a:solidFill>
                  <a:srgbClr val="FFFFFF"/>
                </a:solidFill>
                <a:latin typeface="Corbel" charset="0"/>
              </a:rPr>
              <a:t>"Wadliwa [jest] praktyka polegająca na automatycznym stosowaniu tymczasowego aresztowania, z uwagi na orzeczoną lub grożącą karę, bez analizy, czy rodzi to jakiekolwiek obawy dla prawidłowego toku postępowania, gdy celem środków zapobiegawczych jest zabezpieczenie prawidłowego toku postępowania przez usunięcie bądź ograniczenie obawy (ryzyka), że będzie toczyć się nieprawidłowo" - post. SA w Krakowie z dnia 6 grudnia 2012 roku, II </a:t>
            </a:r>
            <a:r>
              <a:rPr lang="pl-PL" sz="4000" err="1">
                <a:solidFill>
                  <a:srgbClr val="FFFFFF"/>
                </a:solidFill>
                <a:latin typeface="Corbel" charset="0"/>
              </a:rPr>
              <a:t>AKz</a:t>
            </a:r>
            <a:r>
              <a:rPr lang="pl-PL" sz="4000">
                <a:solidFill>
                  <a:srgbClr val="FFFFFF"/>
                </a:solidFill>
                <a:latin typeface="Corbel" charset="0"/>
              </a:rPr>
              <a:t> 500/12</a:t>
            </a:r>
          </a:p>
        </p:txBody>
      </p:sp>
    </p:spTree>
    <p:extLst>
      <p:ext uri="{BB962C8B-B14F-4D97-AF65-F5344CB8AC3E}">
        <p14:creationId xmlns:p14="http://schemas.microsoft.com/office/powerpoint/2010/main" val="1202462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vert="horz" lIns="91440" tIns="45720" rIns="91440" bIns="45720" rtlCol="0" anchor="t">
            <a:normAutofit fontScale="70000" lnSpcReduction="20000"/>
          </a:bodyPr>
          <a:lstStyle/>
          <a:p>
            <a:pPr algn="just"/>
            <a:r>
              <a:rPr lang="pl-PL" sz="3600" b="1">
                <a:solidFill>
                  <a:srgbClr val="FFFFFF"/>
                </a:solidFill>
                <a:latin typeface="Corbel" charset="0"/>
              </a:rPr>
              <a:t>Nie jest ukrywaniem się przed wymiarem sprawiedliwości, gdy skazany jawnie przebywa ze swoją rodziną w miejscu stałego zamieszkania, a tylko uchyla się od stawienia na wezwanie (por. post. SA w Krakowie z 13.11.2002 r., II </a:t>
            </a:r>
            <a:r>
              <a:rPr lang="pl-PL" sz="3600" b="1" err="1">
                <a:solidFill>
                  <a:srgbClr val="FFFFFF"/>
                </a:solidFill>
                <a:latin typeface="Corbel" charset="0"/>
              </a:rPr>
              <a:t>AKz</a:t>
            </a:r>
            <a:r>
              <a:rPr lang="pl-PL" sz="3600" b="1">
                <a:solidFill>
                  <a:srgbClr val="FFFFFF"/>
                </a:solidFill>
                <a:latin typeface="Corbel" charset="0"/>
              </a:rPr>
              <a:t> 481/02, KZS 2002, Nr 11, poz. 18; post. SA w Katowicach z 24.7.2002 r., II </a:t>
            </a:r>
            <a:r>
              <a:rPr lang="pl-PL" sz="3600" b="1" err="1">
                <a:solidFill>
                  <a:srgbClr val="FFFFFF"/>
                </a:solidFill>
                <a:latin typeface="Corbel" charset="0"/>
              </a:rPr>
              <a:t>AKz</a:t>
            </a:r>
            <a:r>
              <a:rPr lang="pl-PL" sz="3600" b="1">
                <a:solidFill>
                  <a:srgbClr val="FFFFFF"/>
                </a:solidFill>
                <a:latin typeface="Corbel" charset="0"/>
              </a:rPr>
              <a:t> 651/02, KZS 2002, Nr 11, poz. 46).  </a:t>
            </a:r>
          </a:p>
          <a:p>
            <a:pPr algn="just"/>
            <a:r>
              <a:rPr lang="pl-PL" sz="3600" b="1">
                <a:solidFill>
                  <a:srgbClr val="FFFFFF"/>
                </a:solidFill>
                <a:latin typeface="Corbel" charset="0"/>
              </a:rPr>
              <a:t>Nieprzebywanie w miejscu zameldowania</a:t>
            </a:r>
            <a:r>
              <a:rPr lang="pl-PL" sz="3600">
                <a:solidFill>
                  <a:srgbClr val="FFFFFF"/>
                </a:solidFill>
                <a:latin typeface="Corbel" charset="0"/>
              </a:rPr>
              <a:t> nie dowodzi jeszcze uchylania się od wymiaru sprawiedliwości (por. post. SA w Krakowie z 19.10.2007 r., II AKZ 473/07, KZS 2007, Nr 10, poz. 57; post. SA w Katowicach z 11.10.2000 r., II AKZ 384/00</a:t>
            </a:r>
            <a:r>
              <a:rPr lang="nn-NO" sz="3600">
                <a:solidFill>
                  <a:srgbClr val="FFFFFF"/>
                </a:solidFill>
                <a:latin typeface="Corbel" charset="0"/>
              </a:rPr>
              <a:t>, OSA 2001, Nr 9, </a:t>
            </a:r>
            <a:r>
              <a:rPr lang="nn-NO" sz="3600" err="1">
                <a:solidFill>
                  <a:srgbClr val="FFFFFF"/>
                </a:solidFill>
                <a:latin typeface="Corbel" charset="0"/>
              </a:rPr>
              <a:t>poz</a:t>
            </a:r>
            <a:r>
              <a:rPr lang="nn-NO" sz="3600">
                <a:solidFill>
                  <a:srgbClr val="FFFFFF"/>
                </a:solidFill>
                <a:latin typeface="Corbel" charset="0"/>
              </a:rPr>
              <a:t>. 57).</a:t>
            </a:r>
            <a:endParaRPr lang="pl-PL" sz="3600">
              <a:solidFill>
                <a:srgbClr val="FFFFFF"/>
              </a:solidFill>
              <a:latin typeface="Corbel" charset="0"/>
            </a:endParaRPr>
          </a:p>
          <a:p>
            <a:pPr algn="just"/>
            <a:endParaRPr lang="pl-PL"/>
          </a:p>
        </p:txBody>
      </p:sp>
    </p:spTree>
    <p:extLst>
      <p:ext uri="{BB962C8B-B14F-4D97-AF65-F5344CB8AC3E}">
        <p14:creationId xmlns:p14="http://schemas.microsoft.com/office/powerpoint/2010/main" val="1394266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6200" y="2052638"/>
            <a:ext cx="11984038" cy="4676258"/>
          </a:xfrm>
        </p:spPr>
        <p:txBody>
          <a:bodyPr vert="horz" lIns="91440" tIns="45720" rIns="91440" bIns="45720" rtlCol="0" anchor="t">
            <a:normAutofit fontScale="62500" lnSpcReduction="20000"/>
          </a:bodyPr>
          <a:lstStyle/>
          <a:p>
            <a:r>
              <a:rPr lang="pl-PL" sz="3600" b="1">
                <a:solidFill>
                  <a:srgbClr val="FFFFFF"/>
                </a:solidFill>
                <a:latin typeface="Corbel" charset="0"/>
              </a:rPr>
              <a:t>Nie uzasadnia obawy matactwa: </a:t>
            </a:r>
          </a:p>
          <a:p>
            <a:pPr lvl="1" algn="just"/>
            <a:r>
              <a:rPr lang="pl-PL" sz="3600" b="1">
                <a:solidFill>
                  <a:srgbClr val="FFFFFF"/>
                </a:solidFill>
                <a:latin typeface="Corbel" charset="0"/>
              </a:rPr>
              <a:t>brak przyznania się oskarżonego do winy</a:t>
            </a:r>
            <a:r>
              <a:rPr lang="nn-NO" sz="3600" b="1">
                <a:solidFill>
                  <a:srgbClr val="FFFFFF"/>
                </a:solidFill>
                <a:latin typeface="Corbel" charset="0"/>
              </a:rPr>
              <a:t> (post. SN z 11.10.1980 r., </a:t>
            </a:r>
            <a:r>
              <a:rPr lang="pl-PL" sz="3600" b="1">
                <a:solidFill>
                  <a:srgbClr val="FFFFFF"/>
                </a:solidFill>
                <a:latin typeface="Corbel" charset="0"/>
              </a:rPr>
              <a:t>II KZ 180/80; post. SA w Katowicach z 22.10.2008 r., II AKZ 793/08) </a:t>
            </a:r>
          </a:p>
          <a:p>
            <a:pPr lvl="1" algn="just"/>
            <a:r>
              <a:rPr lang="pl-PL" sz="3600" b="1">
                <a:solidFill>
                  <a:srgbClr val="FFFFFF"/>
                </a:solidFill>
                <a:latin typeface="Corbel" charset="0"/>
              </a:rPr>
              <a:t>zmiana uprzednio złożonych wyjaśnień, gdyż takie zachowanie mieści się w ramach prawa oskarżonego do obrony (por. post. SN z 28.12.1974 r., III KZ 245/74</a:t>
            </a:r>
            <a:r>
              <a:rPr lang="nn-NO" sz="3600" b="1">
                <a:solidFill>
                  <a:srgbClr val="FFFFFF"/>
                </a:solidFill>
                <a:latin typeface="Corbel" charset="0"/>
              </a:rPr>
              <a:t>,</a:t>
            </a:r>
            <a:r>
              <a:rPr lang="pl-PL" sz="3600" b="1">
                <a:solidFill>
                  <a:srgbClr val="FFFFFF"/>
                </a:solidFill>
                <a:latin typeface="Corbel" charset="0"/>
              </a:rPr>
              <a:t> </a:t>
            </a:r>
            <a:r>
              <a:rPr lang="nn-NO" sz="3600" b="1">
                <a:solidFill>
                  <a:srgbClr val="FFFFFF"/>
                </a:solidFill>
                <a:latin typeface="Corbel" charset="0"/>
              </a:rPr>
              <a:t>post. SN z 26.11.2003 r., </a:t>
            </a:r>
            <a:r>
              <a:rPr lang="pl-PL" sz="3600" b="1">
                <a:solidFill>
                  <a:srgbClr val="FFFFFF"/>
                </a:solidFill>
                <a:latin typeface="Corbel" charset="0"/>
              </a:rPr>
              <a:t>WZ 59/03, post. SA w Krakowie z 5.2.2014 r., II AKZ 33/14) </a:t>
            </a:r>
          </a:p>
          <a:p>
            <a:pPr lvl="1" algn="just"/>
            <a:r>
              <a:rPr lang="pl-PL" sz="3600" b="1">
                <a:solidFill>
                  <a:srgbClr val="FFFFFF"/>
                </a:solidFill>
                <a:latin typeface="Corbel" charset="0"/>
              </a:rPr>
              <a:t>niewskazanie współsprawców czynu (post. SA w Katowicach z 28.12.2005 r., II AKZ 777/05) </a:t>
            </a:r>
          </a:p>
          <a:p>
            <a:pPr lvl="1" algn="just"/>
            <a:r>
              <a:rPr lang="pl-PL" sz="3600" b="1">
                <a:solidFill>
                  <a:srgbClr val="FFFFFF"/>
                </a:solidFill>
                <a:latin typeface="Corbel" charset="0"/>
              </a:rPr>
              <a:t>fakt, że oskarżony zna osobiście większość świadków (post. SN z 24.8.2007 r., WZ 33/07) </a:t>
            </a:r>
          </a:p>
          <a:p>
            <a:pPr lvl="1" algn="just"/>
            <a:r>
              <a:rPr lang="pl-PL" sz="3600" b="1">
                <a:solidFill>
                  <a:srgbClr val="FFFFFF"/>
                </a:solidFill>
                <a:latin typeface="Corbel" charset="0"/>
              </a:rPr>
              <a:t>"rozwojowy charakter sprawy" (post. SA we Wrocławiu z 19.10.2005 r., II AKZ 453/05) </a:t>
            </a:r>
          </a:p>
          <a:p>
            <a:pPr lvl="1" algn="just"/>
            <a:r>
              <a:rPr lang="pl-PL" sz="3600" b="1">
                <a:solidFill>
                  <a:srgbClr val="FFFFFF"/>
                </a:solidFill>
                <a:latin typeface="Corbel" charset="0"/>
              </a:rPr>
              <a:t>"wielowątkowość sprawy</a:t>
            </a:r>
            <a:r>
              <a:rPr lang="pl-PL" sz="3600">
                <a:solidFill>
                  <a:srgbClr val="FFFFFF"/>
                </a:solidFill>
                <a:latin typeface="Corbel" charset="0"/>
              </a:rPr>
              <a:t>" (zob. post. SA w Katowicach z 28.12.2005 r., II AKZ 777/05).</a:t>
            </a:r>
          </a:p>
          <a:p>
            <a:endParaRPr lang="pl-PL"/>
          </a:p>
        </p:txBody>
      </p:sp>
    </p:spTree>
    <p:extLst>
      <p:ext uri="{BB962C8B-B14F-4D97-AF65-F5344CB8AC3E}">
        <p14:creationId xmlns:p14="http://schemas.microsoft.com/office/powerpoint/2010/main" val="531855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a:t>
            </a:r>
            <a:r>
              <a:rPr lang="pl-PL" i="1" dirty="0"/>
              <a:t>HABEAS CORPUS – </a:t>
            </a:r>
            <a:r>
              <a:rPr lang="pl-PL" dirty="0"/>
              <a:t>STANDARD KONWENCYJNY</a:t>
            </a:r>
            <a:endParaRPr lang="pl-PL" i="1" dirty="0"/>
          </a:p>
        </p:txBody>
      </p:sp>
      <p:sp>
        <p:nvSpPr>
          <p:cNvPr id="3" name="Symbol zastępczy zawartości 2"/>
          <p:cNvSpPr>
            <a:spLocks noGrp="1"/>
          </p:cNvSpPr>
          <p:nvPr>
            <p:ph idx="1"/>
          </p:nvPr>
        </p:nvSpPr>
        <p:spPr/>
        <p:txBody>
          <a:bodyPr vert="horz" lIns="91440" tIns="45720" rIns="91440" bIns="45720" rtlCol="0" anchor="t">
            <a:normAutofit lnSpcReduction="10000"/>
          </a:bodyPr>
          <a:lstStyle/>
          <a:p>
            <a:pPr algn="just"/>
            <a:r>
              <a:rPr lang="pl-PL" dirty="0"/>
              <a:t>MOWA TU O POSTĘPOWANIU PROWADZONYM NA PODSTAWIE ART. 5 UST. 3 LUB 4 EKPCZ, DAJĄCYM GWARANCJE NIEZWŁOCZNEGO POSTAWIENIA PRZED SĄDEM W ZWIĄZKU Z ZATRZYMANIEM LUB TA PRAWA ODWOŁANIA SIĘ DO SĄDU, KTÓRY SKONTROLUJE LEGALNOŚĆ POZBAWIENIA WOLNOŚCI I EWENTUALNIE ZARZĄDZI ZWOLNIENIE</a:t>
            </a:r>
          </a:p>
          <a:p>
            <a:pPr algn="just"/>
            <a:r>
              <a:rPr lang="pl-PL" dirty="0"/>
              <a:t>JEGO KONIECZNĄ PRZESŁANKĄ JEST DOSTĘP OBRONY DO AKT SPRAWY – ETPCZ W SPRAWACH M.IN.. </a:t>
            </a:r>
            <a:r>
              <a:rPr lang="pl-PL" i="1" dirty="0"/>
              <a:t>LAMY V. BELGIA, SCHOPS V. NIEMCY </a:t>
            </a:r>
            <a:r>
              <a:rPr lang="pl-PL" dirty="0"/>
              <a:t>I WIELU INNYCH</a:t>
            </a:r>
          </a:p>
          <a:p>
            <a:pPr algn="just"/>
            <a:r>
              <a:rPr lang="pl-PL" dirty="0"/>
              <a:t>W ZASADZIE NALEŻY POD TYM POJĘCIEM ROZUMIEĆ CAŁOKSZTAŁT GWARNACJI RZETELNEGO POSTĘPOWANIA W TYM ZAKRESIE  - TJ. POSTĘPOWANIE SĄDOWE W PRZEDMIOCIE POZBAWIENIA WOLNOŚCI NIE TYLKO MA BYĆ, ALE MA BYĆ RZETELNE</a:t>
            </a:r>
          </a:p>
          <a:p>
            <a:endParaRPr lang="pl-PL" dirty="0"/>
          </a:p>
        </p:txBody>
      </p:sp>
    </p:spTree>
    <p:extLst>
      <p:ext uri="{BB962C8B-B14F-4D97-AF65-F5344CB8AC3E}">
        <p14:creationId xmlns:p14="http://schemas.microsoft.com/office/powerpoint/2010/main" val="2630098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a:t>
            </a:r>
            <a:r>
              <a:rPr lang="pl-PL" i="1" dirty="0"/>
              <a:t>HABEAS CORPUS – </a:t>
            </a:r>
            <a:r>
              <a:rPr lang="pl-PL" dirty="0"/>
              <a:t>STANDARD KONSTYTUCYJNY</a:t>
            </a:r>
            <a:endParaRPr lang="pl-PL" i="1" dirty="0"/>
          </a:p>
        </p:txBody>
      </p:sp>
      <p:sp>
        <p:nvSpPr>
          <p:cNvPr id="3" name="Symbol zastępczy zawartości 2"/>
          <p:cNvSpPr>
            <a:spLocks noGrp="1"/>
          </p:cNvSpPr>
          <p:nvPr>
            <p:ph idx="1"/>
          </p:nvPr>
        </p:nvSpPr>
        <p:spPr/>
        <p:txBody>
          <a:bodyPr vert="horz" lIns="91440" tIns="45720" rIns="91440" bIns="45720" rtlCol="0" anchor="t">
            <a:normAutofit/>
          </a:bodyPr>
          <a:lstStyle/>
          <a:p>
            <a:r>
              <a:rPr lang="pl-PL" dirty="0"/>
              <a:t>Art. 41 ust. 2 i 3 Konstytucji RP</a:t>
            </a:r>
          </a:p>
          <a:p>
            <a:r>
              <a:rPr lang="pl-PL" dirty="0"/>
              <a:t>prawo ODWOŁANIA SIĘ do sądu (a EKPC: prawo bycia postawionym przed sądem, niezależnie od własnej aktywności) każdej osoby pozbawionej wolności nie na podstawie wyroku sądu (a zatem zwłaszcza osoby zatrzymanej)</a:t>
            </a:r>
          </a:p>
          <a:p>
            <a:r>
              <a:rPr lang="pl-PL" dirty="0"/>
              <a:t>prawo bycia przekazanym do dyspozycji sądu w terminie 48 h od zatrzymania</a:t>
            </a:r>
          </a:p>
          <a:p>
            <a:r>
              <a:rPr lang="pl-PL" dirty="0"/>
              <a:t>prawo do natychmiastowego zwolnienia w razie niedoręczenia postanowienia o TA w ciągu dalszych 24 h – ono jest i musi być rygorystycznie przestrzegane – a ustawodawca zdalnym posiedzeniem </a:t>
            </a:r>
            <a:r>
              <a:rPr lang="pl-PL" dirty="0" err="1"/>
              <a:t>aresztowym</a:t>
            </a:r>
            <a:r>
              <a:rPr lang="pl-PL" dirty="0"/>
              <a:t> czyni wyłom w obowiązku doręczenia (a nie: ogłoszenia)</a:t>
            </a:r>
          </a:p>
        </p:txBody>
      </p:sp>
    </p:spTree>
    <p:extLst>
      <p:ext uri="{BB962C8B-B14F-4D97-AF65-F5344CB8AC3E}">
        <p14:creationId xmlns:p14="http://schemas.microsoft.com/office/powerpoint/2010/main" val="393962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a:t>
            </a:r>
            <a:r>
              <a:rPr lang="pl-PL" i="1" dirty="0"/>
              <a:t>HABEAS CORPUS</a:t>
            </a:r>
            <a:br>
              <a:rPr lang="pl-PL" i="1" dirty="0"/>
            </a:br>
            <a:r>
              <a:rPr lang="pl-PL" i="1" dirty="0"/>
              <a:t>- STANDARD USTAWOWY</a:t>
            </a:r>
          </a:p>
        </p:txBody>
      </p:sp>
      <p:sp>
        <p:nvSpPr>
          <p:cNvPr id="3" name="Symbol zastępczy zawartości 2"/>
          <p:cNvSpPr>
            <a:spLocks noGrp="1"/>
          </p:cNvSpPr>
          <p:nvPr>
            <p:ph idx="1"/>
          </p:nvPr>
        </p:nvSpPr>
        <p:spPr>
          <a:xfrm>
            <a:off x="1103312" y="2052918"/>
            <a:ext cx="10003052" cy="4625284"/>
          </a:xfrm>
        </p:spPr>
        <p:txBody>
          <a:bodyPr vert="horz" lIns="91440" tIns="45720" rIns="91440" bIns="45720" rtlCol="0" anchor="t">
            <a:normAutofit fontScale="85000" lnSpcReduction="10000"/>
          </a:bodyPr>
          <a:lstStyle/>
          <a:p>
            <a:pPr algn="just"/>
            <a:r>
              <a:rPr lang="pl-PL" dirty="0"/>
              <a:t>ODSTĘPSTWEM OD STANDARDU </a:t>
            </a:r>
            <a:r>
              <a:rPr lang="pl-PL" i="1" dirty="0"/>
              <a:t>HABEAS CORPUS </a:t>
            </a:r>
            <a:r>
              <a:rPr lang="pl-PL" dirty="0"/>
              <a:t>W POLSKIM PORZĄDKU PRAWNYM JEST BRAK AUTOMATYCZNEJ SĄDOWEJ KONTROLI ZATRZYMANIA (TJ. OSOBA ZATRZYMANA NIE STANIE NIGDY PRZED SĄDEM, JEŚLI NIE ZOSTANIE WNIESIONY WNIOSEK O TA LUB ZAŻALENIE NA ZATRZYMANIE – TO SPEŁNIA STANDARD KONSTYTUCYJNY, ALE NIE KONWENCYJNY) ORAZ NIESPROWADZANIE OSKARŻONEGO, CHOĆBY NIE MIAŁ OBROŃCY, NA POSIEDZENIE W PRZEDMIOCIE PRZEDŁUŻENIA TA</a:t>
            </a:r>
          </a:p>
          <a:p>
            <a:pPr algn="just"/>
            <a:r>
              <a:rPr lang="pl-PL" dirty="0"/>
              <a:t>KWESTIA NIEDORĘCZENIA POSTANOWIENIA ARESZTOWEGO PRZY ZDALNYM POSIEDZENIU</a:t>
            </a:r>
          </a:p>
          <a:p>
            <a:pPr algn="just"/>
            <a:r>
              <a:rPr lang="pl-PL" dirty="0"/>
              <a:t>KWESTIA UZASADNIONEGO PRZYPUSZCZENIA V. PODEJRZENIA W ART. 244</a:t>
            </a:r>
          </a:p>
          <a:p>
            <a:pPr algn="just"/>
            <a:r>
              <a:rPr lang="pl-PL" dirty="0"/>
              <a:t>NAPRAWIONO JUŻ WCZEŚNIEJ ISTNIEJĄCE UCHYBIENIE W POSTACI BRAKU GWARANCJI NIEZWŁOCZNEGO POSTAWIENIA PRZED SĄDEM OSOBY ŚCIGANEJ LISTEM GOŃCZYM - ART. 279 P. 3 (WYROK ETPCZ </a:t>
            </a:r>
            <a:r>
              <a:rPr lang="pl-PL" i="1" dirty="0"/>
              <a:t>LADENT V. POLSKA</a:t>
            </a:r>
            <a:r>
              <a:rPr lang="pl-PL" dirty="0"/>
              <a:t>) – ONA JEST PRZECIEŻ WCZEŚNIEJ ARESZTOWANA NIEJAKO ZAOCZNIE</a:t>
            </a:r>
            <a:endParaRPr lang="pl-PL" u="sng" dirty="0"/>
          </a:p>
          <a:p>
            <a:pPr algn="just"/>
            <a:r>
              <a:rPr lang="pl-PL" dirty="0"/>
              <a:t>OD 15 KWIETNIA 2016 R. WĄTPLIWOŚCI BUDZI PONOWNIE DOSTĘP OBRONY DO AKT POSTĘPOWANIA W ZAKRESIE ZEZNAŃ ŚWIADKÓW, O KTÓRYCH MOWA W ART. 250 P. 2B K.P.K. – PROWADZI ON DO NIERÓWNOŚCI BRONI W POSTĘPOWANIU ARESZTOWYM (OD 1.07.2015 R. DO 14.04.2016 R. DOSTĘP OBRONY DO AKT OBEJMOWAŁ CAŁOŚĆ MATERIAŁU POWOŁANEGO WE WNIOSKU</a:t>
            </a:r>
          </a:p>
          <a:p>
            <a:pPr algn="just"/>
            <a:endParaRPr lang="pl-PL" dirty="0"/>
          </a:p>
          <a:p>
            <a:pPr algn="just"/>
            <a:endParaRPr lang="pl-PL" dirty="0"/>
          </a:p>
        </p:txBody>
      </p:sp>
    </p:spTree>
    <p:extLst>
      <p:ext uri="{BB962C8B-B14F-4D97-AF65-F5344CB8AC3E}">
        <p14:creationId xmlns:p14="http://schemas.microsoft.com/office/powerpoint/2010/main" val="1610628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ŚRODKI PRZYMUSU</a:t>
            </a:r>
          </a:p>
        </p:txBody>
      </p:sp>
      <p:sp>
        <p:nvSpPr>
          <p:cNvPr id="3" name="Symbol zastępczy zawartości 2"/>
          <p:cNvSpPr>
            <a:spLocks noGrp="1"/>
          </p:cNvSpPr>
          <p:nvPr>
            <p:ph idx="1"/>
          </p:nvPr>
        </p:nvSpPr>
        <p:spPr>
          <a:xfrm>
            <a:off x="1103313" y="2052638"/>
            <a:ext cx="10461479" cy="4195762"/>
          </a:xfrm>
        </p:spPr>
        <p:txBody>
          <a:bodyPr vert="horz" lIns="91440" tIns="45720" rIns="91440" bIns="45720" rtlCol="0" anchor="t">
            <a:normAutofit fontScale="92500" lnSpcReduction="10000"/>
          </a:bodyPr>
          <a:lstStyle/>
          <a:p>
            <a:pPr algn="just"/>
            <a:r>
              <a:rPr lang="pl-PL" dirty="0"/>
              <a:t>CZYNNOŚCI ORGANÓW PROCESOWYCH PODEJMOWANE W CELU WYMUSZENIA SPEŁNIENIA OBOWIĄZKÓW PROCESOWYCH LUB ZABEZPIECZENIA PRAWIDŁOWEGO PRZEBIEGU POSTĘPOWANIA ZA POMOCĄ PRZYMUSU LUB JEGO GROŹBY; BARDZO NIEJEDNOLITA GRUPA ŚRODKÓW, KTÓRE ŁĄCZY ELEMENT PRZYMUSU I INGERENCJI W KONSTYTUCYJNE PRAWA I WOLNOŚCI</a:t>
            </a:r>
          </a:p>
          <a:p>
            <a:pPr algn="just"/>
            <a:r>
              <a:rPr lang="pl-PL" dirty="0"/>
              <a:t>ICH GENERALNE CELE WSKAZANO POWYŻEJ, ALE CELE SZCZEGÓŁOWE ZRÓŻNICOWANE SĄ W ZALEŻNOŚCI OD KONKRETNEGO ŚRODKA</a:t>
            </a:r>
          </a:p>
          <a:p>
            <a:pPr algn="just"/>
            <a:r>
              <a:rPr lang="pl-PL" dirty="0"/>
              <a:t>CECHY:</a:t>
            </a:r>
          </a:p>
          <a:p>
            <a:pPr lvl="1" algn="just"/>
            <a:r>
              <a:rPr lang="pl-PL" sz="2000" dirty="0"/>
              <a:t>STOSOWANE TYLKO NA PODSTAWIE I ŚCIŚLE W GRANICACH USTAWY</a:t>
            </a:r>
          </a:p>
          <a:p>
            <a:pPr lvl="1" algn="just"/>
            <a:r>
              <a:rPr lang="pl-PL" sz="2000" dirty="0"/>
              <a:t>TYLKO GDY ZACHODZI POTRZEBA</a:t>
            </a:r>
          </a:p>
          <a:p>
            <a:pPr lvl="1" algn="just"/>
            <a:r>
              <a:rPr lang="pl-PL" sz="2000" dirty="0"/>
              <a:t>MINIMALIZACJA SKUTKÓW UBOCZNYCH DLA OSKARŻONEGO</a:t>
            </a:r>
          </a:p>
          <a:p>
            <a:pPr algn="just"/>
            <a:r>
              <a:rPr lang="pl-PL" dirty="0"/>
              <a:t>WIĄŻE TU ZASADA PROPORCJONALNOŚCI Z ART. 31 UST. 3 KONSTYTUCJI</a:t>
            </a:r>
          </a:p>
        </p:txBody>
      </p:sp>
    </p:spTree>
    <p:extLst>
      <p:ext uri="{BB962C8B-B14F-4D97-AF65-F5344CB8AC3E}">
        <p14:creationId xmlns:p14="http://schemas.microsoft.com/office/powerpoint/2010/main" val="367023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ŚRODKI PRZYMUSU - RODZAJE</a:t>
            </a:r>
          </a:p>
        </p:txBody>
      </p:sp>
      <p:sp>
        <p:nvSpPr>
          <p:cNvPr id="3" name="Symbol zastępczy zawartości 2"/>
          <p:cNvSpPr>
            <a:spLocks noGrp="1"/>
          </p:cNvSpPr>
          <p:nvPr>
            <p:ph idx="1"/>
          </p:nvPr>
        </p:nvSpPr>
        <p:spPr/>
        <p:txBody>
          <a:bodyPr vert="horz" lIns="91440" tIns="45720" rIns="91440" bIns="45720" rtlCol="0" anchor="t">
            <a:normAutofit/>
          </a:bodyPr>
          <a:lstStyle/>
          <a:p>
            <a:pPr algn="just"/>
            <a:r>
              <a:rPr lang="pl-PL">
                <a:latin typeface="Arial" charset="0"/>
              </a:rPr>
              <a:t>RODZAJE: </a:t>
            </a:r>
          </a:p>
          <a:p>
            <a:pPr lvl="1" algn="just"/>
            <a:r>
              <a:rPr lang="pl-PL">
                <a:latin typeface="Arial" charset="0"/>
              </a:rPr>
              <a:t>ZATRZYMANIE </a:t>
            </a:r>
          </a:p>
          <a:p>
            <a:pPr lvl="1" algn="just"/>
            <a:r>
              <a:rPr lang="pl-PL">
                <a:latin typeface="Arial" charset="0"/>
              </a:rPr>
              <a:t>ŚRODKI ZAPOBIEGAWCZE </a:t>
            </a:r>
          </a:p>
          <a:p>
            <a:pPr lvl="1" algn="just"/>
            <a:r>
              <a:rPr lang="pl-PL">
                <a:latin typeface="Arial" charset="0"/>
              </a:rPr>
              <a:t>ŚRODKI WYMUSZAJĄCE SPEŁNIENIE OBOWIĄZKÓW PROCESOWYCH – KARY PORZĄDKOWE, PRZYMUSOWE DOPROWADZENIE, OBCIĄŻENIE KOSZTAMI, PRZYMUS PRZY BADANIACH </a:t>
            </a:r>
          </a:p>
          <a:p>
            <a:pPr lvl="1" algn="just"/>
            <a:r>
              <a:rPr lang="pl-PL">
                <a:latin typeface="Arial" charset="0"/>
              </a:rPr>
              <a:t>POLICJA SESYJNA </a:t>
            </a:r>
          </a:p>
          <a:p>
            <a:pPr lvl="1" algn="just"/>
            <a:r>
              <a:rPr lang="pl-PL">
                <a:latin typeface="Arial" charset="0"/>
              </a:rPr>
              <a:t>ZABEZPIECZENIE MAJĄTKOWE </a:t>
            </a:r>
          </a:p>
          <a:p>
            <a:pPr algn="just"/>
            <a:endParaRPr lang="pl-PL"/>
          </a:p>
        </p:txBody>
      </p:sp>
    </p:spTree>
    <p:extLst>
      <p:ext uri="{BB962C8B-B14F-4D97-AF65-F5344CB8AC3E}">
        <p14:creationId xmlns:p14="http://schemas.microsoft.com/office/powerpoint/2010/main" val="324351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ZATRZYMANIE</a:t>
            </a:r>
          </a:p>
        </p:txBody>
      </p:sp>
      <p:sp>
        <p:nvSpPr>
          <p:cNvPr id="3" name="Symbol zastępczy zawartości 2"/>
          <p:cNvSpPr>
            <a:spLocks noGrp="1"/>
          </p:cNvSpPr>
          <p:nvPr>
            <p:ph idx="1"/>
          </p:nvPr>
        </p:nvSpPr>
        <p:spPr>
          <a:xfrm>
            <a:off x="1106488" y="1266825"/>
            <a:ext cx="10514898" cy="5313200"/>
          </a:xfrm>
        </p:spPr>
        <p:txBody>
          <a:bodyPr vert="horz" lIns="91440" tIns="45720" rIns="91440" bIns="45720" rtlCol="0" anchor="t">
            <a:normAutofit fontScale="92500" lnSpcReduction="10000"/>
          </a:bodyPr>
          <a:lstStyle/>
          <a:p>
            <a:pPr algn="just"/>
            <a:r>
              <a:rPr lang="pl-PL" dirty="0"/>
              <a:t>KRÓTKOTRWAŁE POZBAWIENIE WOLNOŚCI PRZEZ ORGAN CELEM:</a:t>
            </a:r>
          </a:p>
          <a:p>
            <a:pPr lvl="1" algn="just"/>
            <a:r>
              <a:rPr lang="pl-PL" sz="2000" dirty="0"/>
              <a:t>ZABEZPIECZENIA PRAWIDŁOWEGO TOKU POSTĘPOWANIA</a:t>
            </a:r>
          </a:p>
          <a:p>
            <a:pPr lvl="1" algn="just"/>
            <a:r>
              <a:rPr lang="pl-PL" sz="2000" dirty="0"/>
              <a:t>PRZEPROWADZENIA POSTĘPOWANIA PRZYSPIESZONEGO</a:t>
            </a:r>
          </a:p>
          <a:p>
            <a:pPr lvl="1" algn="just"/>
            <a:r>
              <a:rPr lang="pl-PL" sz="2000" dirty="0"/>
              <a:t>ZASTOSOWANIA ŚRODKA ZAPOBIEGAWCZEGO</a:t>
            </a:r>
          </a:p>
          <a:p>
            <a:pPr lvl="1" algn="just"/>
            <a:r>
              <a:rPr lang="pl-PL" sz="2000" dirty="0"/>
              <a:t>DOPROWADZENIA DO ORGANU</a:t>
            </a:r>
          </a:p>
          <a:p>
            <a:pPr algn="just"/>
            <a:r>
              <a:rPr lang="pl-PL" dirty="0"/>
              <a:t>ZATRZYMANIE W SYSTEMIE PRAWA:</a:t>
            </a:r>
          </a:p>
          <a:p>
            <a:pPr lvl="1" algn="just"/>
            <a:r>
              <a:rPr lang="pl-PL" sz="2000" dirty="0">
                <a:solidFill>
                  <a:srgbClr val="FF0000"/>
                </a:solidFill>
              </a:rPr>
              <a:t>PROCESOWE – ZASADNICZO TO ONO JEST PRZEDMIOTEM PYTANIA 83</a:t>
            </a:r>
          </a:p>
          <a:p>
            <a:pPr lvl="2" algn="just"/>
            <a:r>
              <a:rPr lang="pl-PL" sz="2000" dirty="0"/>
              <a:t>UJĘCIE OBYWATELSKIE - ART. 243 K.P.K.  </a:t>
            </a:r>
            <a:r>
              <a:rPr lang="pl-PL" sz="2000" i="1" dirty="0"/>
              <a:t>(uwaga: jego status może być sporny)</a:t>
            </a:r>
            <a:endParaRPr lang="pl-PL" sz="2000" dirty="0"/>
          </a:p>
          <a:p>
            <a:pPr lvl="2" algn="just"/>
            <a:r>
              <a:rPr lang="pl-PL" sz="2000" dirty="0"/>
              <a:t>ZATRZYMANIE POLICYJNE - ART. 244 K.P.K. – czynność faktyczna</a:t>
            </a:r>
          </a:p>
          <a:p>
            <a:pPr lvl="2" algn="just"/>
            <a:r>
              <a:rPr lang="pl-PL" sz="2000" dirty="0"/>
              <a:t>ZATRZYMANIE PROKURATORSKIE – ART. 247 K.P.K. – na podstawie zarządzenia</a:t>
            </a:r>
          </a:p>
          <a:p>
            <a:pPr lvl="1" algn="just"/>
            <a:r>
              <a:rPr lang="pl-PL" sz="2000" dirty="0"/>
              <a:t>PORZĄDKOWE - USTAWA O POLICJI</a:t>
            </a:r>
          </a:p>
          <a:p>
            <a:pPr lvl="1" algn="just"/>
            <a:r>
              <a:rPr lang="pl-PL" sz="2000" dirty="0"/>
              <a:t>PENITENCJARNE – USTAWA O POLICJI</a:t>
            </a:r>
          </a:p>
          <a:p>
            <a:pPr lvl="1" algn="just"/>
            <a:r>
              <a:rPr lang="pl-PL" sz="2000" dirty="0"/>
              <a:t>ADMINISTRACYJNE – DO WYTRZEŹWIENIA</a:t>
            </a:r>
          </a:p>
          <a:p>
            <a:pPr lvl="1" algn="just"/>
            <a:endParaRPr lang="pl-PL" sz="2000" dirty="0"/>
          </a:p>
        </p:txBody>
      </p:sp>
    </p:spTree>
    <p:extLst>
      <p:ext uri="{BB962C8B-B14F-4D97-AF65-F5344CB8AC3E}">
        <p14:creationId xmlns:p14="http://schemas.microsoft.com/office/powerpoint/2010/main" val="105258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GWARANCJE KONSTYTUCYJNE</a:t>
            </a:r>
          </a:p>
        </p:txBody>
      </p:sp>
      <p:sp>
        <p:nvSpPr>
          <p:cNvPr id="3" name="Symbol zastępczy zawartości 2"/>
          <p:cNvSpPr>
            <a:spLocks noGrp="1"/>
          </p:cNvSpPr>
          <p:nvPr>
            <p:ph idx="1"/>
          </p:nvPr>
        </p:nvSpPr>
        <p:spPr>
          <a:xfrm>
            <a:off x="142875" y="1381125"/>
            <a:ext cx="11807825" cy="5399432"/>
          </a:xfrm>
        </p:spPr>
        <p:txBody>
          <a:bodyPr vert="horz" lIns="91440" tIns="45720" rIns="91440" bIns="45720" rtlCol="0" anchor="t">
            <a:normAutofit/>
          </a:bodyPr>
          <a:lstStyle/>
          <a:p>
            <a:pPr algn="just"/>
            <a:endParaRPr lang="pl-PL"/>
          </a:p>
          <a:p>
            <a:pPr algn="just"/>
            <a:r>
              <a:rPr lang="pl-PL"/>
              <a:t>ART. 41 KONSTYTUCJI:</a:t>
            </a:r>
          </a:p>
          <a:p>
            <a:pPr lvl="1" algn="just"/>
            <a:r>
              <a:rPr lang="pl-PL" sz="2000"/>
              <a:t>TYLKO NA ZASADACH OKREŚLONYCH W USTAWIE</a:t>
            </a:r>
          </a:p>
          <a:p>
            <a:pPr lvl="1" algn="just"/>
            <a:r>
              <a:rPr lang="pl-PL" sz="2000"/>
              <a:t>NIEZWŁOCZNE I ZROZUMIAŁE POINFORMOWANIE O PRZYCZYNACH ZATRZYMANIA</a:t>
            </a:r>
          </a:p>
          <a:p>
            <a:pPr lvl="1" algn="just"/>
            <a:r>
              <a:rPr lang="pl-PL" sz="2000"/>
              <a:t>PRAWO ODWOŁANIA SIĘ DO SĄDU W CELU KONTROLI LEGALNOŚCI POZBAWIENIA WOLNOŚCI</a:t>
            </a:r>
          </a:p>
          <a:p>
            <a:pPr lvl="1" algn="just"/>
            <a:r>
              <a:rPr lang="pl-PL" sz="2000"/>
              <a:t>PRZEKAZANIE DO DYSPOZYCJI SĄDU W CIĄGU 48 GODZIN OD ZATRZYMANIA</a:t>
            </a:r>
          </a:p>
          <a:p>
            <a:pPr lvl="1" algn="just"/>
            <a:r>
              <a:rPr lang="pl-PL" sz="2000"/>
              <a:t>ZWOLNIENIE W RAZIE NIEDOSTARCZENIA POSTANOWIENIA O TA I ZARZUTACH W CIĄGU 24 GODZIN OD PRZEKAZANIA DO DYSPOZYCJI SĄDU</a:t>
            </a:r>
          </a:p>
          <a:p>
            <a:pPr lvl="1" algn="just"/>
            <a:r>
              <a:rPr lang="pl-PL" sz="2000"/>
              <a:t>HUMANITARNE TRAKTOWANIE</a:t>
            </a:r>
          </a:p>
          <a:p>
            <a:pPr lvl="1" algn="just"/>
            <a:r>
              <a:rPr lang="pl-PL" sz="2000"/>
              <a:t>PRAWO DO ODSZKODOWANIA W RAZIE BEZPRAWNEGO POZBAWIENIA WOLNOŚCI</a:t>
            </a:r>
          </a:p>
        </p:txBody>
      </p:sp>
    </p:spTree>
    <p:extLst>
      <p:ext uri="{BB962C8B-B14F-4D97-AF65-F5344CB8AC3E}">
        <p14:creationId xmlns:p14="http://schemas.microsoft.com/office/powerpoint/2010/main" val="1300730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GWARANCJE KONWENCYJNE</a:t>
            </a:r>
          </a:p>
        </p:txBody>
      </p:sp>
      <p:sp>
        <p:nvSpPr>
          <p:cNvPr id="3" name="Symbol zastępczy zawartości 2"/>
          <p:cNvSpPr>
            <a:spLocks noGrp="1"/>
          </p:cNvSpPr>
          <p:nvPr>
            <p:ph idx="1"/>
          </p:nvPr>
        </p:nvSpPr>
        <p:spPr>
          <a:xfrm>
            <a:off x="53975" y="1703186"/>
            <a:ext cx="12026900" cy="5091314"/>
          </a:xfrm>
        </p:spPr>
        <p:txBody>
          <a:bodyPr vert="horz" lIns="91440" tIns="45720" rIns="91440" bIns="45720" rtlCol="0" anchor="t">
            <a:normAutofit lnSpcReduction="10000"/>
          </a:bodyPr>
          <a:lstStyle/>
          <a:p>
            <a:pPr algn="just"/>
            <a:endParaRPr lang="pl-PL"/>
          </a:p>
          <a:p>
            <a:pPr algn="just"/>
            <a:r>
              <a:rPr lang="pl-PL"/>
              <a:t>ART. 5 EKPCZ:</a:t>
            </a:r>
          </a:p>
          <a:p>
            <a:pPr lvl="1" algn="just"/>
            <a:r>
              <a:rPr lang="pl-PL" sz="2000"/>
              <a:t>ZATRZYMANIE TYLKO NA PODSTAWIE USTAWY, W CELU </a:t>
            </a:r>
            <a:r>
              <a:rPr lang="pl-PL" sz="2000" b="1"/>
              <a:t>POSTAWIENIA PRZED WŁAŚCIWYM </a:t>
            </a:r>
            <a:r>
              <a:rPr lang="pl-PL" sz="2000"/>
              <a:t>ORGANEM, JEŻELI ISTNIEJE UZASADNIONE </a:t>
            </a:r>
            <a:r>
              <a:rPr lang="pl-PL" sz="2000" u="sng"/>
              <a:t>PODEJRZENIE</a:t>
            </a:r>
            <a:r>
              <a:rPr lang="pl-PL" sz="2000"/>
              <a:t> POPEŁNIENIA CZYNU ZABRONIONEGO LUB, JEŚLI JEST TO KONIECZNE, W CELU ZAPOBIEŻENIA POPEŁNIENIU TAKIEGO CZYNU LUB UNIEMOŻLIWIENIA UCIECZKI PO JEGO POPEŁNIENIU</a:t>
            </a:r>
          </a:p>
          <a:p>
            <a:pPr lvl="1" algn="just"/>
            <a:r>
              <a:rPr lang="pl-PL" sz="2000"/>
              <a:t>NIEZWŁOCZNA I W ZROZUMIAŁYM JĘZYKU INFORMACJA O PRZYCZYNACH ZATRZYMANIA I STAWIANYCH ZARZUTACH</a:t>
            </a:r>
          </a:p>
          <a:p>
            <a:pPr lvl="1" algn="just"/>
            <a:r>
              <a:rPr lang="pl-PL" sz="2000"/>
              <a:t>NIEZWŁOCZNE POSTAWIENIE PRZED SĘDZIĄ (LUB INNĄ WŁADZĄ SĄDOWĄ) I PRAWO DO SĄDZENIA W ROZSĄDNYM TERMINIE LUB ZWOLNIENIA DO TEGO CZASU, CO MOŻE ZOSTAĆ UZALEŻNIONE OD ZŁOŻENIA GWARANCJI STAWIENNICTWA NA ROZPRAWĘ</a:t>
            </a:r>
          </a:p>
          <a:p>
            <a:pPr lvl="1" algn="just"/>
            <a:r>
              <a:rPr lang="pl-PL" sz="2000"/>
              <a:t>PRAWO ODWOŁANIA SIĘ DO SĄDU W CELU KONTROLI LEGALNOŚCI I EWENTUALNEGO ZWOLNIENIA</a:t>
            </a:r>
          </a:p>
          <a:p>
            <a:pPr lvl="1" algn="just"/>
            <a:r>
              <a:rPr lang="pl-PL" sz="2000"/>
              <a:t>PRAWO DO ODSZKODOWANIA W RAZIE BEZPRAWNEGO POZBAWIENIA WOLNOŚCI</a:t>
            </a:r>
          </a:p>
        </p:txBody>
      </p:sp>
    </p:spTree>
    <p:extLst>
      <p:ext uri="{BB962C8B-B14F-4D97-AF65-F5344CB8AC3E}">
        <p14:creationId xmlns:p14="http://schemas.microsoft.com/office/powerpoint/2010/main" val="273044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ŚRODKI ZAPOBIEGAWCZE</a:t>
            </a:r>
          </a:p>
        </p:txBody>
      </p:sp>
      <p:sp>
        <p:nvSpPr>
          <p:cNvPr id="3" name="Symbol zastępczy zawartości 2"/>
          <p:cNvSpPr>
            <a:spLocks noGrp="1"/>
          </p:cNvSpPr>
          <p:nvPr>
            <p:ph idx="1"/>
          </p:nvPr>
        </p:nvSpPr>
        <p:spPr>
          <a:xfrm>
            <a:off x="146050" y="1565268"/>
            <a:ext cx="11941175" cy="5205420"/>
          </a:xfrm>
        </p:spPr>
        <p:txBody>
          <a:bodyPr vert="horz" lIns="91440" tIns="45720" rIns="91440" bIns="45720" rtlCol="0" anchor="t">
            <a:normAutofit/>
          </a:bodyPr>
          <a:lstStyle/>
          <a:p>
            <a:pPr algn="just"/>
            <a:r>
              <a:rPr lang="pl-PL"/>
              <a:t>NAJISTOTNIEJSZA GRUPA ŚRODKÓW PRZYMUSU</a:t>
            </a:r>
          </a:p>
          <a:p>
            <a:pPr algn="just"/>
            <a:r>
              <a:rPr lang="pl-PL"/>
              <a:t>TE Z NICH, KTÓRE MAJĄ NA CELU ZABEZPIECZENIE PRAWIDŁOWEGO TOKU POSTĘPOWANIA, A WYJĄTKOWO TAKŻE ZAPOBIEŻENIE POPEŁNIENIU NOWEGO, CIĘŻKIEGO PRZESTĘPSTWA</a:t>
            </a:r>
          </a:p>
          <a:p>
            <a:pPr algn="just"/>
            <a:r>
              <a:rPr lang="pl-PL"/>
              <a:t>MOGĄ BYĆ STOSOWANE JEDYNIE WOBEC PODEJRZANEGO LUB OSKARŻONEGO</a:t>
            </a:r>
          </a:p>
          <a:p>
            <a:pPr algn="just"/>
            <a:r>
              <a:rPr lang="pl-PL"/>
              <a:t>RODZAJE ŚRODKÓW ZAPOBIEGAWCZYCH:</a:t>
            </a:r>
          </a:p>
          <a:p>
            <a:pPr lvl="1" algn="just"/>
            <a:r>
              <a:rPr lang="pl-PL" sz="2000"/>
              <a:t>IZOLACYJNY – TYMCZASOWE ARESZTOWANIE</a:t>
            </a:r>
          </a:p>
          <a:p>
            <a:pPr lvl="1" algn="just"/>
            <a:r>
              <a:rPr lang="pl-PL" sz="2000"/>
              <a:t>NIEIZOLACYJNE</a:t>
            </a:r>
            <a:endParaRPr lang="pl-PL"/>
          </a:p>
          <a:p>
            <a:pPr algn="just"/>
            <a:r>
              <a:rPr lang="pl-PL"/>
              <a:t>CELE - ART. 249 K.P.K.</a:t>
            </a:r>
          </a:p>
          <a:p>
            <a:pPr lvl="1" algn="just"/>
            <a:r>
              <a:rPr lang="pl-PL"/>
              <a:t>ZABEZPIECZENIE PRAWIDŁOWEGO TOKU POSTĘPOWANIA KARNEGO (CEL ZASADNICZY)</a:t>
            </a:r>
          </a:p>
          <a:p>
            <a:pPr lvl="1" algn="just"/>
            <a:r>
              <a:rPr lang="pl-PL"/>
              <a:t>WYJĄTKOWO TAKŻE ZAPOBIEŻENIE POPEŁNIENIU PRZEZ OSKARŻONEGO NOWEGO, CIĘŻKIEGO PRZESTĘPSTWA (CEL AKCESORYJNY)</a:t>
            </a:r>
          </a:p>
        </p:txBody>
      </p:sp>
    </p:spTree>
    <p:extLst>
      <p:ext uri="{BB962C8B-B14F-4D97-AF65-F5344CB8AC3E}">
        <p14:creationId xmlns:p14="http://schemas.microsoft.com/office/powerpoint/2010/main" val="2454566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ŚRODKI ZAPOBIEGAWCZE</a:t>
            </a:r>
          </a:p>
        </p:txBody>
      </p:sp>
      <p:sp>
        <p:nvSpPr>
          <p:cNvPr id="3" name="Symbol zastępczy zawartości 2"/>
          <p:cNvSpPr>
            <a:spLocks noGrp="1"/>
          </p:cNvSpPr>
          <p:nvPr>
            <p:ph idx="1"/>
          </p:nvPr>
        </p:nvSpPr>
        <p:spPr>
          <a:xfrm>
            <a:off x="1103313" y="2052638"/>
            <a:ext cx="10308144" cy="4195762"/>
          </a:xfrm>
        </p:spPr>
        <p:txBody>
          <a:bodyPr vert="horz" lIns="91440" tIns="45720" rIns="91440" bIns="45720" rtlCol="0" anchor="t">
            <a:normAutofit fontScale="92500" lnSpcReduction="20000"/>
          </a:bodyPr>
          <a:lstStyle/>
          <a:p>
            <a:pPr algn="just"/>
            <a:r>
              <a:rPr lang="pl-PL" dirty="0"/>
              <a:t>FUNKCJE:</a:t>
            </a:r>
          </a:p>
          <a:p>
            <a:pPr lvl="1" algn="just"/>
            <a:r>
              <a:rPr lang="pl-PL" sz="2000" dirty="0"/>
              <a:t>ZABEZPIECZAJĄCA – OCHRONA PRAWIDŁOWEGO TOKU POSTĘPOWANIA</a:t>
            </a:r>
          </a:p>
          <a:p>
            <a:pPr lvl="1" algn="just"/>
            <a:r>
              <a:rPr lang="pl-PL" sz="2000" dirty="0"/>
              <a:t>PREWENCYJNA - UNIEMOŻLIWIA BEZPRAWNE WPŁYWANIE NA BIEG POSTĘPOWANIA</a:t>
            </a:r>
          </a:p>
          <a:p>
            <a:pPr lvl="1" algn="just"/>
            <a:r>
              <a:rPr lang="pl-PL" sz="2000" dirty="0"/>
              <a:t>OCHRONNA – ZABEZPIECZENIE INNYCH DÓBR PRAWNYCH PRZED PONOWNYM NARUSZENIEM:</a:t>
            </a:r>
          </a:p>
          <a:p>
            <a:pPr lvl="2" algn="just"/>
            <a:r>
              <a:rPr lang="pl-PL" sz="2000" dirty="0"/>
              <a:t>TA WZGLĘDNIE PREDELIKTUALNE - OSKARŻONY POPEŁNIŁ JUŻ JAKIŚ CZYN ZABRONIONY I OBAWIAMY SIĘ KOLEJNEGO</a:t>
            </a:r>
          </a:p>
          <a:p>
            <a:pPr lvl="2" algn="just"/>
            <a:r>
              <a:rPr lang="pl-PL" sz="2000" dirty="0"/>
              <a:t>TA BEZWZGLĘDNIE PREDELIKTUALNE – DOTYCZY OSOBY, KTÓRA JESZCZE NIE POPEŁNIŁA ŻADNEGO CZYNU ZABRONIONEGO, ALE OBAWIAMY SIĘ, ŻE TO ZROBI – </a:t>
            </a:r>
            <a:r>
              <a:rPr lang="pl-PL" sz="2000" b="1" dirty="0"/>
              <a:t>NIEDOPUSZCZALNE </a:t>
            </a:r>
            <a:r>
              <a:rPr lang="pl-PL" sz="2000" dirty="0"/>
              <a:t>(CHOĆ ZEZWALA NA TO EKPCZ)</a:t>
            </a:r>
          </a:p>
          <a:p>
            <a:pPr lvl="1" algn="just"/>
            <a:r>
              <a:rPr lang="pl-PL" sz="2200" strike="sngStrike" dirty="0"/>
              <a:t>REPRESYJNA - ANTYCYPACJA KARY, KTÓRA MA ZOSTAĆ WYMIERZONA – TEJ FUNKCJI ŚRODKI ZAPOBIEGAWCZE NIE MOGĄ PEŁNIĆ</a:t>
            </a:r>
          </a:p>
          <a:p>
            <a:pPr lvl="2" algn="just"/>
            <a:endParaRPr lang="pl-PL" sz="1800" dirty="0"/>
          </a:p>
        </p:txBody>
      </p:sp>
    </p:spTree>
    <p:extLst>
      <p:ext uri="{BB962C8B-B14F-4D97-AF65-F5344CB8AC3E}">
        <p14:creationId xmlns:p14="http://schemas.microsoft.com/office/powerpoint/2010/main" val="3137421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DYREKTYWY ŚRODKÓW ZAPOBIEGAWCZYCH</a:t>
            </a:r>
          </a:p>
        </p:txBody>
      </p:sp>
      <p:sp>
        <p:nvSpPr>
          <p:cNvPr id="3" name="Symbol zastępczy zawartości 2"/>
          <p:cNvSpPr>
            <a:spLocks noGrp="1"/>
          </p:cNvSpPr>
          <p:nvPr>
            <p:ph idx="1"/>
          </p:nvPr>
        </p:nvSpPr>
        <p:spPr/>
        <p:txBody>
          <a:bodyPr vert="horz" lIns="91440" tIns="45720" rIns="91440" bIns="45720" rtlCol="0" anchor="t">
            <a:normAutofit lnSpcReduction="10000"/>
          </a:bodyPr>
          <a:lstStyle/>
          <a:p>
            <a:pPr algn="just"/>
            <a:r>
              <a:rPr lang="pl-PL" dirty="0"/>
              <a:t>DYREKTYWA ADAPTACJI – ART. 253 P. 1 – NAKAZ DOKONYWANIA PRZEZ ORGANY PROCESOWE PERMANENTNEJ OCENY ZASADNOŚCI STOSOWANIA ŚRODKA W ZMIENIAJĄCYCH SIĘ OKOLICZNOŚCIACH PROCESOWYCH I NIEZWŁOCZNEGO UCHYLENIA LUB ZMIANY ŚRODKA, GDY NIE JEST ON JUŻ ZASADNY</a:t>
            </a:r>
          </a:p>
          <a:p>
            <a:pPr algn="just"/>
            <a:r>
              <a:rPr lang="pl-PL" dirty="0"/>
              <a:t>DYREKTYWA MINIMALIZACJI – ART. 257 P. 1 – </a:t>
            </a:r>
            <a:r>
              <a:rPr lang="pl-PL" i="1" dirty="0"/>
              <a:t>ULTIMA RATIO </a:t>
            </a:r>
            <a:r>
              <a:rPr lang="pl-PL" dirty="0"/>
              <a:t>TA; ZAKAZ STOSOWANIA ŚRODKÓW BARDZIEJ DOLEGLIWYCH, JEŻELI WYSTARCZAJĄCE DO OSIĄGNIĘCIA CELU SĄ ŚRODKI MNIEJ DOLEGLIWE</a:t>
            </a:r>
          </a:p>
          <a:p>
            <a:pPr algn="just"/>
            <a:r>
              <a:rPr lang="pl-PL" dirty="0"/>
              <a:t>DYREKTYWA ADEKWATNOŚCI (PROPORCJONALNOŚCI) - ART. 258 P. 4 – ZMIENIONY OD 1 LIPCA 2015 R. - ZASTOSOWANY ŚRODEK MUSI BYĆ ADEKWATNY DO RODZAJU I CHARAKTERU OBAW, KTÓRE GO UZASADNIAJĄ, ORAZ DO NASILENIA ZAGROŻENIA DLA PRAWIDŁOWEGO PRZEBIEGU PROCESU W DANYM JEGO STADIUM</a:t>
            </a:r>
          </a:p>
        </p:txBody>
      </p:sp>
    </p:spTree>
    <p:extLst>
      <p:ext uri="{BB962C8B-B14F-4D97-AF65-F5344CB8AC3E}">
        <p14:creationId xmlns:p14="http://schemas.microsoft.com/office/powerpoint/2010/main" val="4220945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1750</Words>
  <Application>Microsoft Office PowerPoint</Application>
  <PresentationFormat>Panoramiczny</PresentationFormat>
  <Paragraphs>130</Paragraphs>
  <Slides>18</Slides>
  <Notes>17</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18</vt:i4>
      </vt:variant>
    </vt:vector>
  </HeadingPairs>
  <TitlesOfParts>
    <vt:vector size="24" baseType="lpstr">
      <vt:lpstr>Arial</vt:lpstr>
      <vt:lpstr>Calibri</vt:lpstr>
      <vt:lpstr>Century Gothic</vt:lpstr>
      <vt:lpstr>Corbel</vt:lpstr>
      <vt:lpstr>Wingdings 3</vt:lpstr>
      <vt:lpstr>Jon</vt:lpstr>
      <vt:lpstr>Środki przymusu – wiadomości ogólne i zatrzymanie</vt:lpstr>
      <vt:lpstr>ŚRODKI PRZYMUSU</vt:lpstr>
      <vt:lpstr>ŚRODKI PRZYMUSU - RODZAJE</vt:lpstr>
      <vt:lpstr>ZATRZYMANIE</vt:lpstr>
      <vt:lpstr>GWARANCJE KONSTYTUCYJNE</vt:lpstr>
      <vt:lpstr>GWARANCJE KONWENCYJNE</vt:lpstr>
      <vt:lpstr>ŚRODKI ZAPOBIEGAWCZE</vt:lpstr>
      <vt:lpstr>ŚRODKI ZAPOBIEGAWCZE</vt:lpstr>
      <vt:lpstr>DYREKTYWY ŚRODKÓW ZAPOBIEGAWCZYCH</vt:lpstr>
      <vt:lpstr>Prezentacja programu PowerPoint</vt:lpstr>
      <vt:lpstr>PRZESŁANKI STOSOWANIA ŚRODKÓW ZAPOBIEGAWCZYCH</vt:lpstr>
      <vt:lpstr>PRZESŁANKA A PODSTAWA</vt:lpstr>
      <vt:lpstr>Prezentacja programu PowerPoint</vt:lpstr>
      <vt:lpstr>Prezentacja programu PowerPoint</vt:lpstr>
      <vt:lpstr>Prezentacja programu PowerPoint</vt:lpstr>
      <vt:lpstr>POSTĘPOWANIE HABEAS CORPUS – STANDARD KONWENCYJNY</vt:lpstr>
      <vt:lpstr>POSTĘPOWANIE HABEAS CORPUS – STANDARD KONSTYTUCYJNY</vt:lpstr>
      <vt:lpstr>POSTĘPOWANIE HABEAS CORPUS - STANDARD USTAWOWY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Środki przymusu</dc:title>
  <cp:lastModifiedBy> Dorota Czerwińska</cp:lastModifiedBy>
  <cp:revision>9</cp:revision>
  <dcterms:modified xsi:type="dcterms:W3CDTF">2023-04-03T16:52:29Z</dcterms:modified>
</cp:coreProperties>
</file>