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7" r:id="rId3"/>
    <p:sldId id="258" r:id="rId4"/>
    <p:sldId id="259" r:id="rId5"/>
    <p:sldId id="260" r:id="rId6"/>
    <p:sldId id="261" r:id="rId7"/>
    <p:sldId id="262" r:id="rId8"/>
    <p:sldId id="264" r:id="rId9"/>
    <p:sldId id="265" r:id="rId10"/>
    <p:sldId id="282" r:id="rId11"/>
    <p:sldId id="288" r:id="rId12"/>
    <p:sldId id="283" r:id="rId13"/>
    <p:sldId id="286" r:id="rId14"/>
    <p:sldId id="266" r:id="rId15"/>
    <p:sldId id="267" r:id="rId16"/>
    <p:sldId id="263" r:id="rId17"/>
    <p:sldId id="287" r:id="rId18"/>
    <p:sldId id="284" r:id="rId19"/>
    <p:sldId id="268" r:id="rId20"/>
    <p:sldId id="269" r:id="rId21"/>
    <p:sldId id="270" r:id="rId22"/>
    <p:sldId id="285" r:id="rId23"/>
    <p:sldId id="271" r:id="rId24"/>
    <p:sldId id="273" r:id="rId25"/>
    <p:sldId id="272" r:id="rId26"/>
    <p:sldId id="281" r:id="rId27"/>
    <p:sldId id="289" r:id="rId28"/>
    <p:sldId id="274" r:id="rId29"/>
    <p:sldId id="275" r:id="rId30"/>
    <p:sldId id="276" r:id="rId31"/>
    <p:sldId id="277" r:id="rId32"/>
    <p:sldId id="278" r:id="rId33"/>
    <p:sldId id="279" r:id="rId34"/>
    <p:sldId id="280" r:id="rId3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tyl jasny 3 — Ak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DCEBFF-58A5-4C8A-A486-2499D82E4E1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4F74AD83-10F0-4C6C-81B9-CAB8799B345F}">
      <dgm:prSet phldrT="[Tekst]" custT="1"/>
      <dgm:spPr/>
      <dgm:t>
        <a:bodyPr/>
        <a:lstStyle/>
        <a:p>
          <a:r>
            <a:rPr lang="pl-PL" sz="2000" dirty="0" smtClean="0">
              <a:latin typeface="+mj-lt"/>
            </a:rPr>
            <a:t>ŚRODKI PRZYMUSU</a:t>
          </a:r>
          <a:endParaRPr lang="pl-PL" sz="2000" i="1" dirty="0">
            <a:latin typeface="+mj-lt"/>
          </a:endParaRPr>
        </a:p>
      </dgm:t>
    </dgm:pt>
    <dgm:pt modelId="{EE367D27-6D6C-4BDC-9324-5460AFE00339}" type="parTrans" cxnId="{483697FF-E5AD-4230-B778-F9C5A6824298}">
      <dgm:prSet/>
      <dgm:spPr/>
      <dgm:t>
        <a:bodyPr/>
        <a:lstStyle/>
        <a:p>
          <a:endParaRPr lang="pl-PL"/>
        </a:p>
      </dgm:t>
    </dgm:pt>
    <dgm:pt modelId="{C534CD64-C1BF-4D61-BF84-1D8585CF1180}" type="sibTrans" cxnId="{483697FF-E5AD-4230-B778-F9C5A6824298}">
      <dgm:prSet/>
      <dgm:spPr/>
      <dgm:t>
        <a:bodyPr/>
        <a:lstStyle/>
        <a:p>
          <a:endParaRPr lang="pl-PL"/>
        </a:p>
      </dgm:t>
    </dgm:pt>
    <dgm:pt modelId="{C83E0B3F-F2FA-437B-99E0-D3BD1629674E}">
      <dgm:prSet phldrT="[Tekst]" custT="1"/>
      <dgm:spPr/>
      <dgm:t>
        <a:bodyPr/>
        <a:lstStyle/>
        <a:p>
          <a:r>
            <a:rPr lang="pl-PL" sz="1200" dirty="0" smtClean="0">
              <a:latin typeface="+mj-lt"/>
            </a:rPr>
            <a:t>zatrzymanie</a:t>
          </a:r>
          <a:endParaRPr lang="pl-PL" sz="1200" dirty="0">
            <a:latin typeface="+mj-lt"/>
          </a:endParaRPr>
        </a:p>
      </dgm:t>
    </dgm:pt>
    <dgm:pt modelId="{66D4CD7C-CB87-470D-B388-33E2416EB398}" type="parTrans" cxnId="{68536CA5-F06E-4596-B25B-598CD090B779}">
      <dgm:prSet/>
      <dgm:spPr/>
      <dgm:t>
        <a:bodyPr/>
        <a:lstStyle/>
        <a:p>
          <a:endParaRPr lang="pl-PL"/>
        </a:p>
      </dgm:t>
    </dgm:pt>
    <dgm:pt modelId="{E3655516-A0C4-4F2E-A94D-5B472F5D0CC0}" type="sibTrans" cxnId="{68536CA5-F06E-4596-B25B-598CD090B779}">
      <dgm:prSet/>
      <dgm:spPr/>
      <dgm:t>
        <a:bodyPr/>
        <a:lstStyle/>
        <a:p>
          <a:endParaRPr lang="pl-PL"/>
        </a:p>
      </dgm:t>
    </dgm:pt>
    <dgm:pt modelId="{92F4620A-F686-4C79-9260-0934B3531893}">
      <dgm:prSet phldrT="[Tekst]" custT="1"/>
      <dgm:spPr/>
      <dgm:t>
        <a:bodyPr/>
        <a:lstStyle/>
        <a:p>
          <a:r>
            <a:rPr lang="pl-PL" sz="1600" b="1" u="none" dirty="0" smtClean="0">
              <a:solidFill>
                <a:srgbClr val="C00000"/>
              </a:solidFill>
              <a:latin typeface="+mj-lt"/>
            </a:rPr>
            <a:t>środki zapobiegawcze</a:t>
          </a:r>
          <a:endParaRPr lang="pl-PL" sz="1600" b="1" u="none" dirty="0">
            <a:solidFill>
              <a:srgbClr val="C00000"/>
            </a:solidFill>
            <a:latin typeface="+mj-lt"/>
          </a:endParaRPr>
        </a:p>
      </dgm:t>
    </dgm:pt>
    <dgm:pt modelId="{6E8D8AC8-B1F8-47AB-8B14-09665FB9A2FF}" type="parTrans" cxnId="{676FCB0B-EE12-4EC3-893F-084EF306BF08}">
      <dgm:prSet/>
      <dgm:spPr/>
      <dgm:t>
        <a:bodyPr/>
        <a:lstStyle/>
        <a:p>
          <a:endParaRPr lang="pl-PL"/>
        </a:p>
      </dgm:t>
    </dgm:pt>
    <dgm:pt modelId="{3598F87F-C7A7-4603-B31A-E27FE66376E4}" type="sibTrans" cxnId="{676FCB0B-EE12-4EC3-893F-084EF306BF08}">
      <dgm:prSet/>
      <dgm:spPr/>
      <dgm:t>
        <a:bodyPr/>
        <a:lstStyle/>
        <a:p>
          <a:endParaRPr lang="pl-PL"/>
        </a:p>
      </dgm:t>
    </dgm:pt>
    <dgm:pt modelId="{9DF0C957-8BA0-4000-AFB6-2A59F791B90D}">
      <dgm:prSet phldrT="[Tekst]" custT="1"/>
      <dgm:spPr/>
      <dgm:t>
        <a:bodyPr/>
        <a:lstStyle/>
        <a:p>
          <a:r>
            <a:rPr lang="pl-PL" sz="1200" dirty="0" smtClean="0">
              <a:solidFill>
                <a:schemeClr val="tx1"/>
              </a:solidFill>
              <a:latin typeface="+mj-lt"/>
            </a:rPr>
            <a:t>poszukiwanie oskarżonego i list gończy</a:t>
          </a:r>
          <a:endParaRPr lang="pl-PL" sz="1200" dirty="0">
            <a:solidFill>
              <a:schemeClr val="tx1"/>
            </a:solidFill>
            <a:latin typeface="+mj-lt"/>
          </a:endParaRPr>
        </a:p>
      </dgm:t>
    </dgm:pt>
    <dgm:pt modelId="{EAA790E6-541B-433B-A7AA-1C0C65188903}" type="parTrans" cxnId="{F0F2F652-A56D-40DF-8FC6-5074596D8E7E}">
      <dgm:prSet/>
      <dgm:spPr/>
      <dgm:t>
        <a:bodyPr/>
        <a:lstStyle/>
        <a:p>
          <a:endParaRPr lang="pl-PL"/>
        </a:p>
      </dgm:t>
    </dgm:pt>
    <dgm:pt modelId="{30E32429-18DC-4AB5-B3F3-F4A7C54780E0}" type="sibTrans" cxnId="{F0F2F652-A56D-40DF-8FC6-5074596D8E7E}">
      <dgm:prSet/>
      <dgm:spPr/>
      <dgm:t>
        <a:bodyPr/>
        <a:lstStyle/>
        <a:p>
          <a:endParaRPr lang="pl-PL"/>
        </a:p>
      </dgm:t>
    </dgm:pt>
    <dgm:pt modelId="{2BC008A5-BF98-4880-922C-77670911ECCE}">
      <dgm:prSet custT="1"/>
      <dgm:spPr/>
      <dgm:t>
        <a:bodyPr/>
        <a:lstStyle/>
        <a:p>
          <a:r>
            <a:rPr lang="pl-PL" sz="1200" dirty="0" smtClean="0">
              <a:solidFill>
                <a:schemeClr val="tx1"/>
              </a:solidFill>
              <a:latin typeface="+mj-lt"/>
            </a:rPr>
            <a:t>list żelazny</a:t>
          </a:r>
          <a:endParaRPr lang="pl-PL" sz="1200" dirty="0">
            <a:solidFill>
              <a:schemeClr val="tx1"/>
            </a:solidFill>
            <a:latin typeface="+mj-lt"/>
          </a:endParaRPr>
        </a:p>
      </dgm:t>
    </dgm:pt>
    <dgm:pt modelId="{26FA629E-2072-4A97-A1B0-426F2D88A4C4}" type="parTrans" cxnId="{4C1A124E-B712-46FD-A664-B18F5B8D08CC}">
      <dgm:prSet/>
      <dgm:spPr/>
      <dgm:t>
        <a:bodyPr/>
        <a:lstStyle/>
        <a:p>
          <a:endParaRPr lang="pl-PL"/>
        </a:p>
      </dgm:t>
    </dgm:pt>
    <dgm:pt modelId="{4651469F-BE80-4B18-A6AD-086302874BFC}" type="sibTrans" cxnId="{4C1A124E-B712-46FD-A664-B18F5B8D08CC}">
      <dgm:prSet/>
      <dgm:spPr/>
      <dgm:t>
        <a:bodyPr/>
        <a:lstStyle/>
        <a:p>
          <a:endParaRPr lang="pl-PL"/>
        </a:p>
      </dgm:t>
    </dgm:pt>
    <dgm:pt modelId="{B721F330-04CB-4994-8F68-1AE27B62508B}">
      <dgm:prSet custT="1"/>
      <dgm:spPr/>
      <dgm:t>
        <a:bodyPr/>
        <a:lstStyle/>
        <a:p>
          <a:r>
            <a:rPr lang="pl-PL" sz="1400" b="1" dirty="0" smtClean="0">
              <a:solidFill>
                <a:srgbClr val="C00000"/>
              </a:solidFill>
              <a:latin typeface="+mj-lt"/>
            </a:rPr>
            <a:t>izolacyjne</a:t>
          </a:r>
          <a:endParaRPr lang="pl-PL" sz="1400" b="1" dirty="0">
            <a:solidFill>
              <a:srgbClr val="C00000"/>
            </a:solidFill>
            <a:latin typeface="+mj-lt"/>
          </a:endParaRPr>
        </a:p>
      </dgm:t>
    </dgm:pt>
    <dgm:pt modelId="{D3F57C7E-F63F-40DA-91EB-9E60627C5B0B}" type="parTrans" cxnId="{CE82BB1F-A724-4FDD-8D58-7C395151AE5E}">
      <dgm:prSet/>
      <dgm:spPr/>
      <dgm:t>
        <a:bodyPr/>
        <a:lstStyle/>
        <a:p>
          <a:endParaRPr lang="pl-PL"/>
        </a:p>
      </dgm:t>
    </dgm:pt>
    <dgm:pt modelId="{7EF118C5-1104-48A3-9FE1-57EA682AE78A}" type="sibTrans" cxnId="{CE82BB1F-A724-4FDD-8D58-7C395151AE5E}">
      <dgm:prSet/>
      <dgm:spPr/>
      <dgm:t>
        <a:bodyPr/>
        <a:lstStyle/>
        <a:p>
          <a:endParaRPr lang="pl-PL"/>
        </a:p>
      </dgm:t>
    </dgm:pt>
    <dgm:pt modelId="{6E2DA464-139E-4762-8C17-925419E3DCAB}">
      <dgm:prSet custT="1"/>
      <dgm:spPr/>
      <dgm:t>
        <a:bodyPr/>
        <a:lstStyle/>
        <a:p>
          <a:r>
            <a:rPr lang="pl-PL" sz="1800" b="1" dirty="0" err="1" smtClean="0">
              <a:solidFill>
                <a:srgbClr val="C00000"/>
              </a:solidFill>
              <a:latin typeface="+mj-lt"/>
            </a:rPr>
            <a:t>nieizolacyjne</a:t>
          </a:r>
          <a:endParaRPr lang="pl-PL" sz="1800" b="1" dirty="0">
            <a:solidFill>
              <a:srgbClr val="C00000"/>
            </a:solidFill>
            <a:latin typeface="+mj-lt"/>
          </a:endParaRPr>
        </a:p>
      </dgm:t>
    </dgm:pt>
    <dgm:pt modelId="{F77DCDE8-E8CF-4796-89F3-190853A66FFB}" type="parTrans" cxnId="{49FE1A37-C558-4148-964C-8E16157F5FD4}">
      <dgm:prSet/>
      <dgm:spPr/>
      <dgm:t>
        <a:bodyPr/>
        <a:lstStyle/>
        <a:p>
          <a:endParaRPr lang="pl-PL"/>
        </a:p>
      </dgm:t>
    </dgm:pt>
    <dgm:pt modelId="{232ABB5E-34F7-47F3-82E6-ECE441C98D2C}" type="sibTrans" cxnId="{49FE1A37-C558-4148-964C-8E16157F5FD4}">
      <dgm:prSet/>
      <dgm:spPr/>
      <dgm:t>
        <a:bodyPr/>
        <a:lstStyle/>
        <a:p>
          <a:endParaRPr lang="pl-PL"/>
        </a:p>
      </dgm:t>
    </dgm:pt>
    <dgm:pt modelId="{6F16099D-E769-457A-A715-4ED4A1EEDBE0}">
      <dgm:prSet phldrT="[Tekst]" custT="1"/>
      <dgm:spPr/>
      <dgm:t>
        <a:bodyPr/>
        <a:lstStyle/>
        <a:p>
          <a:r>
            <a:rPr lang="pl-PL" sz="1200" dirty="0" smtClean="0">
              <a:latin typeface="+mj-lt"/>
            </a:rPr>
            <a:t>zabezpieczenie majątkowe</a:t>
          </a:r>
          <a:endParaRPr lang="pl-PL" sz="1200" dirty="0">
            <a:latin typeface="+mj-lt"/>
          </a:endParaRPr>
        </a:p>
      </dgm:t>
    </dgm:pt>
    <dgm:pt modelId="{960BD7C6-7AFF-45B3-87C2-91F739E92D51}" type="sibTrans" cxnId="{1EA9FF20-BE36-429E-85C4-17F572E4BAE6}">
      <dgm:prSet/>
      <dgm:spPr/>
      <dgm:t>
        <a:bodyPr/>
        <a:lstStyle/>
        <a:p>
          <a:endParaRPr lang="pl-PL"/>
        </a:p>
      </dgm:t>
    </dgm:pt>
    <dgm:pt modelId="{1AFBB385-A7C2-4FF1-9C00-398BA385D6B5}" type="parTrans" cxnId="{1EA9FF20-BE36-429E-85C4-17F572E4BAE6}">
      <dgm:prSet/>
      <dgm:spPr/>
      <dgm:t>
        <a:bodyPr/>
        <a:lstStyle/>
        <a:p>
          <a:endParaRPr lang="pl-PL"/>
        </a:p>
      </dgm:t>
    </dgm:pt>
    <dgm:pt modelId="{1D8E18C1-BDC3-4B4E-9A0B-B2EDA089A2EA}">
      <dgm:prSet phldrT="[Tekst]" custT="1"/>
      <dgm:spPr/>
      <dgm:t>
        <a:bodyPr/>
        <a:lstStyle/>
        <a:p>
          <a:r>
            <a:rPr lang="pl-PL" sz="1200" dirty="0" smtClean="0">
              <a:latin typeface="+mj-lt"/>
            </a:rPr>
            <a:t>kary porządkowe</a:t>
          </a:r>
          <a:endParaRPr lang="pl-PL" sz="1200" dirty="0">
            <a:latin typeface="+mj-lt"/>
          </a:endParaRPr>
        </a:p>
      </dgm:t>
    </dgm:pt>
    <dgm:pt modelId="{D674DD2B-15FB-438D-BBD2-C8C820285C2F}" type="sibTrans" cxnId="{A98F20D5-3941-46F7-8C02-243253282A44}">
      <dgm:prSet/>
      <dgm:spPr/>
      <dgm:t>
        <a:bodyPr/>
        <a:lstStyle/>
        <a:p>
          <a:endParaRPr lang="pl-PL"/>
        </a:p>
      </dgm:t>
    </dgm:pt>
    <dgm:pt modelId="{596A4EC5-841C-429C-85D7-331DB123AB95}" type="parTrans" cxnId="{A98F20D5-3941-46F7-8C02-243253282A44}">
      <dgm:prSet/>
      <dgm:spPr/>
      <dgm:t>
        <a:bodyPr/>
        <a:lstStyle/>
        <a:p>
          <a:endParaRPr lang="pl-PL"/>
        </a:p>
      </dgm:t>
    </dgm:pt>
    <dgm:pt modelId="{D821E502-A8E3-4781-B6D4-8D5B3023E8FB}" type="pres">
      <dgm:prSet presAssocID="{A8DCEBFF-58A5-4C8A-A486-2499D82E4E11}" presName="hierChild1" presStyleCnt="0">
        <dgm:presLayoutVars>
          <dgm:chPref val="1"/>
          <dgm:dir/>
          <dgm:animOne val="branch"/>
          <dgm:animLvl val="lvl"/>
          <dgm:resizeHandles/>
        </dgm:presLayoutVars>
      </dgm:prSet>
      <dgm:spPr/>
      <dgm:t>
        <a:bodyPr/>
        <a:lstStyle/>
        <a:p>
          <a:endParaRPr lang="pl-PL"/>
        </a:p>
      </dgm:t>
    </dgm:pt>
    <dgm:pt modelId="{F995AE67-993F-42D3-B66F-7B425B1A03B2}" type="pres">
      <dgm:prSet presAssocID="{4F74AD83-10F0-4C6C-81B9-CAB8799B345F}" presName="hierRoot1" presStyleCnt="0"/>
      <dgm:spPr/>
    </dgm:pt>
    <dgm:pt modelId="{55507AF0-79AE-41A2-8196-B96322823B09}" type="pres">
      <dgm:prSet presAssocID="{4F74AD83-10F0-4C6C-81B9-CAB8799B345F}" presName="composite" presStyleCnt="0"/>
      <dgm:spPr/>
    </dgm:pt>
    <dgm:pt modelId="{A37F3C88-A501-4EC2-AA8B-3E1DF433FC11}" type="pres">
      <dgm:prSet presAssocID="{4F74AD83-10F0-4C6C-81B9-CAB8799B345F}" presName="background" presStyleLbl="node0" presStyleIdx="0" presStyleCnt="1"/>
      <dgm:spPr/>
    </dgm:pt>
    <dgm:pt modelId="{079C92EF-73C4-4E7F-B8D8-E0A4BFA985CE}" type="pres">
      <dgm:prSet presAssocID="{4F74AD83-10F0-4C6C-81B9-CAB8799B345F}" presName="text" presStyleLbl="fgAcc0" presStyleIdx="0" presStyleCnt="1" custScaleX="300275" custScaleY="141459" custLinFactY="-89236" custLinFactNeighborX="-50286" custLinFactNeighborY="-100000">
        <dgm:presLayoutVars>
          <dgm:chPref val="3"/>
        </dgm:presLayoutVars>
      </dgm:prSet>
      <dgm:spPr/>
      <dgm:t>
        <a:bodyPr/>
        <a:lstStyle/>
        <a:p>
          <a:endParaRPr lang="pl-PL"/>
        </a:p>
      </dgm:t>
    </dgm:pt>
    <dgm:pt modelId="{195EC57C-1DAB-489D-ADD0-7869B924BBDA}" type="pres">
      <dgm:prSet presAssocID="{4F74AD83-10F0-4C6C-81B9-CAB8799B345F}" presName="hierChild2" presStyleCnt="0"/>
      <dgm:spPr/>
    </dgm:pt>
    <dgm:pt modelId="{2895A38B-31C7-4C78-9456-FC0FA9961E91}" type="pres">
      <dgm:prSet presAssocID="{66D4CD7C-CB87-470D-B388-33E2416EB398}" presName="Name10" presStyleLbl="parChTrans1D2" presStyleIdx="0" presStyleCnt="6"/>
      <dgm:spPr/>
      <dgm:t>
        <a:bodyPr/>
        <a:lstStyle/>
        <a:p>
          <a:endParaRPr lang="pl-PL"/>
        </a:p>
      </dgm:t>
    </dgm:pt>
    <dgm:pt modelId="{45563ABF-34BE-4AE9-8BE1-5E78E97F9D0C}" type="pres">
      <dgm:prSet presAssocID="{C83E0B3F-F2FA-437B-99E0-D3BD1629674E}" presName="hierRoot2" presStyleCnt="0"/>
      <dgm:spPr/>
    </dgm:pt>
    <dgm:pt modelId="{A8A3F6EC-6F58-431A-BAA5-CA3A0B94B9F9}" type="pres">
      <dgm:prSet presAssocID="{C83E0B3F-F2FA-437B-99E0-D3BD1629674E}" presName="composite2" presStyleCnt="0"/>
      <dgm:spPr/>
    </dgm:pt>
    <dgm:pt modelId="{D0BCDE6E-23C1-484C-870E-EDF64049DF67}" type="pres">
      <dgm:prSet presAssocID="{C83E0B3F-F2FA-437B-99E0-D3BD1629674E}" presName="background2" presStyleLbl="node2" presStyleIdx="0" presStyleCnt="6"/>
      <dgm:spPr/>
    </dgm:pt>
    <dgm:pt modelId="{CEB34118-C9AB-4730-9106-23712C7F7C5C}" type="pres">
      <dgm:prSet presAssocID="{C83E0B3F-F2FA-437B-99E0-D3BD1629674E}" presName="text2" presStyleLbl="fgAcc2" presStyleIdx="0" presStyleCnt="6" custScaleX="107750" custScaleY="96946" custLinFactY="-70088" custLinFactNeighborX="-10101" custLinFactNeighborY="-100000">
        <dgm:presLayoutVars>
          <dgm:chPref val="3"/>
        </dgm:presLayoutVars>
      </dgm:prSet>
      <dgm:spPr/>
      <dgm:t>
        <a:bodyPr/>
        <a:lstStyle/>
        <a:p>
          <a:endParaRPr lang="pl-PL"/>
        </a:p>
      </dgm:t>
    </dgm:pt>
    <dgm:pt modelId="{C7258D79-C990-4D2F-8042-070CDD21AB68}" type="pres">
      <dgm:prSet presAssocID="{C83E0B3F-F2FA-437B-99E0-D3BD1629674E}" presName="hierChild3" presStyleCnt="0"/>
      <dgm:spPr/>
    </dgm:pt>
    <dgm:pt modelId="{66E162FC-8E30-427C-91A3-E2A1769DE6C8}" type="pres">
      <dgm:prSet presAssocID="{6E8D8AC8-B1F8-47AB-8B14-09665FB9A2FF}" presName="Name10" presStyleLbl="parChTrans1D2" presStyleIdx="1" presStyleCnt="6"/>
      <dgm:spPr/>
      <dgm:t>
        <a:bodyPr/>
        <a:lstStyle/>
        <a:p>
          <a:endParaRPr lang="pl-PL"/>
        </a:p>
      </dgm:t>
    </dgm:pt>
    <dgm:pt modelId="{6FB83034-73C5-43F9-AA16-7D96555558E1}" type="pres">
      <dgm:prSet presAssocID="{92F4620A-F686-4C79-9260-0934B3531893}" presName="hierRoot2" presStyleCnt="0"/>
      <dgm:spPr/>
    </dgm:pt>
    <dgm:pt modelId="{70360CF4-7A7A-4868-8D18-0EE08F0D35C7}" type="pres">
      <dgm:prSet presAssocID="{92F4620A-F686-4C79-9260-0934B3531893}" presName="composite2" presStyleCnt="0"/>
      <dgm:spPr/>
    </dgm:pt>
    <dgm:pt modelId="{B12EAE51-7022-4FBD-AC7B-7DF98FC9BA52}" type="pres">
      <dgm:prSet presAssocID="{92F4620A-F686-4C79-9260-0934B3531893}" presName="background2" presStyleLbl="node2" presStyleIdx="1" presStyleCnt="6"/>
      <dgm:spPr/>
    </dgm:pt>
    <dgm:pt modelId="{E2426055-C3BE-4D47-A37A-DFBC10F5CC8C}" type="pres">
      <dgm:prSet presAssocID="{92F4620A-F686-4C79-9260-0934B3531893}" presName="text2" presStyleLbl="fgAcc2" presStyleIdx="1" presStyleCnt="6" custScaleX="192353" custScaleY="114698" custLinFactY="-76259" custLinFactNeighborX="-18369" custLinFactNeighborY="-100000">
        <dgm:presLayoutVars>
          <dgm:chPref val="3"/>
        </dgm:presLayoutVars>
      </dgm:prSet>
      <dgm:spPr/>
      <dgm:t>
        <a:bodyPr/>
        <a:lstStyle/>
        <a:p>
          <a:endParaRPr lang="pl-PL"/>
        </a:p>
      </dgm:t>
    </dgm:pt>
    <dgm:pt modelId="{D7CE17D1-8B45-4827-B1B8-F5333B22C832}" type="pres">
      <dgm:prSet presAssocID="{92F4620A-F686-4C79-9260-0934B3531893}" presName="hierChild3" presStyleCnt="0"/>
      <dgm:spPr/>
    </dgm:pt>
    <dgm:pt modelId="{F27E801D-32B5-46CE-BC69-E33FB13AEABF}" type="pres">
      <dgm:prSet presAssocID="{D3F57C7E-F63F-40DA-91EB-9E60627C5B0B}" presName="Name17" presStyleLbl="parChTrans1D3" presStyleIdx="0" presStyleCnt="2"/>
      <dgm:spPr/>
      <dgm:t>
        <a:bodyPr/>
        <a:lstStyle/>
        <a:p>
          <a:endParaRPr lang="pl-PL"/>
        </a:p>
      </dgm:t>
    </dgm:pt>
    <dgm:pt modelId="{E0A0E23B-9C52-411D-B912-910D0CF4DEF6}" type="pres">
      <dgm:prSet presAssocID="{B721F330-04CB-4994-8F68-1AE27B62508B}" presName="hierRoot3" presStyleCnt="0"/>
      <dgm:spPr/>
    </dgm:pt>
    <dgm:pt modelId="{F4BBF776-14FF-4933-BDC0-D24ABDDEBA4F}" type="pres">
      <dgm:prSet presAssocID="{B721F330-04CB-4994-8F68-1AE27B62508B}" presName="composite3" presStyleCnt="0"/>
      <dgm:spPr/>
    </dgm:pt>
    <dgm:pt modelId="{FB75D96F-4196-4198-8E89-E4B573D4E613}" type="pres">
      <dgm:prSet presAssocID="{B721F330-04CB-4994-8F68-1AE27B62508B}" presName="background3" presStyleLbl="node3" presStyleIdx="0" presStyleCnt="2"/>
      <dgm:spPr/>
    </dgm:pt>
    <dgm:pt modelId="{4FD08EA4-7A48-4B74-9FCC-937D29345A11}" type="pres">
      <dgm:prSet presAssocID="{B721F330-04CB-4994-8F68-1AE27B62508B}" presName="text3" presStyleLbl="fgAcc3" presStyleIdx="0" presStyleCnt="2" custScaleX="127638" custLinFactY="-50699" custLinFactNeighborX="-70530" custLinFactNeighborY="-100000">
        <dgm:presLayoutVars>
          <dgm:chPref val="3"/>
        </dgm:presLayoutVars>
      </dgm:prSet>
      <dgm:spPr/>
      <dgm:t>
        <a:bodyPr/>
        <a:lstStyle/>
        <a:p>
          <a:endParaRPr lang="pl-PL"/>
        </a:p>
      </dgm:t>
    </dgm:pt>
    <dgm:pt modelId="{EE1E23A3-FE34-466F-B685-2319E369514F}" type="pres">
      <dgm:prSet presAssocID="{B721F330-04CB-4994-8F68-1AE27B62508B}" presName="hierChild4" presStyleCnt="0"/>
      <dgm:spPr/>
    </dgm:pt>
    <dgm:pt modelId="{5F7252FE-F21F-4AC4-B73C-8BEDAAAB73A0}" type="pres">
      <dgm:prSet presAssocID="{F77DCDE8-E8CF-4796-89F3-190853A66FFB}" presName="Name17" presStyleLbl="parChTrans1D3" presStyleIdx="1" presStyleCnt="2"/>
      <dgm:spPr/>
      <dgm:t>
        <a:bodyPr/>
        <a:lstStyle/>
        <a:p>
          <a:endParaRPr lang="pl-PL"/>
        </a:p>
      </dgm:t>
    </dgm:pt>
    <dgm:pt modelId="{27909081-881E-4D59-825D-C82C442728E9}" type="pres">
      <dgm:prSet presAssocID="{6E2DA464-139E-4762-8C17-925419E3DCAB}" presName="hierRoot3" presStyleCnt="0"/>
      <dgm:spPr/>
    </dgm:pt>
    <dgm:pt modelId="{98E46D72-0215-47FC-B6BE-BEF8FD1A005C}" type="pres">
      <dgm:prSet presAssocID="{6E2DA464-139E-4762-8C17-925419E3DCAB}" presName="composite3" presStyleCnt="0"/>
      <dgm:spPr/>
    </dgm:pt>
    <dgm:pt modelId="{CDEA04CC-C693-408F-913E-B6E57806CD51}" type="pres">
      <dgm:prSet presAssocID="{6E2DA464-139E-4762-8C17-925419E3DCAB}" presName="background3" presStyleLbl="node3" presStyleIdx="1" presStyleCnt="2"/>
      <dgm:spPr/>
    </dgm:pt>
    <dgm:pt modelId="{E46B023E-7C98-4086-B8F6-6FF576033CA9}" type="pres">
      <dgm:prSet presAssocID="{6E2DA464-139E-4762-8C17-925419E3DCAB}" presName="text3" presStyleLbl="fgAcc3" presStyleIdx="1" presStyleCnt="2" custScaleX="199546" custLinFactY="-51302" custLinFactNeighborX="-15581" custLinFactNeighborY="-100000">
        <dgm:presLayoutVars>
          <dgm:chPref val="3"/>
        </dgm:presLayoutVars>
      </dgm:prSet>
      <dgm:spPr/>
      <dgm:t>
        <a:bodyPr/>
        <a:lstStyle/>
        <a:p>
          <a:endParaRPr lang="pl-PL"/>
        </a:p>
      </dgm:t>
    </dgm:pt>
    <dgm:pt modelId="{06B518E9-799C-4C37-8D04-5B4C6234AFAE}" type="pres">
      <dgm:prSet presAssocID="{6E2DA464-139E-4762-8C17-925419E3DCAB}" presName="hierChild4" presStyleCnt="0"/>
      <dgm:spPr/>
    </dgm:pt>
    <dgm:pt modelId="{9223EAF0-7950-49B1-89EF-4CF6856985AF}" type="pres">
      <dgm:prSet presAssocID="{26FA629E-2072-4A97-A1B0-426F2D88A4C4}" presName="Name10" presStyleLbl="parChTrans1D2" presStyleIdx="2" presStyleCnt="6"/>
      <dgm:spPr/>
      <dgm:t>
        <a:bodyPr/>
        <a:lstStyle/>
        <a:p>
          <a:endParaRPr lang="pl-PL"/>
        </a:p>
      </dgm:t>
    </dgm:pt>
    <dgm:pt modelId="{EC65AD9E-FE79-4B3A-9E18-E2EB5720AE50}" type="pres">
      <dgm:prSet presAssocID="{2BC008A5-BF98-4880-922C-77670911ECCE}" presName="hierRoot2" presStyleCnt="0"/>
      <dgm:spPr/>
    </dgm:pt>
    <dgm:pt modelId="{2057BE75-A987-4391-B838-8967B4FD4A3A}" type="pres">
      <dgm:prSet presAssocID="{2BC008A5-BF98-4880-922C-77670911ECCE}" presName="composite2" presStyleCnt="0"/>
      <dgm:spPr/>
    </dgm:pt>
    <dgm:pt modelId="{2095156E-F8BC-488D-89CC-3BBB32903BA1}" type="pres">
      <dgm:prSet presAssocID="{2BC008A5-BF98-4880-922C-77670911ECCE}" presName="background2" presStyleLbl="node2" presStyleIdx="2" presStyleCnt="6"/>
      <dgm:spPr/>
    </dgm:pt>
    <dgm:pt modelId="{D635EA37-F20B-40D8-B993-CAC929967EDC}" type="pres">
      <dgm:prSet presAssocID="{2BC008A5-BF98-4880-922C-77670911ECCE}" presName="text2" presStyleLbl="fgAcc2" presStyleIdx="2" presStyleCnt="6" custLinFactX="200000" custLinFactY="-67237" custLinFactNeighborX="206795" custLinFactNeighborY="-100000">
        <dgm:presLayoutVars>
          <dgm:chPref val="3"/>
        </dgm:presLayoutVars>
      </dgm:prSet>
      <dgm:spPr/>
      <dgm:t>
        <a:bodyPr/>
        <a:lstStyle/>
        <a:p>
          <a:endParaRPr lang="pl-PL"/>
        </a:p>
      </dgm:t>
    </dgm:pt>
    <dgm:pt modelId="{26C85AF7-2A1D-4DED-8F93-6B0B7B403E20}" type="pres">
      <dgm:prSet presAssocID="{2BC008A5-BF98-4880-922C-77670911ECCE}" presName="hierChild3" presStyleCnt="0"/>
      <dgm:spPr/>
    </dgm:pt>
    <dgm:pt modelId="{8FE3BBAD-FFA1-44CD-B065-E5ADF1C11CD2}" type="pres">
      <dgm:prSet presAssocID="{EAA790E6-541B-433B-A7AA-1C0C65188903}" presName="Name10" presStyleLbl="parChTrans1D2" presStyleIdx="3" presStyleCnt="6"/>
      <dgm:spPr/>
      <dgm:t>
        <a:bodyPr/>
        <a:lstStyle/>
        <a:p>
          <a:endParaRPr lang="pl-PL"/>
        </a:p>
      </dgm:t>
    </dgm:pt>
    <dgm:pt modelId="{BCA40759-9A70-425F-81FF-5B197E0AB8FD}" type="pres">
      <dgm:prSet presAssocID="{9DF0C957-8BA0-4000-AFB6-2A59F791B90D}" presName="hierRoot2" presStyleCnt="0"/>
      <dgm:spPr/>
    </dgm:pt>
    <dgm:pt modelId="{1DFD7F4A-C44C-49DF-A65E-DCCC9217ABEA}" type="pres">
      <dgm:prSet presAssocID="{9DF0C957-8BA0-4000-AFB6-2A59F791B90D}" presName="composite2" presStyleCnt="0"/>
      <dgm:spPr/>
    </dgm:pt>
    <dgm:pt modelId="{9CBDA9D8-0647-43CC-9E4C-084D1A4EA6F6}" type="pres">
      <dgm:prSet presAssocID="{9DF0C957-8BA0-4000-AFB6-2A59F791B90D}" presName="background2" presStyleLbl="node2" presStyleIdx="3" presStyleCnt="6"/>
      <dgm:spPr/>
    </dgm:pt>
    <dgm:pt modelId="{AF598ACE-BB1A-41A2-8282-D0CA205E6F5D}" type="pres">
      <dgm:prSet presAssocID="{9DF0C957-8BA0-4000-AFB6-2A59F791B90D}" presName="text2" presStyleLbl="fgAcc2" presStyleIdx="3" presStyleCnt="6" custScaleX="127468" custLinFactX="46202" custLinFactY="-67237" custLinFactNeighborX="100000" custLinFactNeighborY="-100000">
        <dgm:presLayoutVars>
          <dgm:chPref val="3"/>
        </dgm:presLayoutVars>
      </dgm:prSet>
      <dgm:spPr/>
      <dgm:t>
        <a:bodyPr/>
        <a:lstStyle/>
        <a:p>
          <a:endParaRPr lang="pl-PL"/>
        </a:p>
      </dgm:t>
    </dgm:pt>
    <dgm:pt modelId="{AC5E6C6D-7BC1-48CE-8D76-6C70EBB9709D}" type="pres">
      <dgm:prSet presAssocID="{9DF0C957-8BA0-4000-AFB6-2A59F791B90D}" presName="hierChild3" presStyleCnt="0"/>
      <dgm:spPr/>
    </dgm:pt>
    <dgm:pt modelId="{6F23F50B-9BE1-4384-A22C-86F889B2D464}" type="pres">
      <dgm:prSet presAssocID="{596A4EC5-841C-429C-85D7-331DB123AB95}" presName="Name10" presStyleLbl="parChTrans1D2" presStyleIdx="4" presStyleCnt="6"/>
      <dgm:spPr/>
      <dgm:t>
        <a:bodyPr/>
        <a:lstStyle/>
        <a:p>
          <a:endParaRPr lang="pl-PL"/>
        </a:p>
      </dgm:t>
    </dgm:pt>
    <dgm:pt modelId="{88CCD26F-6EA0-45C8-9004-E1887FBEC4DA}" type="pres">
      <dgm:prSet presAssocID="{1D8E18C1-BDC3-4B4E-9A0B-B2EDA089A2EA}" presName="hierRoot2" presStyleCnt="0"/>
      <dgm:spPr/>
    </dgm:pt>
    <dgm:pt modelId="{C36B2B6A-A1C9-49AA-A87F-2862C00B8D3D}" type="pres">
      <dgm:prSet presAssocID="{1D8E18C1-BDC3-4B4E-9A0B-B2EDA089A2EA}" presName="composite2" presStyleCnt="0"/>
      <dgm:spPr/>
    </dgm:pt>
    <dgm:pt modelId="{C56B054E-DF7D-42D3-8727-A0C4F7838337}" type="pres">
      <dgm:prSet presAssocID="{1D8E18C1-BDC3-4B4E-9A0B-B2EDA089A2EA}" presName="background2" presStyleLbl="node2" presStyleIdx="4" presStyleCnt="6"/>
      <dgm:spPr/>
    </dgm:pt>
    <dgm:pt modelId="{50BAAA1D-3226-4D96-8846-DCDAA0951497}" type="pres">
      <dgm:prSet presAssocID="{1D8E18C1-BDC3-4B4E-9A0B-B2EDA089A2EA}" presName="text2" presStyleLbl="fgAcc2" presStyleIdx="4" presStyleCnt="6" custLinFactX="-100000" custLinFactY="-70088" custLinFactNeighborX="-168259" custLinFactNeighborY="-100000">
        <dgm:presLayoutVars>
          <dgm:chPref val="3"/>
        </dgm:presLayoutVars>
      </dgm:prSet>
      <dgm:spPr/>
      <dgm:t>
        <a:bodyPr/>
        <a:lstStyle/>
        <a:p>
          <a:endParaRPr lang="pl-PL"/>
        </a:p>
      </dgm:t>
    </dgm:pt>
    <dgm:pt modelId="{EC2738BB-F9B8-45D2-B073-510A38B4181B}" type="pres">
      <dgm:prSet presAssocID="{1D8E18C1-BDC3-4B4E-9A0B-B2EDA089A2EA}" presName="hierChild3" presStyleCnt="0"/>
      <dgm:spPr/>
    </dgm:pt>
    <dgm:pt modelId="{714DCDE0-75CA-4AD9-9685-0538F82F67A2}" type="pres">
      <dgm:prSet presAssocID="{1AFBB385-A7C2-4FF1-9C00-398BA385D6B5}" presName="Name10" presStyleLbl="parChTrans1D2" presStyleIdx="5" presStyleCnt="6"/>
      <dgm:spPr/>
      <dgm:t>
        <a:bodyPr/>
        <a:lstStyle/>
        <a:p>
          <a:endParaRPr lang="pl-PL"/>
        </a:p>
      </dgm:t>
    </dgm:pt>
    <dgm:pt modelId="{6B580AE8-ACED-4193-A402-0AD6906A8085}" type="pres">
      <dgm:prSet presAssocID="{6F16099D-E769-457A-A715-4ED4A1EEDBE0}" presName="hierRoot2" presStyleCnt="0"/>
      <dgm:spPr/>
    </dgm:pt>
    <dgm:pt modelId="{6AE25079-A4B9-43F1-B519-90281A732AE6}" type="pres">
      <dgm:prSet presAssocID="{6F16099D-E769-457A-A715-4ED4A1EEDBE0}" presName="composite2" presStyleCnt="0"/>
      <dgm:spPr/>
    </dgm:pt>
    <dgm:pt modelId="{E2CECD11-1E69-43B2-B2B9-58DFDC3CD72D}" type="pres">
      <dgm:prSet presAssocID="{6F16099D-E769-457A-A715-4ED4A1EEDBE0}" presName="background2" presStyleLbl="node2" presStyleIdx="5" presStyleCnt="6"/>
      <dgm:spPr/>
    </dgm:pt>
    <dgm:pt modelId="{D49E80F2-4885-4457-BF52-9CBCA659A39F}" type="pres">
      <dgm:prSet presAssocID="{6F16099D-E769-457A-A715-4ED4A1EEDBE0}" presName="text2" presStyleLbl="fgAcc2" presStyleIdx="5" presStyleCnt="6" custScaleX="130759" custLinFactX="-100000" custLinFactY="-70088" custLinFactNeighborX="-165035" custLinFactNeighborY="-100000">
        <dgm:presLayoutVars>
          <dgm:chPref val="3"/>
        </dgm:presLayoutVars>
      </dgm:prSet>
      <dgm:spPr/>
      <dgm:t>
        <a:bodyPr/>
        <a:lstStyle/>
        <a:p>
          <a:endParaRPr lang="pl-PL"/>
        </a:p>
      </dgm:t>
    </dgm:pt>
    <dgm:pt modelId="{01562184-5740-49E6-9622-AECC6161524D}" type="pres">
      <dgm:prSet presAssocID="{6F16099D-E769-457A-A715-4ED4A1EEDBE0}" presName="hierChild3" presStyleCnt="0"/>
      <dgm:spPr/>
    </dgm:pt>
  </dgm:ptLst>
  <dgm:cxnLst>
    <dgm:cxn modelId="{6A097AE8-0B38-49BA-B981-A931FAEAC184}" type="presOf" srcId="{9DF0C957-8BA0-4000-AFB6-2A59F791B90D}" destId="{AF598ACE-BB1A-41A2-8282-D0CA205E6F5D}" srcOrd="0" destOrd="0" presId="urn:microsoft.com/office/officeart/2005/8/layout/hierarchy1"/>
    <dgm:cxn modelId="{68536CA5-F06E-4596-B25B-598CD090B779}" srcId="{4F74AD83-10F0-4C6C-81B9-CAB8799B345F}" destId="{C83E0B3F-F2FA-437B-99E0-D3BD1629674E}" srcOrd="0" destOrd="0" parTransId="{66D4CD7C-CB87-470D-B388-33E2416EB398}" sibTransId="{E3655516-A0C4-4F2E-A94D-5B472F5D0CC0}"/>
    <dgm:cxn modelId="{676FCB0B-EE12-4EC3-893F-084EF306BF08}" srcId="{4F74AD83-10F0-4C6C-81B9-CAB8799B345F}" destId="{92F4620A-F686-4C79-9260-0934B3531893}" srcOrd="1" destOrd="0" parTransId="{6E8D8AC8-B1F8-47AB-8B14-09665FB9A2FF}" sibTransId="{3598F87F-C7A7-4603-B31A-E27FE66376E4}"/>
    <dgm:cxn modelId="{57963E0F-2087-4F6B-9699-AFBAC580250E}" type="presOf" srcId="{1AFBB385-A7C2-4FF1-9C00-398BA385D6B5}" destId="{714DCDE0-75CA-4AD9-9685-0538F82F67A2}" srcOrd="0" destOrd="0" presId="urn:microsoft.com/office/officeart/2005/8/layout/hierarchy1"/>
    <dgm:cxn modelId="{18C9488F-7747-4D64-90D3-38A5C9745C40}" type="presOf" srcId="{2BC008A5-BF98-4880-922C-77670911ECCE}" destId="{D635EA37-F20B-40D8-B993-CAC929967EDC}" srcOrd="0" destOrd="0" presId="urn:microsoft.com/office/officeart/2005/8/layout/hierarchy1"/>
    <dgm:cxn modelId="{49FE1A37-C558-4148-964C-8E16157F5FD4}" srcId="{92F4620A-F686-4C79-9260-0934B3531893}" destId="{6E2DA464-139E-4762-8C17-925419E3DCAB}" srcOrd="1" destOrd="0" parTransId="{F77DCDE8-E8CF-4796-89F3-190853A66FFB}" sibTransId="{232ABB5E-34F7-47F3-82E6-ECE441C98D2C}"/>
    <dgm:cxn modelId="{7A4F2EA9-83C3-4CBB-BFCF-29DC72A562DB}" type="presOf" srcId="{92F4620A-F686-4C79-9260-0934B3531893}" destId="{E2426055-C3BE-4D47-A37A-DFBC10F5CC8C}" srcOrd="0" destOrd="0" presId="urn:microsoft.com/office/officeart/2005/8/layout/hierarchy1"/>
    <dgm:cxn modelId="{866CA8B3-9459-4607-A868-669647613C28}" type="presOf" srcId="{C83E0B3F-F2FA-437B-99E0-D3BD1629674E}" destId="{CEB34118-C9AB-4730-9106-23712C7F7C5C}" srcOrd="0" destOrd="0" presId="urn:microsoft.com/office/officeart/2005/8/layout/hierarchy1"/>
    <dgm:cxn modelId="{9286FF01-0A8A-4F9E-B744-5D6A483034D8}" type="presOf" srcId="{6E8D8AC8-B1F8-47AB-8B14-09665FB9A2FF}" destId="{66E162FC-8E30-427C-91A3-E2A1769DE6C8}" srcOrd="0" destOrd="0" presId="urn:microsoft.com/office/officeart/2005/8/layout/hierarchy1"/>
    <dgm:cxn modelId="{22271072-24F5-4A8E-B311-8787A4A46224}" type="presOf" srcId="{66D4CD7C-CB87-470D-B388-33E2416EB398}" destId="{2895A38B-31C7-4C78-9456-FC0FA9961E91}" srcOrd="0" destOrd="0" presId="urn:microsoft.com/office/officeart/2005/8/layout/hierarchy1"/>
    <dgm:cxn modelId="{5A3278D1-AB7F-4205-8573-AA0070D596F6}" type="presOf" srcId="{4F74AD83-10F0-4C6C-81B9-CAB8799B345F}" destId="{079C92EF-73C4-4E7F-B8D8-E0A4BFA985CE}" srcOrd="0" destOrd="0" presId="urn:microsoft.com/office/officeart/2005/8/layout/hierarchy1"/>
    <dgm:cxn modelId="{7C5D3D27-45E4-4D6A-9C96-5AB1881D2658}" type="presOf" srcId="{6E2DA464-139E-4762-8C17-925419E3DCAB}" destId="{E46B023E-7C98-4086-B8F6-6FF576033CA9}" srcOrd="0" destOrd="0" presId="urn:microsoft.com/office/officeart/2005/8/layout/hierarchy1"/>
    <dgm:cxn modelId="{483697FF-E5AD-4230-B778-F9C5A6824298}" srcId="{A8DCEBFF-58A5-4C8A-A486-2499D82E4E11}" destId="{4F74AD83-10F0-4C6C-81B9-CAB8799B345F}" srcOrd="0" destOrd="0" parTransId="{EE367D27-6D6C-4BDC-9324-5460AFE00339}" sibTransId="{C534CD64-C1BF-4D61-BF84-1D8585CF1180}"/>
    <dgm:cxn modelId="{A98F20D5-3941-46F7-8C02-243253282A44}" srcId="{4F74AD83-10F0-4C6C-81B9-CAB8799B345F}" destId="{1D8E18C1-BDC3-4B4E-9A0B-B2EDA089A2EA}" srcOrd="4" destOrd="0" parTransId="{596A4EC5-841C-429C-85D7-331DB123AB95}" sibTransId="{D674DD2B-15FB-438D-BBD2-C8C820285C2F}"/>
    <dgm:cxn modelId="{CE82BB1F-A724-4FDD-8D58-7C395151AE5E}" srcId="{92F4620A-F686-4C79-9260-0934B3531893}" destId="{B721F330-04CB-4994-8F68-1AE27B62508B}" srcOrd="0" destOrd="0" parTransId="{D3F57C7E-F63F-40DA-91EB-9E60627C5B0B}" sibTransId="{7EF118C5-1104-48A3-9FE1-57EA682AE78A}"/>
    <dgm:cxn modelId="{AA43EEB9-7005-4C26-9D66-4FE9AD20806D}" type="presOf" srcId="{B721F330-04CB-4994-8F68-1AE27B62508B}" destId="{4FD08EA4-7A48-4B74-9FCC-937D29345A11}" srcOrd="0" destOrd="0" presId="urn:microsoft.com/office/officeart/2005/8/layout/hierarchy1"/>
    <dgm:cxn modelId="{F0F2F652-A56D-40DF-8FC6-5074596D8E7E}" srcId="{4F74AD83-10F0-4C6C-81B9-CAB8799B345F}" destId="{9DF0C957-8BA0-4000-AFB6-2A59F791B90D}" srcOrd="3" destOrd="0" parTransId="{EAA790E6-541B-433B-A7AA-1C0C65188903}" sibTransId="{30E32429-18DC-4AB5-B3F3-F4A7C54780E0}"/>
    <dgm:cxn modelId="{4C1A124E-B712-46FD-A664-B18F5B8D08CC}" srcId="{4F74AD83-10F0-4C6C-81B9-CAB8799B345F}" destId="{2BC008A5-BF98-4880-922C-77670911ECCE}" srcOrd="2" destOrd="0" parTransId="{26FA629E-2072-4A97-A1B0-426F2D88A4C4}" sibTransId="{4651469F-BE80-4B18-A6AD-086302874BFC}"/>
    <dgm:cxn modelId="{A260B7AD-7826-4C3A-BAA1-6F3C5A16AC6E}" type="presOf" srcId="{A8DCEBFF-58A5-4C8A-A486-2499D82E4E11}" destId="{D821E502-A8E3-4781-B6D4-8D5B3023E8FB}" srcOrd="0" destOrd="0" presId="urn:microsoft.com/office/officeart/2005/8/layout/hierarchy1"/>
    <dgm:cxn modelId="{8FAE0E64-E130-46D0-A07D-01D86A572D1B}" type="presOf" srcId="{6F16099D-E769-457A-A715-4ED4A1EEDBE0}" destId="{D49E80F2-4885-4457-BF52-9CBCA659A39F}" srcOrd="0" destOrd="0" presId="urn:microsoft.com/office/officeart/2005/8/layout/hierarchy1"/>
    <dgm:cxn modelId="{DFD22B7C-5270-4C85-B00C-3DE43C581D30}" type="presOf" srcId="{1D8E18C1-BDC3-4B4E-9A0B-B2EDA089A2EA}" destId="{50BAAA1D-3226-4D96-8846-DCDAA0951497}" srcOrd="0" destOrd="0" presId="urn:microsoft.com/office/officeart/2005/8/layout/hierarchy1"/>
    <dgm:cxn modelId="{1EA9FF20-BE36-429E-85C4-17F572E4BAE6}" srcId="{4F74AD83-10F0-4C6C-81B9-CAB8799B345F}" destId="{6F16099D-E769-457A-A715-4ED4A1EEDBE0}" srcOrd="5" destOrd="0" parTransId="{1AFBB385-A7C2-4FF1-9C00-398BA385D6B5}" sibTransId="{960BD7C6-7AFF-45B3-87C2-91F739E92D51}"/>
    <dgm:cxn modelId="{8F8439A6-F369-44CA-B535-201B1264AAE3}" type="presOf" srcId="{EAA790E6-541B-433B-A7AA-1C0C65188903}" destId="{8FE3BBAD-FFA1-44CD-B065-E5ADF1C11CD2}" srcOrd="0" destOrd="0" presId="urn:microsoft.com/office/officeart/2005/8/layout/hierarchy1"/>
    <dgm:cxn modelId="{ADC5750B-8322-417C-B98E-944BAAF5BE6F}" type="presOf" srcId="{F77DCDE8-E8CF-4796-89F3-190853A66FFB}" destId="{5F7252FE-F21F-4AC4-B73C-8BEDAAAB73A0}" srcOrd="0" destOrd="0" presId="urn:microsoft.com/office/officeart/2005/8/layout/hierarchy1"/>
    <dgm:cxn modelId="{AB44D995-D977-4D6C-86B3-ADB8111A77ED}" type="presOf" srcId="{596A4EC5-841C-429C-85D7-331DB123AB95}" destId="{6F23F50B-9BE1-4384-A22C-86F889B2D464}" srcOrd="0" destOrd="0" presId="urn:microsoft.com/office/officeart/2005/8/layout/hierarchy1"/>
    <dgm:cxn modelId="{92E4BA09-3C94-490A-A12A-543C5C98C2EC}" type="presOf" srcId="{26FA629E-2072-4A97-A1B0-426F2D88A4C4}" destId="{9223EAF0-7950-49B1-89EF-4CF6856985AF}" srcOrd="0" destOrd="0" presId="urn:microsoft.com/office/officeart/2005/8/layout/hierarchy1"/>
    <dgm:cxn modelId="{FB77D3DE-33DD-46CB-89D4-55009C5623F9}" type="presOf" srcId="{D3F57C7E-F63F-40DA-91EB-9E60627C5B0B}" destId="{F27E801D-32B5-46CE-BC69-E33FB13AEABF}" srcOrd="0" destOrd="0" presId="urn:microsoft.com/office/officeart/2005/8/layout/hierarchy1"/>
    <dgm:cxn modelId="{35D9B539-3DDF-4E2E-AB88-74ECD68A7D44}" type="presParOf" srcId="{D821E502-A8E3-4781-B6D4-8D5B3023E8FB}" destId="{F995AE67-993F-42D3-B66F-7B425B1A03B2}" srcOrd="0" destOrd="0" presId="urn:microsoft.com/office/officeart/2005/8/layout/hierarchy1"/>
    <dgm:cxn modelId="{EBB146E1-7CB1-4352-A64D-052F7FEFB61D}" type="presParOf" srcId="{F995AE67-993F-42D3-B66F-7B425B1A03B2}" destId="{55507AF0-79AE-41A2-8196-B96322823B09}" srcOrd="0" destOrd="0" presId="urn:microsoft.com/office/officeart/2005/8/layout/hierarchy1"/>
    <dgm:cxn modelId="{07CA5863-5FCA-4DDE-8BEE-93CF9997A379}" type="presParOf" srcId="{55507AF0-79AE-41A2-8196-B96322823B09}" destId="{A37F3C88-A501-4EC2-AA8B-3E1DF433FC11}" srcOrd="0" destOrd="0" presId="urn:microsoft.com/office/officeart/2005/8/layout/hierarchy1"/>
    <dgm:cxn modelId="{A5F23C1F-FA4B-4839-99BE-65D473856930}" type="presParOf" srcId="{55507AF0-79AE-41A2-8196-B96322823B09}" destId="{079C92EF-73C4-4E7F-B8D8-E0A4BFA985CE}" srcOrd="1" destOrd="0" presId="urn:microsoft.com/office/officeart/2005/8/layout/hierarchy1"/>
    <dgm:cxn modelId="{48F07F6C-FA90-4EAB-9539-83B54E448AFE}" type="presParOf" srcId="{F995AE67-993F-42D3-B66F-7B425B1A03B2}" destId="{195EC57C-1DAB-489D-ADD0-7869B924BBDA}" srcOrd="1" destOrd="0" presId="urn:microsoft.com/office/officeart/2005/8/layout/hierarchy1"/>
    <dgm:cxn modelId="{54AD2E73-39D1-4C8B-8662-70309C7BA359}" type="presParOf" srcId="{195EC57C-1DAB-489D-ADD0-7869B924BBDA}" destId="{2895A38B-31C7-4C78-9456-FC0FA9961E91}" srcOrd="0" destOrd="0" presId="urn:microsoft.com/office/officeart/2005/8/layout/hierarchy1"/>
    <dgm:cxn modelId="{63AA478C-5E72-4D0F-9F66-BD9A9AAD5EE8}" type="presParOf" srcId="{195EC57C-1DAB-489D-ADD0-7869B924BBDA}" destId="{45563ABF-34BE-4AE9-8BE1-5E78E97F9D0C}" srcOrd="1" destOrd="0" presId="urn:microsoft.com/office/officeart/2005/8/layout/hierarchy1"/>
    <dgm:cxn modelId="{A955DF81-B4C9-4835-B7FB-4087024D6AE4}" type="presParOf" srcId="{45563ABF-34BE-4AE9-8BE1-5E78E97F9D0C}" destId="{A8A3F6EC-6F58-431A-BAA5-CA3A0B94B9F9}" srcOrd="0" destOrd="0" presId="urn:microsoft.com/office/officeart/2005/8/layout/hierarchy1"/>
    <dgm:cxn modelId="{3BDBF0F2-F536-4569-8B68-62B185230332}" type="presParOf" srcId="{A8A3F6EC-6F58-431A-BAA5-CA3A0B94B9F9}" destId="{D0BCDE6E-23C1-484C-870E-EDF64049DF67}" srcOrd="0" destOrd="0" presId="urn:microsoft.com/office/officeart/2005/8/layout/hierarchy1"/>
    <dgm:cxn modelId="{EF722597-AF92-4F6F-B126-0FB31E82230B}" type="presParOf" srcId="{A8A3F6EC-6F58-431A-BAA5-CA3A0B94B9F9}" destId="{CEB34118-C9AB-4730-9106-23712C7F7C5C}" srcOrd="1" destOrd="0" presId="urn:microsoft.com/office/officeart/2005/8/layout/hierarchy1"/>
    <dgm:cxn modelId="{D82B48BB-F415-434E-92D5-75F138157967}" type="presParOf" srcId="{45563ABF-34BE-4AE9-8BE1-5E78E97F9D0C}" destId="{C7258D79-C990-4D2F-8042-070CDD21AB68}" srcOrd="1" destOrd="0" presId="urn:microsoft.com/office/officeart/2005/8/layout/hierarchy1"/>
    <dgm:cxn modelId="{BAA3FA99-EAF2-45DF-BC01-5744F1F7B4FC}" type="presParOf" srcId="{195EC57C-1DAB-489D-ADD0-7869B924BBDA}" destId="{66E162FC-8E30-427C-91A3-E2A1769DE6C8}" srcOrd="2" destOrd="0" presId="urn:microsoft.com/office/officeart/2005/8/layout/hierarchy1"/>
    <dgm:cxn modelId="{7DBA9090-52FB-440C-B178-5AD9CA770C9C}" type="presParOf" srcId="{195EC57C-1DAB-489D-ADD0-7869B924BBDA}" destId="{6FB83034-73C5-43F9-AA16-7D96555558E1}" srcOrd="3" destOrd="0" presId="urn:microsoft.com/office/officeart/2005/8/layout/hierarchy1"/>
    <dgm:cxn modelId="{A7EE722C-D398-49D0-8EEA-9CC9BBED229A}" type="presParOf" srcId="{6FB83034-73C5-43F9-AA16-7D96555558E1}" destId="{70360CF4-7A7A-4868-8D18-0EE08F0D35C7}" srcOrd="0" destOrd="0" presId="urn:microsoft.com/office/officeart/2005/8/layout/hierarchy1"/>
    <dgm:cxn modelId="{49135B93-6F7E-4F2A-B454-147B8B9B3BE6}" type="presParOf" srcId="{70360CF4-7A7A-4868-8D18-0EE08F0D35C7}" destId="{B12EAE51-7022-4FBD-AC7B-7DF98FC9BA52}" srcOrd="0" destOrd="0" presId="urn:microsoft.com/office/officeart/2005/8/layout/hierarchy1"/>
    <dgm:cxn modelId="{02185E28-42AF-4D8D-AEFA-5ECACB4A2C9B}" type="presParOf" srcId="{70360CF4-7A7A-4868-8D18-0EE08F0D35C7}" destId="{E2426055-C3BE-4D47-A37A-DFBC10F5CC8C}" srcOrd="1" destOrd="0" presId="urn:microsoft.com/office/officeart/2005/8/layout/hierarchy1"/>
    <dgm:cxn modelId="{D0662BF9-61D4-4E41-B2A8-F46245B06591}" type="presParOf" srcId="{6FB83034-73C5-43F9-AA16-7D96555558E1}" destId="{D7CE17D1-8B45-4827-B1B8-F5333B22C832}" srcOrd="1" destOrd="0" presId="urn:microsoft.com/office/officeart/2005/8/layout/hierarchy1"/>
    <dgm:cxn modelId="{55EEBA53-99EF-4B24-93BF-50E06C6749AF}" type="presParOf" srcId="{D7CE17D1-8B45-4827-B1B8-F5333B22C832}" destId="{F27E801D-32B5-46CE-BC69-E33FB13AEABF}" srcOrd="0" destOrd="0" presId="urn:microsoft.com/office/officeart/2005/8/layout/hierarchy1"/>
    <dgm:cxn modelId="{724F52EA-CBE7-43D9-A89F-24250B45ABA6}" type="presParOf" srcId="{D7CE17D1-8B45-4827-B1B8-F5333B22C832}" destId="{E0A0E23B-9C52-411D-B912-910D0CF4DEF6}" srcOrd="1" destOrd="0" presId="urn:microsoft.com/office/officeart/2005/8/layout/hierarchy1"/>
    <dgm:cxn modelId="{4AE602D9-9B74-41D1-9DDB-44CB2D0CFD8A}" type="presParOf" srcId="{E0A0E23B-9C52-411D-B912-910D0CF4DEF6}" destId="{F4BBF776-14FF-4933-BDC0-D24ABDDEBA4F}" srcOrd="0" destOrd="0" presId="urn:microsoft.com/office/officeart/2005/8/layout/hierarchy1"/>
    <dgm:cxn modelId="{C47BBF66-E60E-4DA5-8469-072E97B3AF83}" type="presParOf" srcId="{F4BBF776-14FF-4933-BDC0-D24ABDDEBA4F}" destId="{FB75D96F-4196-4198-8E89-E4B573D4E613}" srcOrd="0" destOrd="0" presId="urn:microsoft.com/office/officeart/2005/8/layout/hierarchy1"/>
    <dgm:cxn modelId="{68FAB3E1-07AF-4300-A2C9-F76C04E76C95}" type="presParOf" srcId="{F4BBF776-14FF-4933-BDC0-D24ABDDEBA4F}" destId="{4FD08EA4-7A48-4B74-9FCC-937D29345A11}" srcOrd="1" destOrd="0" presId="urn:microsoft.com/office/officeart/2005/8/layout/hierarchy1"/>
    <dgm:cxn modelId="{9E1E1232-2908-4747-BFFD-F8AC06167CDD}" type="presParOf" srcId="{E0A0E23B-9C52-411D-B912-910D0CF4DEF6}" destId="{EE1E23A3-FE34-466F-B685-2319E369514F}" srcOrd="1" destOrd="0" presId="urn:microsoft.com/office/officeart/2005/8/layout/hierarchy1"/>
    <dgm:cxn modelId="{489BE5B0-99C1-45DF-9144-D04DCE19BB8D}" type="presParOf" srcId="{D7CE17D1-8B45-4827-B1B8-F5333B22C832}" destId="{5F7252FE-F21F-4AC4-B73C-8BEDAAAB73A0}" srcOrd="2" destOrd="0" presId="urn:microsoft.com/office/officeart/2005/8/layout/hierarchy1"/>
    <dgm:cxn modelId="{0EE0BFDB-64A3-4176-A1E5-24680982B233}" type="presParOf" srcId="{D7CE17D1-8B45-4827-B1B8-F5333B22C832}" destId="{27909081-881E-4D59-825D-C82C442728E9}" srcOrd="3" destOrd="0" presId="urn:microsoft.com/office/officeart/2005/8/layout/hierarchy1"/>
    <dgm:cxn modelId="{11001105-4A08-4889-98C8-7AEA24E266A1}" type="presParOf" srcId="{27909081-881E-4D59-825D-C82C442728E9}" destId="{98E46D72-0215-47FC-B6BE-BEF8FD1A005C}" srcOrd="0" destOrd="0" presId="urn:microsoft.com/office/officeart/2005/8/layout/hierarchy1"/>
    <dgm:cxn modelId="{4CBD6F22-6AA8-42D7-A837-D0098D645700}" type="presParOf" srcId="{98E46D72-0215-47FC-B6BE-BEF8FD1A005C}" destId="{CDEA04CC-C693-408F-913E-B6E57806CD51}" srcOrd="0" destOrd="0" presId="urn:microsoft.com/office/officeart/2005/8/layout/hierarchy1"/>
    <dgm:cxn modelId="{D9B3A7D4-2990-4756-9BA5-406B4D36087B}" type="presParOf" srcId="{98E46D72-0215-47FC-B6BE-BEF8FD1A005C}" destId="{E46B023E-7C98-4086-B8F6-6FF576033CA9}" srcOrd="1" destOrd="0" presId="urn:microsoft.com/office/officeart/2005/8/layout/hierarchy1"/>
    <dgm:cxn modelId="{BFD5328B-E9FB-4C37-B088-56E144D6D056}" type="presParOf" srcId="{27909081-881E-4D59-825D-C82C442728E9}" destId="{06B518E9-799C-4C37-8D04-5B4C6234AFAE}" srcOrd="1" destOrd="0" presId="urn:microsoft.com/office/officeart/2005/8/layout/hierarchy1"/>
    <dgm:cxn modelId="{A7E4F5B4-D5A4-4445-B72F-820A34705F5A}" type="presParOf" srcId="{195EC57C-1DAB-489D-ADD0-7869B924BBDA}" destId="{9223EAF0-7950-49B1-89EF-4CF6856985AF}" srcOrd="4" destOrd="0" presId="urn:microsoft.com/office/officeart/2005/8/layout/hierarchy1"/>
    <dgm:cxn modelId="{B8C1EE5D-4475-4657-85D1-FFC59B9F828D}" type="presParOf" srcId="{195EC57C-1DAB-489D-ADD0-7869B924BBDA}" destId="{EC65AD9E-FE79-4B3A-9E18-E2EB5720AE50}" srcOrd="5" destOrd="0" presId="urn:microsoft.com/office/officeart/2005/8/layout/hierarchy1"/>
    <dgm:cxn modelId="{CB2EEC6A-81D5-4F28-99AF-DBDE336400A5}" type="presParOf" srcId="{EC65AD9E-FE79-4B3A-9E18-E2EB5720AE50}" destId="{2057BE75-A987-4391-B838-8967B4FD4A3A}" srcOrd="0" destOrd="0" presId="urn:microsoft.com/office/officeart/2005/8/layout/hierarchy1"/>
    <dgm:cxn modelId="{7823E3B6-2350-4CE9-8CB6-14BFDA2C382E}" type="presParOf" srcId="{2057BE75-A987-4391-B838-8967B4FD4A3A}" destId="{2095156E-F8BC-488D-89CC-3BBB32903BA1}" srcOrd="0" destOrd="0" presId="urn:microsoft.com/office/officeart/2005/8/layout/hierarchy1"/>
    <dgm:cxn modelId="{61B6B068-6828-4097-99BE-8755830F4986}" type="presParOf" srcId="{2057BE75-A987-4391-B838-8967B4FD4A3A}" destId="{D635EA37-F20B-40D8-B993-CAC929967EDC}" srcOrd="1" destOrd="0" presId="urn:microsoft.com/office/officeart/2005/8/layout/hierarchy1"/>
    <dgm:cxn modelId="{D5B920B5-9A19-4A72-B5A7-78FC8A2F8A71}" type="presParOf" srcId="{EC65AD9E-FE79-4B3A-9E18-E2EB5720AE50}" destId="{26C85AF7-2A1D-4DED-8F93-6B0B7B403E20}" srcOrd="1" destOrd="0" presId="urn:microsoft.com/office/officeart/2005/8/layout/hierarchy1"/>
    <dgm:cxn modelId="{F850AFC1-6E2C-4299-ACA8-BC2EE8AB2747}" type="presParOf" srcId="{195EC57C-1DAB-489D-ADD0-7869B924BBDA}" destId="{8FE3BBAD-FFA1-44CD-B065-E5ADF1C11CD2}" srcOrd="6" destOrd="0" presId="urn:microsoft.com/office/officeart/2005/8/layout/hierarchy1"/>
    <dgm:cxn modelId="{7CB19926-A7D2-40A5-9F07-080AEAA89750}" type="presParOf" srcId="{195EC57C-1DAB-489D-ADD0-7869B924BBDA}" destId="{BCA40759-9A70-425F-81FF-5B197E0AB8FD}" srcOrd="7" destOrd="0" presId="urn:microsoft.com/office/officeart/2005/8/layout/hierarchy1"/>
    <dgm:cxn modelId="{ED5DF2B5-FE4F-45C4-8B92-9D0FD3DD6B89}" type="presParOf" srcId="{BCA40759-9A70-425F-81FF-5B197E0AB8FD}" destId="{1DFD7F4A-C44C-49DF-A65E-DCCC9217ABEA}" srcOrd="0" destOrd="0" presId="urn:microsoft.com/office/officeart/2005/8/layout/hierarchy1"/>
    <dgm:cxn modelId="{741173AB-2787-4471-8A1D-16CB1DA95CE9}" type="presParOf" srcId="{1DFD7F4A-C44C-49DF-A65E-DCCC9217ABEA}" destId="{9CBDA9D8-0647-43CC-9E4C-084D1A4EA6F6}" srcOrd="0" destOrd="0" presId="urn:microsoft.com/office/officeart/2005/8/layout/hierarchy1"/>
    <dgm:cxn modelId="{D06E9E9B-CB74-4F09-B4B8-FDB9B2BDC180}" type="presParOf" srcId="{1DFD7F4A-C44C-49DF-A65E-DCCC9217ABEA}" destId="{AF598ACE-BB1A-41A2-8282-D0CA205E6F5D}" srcOrd="1" destOrd="0" presId="urn:microsoft.com/office/officeart/2005/8/layout/hierarchy1"/>
    <dgm:cxn modelId="{9C71C03D-B9D9-4F03-8011-F617B8BFC1F9}" type="presParOf" srcId="{BCA40759-9A70-425F-81FF-5B197E0AB8FD}" destId="{AC5E6C6D-7BC1-48CE-8D76-6C70EBB9709D}" srcOrd="1" destOrd="0" presId="urn:microsoft.com/office/officeart/2005/8/layout/hierarchy1"/>
    <dgm:cxn modelId="{F583D887-585F-4824-A6E7-F66FFA91470C}" type="presParOf" srcId="{195EC57C-1DAB-489D-ADD0-7869B924BBDA}" destId="{6F23F50B-9BE1-4384-A22C-86F889B2D464}" srcOrd="8" destOrd="0" presId="urn:microsoft.com/office/officeart/2005/8/layout/hierarchy1"/>
    <dgm:cxn modelId="{9BDB6555-5CC5-453B-BCFA-E7BA9C55C90E}" type="presParOf" srcId="{195EC57C-1DAB-489D-ADD0-7869B924BBDA}" destId="{88CCD26F-6EA0-45C8-9004-E1887FBEC4DA}" srcOrd="9" destOrd="0" presId="urn:microsoft.com/office/officeart/2005/8/layout/hierarchy1"/>
    <dgm:cxn modelId="{1690D23F-1A69-4D90-966C-73139BE1A16A}" type="presParOf" srcId="{88CCD26F-6EA0-45C8-9004-E1887FBEC4DA}" destId="{C36B2B6A-A1C9-49AA-A87F-2862C00B8D3D}" srcOrd="0" destOrd="0" presId="urn:microsoft.com/office/officeart/2005/8/layout/hierarchy1"/>
    <dgm:cxn modelId="{733AEDAB-1603-42B6-B2EF-ECD98714DBBD}" type="presParOf" srcId="{C36B2B6A-A1C9-49AA-A87F-2862C00B8D3D}" destId="{C56B054E-DF7D-42D3-8727-A0C4F7838337}" srcOrd="0" destOrd="0" presId="urn:microsoft.com/office/officeart/2005/8/layout/hierarchy1"/>
    <dgm:cxn modelId="{2AF2EEFB-3B40-45A8-B89C-7C244CBCED76}" type="presParOf" srcId="{C36B2B6A-A1C9-49AA-A87F-2862C00B8D3D}" destId="{50BAAA1D-3226-4D96-8846-DCDAA0951497}" srcOrd="1" destOrd="0" presId="urn:microsoft.com/office/officeart/2005/8/layout/hierarchy1"/>
    <dgm:cxn modelId="{9C3E96ED-51C3-46C8-A37D-37EF3631E2EB}" type="presParOf" srcId="{88CCD26F-6EA0-45C8-9004-E1887FBEC4DA}" destId="{EC2738BB-F9B8-45D2-B073-510A38B4181B}" srcOrd="1" destOrd="0" presId="urn:microsoft.com/office/officeart/2005/8/layout/hierarchy1"/>
    <dgm:cxn modelId="{ECCEDF62-3D3F-446D-AC78-3DB4178FEED7}" type="presParOf" srcId="{195EC57C-1DAB-489D-ADD0-7869B924BBDA}" destId="{714DCDE0-75CA-4AD9-9685-0538F82F67A2}" srcOrd="10" destOrd="0" presId="urn:microsoft.com/office/officeart/2005/8/layout/hierarchy1"/>
    <dgm:cxn modelId="{D1E3B1C7-632A-4360-9782-D37F1826C5D0}" type="presParOf" srcId="{195EC57C-1DAB-489D-ADD0-7869B924BBDA}" destId="{6B580AE8-ACED-4193-A402-0AD6906A8085}" srcOrd="11" destOrd="0" presId="urn:microsoft.com/office/officeart/2005/8/layout/hierarchy1"/>
    <dgm:cxn modelId="{6EC4B7E2-DEBB-4272-9539-BA4A63E396C0}" type="presParOf" srcId="{6B580AE8-ACED-4193-A402-0AD6906A8085}" destId="{6AE25079-A4B9-43F1-B519-90281A732AE6}" srcOrd="0" destOrd="0" presId="urn:microsoft.com/office/officeart/2005/8/layout/hierarchy1"/>
    <dgm:cxn modelId="{AE1CB429-1966-4D2E-B5E7-0EEB954921F1}" type="presParOf" srcId="{6AE25079-A4B9-43F1-B519-90281A732AE6}" destId="{E2CECD11-1E69-43B2-B2B9-58DFDC3CD72D}" srcOrd="0" destOrd="0" presId="urn:microsoft.com/office/officeart/2005/8/layout/hierarchy1"/>
    <dgm:cxn modelId="{2B0B68CC-FCD5-4A8F-9808-92E3FF0A8628}" type="presParOf" srcId="{6AE25079-A4B9-43F1-B519-90281A732AE6}" destId="{D49E80F2-4885-4457-BF52-9CBCA659A39F}" srcOrd="1" destOrd="0" presId="urn:microsoft.com/office/officeart/2005/8/layout/hierarchy1"/>
    <dgm:cxn modelId="{0A95FEC8-C2A0-4BA5-8D7F-A4680A01C49A}" type="presParOf" srcId="{6B580AE8-ACED-4193-A402-0AD6906A8085}" destId="{01562184-5740-49E6-9622-AECC6161524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10CCBA-8EAF-4F76-9A3C-F1122FC32288}" type="datetimeFigureOut">
              <a:rPr lang="pl-PL" smtClean="0"/>
              <a:t>2016-03-25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D1068A-9A71-4354-89AB-BE7FE05C7A98}" type="slidenum">
              <a:rPr lang="pl-PL" smtClean="0"/>
              <a:t>‹#›</a:t>
            </a:fld>
            <a:endParaRPr lang="pl-PL"/>
          </a:p>
        </p:txBody>
      </p:sp>
    </p:spTree>
    <p:extLst>
      <p:ext uri="{BB962C8B-B14F-4D97-AF65-F5344CB8AC3E}">
        <p14:creationId xmlns:p14="http://schemas.microsoft.com/office/powerpoint/2010/main" val="3789474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4D1068A-9A71-4354-89AB-BE7FE05C7A98}" type="slidenum">
              <a:rPr lang="pl-PL" smtClean="0"/>
              <a:t>9</a:t>
            </a:fld>
            <a:endParaRPr lang="pl-PL"/>
          </a:p>
        </p:txBody>
      </p:sp>
    </p:spTree>
    <p:extLst>
      <p:ext uri="{BB962C8B-B14F-4D97-AF65-F5344CB8AC3E}">
        <p14:creationId xmlns:p14="http://schemas.microsoft.com/office/powerpoint/2010/main" val="370408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l-PL" smtClean="0"/>
              <a:t>Kliknij, aby edytować styl</a:t>
            </a:r>
            <a:endParaRPr kumimoji="0" lang="en-US"/>
          </a:p>
        </p:txBody>
      </p:sp>
      <p:sp>
        <p:nvSpPr>
          <p:cNvPr id="9" name="Podtytuł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6400800" y="6355080"/>
            <a:ext cx="2286000" cy="365760"/>
          </a:xfrm>
        </p:spPr>
        <p:txBody>
          <a:bodyPr/>
          <a:lstStyle>
            <a:lvl1pPr>
              <a:defRPr sz="1400"/>
            </a:lvl1pPr>
          </a:lstStyle>
          <a:p>
            <a:fld id="{FD17FA3B-C404-4317-B0BC-953931111309}" type="datetimeFigureOut">
              <a:rPr lang="pl-PL" smtClean="0"/>
              <a:t>2016-03-25</a:t>
            </a:fld>
            <a:endParaRPr lang="pl-PL"/>
          </a:p>
        </p:txBody>
      </p:sp>
      <p:sp>
        <p:nvSpPr>
          <p:cNvPr id="17" name="Symbol zastępczy stopki 16"/>
          <p:cNvSpPr>
            <a:spLocks noGrp="1"/>
          </p:cNvSpPr>
          <p:nvPr>
            <p:ph type="ftr" sz="quarter" idx="11"/>
          </p:nvPr>
        </p:nvSpPr>
        <p:spPr>
          <a:xfrm>
            <a:off x="2898648" y="6355080"/>
            <a:ext cx="3474720" cy="365760"/>
          </a:xfrm>
        </p:spPr>
        <p:txBody>
          <a:bodyPr/>
          <a:lstStyle/>
          <a:p>
            <a:endParaRPr lang="pl-PL"/>
          </a:p>
        </p:txBody>
      </p:sp>
      <p:sp>
        <p:nvSpPr>
          <p:cNvPr id="29" name="Symbol zastępczy numeru slajdu 28"/>
          <p:cNvSpPr>
            <a:spLocks noGrp="1"/>
          </p:cNvSpPr>
          <p:nvPr>
            <p:ph type="sldNum" sz="quarter" idx="12"/>
          </p:nvPr>
        </p:nvSpPr>
        <p:spPr>
          <a:xfrm>
            <a:off x="1216152" y="6355080"/>
            <a:ext cx="1219200" cy="365760"/>
          </a:xfrm>
        </p:spPr>
        <p:txBody>
          <a:bodyPr/>
          <a:lstStyle/>
          <a:p>
            <a:fld id="{0931897F-8F23-433E-A660-EFF8D3EDA506}" type="slidenum">
              <a:rPr lang="pl-PL" smtClean="0"/>
              <a:t>‹#›</a:t>
            </a:fld>
            <a:endParaRPr lang="pl-PL"/>
          </a:p>
        </p:txBody>
      </p:sp>
      <p:sp>
        <p:nvSpPr>
          <p:cNvPr id="21" name="Prostokąt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Prostokąt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Prostokąt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Prostokąt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
        <p:nvSpPr>
          <p:cNvPr id="7" name="Łącznik prostoliniowy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ójkąt równoramienny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Łącznik prostoliniowy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FD17FA3B-C404-4317-B0BC-953931111309}" type="datetimeFigureOut">
              <a:rPr lang="pl-PL" smtClean="0"/>
              <a:t>2016-03-25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
        <p:nvSpPr>
          <p:cNvPr id="8" name="Symbol zastępczy zawartości 7"/>
          <p:cNvSpPr>
            <a:spLocks noGrp="1"/>
          </p:cNvSpPr>
          <p:nvPr>
            <p:ph sz="quarter" idx="1"/>
          </p:nvPr>
        </p:nvSpPr>
        <p:spPr>
          <a:xfrm>
            <a:off x="457200" y="1219200"/>
            <a:ext cx="8229600"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6400800" y="6355080"/>
            <a:ext cx="2286000" cy="365760"/>
          </a:xfrm>
        </p:spPr>
        <p:txBody>
          <a:bodyPr/>
          <a:lstStyle/>
          <a:p>
            <a:fld id="{FD17FA3B-C404-4317-B0BC-953931111309}" type="datetimeFigureOut">
              <a:rPr lang="pl-PL" smtClean="0"/>
              <a:t>2016-03-25</a:t>
            </a:fld>
            <a:endParaRPr lang="pl-PL"/>
          </a:p>
        </p:txBody>
      </p:sp>
      <p:sp>
        <p:nvSpPr>
          <p:cNvPr id="5" name="Symbol zastępczy stopki 4"/>
          <p:cNvSpPr>
            <a:spLocks noGrp="1"/>
          </p:cNvSpPr>
          <p:nvPr>
            <p:ph type="ftr" sz="quarter" idx="11"/>
          </p:nvPr>
        </p:nvSpPr>
        <p:spPr>
          <a:xfrm>
            <a:off x="2898648" y="6355080"/>
            <a:ext cx="3474720" cy="365760"/>
          </a:xfrm>
        </p:spPr>
        <p:txBody>
          <a:bodyPr/>
          <a:lstStyle/>
          <a:p>
            <a:endParaRPr lang="pl-PL"/>
          </a:p>
        </p:txBody>
      </p:sp>
      <p:sp>
        <p:nvSpPr>
          <p:cNvPr id="6" name="Symbol zastępczy numeru slajdu 5"/>
          <p:cNvSpPr>
            <a:spLocks noGrp="1"/>
          </p:cNvSpPr>
          <p:nvPr>
            <p:ph type="sldNum" sz="quarter" idx="12"/>
          </p:nvPr>
        </p:nvSpPr>
        <p:spPr>
          <a:xfrm>
            <a:off x="1069848" y="6355080"/>
            <a:ext cx="1520952" cy="365760"/>
          </a:xfrm>
        </p:spPr>
        <p:txBody>
          <a:bodyPr/>
          <a:lstStyle/>
          <a:p>
            <a:fld id="{0931897F-8F23-433E-A660-EFF8D3EDA506}" type="slidenum">
              <a:rPr lang="pl-PL" smtClean="0"/>
              <a:t>‹#›</a:t>
            </a:fld>
            <a:endParaRPr lang="pl-PL"/>
          </a:p>
        </p:txBody>
      </p:sp>
      <p:sp>
        <p:nvSpPr>
          <p:cNvPr id="7" name="Prostokąt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FD17FA3B-C404-4317-B0BC-953931111309}" type="datetimeFigureOut">
              <a:rPr lang="pl-PL" smtClean="0"/>
              <a:t>2016-03-25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9" name="Symbol zastępczy zawartości 8"/>
          <p:cNvSpPr>
            <a:spLocks noGrp="1"/>
          </p:cNvSpPr>
          <p:nvPr>
            <p:ph sz="quarter" idx="1"/>
          </p:nvPr>
        </p:nvSpPr>
        <p:spPr>
          <a:xfrm>
            <a:off x="457200" y="1219200"/>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632198" y="1216152"/>
            <a:ext cx="4041648" cy="493776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FD17FA3B-C404-4317-B0BC-953931111309}" type="datetimeFigureOut">
              <a:rPr lang="pl-PL" smtClean="0"/>
              <a:t>2016-03-25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
        <p:nvSpPr>
          <p:cNvPr id="11" name="Symbol zastępczy zawartości 10"/>
          <p:cNvSpPr>
            <a:spLocks noGrp="1"/>
          </p:cNvSpPr>
          <p:nvPr>
            <p:ph sz="quarter" idx="2"/>
          </p:nvPr>
        </p:nvSpPr>
        <p:spPr>
          <a:xfrm>
            <a:off x="457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648200" y="2133600"/>
            <a:ext cx="4038600" cy="4038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914400"/>
          </a:xfrm>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FD17FA3B-C404-4317-B0BC-953931111309}" type="datetimeFigureOut">
              <a:rPr lang="pl-PL" smtClean="0"/>
              <a:t>2016-03-25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2016-03-25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
        <p:nvSpPr>
          <p:cNvPr id="5" name="Łącznik prostoliniowy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ójkąt równoramienny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2016-03-25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8" name="Łącznik prostoliniow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Łącznik prostoliniowy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zawartości 11"/>
          <p:cNvSpPr>
            <a:spLocks noGrp="1"/>
          </p:cNvSpPr>
          <p:nvPr>
            <p:ph sz="quarter" idx="1"/>
          </p:nvPr>
        </p:nvSpPr>
        <p:spPr>
          <a:xfrm>
            <a:off x="304800" y="304800"/>
            <a:ext cx="57150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2016-03-25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
        <p:nvSpPr>
          <p:cNvPr id="8" name="Łącznik prostoliniowy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ójkąt równoramienny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152400"/>
            <a:ext cx="8229600" cy="990600"/>
          </a:xfrm>
          <a:prstGeom prst="rect">
            <a:avLst/>
          </a:prstGeom>
        </p:spPr>
        <p:txBody>
          <a:bodyPr vert="horz"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D17FA3B-C404-4317-B0BC-953931111309}" type="datetimeFigureOut">
              <a:rPr lang="pl-PL" smtClean="0"/>
              <a:t>2016-03-25</a:t>
            </a:fld>
            <a:endParaRPr lang="pl-PL"/>
          </a:p>
        </p:txBody>
      </p:sp>
      <p:sp>
        <p:nvSpPr>
          <p:cNvPr id="3" name="Symbol zastępczy stopki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931897F-8F23-433E-A660-EFF8D3EDA506}" type="slidenum">
              <a:rPr lang="pl-PL" smtClean="0"/>
              <a:t>‹#›</a:t>
            </a:fld>
            <a:endParaRPr lang="pl-PL"/>
          </a:p>
        </p:txBody>
      </p:sp>
      <p:sp>
        <p:nvSpPr>
          <p:cNvPr id="28" name="Łącznik prostoliniowy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Łącznik prostoliniowy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równoramienny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Środki zapobiegawcze</a:t>
            </a:r>
            <a:endParaRPr lang="pl-PL" dirty="0"/>
          </a:p>
        </p:txBody>
      </p:sp>
      <p:sp>
        <p:nvSpPr>
          <p:cNvPr id="3" name="Podtytuł 2"/>
          <p:cNvSpPr>
            <a:spLocks noGrp="1"/>
          </p:cNvSpPr>
          <p:nvPr>
            <p:ph type="subTitle" idx="1"/>
          </p:nvPr>
        </p:nvSpPr>
        <p:spPr/>
        <p:txBody>
          <a:bodyPr>
            <a:normAutofit/>
          </a:bodyPr>
          <a:lstStyle/>
          <a:p>
            <a:r>
              <a:rPr lang="pl-PL" dirty="0" smtClean="0"/>
              <a:t>Środki przymusu cz. 2</a:t>
            </a:r>
          </a:p>
          <a:p>
            <a:endParaRPr lang="pl-PL" sz="1400" dirty="0"/>
          </a:p>
        </p:txBody>
      </p:sp>
    </p:spTree>
    <p:extLst>
      <p:ext uri="{BB962C8B-B14F-4D97-AF65-F5344CB8AC3E}">
        <p14:creationId xmlns:p14="http://schemas.microsoft.com/office/powerpoint/2010/main" val="314143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Tymczasowe aresztowanie – uwagi ogólne</a:t>
            </a:r>
            <a:endParaRPr lang="pl-PL" dirty="0"/>
          </a:p>
        </p:txBody>
      </p:sp>
      <p:sp>
        <p:nvSpPr>
          <p:cNvPr id="3" name="Symbol zastępczy zawartości 2"/>
          <p:cNvSpPr>
            <a:spLocks noGrp="1"/>
          </p:cNvSpPr>
          <p:nvPr>
            <p:ph sz="quarter" idx="1"/>
          </p:nvPr>
        </p:nvSpPr>
        <p:spPr/>
        <p:txBody>
          <a:bodyPr/>
          <a:lstStyle/>
          <a:p>
            <a:r>
              <a:rPr lang="pl-PL" dirty="0"/>
              <a:t>izolacyjny środek zapobiegawczy</a:t>
            </a:r>
          </a:p>
          <a:p>
            <a:r>
              <a:rPr lang="pl-PL" b="1" dirty="0" smtClean="0"/>
              <a:t>zasada </a:t>
            </a:r>
            <a:r>
              <a:rPr lang="pl-PL" b="1" dirty="0"/>
              <a:t>proporcjonalności:</a:t>
            </a:r>
          </a:p>
          <a:p>
            <a:pPr marL="0" indent="0">
              <a:buNone/>
            </a:pPr>
            <a:r>
              <a:rPr lang="pl-PL" dirty="0"/>
              <a:t>tymczasowego aresztowania nie stosuje się, jeżeli wystarczający jest inny środek zapobiegawczy (art. 257 § 1 k.p.k.)</a:t>
            </a:r>
          </a:p>
          <a:p>
            <a:r>
              <a:rPr lang="pl-PL" dirty="0"/>
              <a:t>zakaz kumulacji, dopuszczalne warunkowe </a:t>
            </a:r>
            <a:r>
              <a:rPr lang="pl-PL" dirty="0" smtClean="0"/>
              <a:t>tymczasowe aresztowanie (art. 257 </a:t>
            </a:r>
            <a:r>
              <a:rPr lang="pl-PL" dirty="0"/>
              <a:t>§ 2)</a:t>
            </a:r>
          </a:p>
          <a:p>
            <a:r>
              <a:rPr lang="pl-PL" b="1" dirty="0"/>
              <a:t>zasada fakultatywności:</a:t>
            </a:r>
          </a:p>
          <a:p>
            <a:pPr marL="0" indent="0">
              <a:buNone/>
            </a:pPr>
            <a:r>
              <a:rPr lang="pl-PL" dirty="0"/>
              <a:t>t</a:t>
            </a:r>
            <a:r>
              <a:rPr lang="pl-PL" dirty="0" smtClean="0"/>
              <a:t>ymczasowe aresztowanie </a:t>
            </a:r>
            <a:r>
              <a:rPr lang="pl-PL" dirty="0"/>
              <a:t>nie jest </a:t>
            </a:r>
            <a:r>
              <a:rPr lang="pl-PL" dirty="0" smtClean="0"/>
              <a:t>obligatoryjne, </a:t>
            </a:r>
            <a:r>
              <a:rPr lang="pl-PL" dirty="0"/>
              <a:t>a można je zastosować tylko, gdy zachodzą przesłanki ogólne i jedna szczególna</a:t>
            </a:r>
          </a:p>
          <a:p>
            <a:endParaRPr lang="pl-PL" dirty="0"/>
          </a:p>
        </p:txBody>
      </p:sp>
    </p:spTree>
    <p:extLst>
      <p:ext uri="{BB962C8B-B14F-4D97-AF65-F5344CB8AC3E}">
        <p14:creationId xmlns:p14="http://schemas.microsoft.com/office/powerpoint/2010/main" val="305281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rgbClr val="C00000"/>
                </a:solidFill>
              </a:rPr>
              <a:t>UWAGA!!! </a:t>
            </a:r>
            <a:r>
              <a:rPr lang="pl-PL" b="1" dirty="0" smtClean="0">
                <a:solidFill>
                  <a:srgbClr val="C00000"/>
                </a:solidFill>
              </a:rPr>
              <a:t>NOWE REGULACJE</a:t>
            </a:r>
            <a:r>
              <a:rPr lang="pl-PL" dirty="0"/>
              <a:t/>
            </a:r>
            <a:br>
              <a:rPr lang="pl-PL" dirty="0"/>
            </a:br>
            <a:endParaRPr lang="pl-PL" dirty="0"/>
          </a:p>
        </p:txBody>
      </p:sp>
      <p:sp>
        <p:nvSpPr>
          <p:cNvPr id="3" name="Symbol zastępczy zawartości 2"/>
          <p:cNvSpPr>
            <a:spLocks noGrp="1"/>
          </p:cNvSpPr>
          <p:nvPr>
            <p:ph sz="quarter" idx="1"/>
          </p:nvPr>
        </p:nvSpPr>
        <p:spPr>
          <a:xfrm>
            <a:off x="179512" y="1219200"/>
            <a:ext cx="8640960" cy="5638800"/>
          </a:xfrm>
        </p:spPr>
        <p:txBody>
          <a:bodyPr>
            <a:normAutofit/>
          </a:bodyPr>
          <a:lstStyle/>
          <a:p>
            <a:pPr marL="274320" lvl="1" indent="0">
              <a:buNone/>
            </a:pPr>
            <a:endParaRPr lang="pl-PL" sz="2800" dirty="0" smtClean="0"/>
          </a:p>
          <a:p>
            <a:endParaRPr lang="pl-PL" dirty="0"/>
          </a:p>
        </p:txBody>
      </p:sp>
      <p:sp>
        <p:nvSpPr>
          <p:cNvPr id="6" name="Prostokąt 5"/>
          <p:cNvSpPr/>
          <p:nvPr/>
        </p:nvSpPr>
        <p:spPr>
          <a:xfrm>
            <a:off x="0" y="1083945"/>
            <a:ext cx="9144000" cy="5909310"/>
          </a:xfrm>
          <a:prstGeom prst="rect">
            <a:avLst/>
          </a:prstGeom>
        </p:spPr>
        <p:txBody>
          <a:bodyPr wrap="square">
            <a:spAutoFit/>
          </a:bodyPr>
          <a:lstStyle/>
          <a:p>
            <a:r>
              <a:rPr lang="pl-PL" sz="1400" b="1" dirty="0" smtClean="0">
                <a:solidFill>
                  <a:srgbClr val="00B050"/>
                </a:solidFill>
              </a:rPr>
              <a:t>Zmiana</a:t>
            </a:r>
            <a:r>
              <a:rPr lang="pl-PL" sz="1400" b="1" dirty="0">
                <a:solidFill>
                  <a:srgbClr val="00B050"/>
                </a:solidFill>
              </a:rPr>
              <a:t>: Art. 252. § </a:t>
            </a:r>
            <a:r>
              <a:rPr lang="pl-PL" sz="1400" b="1" dirty="0" smtClean="0">
                <a:solidFill>
                  <a:srgbClr val="00B050"/>
                </a:solidFill>
              </a:rPr>
              <a:t>1</a:t>
            </a:r>
            <a:r>
              <a:rPr lang="pl-PL" sz="1400" b="1" dirty="0">
                <a:solidFill>
                  <a:srgbClr val="00B050"/>
                </a:solidFill>
              </a:rPr>
              <a:t> </a:t>
            </a:r>
            <a:r>
              <a:rPr lang="pl-PL" sz="1400" b="1" dirty="0" smtClean="0">
                <a:solidFill>
                  <a:srgbClr val="00B050"/>
                </a:solidFill>
              </a:rPr>
              <a:t> </a:t>
            </a:r>
            <a:r>
              <a:rPr lang="pl-PL" sz="1400" dirty="0"/>
              <a:t>Na postanowienie w przedmiocie środka zapobiegawczego przysługuje zażalenie na zasadach ogólnych, </a:t>
            </a:r>
            <a:r>
              <a:rPr lang="pl-PL" sz="1400" strike="sngStrike" dirty="0"/>
              <a:t>z wyjątkiem, o którym mowa w § 2 </a:t>
            </a:r>
            <a:r>
              <a:rPr lang="pl-PL" sz="1400" dirty="0">
                <a:solidFill>
                  <a:srgbClr val="00B050"/>
                </a:solidFill>
              </a:rPr>
              <a:t>chyba że ustawa stanowi inaczej</a:t>
            </a:r>
            <a:r>
              <a:rPr lang="pl-PL" sz="1400" dirty="0"/>
              <a:t>.</a:t>
            </a:r>
          </a:p>
          <a:p>
            <a:r>
              <a:rPr lang="pl-PL" sz="1400" dirty="0"/>
              <a:t>§ 2. Na postanowienie prokuratora w przedmiocie środka zapobiegawczego zażalenie przysługuje do sądu rejonowego, w którego okręgu prowadzi się postępowanie.</a:t>
            </a:r>
          </a:p>
          <a:p>
            <a:r>
              <a:rPr lang="pl-PL" sz="1400" dirty="0"/>
              <a:t>§ 3</a:t>
            </a:r>
            <a:r>
              <a:rPr lang="pl-PL" sz="1400" strike="sngStrike" dirty="0"/>
              <a:t>. Zażalenie na postanowienie w przedmiocie środka zapobiegawczego sąd rozpoznaje niezwłocznie</a:t>
            </a:r>
            <a:r>
              <a:rPr lang="pl-PL" sz="1400" dirty="0"/>
              <a:t>.</a:t>
            </a:r>
          </a:p>
          <a:p>
            <a:r>
              <a:rPr lang="pl-PL" sz="1400" dirty="0"/>
              <a:t>§ 3. </a:t>
            </a:r>
            <a:r>
              <a:rPr lang="pl-PL" sz="1400" dirty="0" smtClean="0"/>
              <a:t>Zażalenie </a:t>
            </a:r>
            <a:r>
              <a:rPr lang="pl-PL" sz="1400" dirty="0"/>
              <a:t>na postanowienie w przedmiocie środka zapobiegawczego sąd rozpoznaje niezwłocznie, </a:t>
            </a:r>
            <a:r>
              <a:rPr lang="pl-PL" sz="1400" b="1" dirty="0">
                <a:solidFill>
                  <a:srgbClr val="00B050"/>
                </a:solidFill>
              </a:rPr>
              <a:t>z tym że zażalenie na postanowienie w przedmiocie tymczasowego aresztowania nie później niż przed upływem 7 dni od przekazania sądowi zażalenia wraz z niezbędnymi aktami.</a:t>
            </a:r>
          </a:p>
          <a:p>
            <a:endParaRPr lang="pl-PL" sz="1400" dirty="0">
              <a:solidFill>
                <a:srgbClr val="00B050"/>
              </a:solidFill>
            </a:endParaRPr>
          </a:p>
          <a:p>
            <a:r>
              <a:rPr lang="pl-PL" sz="1400" b="1" dirty="0">
                <a:solidFill>
                  <a:srgbClr val="00B050"/>
                </a:solidFill>
              </a:rPr>
              <a:t>Ratio legis zmian</a:t>
            </a:r>
            <a:r>
              <a:rPr lang="pl-PL" sz="1400" dirty="0">
                <a:solidFill>
                  <a:srgbClr val="00B050"/>
                </a:solidFill>
              </a:rPr>
              <a:t>: </a:t>
            </a:r>
            <a:r>
              <a:rPr lang="pl-PL" sz="1400" dirty="0"/>
              <a:t>W art. 252 k.p.k. modyfikacja dotyczy § 1 i 3 tego przepisu i ma na celu dostosowanie przepisu do rozwiązań płynących z innych norm kodeksu (§ 1) oraz przyspieszenie procedowania zażaleniowego w sprawach dotyczących środków zapobiegawczych (§ 3). Obecnie w § 1 przyjmuje się, że zażalenie na postanowienie w przedmiocie takiego środka przysługuje „na zasadach ogólnych”, a więc do organu wyższego rzędu, „z wyjątkiem, o którym mowa w § 2”, mimo że także z innych uregulowań wynikają wyjątki w tej materii, gdyż zakłada się tam tzw. instancję poziomą (zob. art. 263 § 5 czy art. 426 § 2 k.p.k.). Także i niniejszy projekt zakłada dodatkową regulację w tej kwestii, gdyż w proponowanym art. 538 § 2 k.p.k. zakłada zażalenie na postanowienie Sądu Najwyższego o zastosowaniu tymczasowego aresztowania po uchyleniu wyroku w trybie kasacji przyjmując, że sądem odwoławczym będzie tu równorzędny skład Sądu Najwyższego. Z tych też względów dokonuje się zmiany w treści § 1 art. 252 k.p.k. przyjmując, że zażalenie na postanowienie w przedmiocie środka zapobiegawczego służy nadal na zasadach ogólnych, „chyba że ustawa stanowi inaczej”, co obejmie zarówno dotychczasowy wyjątek z § 2, jak i odmienne regulacje w tej kwestii wynikające z innych przepisów kodeksu. Natomiast zmiana w § 3 art. 252 k.p.k., który dotychczas ogranicza się jedynie do przyjęcia, że zażalenie w przedmiocie środka zapobiegawczego sąd rozpoznaje niezwłocznie, polega na uzupełnieniu tego przepisu o wskazanie, że - gdy dotyczy ono tymczasowego aresztowania - winno to nastąpić „nie później niż przed upływem 7 dni” od przekazania tego zażalenia wraz z aktami sądowi odwoławczemu. Jest to reakcja na występujące niestety w praktyce przypadki zdecydowanie dłuższego czasu rozpoznawania takich zażaleń, a należy mieć na uwadze, że dotyczą one pozbawienia obywatela wolności, czyli wkraczania w konstytucyjnie chronioną wolność osobistą, zatem w tym zakresie niezbędne są określone, w tym terminowe, rygory także dla działania sądów.</a:t>
            </a:r>
          </a:p>
        </p:txBody>
      </p:sp>
    </p:spTree>
    <p:extLst>
      <p:ext uri="{BB962C8B-B14F-4D97-AF65-F5344CB8AC3E}">
        <p14:creationId xmlns:p14="http://schemas.microsoft.com/office/powerpoint/2010/main" val="279327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rgbClr val="C00000"/>
                </a:solidFill>
              </a:rPr>
              <a:t>UWAGA!!! </a:t>
            </a:r>
            <a:r>
              <a:rPr lang="pl-PL" b="1" dirty="0" smtClean="0">
                <a:solidFill>
                  <a:srgbClr val="C00000"/>
                </a:solidFill>
              </a:rPr>
              <a:t>NOWE REGULACJE</a:t>
            </a:r>
            <a:r>
              <a:rPr lang="pl-PL" dirty="0"/>
              <a:t/>
            </a:r>
            <a:br>
              <a:rPr lang="pl-PL" dirty="0"/>
            </a:br>
            <a:endParaRPr lang="pl-PL" dirty="0"/>
          </a:p>
        </p:txBody>
      </p:sp>
      <p:sp>
        <p:nvSpPr>
          <p:cNvPr id="3" name="Symbol zastępczy zawartości 2"/>
          <p:cNvSpPr>
            <a:spLocks noGrp="1"/>
          </p:cNvSpPr>
          <p:nvPr>
            <p:ph sz="quarter" idx="1"/>
          </p:nvPr>
        </p:nvSpPr>
        <p:spPr>
          <a:xfrm>
            <a:off x="179512" y="1219200"/>
            <a:ext cx="8640960" cy="5638800"/>
          </a:xfrm>
        </p:spPr>
        <p:txBody>
          <a:bodyPr>
            <a:normAutofit/>
          </a:bodyPr>
          <a:lstStyle/>
          <a:p>
            <a:pPr marL="274320" lvl="1" indent="0">
              <a:buNone/>
            </a:pPr>
            <a:endParaRPr lang="pl-PL" sz="2800" dirty="0" smtClean="0"/>
          </a:p>
          <a:p>
            <a:endParaRPr lang="pl-PL" dirty="0"/>
          </a:p>
        </p:txBody>
      </p:sp>
      <p:sp>
        <p:nvSpPr>
          <p:cNvPr id="5" name="Prostokąt 4"/>
          <p:cNvSpPr/>
          <p:nvPr/>
        </p:nvSpPr>
        <p:spPr>
          <a:xfrm>
            <a:off x="212917" y="908720"/>
            <a:ext cx="8784976" cy="6124754"/>
          </a:xfrm>
          <a:prstGeom prst="rect">
            <a:avLst/>
          </a:prstGeom>
        </p:spPr>
        <p:txBody>
          <a:bodyPr wrap="square">
            <a:spAutoFit/>
          </a:bodyPr>
          <a:lstStyle/>
          <a:p>
            <a:r>
              <a:rPr lang="pl-PL" sz="1400" b="1" dirty="0" smtClean="0">
                <a:solidFill>
                  <a:srgbClr val="0070C0"/>
                </a:solidFill>
              </a:rPr>
              <a:t>Zmiana</a:t>
            </a:r>
            <a:r>
              <a:rPr lang="pl-PL" sz="1400" b="1" dirty="0">
                <a:solidFill>
                  <a:srgbClr val="0070C0"/>
                </a:solidFill>
              </a:rPr>
              <a:t>: </a:t>
            </a:r>
            <a:r>
              <a:rPr lang="pl-PL" sz="1400" b="1" dirty="0" smtClean="0">
                <a:solidFill>
                  <a:srgbClr val="0070C0"/>
                </a:solidFill>
              </a:rPr>
              <a:t> </a:t>
            </a:r>
            <a:r>
              <a:rPr lang="pl-PL" sz="1400" dirty="0" smtClean="0"/>
              <a:t>Art</a:t>
            </a:r>
            <a:r>
              <a:rPr lang="pl-PL" sz="1400" dirty="0"/>
              <a:t>. 249. § 5. Prokurator i obrońca mają prawo wziąć udział w posiedzeniu sądu dotyczącym przedłużenia stosowania tymczasowego aresztowania oraz rozpoznania zażalenia na zastosowanie lub przedłużenie tego środka zapobiegawczego. </a:t>
            </a:r>
            <a:r>
              <a:rPr lang="pl-PL" sz="1400" b="1" dirty="0" smtClean="0">
                <a:solidFill>
                  <a:srgbClr val="C00000"/>
                </a:solidFill>
              </a:rPr>
              <a:t>Na </a:t>
            </a:r>
            <a:r>
              <a:rPr lang="pl-PL" sz="1400" b="1" dirty="0">
                <a:solidFill>
                  <a:srgbClr val="C00000"/>
                </a:solidFill>
              </a:rPr>
              <a:t>żądanie oskarżonego, który nie ma obrońcy, wyznacza się do tej czynności obrońcę z urzędu. </a:t>
            </a:r>
            <a:r>
              <a:rPr lang="pl-PL" sz="1400" dirty="0"/>
              <a:t>Zarządzenie może wydać także referendarz sądowy. Niestawiennictwo obrońcy lub prokuratora należycie zawiadomionych o terminie nie tamuje rozpoznania sprawy.</a:t>
            </a:r>
          </a:p>
          <a:p>
            <a:endParaRPr lang="pl-PL" sz="1400" dirty="0"/>
          </a:p>
          <a:p>
            <a:endParaRPr lang="pl-PL" sz="1400" dirty="0"/>
          </a:p>
          <a:p>
            <a:r>
              <a:rPr lang="pl-PL" sz="1400" b="1" dirty="0">
                <a:solidFill>
                  <a:srgbClr val="0070C0"/>
                </a:solidFill>
              </a:rPr>
              <a:t>Ratio legis zmian</a:t>
            </a:r>
            <a:r>
              <a:rPr lang="pl-PL" sz="1400" dirty="0"/>
              <a:t>:  Dodaje się zdanie drugie przyjmując, że gdy oskarżony, którego środek ten dotyczy, nie ma obrońcy, ustanawia się mu obrońcę z urzędu dla zapewnienia mu obrony formalnej w zakresie wskazanych czynności. W aktualnym stanie prawnym takiego wymogu nie było, zatem dopuszczano możliwość braku w ogóle reprezentacji oskarżonego na tych posiedzeniach, co z uwagi na to, że chodzi o pozbawianie człowieka wolności, budzi zasadne zastrzeżenia, tak od strony konstytucyjnej, jak i konwencyjnej. Nadal jednak nie będzie wymagane każdorazowe sprowadzanie samego oskarżonego (podejrzanego) na wskazane posiedzenia, a i niestawienie się prokuratora lub obrońcy na to posiedzenie mimo prawidłowego powiadomienia nie będzie tamowało rozpoznania sprawy. Niezbędne będzie natomiast zmodyfikowanie rozporządzenia wykonawczego Ministra Sprawiedliwości dotyczącego opłat za czynności adwokackie, aby objąć nim także opłaty dla obrońcy z urzędu ustanowionego ad hoc tylko do określonej czynności procesowej - tu udziału w posiedzeniu, o którym mowa w art. 249 § 5 k.p.k. - z tym wszak, że w razie obciążenia, następnie w wyroku, kosztami procesu oskarżonego, do kosztów, jakie będzie on musiał uiścić Skarbowi Państwa, włączona będzie także owa opłata. </a:t>
            </a:r>
          </a:p>
          <a:p>
            <a:endParaRPr lang="pl-PL" sz="1400" dirty="0"/>
          </a:p>
          <a:p>
            <a:r>
              <a:rPr lang="pl-PL" sz="1400" dirty="0"/>
              <a:t>* Powyższa zmiana koresponduje w bezpośredni sposób z nowym art. 80a. § </a:t>
            </a:r>
            <a:r>
              <a:rPr lang="pl-PL" sz="1400" dirty="0" smtClean="0"/>
              <a:t>1</a:t>
            </a:r>
            <a:r>
              <a:rPr lang="pl-PL" sz="1400" dirty="0"/>
              <a:t>, </a:t>
            </a:r>
            <a:r>
              <a:rPr lang="pl-PL" sz="1400" dirty="0" smtClean="0"/>
              <a:t>który </a:t>
            </a:r>
            <a:r>
              <a:rPr lang="pl-PL" sz="1400" dirty="0"/>
              <a:t>stanowi: </a:t>
            </a:r>
          </a:p>
          <a:p>
            <a:endParaRPr lang="pl-PL" sz="1400" dirty="0"/>
          </a:p>
          <a:p>
            <a:r>
              <a:rPr lang="pl-PL" sz="1400" dirty="0"/>
              <a:t>Na wniosek oskarżonego, który nie ma obrońcy z wyboru, prezes sądu, sąd lub referendarz sądowy wyznacza w postępowaniu sądowym obrońcę z urzędu, chyba że ma zastosowanie art. 79 § 1 lub 2 albo art. 80. W takim wypadku udział obrońcy w rozprawie głównej jest obowiązkowy. § 2. </a:t>
            </a:r>
            <a:r>
              <a:rPr lang="pl-PL" sz="1400" b="1" dirty="0">
                <a:solidFill>
                  <a:srgbClr val="0070C0"/>
                </a:solidFill>
              </a:rPr>
              <a:t>Przepis § 1 zdanie pierwsze stosuje się odpowiednio do wyznaczenia obrońcy w celu dokonania określonej czynności procesowej w toku postępowania sądowego,</a:t>
            </a:r>
          </a:p>
          <a:p>
            <a:endParaRPr lang="pl-PL" sz="1400" b="1" dirty="0">
              <a:solidFill>
                <a:srgbClr val="0070C0"/>
              </a:solidFill>
            </a:endParaRPr>
          </a:p>
        </p:txBody>
      </p:sp>
    </p:spTree>
    <p:extLst>
      <p:ext uri="{BB962C8B-B14F-4D97-AF65-F5344CB8AC3E}">
        <p14:creationId xmlns:p14="http://schemas.microsoft.com/office/powerpoint/2010/main" val="2759546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rgbClr val="C00000"/>
                </a:solidFill>
              </a:rPr>
              <a:t>UWAGA!!! </a:t>
            </a:r>
            <a:r>
              <a:rPr lang="pl-PL" b="1" dirty="0" smtClean="0">
                <a:solidFill>
                  <a:srgbClr val="C00000"/>
                </a:solidFill>
              </a:rPr>
              <a:t>NOWE REGULACJE</a:t>
            </a:r>
            <a:r>
              <a:rPr lang="pl-PL" dirty="0"/>
              <a:t/>
            </a:r>
            <a:br>
              <a:rPr lang="pl-PL" dirty="0"/>
            </a:br>
            <a:endParaRPr lang="pl-PL" dirty="0"/>
          </a:p>
        </p:txBody>
      </p:sp>
      <p:sp>
        <p:nvSpPr>
          <p:cNvPr id="3" name="Symbol zastępczy zawartości 2"/>
          <p:cNvSpPr>
            <a:spLocks noGrp="1"/>
          </p:cNvSpPr>
          <p:nvPr>
            <p:ph sz="quarter" idx="1"/>
          </p:nvPr>
        </p:nvSpPr>
        <p:spPr>
          <a:xfrm>
            <a:off x="143508" y="980728"/>
            <a:ext cx="8856984" cy="5638800"/>
          </a:xfrm>
        </p:spPr>
        <p:txBody>
          <a:bodyPr>
            <a:normAutofit fontScale="62500" lnSpcReduction="20000"/>
          </a:bodyPr>
          <a:lstStyle/>
          <a:p>
            <a:pPr marL="274320" lvl="1" indent="0">
              <a:buNone/>
            </a:pPr>
            <a:endParaRPr lang="pl-PL" sz="2800" dirty="0" smtClean="0"/>
          </a:p>
          <a:p>
            <a:pPr marL="274320" lvl="1" indent="0">
              <a:buNone/>
            </a:pPr>
            <a:r>
              <a:rPr lang="pl-PL" sz="2600" dirty="0" smtClean="0"/>
              <a:t>Zmiana: </a:t>
            </a:r>
            <a:r>
              <a:rPr lang="pl-PL" sz="2600" dirty="0"/>
              <a:t>nowy </a:t>
            </a:r>
            <a:r>
              <a:rPr lang="pl-PL" sz="2600" dirty="0" smtClean="0"/>
              <a:t>art</a:t>
            </a:r>
            <a:r>
              <a:rPr lang="pl-PL" sz="2600" dirty="0"/>
              <a:t>. 249a k.p.k</a:t>
            </a:r>
            <a:r>
              <a:rPr lang="pl-PL" sz="2600" dirty="0" smtClean="0"/>
              <a:t>.</a:t>
            </a:r>
            <a:endParaRPr lang="pl-PL" sz="2600" dirty="0"/>
          </a:p>
          <a:p>
            <a:pPr marL="274320" lvl="1" indent="0">
              <a:buNone/>
            </a:pPr>
            <a:r>
              <a:rPr lang="pl-PL" sz="2600" b="1" dirty="0" smtClean="0">
                <a:solidFill>
                  <a:srgbClr val="0070C0"/>
                </a:solidFill>
              </a:rPr>
              <a:t>Podstawę </a:t>
            </a:r>
            <a:r>
              <a:rPr lang="pl-PL" sz="2600" b="1" dirty="0">
                <a:solidFill>
                  <a:srgbClr val="0070C0"/>
                </a:solidFill>
              </a:rPr>
              <a:t>orzeczenia o zastosowaniu lub przedłużeniu tymczasowego aresztowania mogą stanowić jedynie ustalenia poczynione na podstawie dowodów jawnych dla oskarżonego i jego obrońcy. Sąd uwzględnia z urzędu także okoliczności, których prokurator nie ujawnił, po ich ujawnieniu na posiedzeniu, jeżeli są korzystne dla </a:t>
            </a:r>
            <a:r>
              <a:rPr lang="pl-PL" sz="2600" b="1" dirty="0" smtClean="0">
                <a:solidFill>
                  <a:srgbClr val="0070C0"/>
                </a:solidFill>
              </a:rPr>
              <a:t>oskarżonego</a:t>
            </a:r>
            <a:endParaRPr lang="pl-PL" sz="2900" b="1" dirty="0">
              <a:solidFill>
                <a:srgbClr val="0070C0"/>
              </a:solidFill>
            </a:endParaRPr>
          </a:p>
          <a:p>
            <a:pPr marL="274320" lvl="1" indent="0">
              <a:buNone/>
            </a:pPr>
            <a:r>
              <a:rPr lang="pl-PL" sz="2400" b="1" dirty="0">
                <a:solidFill>
                  <a:srgbClr val="00B050"/>
                </a:solidFill>
              </a:rPr>
              <a:t>Ratio legis zmian</a:t>
            </a:r>
            <a:r>
              <a:rPr lang="pl-PL" sz="2400" dirty="0"/>
              <a:t>: Dodany art. 249a k.p.k. formułuje, czego dotąd w kodeksie nie było, podstawy dowodowe postanowień o zastosowaniu lub przedłużeniu tymczasowego aresztowania i jest powiązany z rozwiązaniem zawartym w zmienionym również § 5a art.156 k.p.k. (zawierającym wymóg udostępnienia podejrzanemu i jego obrońcy akt sprawy w części zawierającej treść dowodów wskazanych we wniosku o tymczasowe aresztowanie). Art. 249a k.p.k. kierowany jest do sądu i zakłada, że podstawą orzeczenia o zastosowaniu lub przedłużeniu omawianego środka zapobiegawczego mogą być jedynie ustalenia poczynione na podstawie owych jawnych dla tych podmiotów dowodów. Sąd w tym zakresie nie będzie więc mógł czynić podstawą faktyczną postanowienia, tego, co wynika z innych zawartych w aktach dowodów, których nie ujawniono podejrzanemu i obrońcy. Istnienie takich dowodów w aktach przekazanych sądowi nie będzie więc mogło stwarzać podstawy do dokonywania w oparciu o nie ustaleń rzutujących na orzeczenie o tymczasowym aresztowaniu. Proponowany art. 249a k.p.k. w swoim zdaniu drugim zobowiązuje jednak sąd do uwzględniania z urzędu także okoliczności, których prokurator nie ujawnił tym podmiotom, ale tylko odnośnie tych, które są korzystne dla oskarżonego; sąd będzie wówczas zobligowany do ich ujawnienia na posiedzeniu, na którym rozstrzyga w kwestii tymczasowego aresztowania, co umożliwi też obronie stosowną argumentację, a prokuratorowi ustosunkowanie się przed sądem do tych okoliczności na tle dowodów wskazanych na poparcie wniosku o zastosowanie tego środka.</a:t>
            </a:r>
          </a:p>
          <a:p>
            <a:r>
              <a:rPr lang="pl-PL" sz="2200" dirty="0" smtClean="0"/>
              <a:t>Rewolucyjna wręcz </a:t>
            </a:r>
            <a:r>
              <a:rPr lang="pl-PL" sz="2900" dirty="0">
                <a:sym typeface="Wingdings" panose="05000000000000000000" pitchFamily="2" charset="2"/>
              </a:rPr>
              <a:t></a:t>
            </a:r>
            <a:r>
              <a:rPr lang="pl-PL" sz="2200" dirty="0" smtClean="0"/>
              <a:t> miana </a:t>
            </a:r>
            <a:r>
              <a:rPr lang="pl-PL" sz="2200" dirty="0"/>
              <a:t>w treści art. 156 § 5a k.p.k.: </a:t>
            </a:r>
          </a:p>
          <a:p>
            <a:r>
              <a:rPr lang="pl-PL" sz="2200" dirty="0"/>
              <a:t>„W razie złożenia w toku postępowania przygotowawczego wniosku o zastosowanie albo przedłużenie tymczasowego aresztowania podejrzanemu i jego obrońcy udostępnia się niezwłocznie akta sprawy w części zawierającej treść dowodów wskazanych we wniosku”.</a:t>
            </a:r>
          </a:p>
          <a:p>
            <a:endParaRPr lang="pl-PL" dirty="0"/>
          </a:p>
        </p:txBody>
      </p:sp>
    </p:spTree>
    <p:extLst>
      <p:ext uri="{BB962C8B-B14F-4D97-AF65-F5344CB8AC3E}">
        <p14:creationId xmlns:p14="http://schemas.microsoft.com/office/powerpoint/2010/main" val="2538133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1704" y="28228"/>
            <a:ext cx="8229600" cy="752128"/>
          </a:xfrm>
        </p:spPr>
        <p:txBody>
          <a:bodyPr>
            <a:normAutofit/>
          </a:bodyPr>
          <a:lstStyle/>
          <a:p>
            <a:pPr algn="ctr"/>
            <a:r>
              <a:rPr lang="pl-PL" sz="2000" b="1" dirty="0" smtClean="0"/>
              <a:t>Środki zapobiegawcze (w tym tymczasowe aresztowanie)</a:t>
            </a:r>
            <a:br>
              <a:rPr lang="pl-PL" sz="2000" b="1" dirty="0" smtClean="0"/>
            </a:br>
            <a:r>
              <a:rPr lang="pl-PL" sz="1400" b="1" dirty="0" smtClean="0"/>
              <a:t>przesłanki szczególne</a:t>
            </a:r>
            <a:endParaRPr lang="pl-PL" sz="1400" b="1" dirty="0"/>
          </a:p>
        </p:txBody>
      </p:sp>
      <p:sp>
        <p:nvSpPr>
          <p:cNvPr id="3" name="pole tekstowe 2"/>
          <p:cNvSpPr txBox="1"/>
          <p:nvPr/>
        </p:nvSpPr>
        <p:spPr>
          <a:xfrm>
            <a:off x="16768" y="836712"/>
            <a:ext cx="9073008" cy="738664"/>
          </a:xfrm>
          <a:prstGeom prst="rect">
            <a:avLst/>
          </a:prstGeom>
          <a:noFill/>
        </p:spPr>
        <p:txBody>
          <a:bodyPr wrap="square" rtlCol="0">
            <a:spAutoFit/>
          </a:bodyPr>
          <a:lstStyle/>
          <a:p>
            <a:r>
              <a:rPr lang="pl-PL" sz="1200" dirty="0" smtClean="0"/>
              <a:t>Środki zapobiegawcze, w tym tymczasowe aresztowanie może nastąpić</a:t>
            </a:r>
            <a:r>
              <a:rPr lang="pl-PL" sz="1200" b="1" dirty="0" smtClean="0"/>
              <a:t>, jeśli zaistnieje przesłanka ogólna stosowania środków zapobiegawczych </a:t>
            </a:r>
            <a:r>
              <a:rPr lang="pl-PL" sz="1200" dirty="0" smtClean="0"/>
              <a:t>plus co najmniej </a:t>
            </a:r>
            <a:r>
              <a:rPr lang="pl-PL" sz="1200" b="1" dirty="0" smtClean="0"/>
              <a:t>jedna z przesłanek szczególnych </a:t>
            </a:r>
            <a:r>
              <a:rPr lang="pl-PL" sz="1200" dirty="0" smtClean="0"/>
              <a:t>(art. 258 k.p.k.), a jeśli:</a:t>
            </a:r>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2603282326"/>
              </p:ext>
            </p:extLst>
          </p:nvPr>
        </p:nvGraphicFramePr>
        <p:xfrm>
          <a:off x="16768" y="1412776"/>
          <a:ext cx="9073008" cy="5445224"/>
        </p:xfrm>
        <a:graphic>
          <a:graphicData uri="http://schemas.openxmlformats.org/drawingml/2006/table">
            <a:tbl>
              <a:tblPr firstRow="1" bandRow="1">
                <a:tableStyleId>{7DF18680-E054-41AD-8BC1-D1AEF772440D}</a:tableStyleId>
              </a:tblPr>
              <a:tblGrid>
                <a:gridCol w="1349113"/>
                <a:gridCol w="7723895"/>
              </a:tblGrid>
              <a:tr h="2632132">
                <a:tc>
                  <a:txBody>
                    <a:bodyPr/>
                    <a:lstStyle/>
                    <a:p>
                      <a:pPr algn="ctr"/>
                      <a:r>
                        <a:rPr lang="pl-PL" sz="1100" dirty="0" smtClean="0"/>
                        <a:t>zachodzi uzasadniona obawa ucieczki lub ukrywania się oskarżonego, zwłaszcza wtedy, gdy nie można ustalić jego tożsamości albo nie ma on w kraju stałego miejsca pobytu</a:t>
                      </a:r>
                      <a:endParaRPr lang="pl-PL" sz="1100" dirty="0"/>
                    </a:p>
                  </a:txBody>
                  <a:tcPr/>
                </a:tc>
                <a:tc>
                  <a:txBody>
                    <a:bodyPr/>
                    <a:lstStyle/>
                    <a:p>
                      <a:r>
                        <a:rPr lang="pl-PL" sz="1150" b="0" dirty="0" smtClean="0"/>
                        <a:t>Obawa musi być uzasadniona, a więc konkretna,</a:t>
                      </a:r>
                      <a:r>
                        <a:rPr lang="pl-PL" sz="1150" b="0" baseline="0" dirty="0" smtClean="0"/>
                        <a:t> </a:t>
                      </a:r>
                      <a:r>
                        <a:rPr lang="pl-PL" sz="1150" b="0" dirty="0" smtClean="0"/>
                        <a:t>co należy wykazać w postanowieniu o zastosowaniu środka zapobiegawczego, wskazując na konkretne dowody i okoliczności z nich wynikające, świadczące o tym, że oskarżony podejmie próbę ucieczki lub że będzie się ukrywał. Przyjmuje się, że rzeczywiste niebezpieczeństwo ucieczki lub</a:t>
                      </a:r>
                      <a:r>
                        <a:rPr lang="pl-PL" sz="1150" b="0" baseline="0" dirty="0" smtClean="0"/>
                        <a:t> ukrywania się </a:t>
                      </a:r>
                      <a:r>
                        <a:rPr lang="pl-PL" sz="1150" b="0" dirty="0" smtClean="0"/>
                        <a:t>oceniane powinno być m.in. przez pryzmat osobowości oskarżonego, stanu majątkowego, a także zachowania oskarżonego.</a:t>
                      </a:r>
                      <a:r>
                        <a:rPr lang="pl-PL" sz="1150" b="0" baseline="0" dirty="0" smtClean="0"/>
                        <a:t> </a:t>
                      </a:r>
                      <a:r>
                        <a:rPr lang="pl-PL" sz="1150" b="0" dirty="0" smtClean="0"/>
                        <a:t>Podstawową okolicznością uzasadniającą obawę ucieczki jest </a:t>
                      </a:r>
                      <a:r>
                        <a:rPr lang="pl-PL" sz="1150" b="1" dirty="0" smtClean="0">
                          <a:solidFill>
                            <a:srgbClr val="FFFF00"/>
                          </a:solidFill>
                        </a:rPr>
                        <a:t>niemożność ustalenia tożsamości oskarżonego</a:t>
                      </a:r>
                      <a:r>
                        <a:rPr lang="pl-PL" sz="1150" b="1" dirty="0" smtClean="0"/>
                        <a:t>.</a:t>
                      </a:r>
                      <a:r>
                        <a:rPr lang="pl-PL" sz="1150" b="0" dirty="0" smtClean="0"/>
                        <a:t>  Może</a:t>
                      </a:r>
                      <a:r>
                        <a:rPr lang="pl-PL" sz="1150" b="0" baseline="0" dirty="0" smtClean="0"/>
                        <a:t> to</a:t>
                      </a:r>
                      <a:r>
                        <a:rPr lang="pl-PL" sz="1150" b="0" dirty="0" smtClean="0"/>
                        <a:t> mieć miejsce w sytuacji, kiedy oskarżony nie posiada dokumentu stwierdzającego jego tożsamość bądź jest to dokument, podrobiony lub przerobiony i nie można w inny sposób stwierdzić jego danych personalnych. </a:t>
                      </a:r>
                      <a:r>
                        <a:rPr lang="pl-PL" sz="1150" b="0" baseline="0" dirty="0" smtClean="0"/>
                        <a:t> </a:t>
                      </a:r>
                      <a:r>
                        <a:rPr lang="pl-PL" sz="1150" b="1" baseline="0" dirty="0" smtClean="0">
                          <a:solidFill>
                            <a:srgbClr val="FFFF00"/>
                          </a:solidFill>
                        </a:rPr>
                        <a:t>Brak stałego miejsca pobytu w kraju </a:t>
                      </a:r>
                      <a:r>
                        <a:rPr lang="pl-PL" sz="1150" b="0" dirty="0" smtClean="0"/>
                        <a:t>nie jest tożsamy z pojęciem stałego miejsca zamieszkania.</a:t>
                      </a:r>
                      <a:r>
                        <a:rPr lang="pl-PL" sz="1150" b="0" baseline="0" dirty="0" smtClean="0"/>
                        <a:t> </a:t>
                      </a:r>
                      <a:r>
                        <a:rPr lang="pl-PL" sz="1150" b="0" dirty="0" smtClean="0"/>
                        <a:t>Oskarżony ma obowiązek podawania organom ścigania miejsca swego zamieszkania. Ponadto musi każdorazowo zawiadamiać o zmianie miejsca swego zamieszkania lub pobytu, jeśli trwa ona dłużej niż 7 dni (art. 75 § 1). Fakt niezamieszkiwania w miejscu zameldowania nie świadczy w sposób jednoznaczny o zamiarze ukrywania się przed wymiarem sprawiedliwości.</a:t>
                      </a:r>
                      <a:r>
                        <a:rPr lang="pl-PL" sz="1150" b="0" baseline="0" dirty="0" smtClean="0"/>
                        <a:t> </a:t>
                      </a:r>
                      <a:r>
                        <a:rPr lang="pl-PL" sz="1150" b="0" dirty="0" smtClean="0"/>
                        <a:t>Niemniej jednak wskazanie tego miejsca jako adresu, pod którym oskarżonego można zastać, choć tam się nie przebywa, trzeba uznać za utrudnianie postępowania i uchylanie się od wymiaru sprawiedliwości.</a:t>
                      </a:r>
                      <a:r>
                        <a:rPr lang="pl-PL" sz="1150" b="0" baseline="0" dirty="0" smtClean="0"/>
                        <a:t> </a:t>
                      </a:r>
                      <a:r>
                        <a:rPr lang="pl-PL" sz="1150" b="0" dirty="0" smtClean="0"/>
                        <a:t>Również o ukrywaniu się nie można mówić w sytuacji, gdy oskarżony przebywał pod adresem zameldowania i nie był poszukiwany celem ustalenia miejsca pobytu, a jedynie nie stawiał się na wezwania w trakcie prowadzonego przeciwko niemu postępowania</a:t>
                      </a:r>
                      <a:endParaRPr lang="pl-PL" sz="1150" b="0" dirty="0"/>
                    </a:p>
                  </a:txBody>
                  <a:tcPr/>
                </a:tc>
              </a:tr>
              <a:tr h="2813092">
                <a:tc>
                  <a:txBody>
                    <a:bodyPr/>
                    <a:lstStyle/>
                    <a:p>
                      <a:pPr algn="ctr"/>
                      <a:r>
                        <a:rPr lang="pl-PL" sz="1100" b="1" dirty="0" smtClean="0"/>
                        <a:t>zachodzi uzasadniona obawa, że oskarżony będzie nakłaniał do składania fałszywych zeznań lub wyjaśnień albo w inny bezprawny sposób utrudniał postępowanie karne</a:t>
                      </a:r>
                      <a:endParaRPr lang="pl-PL" sz="1100" b="1" dirty="0"/>
                    </a:p>
                  </a:txBody>
                  <a:tcPr/>
                </a:tc>
                <a:tc>
                  <a:txBody>
                    <a:bodyPr/>
                    <a:lstStyle/>
                    <a:p>
                      <a:r>
                        <a:rPr lang="pl-PL" sz="1150" dirty="0" smtClean="0"/>
                        <a:t>Mowa tu o matactwie, </a:t>
                      </a:r>
                      <a:r>
                        <a:rPr lang="pl-PL" sz="1150" b="1" dirty="0" smtClean="0">
                          <a:solidFill>
                            <a:srgbClr val="00B050"/>
                          </a:solidFill>
                        </a:rPr>
                        <a:t>Matactwem</a:t>
                      </a:r>
                      <a:r>
                        <a:rPr lang="pl-PL" sz="1150" dirty="0" smtClean="0"/>
                        <a:t> określa się bezprawne wpływanie na bieg procesu karnego, co należy wiązać wyłącznie z niezgodnym z prawem zachowaniem oskarżonego czy też podejrzanego. </a:t>
                      </a:r>
                      <a:r>
                        <a:rPr lang="pl-PL" sz="1150" b="1" dirty="0" smtClean="0"/>
                        <a:t>Warunek ten nie będzie spełniony, gdy zachowania oskarżonego obiektywnie utrudniają postępowanie, lecz są wynikiem realizacji przyznanych mu przez ustawę procesową uprawnień, np. do obrony </a:t>
                      </a:r>
                      <a:r>
                        <a:rPr lang="pl-PL" sz="1150" dirty="0" smtClean="0"/>
                        <a:t>(odmowa składania wyjaśnień, zmienność wyjaśnień, czy też odmowa aktywnego uczestniczenia w czynności sądu albo biegłego). Również w tym wypadku obawa musi być uzasadniona, a konkretne okoliczności, które o tym mogą świadczyć, to przede wszystkim wcześniejsze zachowanie oskarżonego podjęte w tym właśnie celu. Może to być zarówno zachowanie samego oskarżonego, jak i zachowanie innych osób, podejmowane w porozumieniu z oskarżonym. </a:t>
                      </a:r>
                    </a:p>
                    <a:p>
                      <a:r>
                        <a:rPr lang="pl-PL" sz="1150" dirty="0" smtClean="0"/>
                        <a:t>Inaczej przedstawia się sytuacja w przypadku sprawców działających w zorganizowanej grupie przestępczej. W</a:t>
                      </a:r>
                      <a:r>
                        <a:rPr lang="pl-PL" sz="1150" baseline="0" dirty="0" smtClean="0"/>
                        <a:t> </a:t>
                      </a:r>
                      <a:r>
                        <a:rPr lang="pl-PL" sz="1150" dirty="0" smtClean="0"/>
                        <a:t>orzecznictwie podnosi się, że izolacja jest konieczna, także by zapobiec matactwu w rozumieniu art. 258 § 1 pkt 2, które w przypadku osób podejrzanych o kierowanie zorganizowaną grupą przestępczą nabiera realnych kształtów z racji podporządkowania sobie w ramach wewnętrznej struktury organizacyjnej grupy innych jej członków, a tym samym możliwości sterowania nimi w sposób dowolny i nieograniczony także na użytek procesu. Nie trzeba zatem w przypadku tego rodzaju sprawców wskazywać konkretnych dowodów, które przemawiałyby za podejmowaniem przez nich działań stanowiących bezprawne utrudnianie postępowania, co z reguły jest wymagane przy przesłance z art. 258 § 1 pkt 2</a:t>
                      </a:r>
                      <a:endParaRPr lang="pl-PL" sz="1150" dirty="0"/>
                    </a:p>
                  </a:txBody>
                  <a:tcPr/>
                </a:tc>
              </a:tr>
            </a:tbl>
          </a:graphicData>
        </a:graphic>
      </p:graphicFrame>
    </p:spTree>
    <p:extLst>
      <p:ext uri="{BB962C8B-B14F-4D97-AF65-F5344CB8AC3E}">
        <p14:creationId xmlns:p14="http://schemas.microsoft.com/office/powerpoint/2010/main" val="282730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864121600"/>
              </p:ext>
            </p:extLst>
          </p:nvPr>
        </p:nvGraphicFramePr>
        <p:xfrm>
          <a:off x="15652" y="116632"/>
          <a:ext cx="9128348" cy="6553200"/>
        </p:xfrm>
        <a:graphic>
          <a:graphicData uri="http://schemas.openxmlformats.org/drawingml/2006/table">
            <a:tbl>
              <a:tblPr firstRow="1" bandRow="1">
                <a:tableStyleId>{7DF18680-E054-41AD-8BC1-D1AEF772440D}</a:tableStyleId>
              </a:tblPr>
              <a:tblGrid>
                <a:gridCol w="1853102"/>
                <a:gridCol w="7275246"/>
              </a:tblGrid>
              <a:tr h="324036">
                <a:tc>
                  <a:txBody>
                    <a:bodyPr/>
                    <a:lstStyle/>
                    <a:p>
                      <a:pPr algn="ctr"/>
                      <a:r>
                        <a:rPr lang="pl-PL" sz="1100" dirty="0" smtClean="0"/>
                        <a:t>Jeżeli oskarżonemu zarzuca się popełnienie zbrodni lub występku zagrożonego karą pozbawienia wolności, której górna granica wynosi co najmniej 8 lat, albo gdy sąd pierwszej instancji skazał go na karę pozbawienia wolności nie niższą niż 3 lata, obawy utrudniania prawidłowego toku postępowania , o których mowa w § 1, uzasadniające stosowanie środka zapobiegawczego, mogą wynikać także z surowości grożącej oskarżonemu kary</a:t>
                      </a:r>
                      <a:endParaRPr lang="pl-PL" sz="1100" dirty="0"/>
                    </a:p>
                  </a:txBody>
                  <a:tcPr/>
                </a:tc>
                <a:tc>
                  <a:txBody>
                    <a:bodyPr/>
                    <a:lstStyle/>
                    <a:p>
                      <a:r>
                        <a:rPr lang="pl-PL" sz="1100" b="0" dirty="0" smtClean="0"/>
                        <a:t>Samodzielną, szczególną przesłanką stosowania środków zapobiegawczych jest grożąca oskarżonemu surowa kara pozbawienia wolności. Dotyczy to jednak sytuacji postawienia zarzutu popełnienia zbrodni albo występku </a:t>
                      </a:r>
                      <a:r>
                        <a:rPr lang="pl-PL" sz="1100" b="1" dirty="0" smtClean="0">
                          <a:solidFill>
                            <a:srgbClr val="002060"/>
                          </a:solidFill>
                        </a:rPr>
                        <a:t>zagrożonego karą pozbawienia wolności, której górna granica wynosi co najmniej 8 lat</a:t>
                      </a:r>
                      <a:r>
                        <a:rPr lang="pl-PL" sz="1100" b="0" dirty="0" smtClean="0"/>
                        <a:t> (określona w części szczególnej k.k. albo innej ustawy), a w wypadku skazania, jeżeli została wymierzona przez sąd pierwszej instancji -</a:t>
                      </a:r>
                      <a:r>
                        <a:rPr lang="pl-PL" sz="1100" b="0" baseline="0" dirty="0" smtClean="0"/>
                        <a:t> </a:t>
                      </a:r>
                      <a:r>
                        <a:rPr lang="pl-PL" sz="1100" b="1" baseline="0" dirty="0" smtClean="0">
                          <a:solidFill>
                            <a:srgbClr val="002060"/>
                          </a:solidFill>
                        </a:rPr>
                        <a:t>bezwzględna</a:t>
                      </a:r>
                      <a:r>
                        <a:rPr lang="pl-PL" sz="1100" b="1" dirty="0" smtClean="0">
                          <a:solidFill>
                            <a:srgbClr val="002060"/>
                          </a:solidFill>
                        </a:rPr>
                        <a:t> kara co najmniej 3 lat pozbawienia wolności  </a:t>
                      </a:r>
                      <a:r>
                        <a:rPr lang="pl-PL" sz="1100" b="0" dirty="0" smtClean="0">
                          <a:solidFill>
                            <a:srgbClr val="002060"/>
                          </a:solidFill>
                        </a:rPr>
                        <a:t>(tzw. areszt </a:t>
                      </a:r>
                      <a:r>
                        <a:rPr lang="pl-PL" sz="1100" b="0" dirty="0" err="1" smtClean="0">
                          <a:solidFill>
                            <a:srgbClr val="002060"/>
                          </a:solidFill>
                        </a:rPr>
                        <a:t>międzyinstancyjny</a:t>
                      </a:r>
                      <a:r>
                        <a:rPr lang="pl-PL" sz="1100" b="0" dirty="0" smtClean="0">
                          <a:solidFill>
                            <a:srgbClr val="002060"/>
                          </a:solidFill>
                        </a:rPr>
                        <a:t>).</a:t>
                      </a:r>
                    </a:p>
                    <a:p>
                      <a:r>
                        <a:rPr lang="pl-PL" sz="1100" b="0" dirty="0" smtClean="0"/>
                        <a:t>W orzecznictwie można się spotkać z poglądem, że prognoza surowej kary nie jest odrębną przesłanką stosowania środków zapobiegawczych, a jedynie uprawnieniem adresowanym do sądu stosującego tymczasowe aresztowanie ograniczenia uzasadnienia potrzeby stosowania tymczasowego aresztowania w celu zabezpieczenia prawidłowego toku postępowania (zob. więcej post. SA we Wrocławiu z 6.12.2006 r., II AKZ 626/06). Zagadnienie to zostało rozstrzygnięte w </a:t>
                      </a:r>
                      <a:r>
                        <a:rPr lang="pl-PL" sz="1100" b="0" dirty="0" err="1" smtClean="0"/>
                        <a:t>uchw</a:t>
                      </a:r>
                      <a:r>
                        <a:rPr lang="pl-PL" sz="1100" b="0" dirty="0" smtClean="0"/>
                        <a:t>. SN z 19.1.2012 r. (I KZP 18/11)</a:t>
                      </a:r>
                      <a:r>
                        <a:rPr lang="pl-PL" sz="1100" b="0" baseline="0" dirty="0" smtClean="0"/>
                        <a:t> </a:t>
                      </a:r>
                      <a:r>
                        <a:rPr lang="pl-PL" sz="1100" b="0" dirty="0" smtClean="0"/>
                        <a:t>w której SN stwierdził, że podstawy stosowania tymczasowego aresztowania określone w art. 258 § 2 przy spełnieniu przesłanek wskazanych w art. 249 § 1</a:t>
                      </a:r>
                      <a:r>
                        <a:rPr lang="pl-PL" sz="1100" b="0" baseline="0" dirty="0" smtClean="0"/>
                        <a:t> </a:t>
                      </a:r>
                      <a:r>
                        <a:rPr lang="pl-PL" sz="1100" b="0" dirty="0" smtClean="0"/>
                        <a:t>i art. 257 § 1</a:t>
                      </a:r>
                      <a:r>
                        <a:rPr lang="pl-PL" sz="1100" b="0" baseline="0" dirty="0" smtClean="0"/>
                        <a:t> </a:t>
                      </a:r>
                      <a:r>
                        <a:rPr lang="pl-PL" sz="1100" b="0" dirty="0" smtClean="0"/>
                        <a:t>i przy braku przesłanek negatywnych określonych w art. 259 § 1 i 2</a:t>
                      </a:r>
                      <a:r>
                        <a:rPr lang="pl-PL" sz="1100" b="0" baseline="0" dirty="0" smtClean="0"/>
                        <a:t> </a:t>
                      </a:r>
                      <a:r>
                        <a:rPr lang="pl-PL" sz="1100" b="0" dirty="0" smtClean="0"/>
                        <a:t>stanowią samodzielne przesłanki szczególne stosowania tego środka zapobiegawczego. W uzasadnieniu do uchwały SN podkreślił, że przewidywanie przyszłej kary musi odbywać się w dwóch aspektach, czyli pod kątem przesłanki pozytywnej (art. 258 § 2) jak i negatywnej (art. 259 § 2).</a:t>
                      </a:r>
                    </a:p>
                    <a:p>
                      <a:r>
                        <a:rPr lang="pl-PL" sz="1100" b="0" dirty="0" smtClean="0"/>
                        <a:t>Należy jednak pamiętać o tym, że okoliczność z art. 258 § 2 nie może odnosić się tylko do ustawowego zagrożenia za dany typ przestępstwa. Nie wystarczy wskazanie kwalifikacji prawnej i sankcji zawartej w danym przepisie prawnym. Należy wykazać, że oskarżonemu </a:t>
                      </a:r>
                      <a:r>
                        <a:rPr lang="pl-PL" sz="1100" b="0" i="1" dirty="0" smtClean="0"/>
                        <a:t>in concreto</a:t>
                      </a:r>
                      <a:r>
                        <a:rPr lang="pl-PL" sz="1100" b="0" dirty="0" smtClean="0"/>
                        <a:t> grozi surowa kara . Nie sposób zapomnieć, że funkcją tymczasowego aresztowania jest zabezpieczenie prawidłowego toku postępowania, a nie antycypacja kary, co przemawia za tym, że w sytuacji braku uzasadnionych przesłanek wynikających z treści art. 258 § 1 pkt 1,</a:t>
                      </a:r>
                      <a:r>
                        <a:rPr lang="pl-PL" sz="1100" b="0" baseline="0" dirty="0" smtClean="0"/>
                        <a:t> </a:t>
                      </a:r>
                      <a:r>
                        <a:rPr lang="pl-PL" sz="1100" b="0" dirty="0" smtClean="0"/>
                        <a:t>nie ma podstaw do przedłużenia najsurowszego ze środków zapobiegawczych. Ten bowiem wykonywany być powinien jedynie na okres niezbędny. </a:t>
                      </a:r>
                    </a:p>
                    <a:p>
                      <a:r>
                        <a:rPr lang="pl-PL" sz="1100" b="0" dirty="0" smtClean="0"/>
                        <a:t>O nadużyciu w powoływaniu przesłanki surowości kary można mówić dopiero wówczas, gdy tymczasowe aresztowanie nie spełnia już funkcji zabezpieczenia prawidłowego toku postępowania albo gdy postępowanie jest prowadzone rażąco wadliwie, albo gdy okres aresztowania zbliża się do prawdopodobnej długości kary realnie grożącej oskarżonemu </a:t>
                      </a:r>
                      <a:endParaRPr lang="pl-PL" sz="1100" b="0" dirty="0"/>
                    </a:p>
                  </a:txBody>
                  <a:tcPr/>
                </a:tc>
              </a:tr>
              <a:tr h="972108">
                <a:tc>
                  <a:txBody>
                    <a:bodyPr/>
                    <a:lstStyle/>
                    <a:p>
                      <a:pPr algn="ctr"/>
                      <a:r>
                        <a:rPr lang="pl-PL" sz="1100" b="1" dirty="0" smtClean="0">
                          <a:solidFill>
                            <a:srgbClr val="C00000"/>
                          </a:solidFill>
                        </a:rPr>
                        <a:t>WYJĄTKOWO</a:t>
                      </a:r>
                      <a:r>
                        <a:rPr lang="pl-PL" sz="1100" b="1" dirty="0" smtClean="0"/>
                        <a:t> także wtedy, gdy zachodzi uzasadniona obawa, że oskarżony, któremu zarzucono popełnienie zbrodni lub umyślnego występku, popełni przestępstwo przeciwko życiu, zdrowiu lub bezpieczeństwu powszechnemu, zwłaszcza gdy popełnieniem takiego przestępstwa groził</a:t>
                      </a:r>
                      <a:endParaRPr lang="pl-PL" sz="1100" b="1" dirty="0"/>
                    </a:p>
                  </a:txBody>
                  <a:tcPr/>
                </a:tc>
                <a:tc>
                  <a:txBody>
                    <a:bodyPr/>
                    <a:lstStyle/>
                    <a:p>
                      <a:r>
                        <a:rPr lang="pl-PL" sz="1100" dirty="0" smtClean="0"/>
                        <a:t>Tylko przykładowo wskazana została jedna z okoliczności, która może świadczyć o uzasadnionej obawie popełnienia przestępstwa - sformułowana (wypowiedziana w jakiejkolwiek formie) przez oskarżonego groźba. Może to być jednak każda inna okoliczność, wiążąca się z zachowaniem oskarżonego, która może świadczyć o tym, że zamierza on popełnić jedno z przestępstw wymienionych w art. 258 § 3, np. nabycie broni, materiałów wybuchowych, gromadzenie informacji o miejscu zamieszkania lub przebywania pokrzywdzonego albo świadka zdarzenia.</a:t>
                      </a:r>
                      <a:endParaRPr lang="pl-PL" sz="1100" b="0" dirty="0" smtClean="0"/>
                    </a:p>
                    <a:p>
                      <a:r>
                        <a:rPr lang="pl-PL" sz="1100" dirty="0" smtClean="0"/>
                        <a:t>Trzeba zauważyć, że podstawa ta nie występuje samodzielnie i jest powiązana z § 2 przepisu. Wnioskować to można ze sformułowania "oskarżony, któremu zarzucono popełnienie zbrodni lub umyślnego występku". W związku z tym, ażeby zastosować środek zapobiegawczy, musi zachodzić </a:t>
                      </a:r>
                      <a:r>
                        <a:rPr lang="pl-PL" sz="1100" b="1" dirty="0" smtClean="0"/>
                        <a:t>uzasadniona obawa, że oskarżony, któremu zarzucono popełnienie zbrodni lub umyślnego występku</a:t>
                      </a:r>
                      <a:r>
                        <a:rPr lang="pl-PL" sz="1100" dirty="0" smtClean="0"/>
                        <a:t>, </a:t>
                      </a:r>
                      <a:r>
                        <a:rPr lang="pl-PL" sz="1100" b="1" dirty="0" smtClean="0"/>
                        <a:t>popełni przestępstwo przeciwko życiu, zdrowiu lub bezpieczeństwu powszechnemu, a zwłaszcza gdy popełnieniem takiego przestępstwa groził</a:t>
                      </a:r>
                      <a:r>
                        <a:rPr lang="pl-PL" sz="1100" dirty="0" smtClean="0"/>
                        <a:t>. </a:t>
                      </a:r>
                    </a:p>
                    <a:p>
                      <a:r>
                        <a:rPr lang="pl-PL" sz="1100" dirty="0" smtClean="0"/>
                        <a:t>W tym miejscu trzeba zauważyć, że tymczasowe aresztowanie może być stosowane </a:t>
                      </a:r>
                      <a:r>
                        <a:rPr lang="pl-PL" sz="1100" b="1" dirty="0" smtClean="0"/>
                        <a:t>niezależnie od odbywania przez aresztowanego kary pozbawienia wolności</a:t>
                      </a:r>
                      <a:r>
                        <a:rPr lang="pl-PL" sz="1100" dirty="0" smtClean="0"/>
                        <a:t>. Obie te formy różnią się w istotny sposób, jeśli chodzi o pozostawanie do dyspozycji organu procesowego, stopień izolowania od kontaktów zewnętrznych, możliwości uzyskiwania wolności poprzez przepustki, przerwy w karze, przedterminowe zwolnienia. W związku z tym nie ma znaczenia fakt pozbawienia wolności, ale inne rygory właściwe aresztowaniu, niezbędne dla postępowania . </a:t>
                      </a:r>
                      <a:endParaRPr lang="pl-PL" sz="1100" dirty="0"/>
                    </a:p>
                  </a:txBody>
                  <a:tcPr/>
                </a:tc>
              </a:tr>
            </a:tbl>
          </a:graphicData>
        </a:graphic>
      </p:graphicFrame>
    </p:spTree>
    <p:extLst>
      <p:ext uri="{BB962C8B-B14F-4D97-AF65-F5344CB8AC3E}">
        <p14:creationId xmlns:p14="http://schemas.microsoft.com/office/powerpoint/2010/main" val="1154199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496009224"/>
              </p:ext>
            </p:extLst>
          </p:nvPr>
        </p:nvGraphicFramePr>
        <p:xfrm>
          <a:off x="0" y="46209"/>
          <a:ext cx="9110077" cy="6886103"/>
        </p:xfrm>
        <a:graphic>
          <a:graphicData uri="http://schemas.openxmlformats.org/drawingml/2006/table">
            <a:tbl>
              <a:tblPr firstRow="1" bandRow="1">
                <a:tableStyleId>{F5AB1C69-6EDB-4FF4-983F-18BD219EF322}</a:tableStyleId>
              </a:tblPr>
              <a:tblGrid>
                <a:gridCol w="1441092"/>
                <a:gridCol w="7668985"/>
              </a:tblGrid>
              <a:tr h="353220">
                <a:tc gridSpan="2">
                  <a:txBody>
                    <a:bodyPr/>
                    <a:lstStyle/>
                    <a:p>
                      <a:pPr algn="ctr"/>
                      <a:r>
                        <a:rPr lang="pl-PL" sz="1400" dirty="0" smtClean="0"/>
                        <a:t>Przesłanki szczególne</a:t>
                      </a:r>
                      <a:endParaRPr lang="pl-PL" sz="1400" dirty="0"/>
                    </a:p>
                  </a:txBody>
                  <a:tcPr/>
                </a:tc>
                <a:tc hMerge="1">
                  <a:txBody>
                    <a:bodyPr/>
                    <a:lstStyle/>
                    <a:p>
                      <a:endParaRPr lang="pl-PL" dirty="0"/>
                    </a:p>
                  </a:txBody>
                  <a:tcPr/>
                </a:tc>
              </a:tr>
              <a:tr h="458756">
                <a:tc>
                  <a:txBody>
                    <a:bodyPr/>
                    <a:lstStyle/>
                    <a:p>
                      <a:r>
                        <a:rPr lang="pl-PL" sz="1100" b="1" dirty="0" smtClean="0"/>
                        <a:t>Przesłanki ogólne</a:t>
                      </a:r>
                      <a:endParaRPr lang="pl-PL" sz="1100" b="1" dirty="0"/>
                    </a:p>
                  </a:txBody>
                  <a:tcPr/>
                </a:tc>
                <a:tc>
                  <a:txBody>
                    <a:bodyPr/>
                    <a:lstStyle/>
                    <a:p>
                      <a:pPr marL="171450" indent="-171450">
                        <a:buFont typeface="Arial" panose="020B0604020202020204" pitchFamily="34" charset="0"/>
                        <a:buChar char="•"/>
                      </a:pPr>
                      <a:r>
                        <a:rPr lang="pl-PL" sz="1100" dirty="0" smtClean="0"/>
                        <a:t>konieczność zabezpieczenia prawidłowego toku postępowania</a:t>
                      </a:r>
                    </a:p>
                    <a:p>
                      <a:pPr marL="171450" indent="-171450">
                        <a:buFont typeface="Arial" panose="020B0604020202020204" pitchFamily="34" charset="0"/>
                        <a:buChar char="•"/>
                      </a:pPr>
                      <a:r>
                        <a:rPr lang="pl-PL" sz="1100" dirty="0" smtClean="0"/>
                        <a:t>wyjątkowo konieczność zapobieżenia popełnienia przez</a:t>
                      </a:r>
                      <a:r>
                        <a:rPr lang="pl-PL" sz="1100" baseline="0" dirty="0" smtClean="0"/>
                        <a:t> oskarżonego nowego ciężkiego przestępstwa</a:t>
                      </a:r>
                      <a:endParaRPr lang="pl-PL" sz="1100" dirty="0" smtClean="0"/>
                    </a:p>
                    <a:p>
                      <a:pPr marL="171450" indent="-171450">
                        <a:buFont typeface="Arial" panose="020B0604020202020204" pitchFamily="34" charset="0"/>
                        <a:buChar char="•"/>
                      </a:pPr>
                      <a:r>
                        <a:rPr lang="pl-PL" sz="1100" dirty="0" smtClean="0"/>
                        <a:t>duże prawdopodobieństwo, wynikające z zebranych</a:t>
                      </a:r>
                      <a:r>
                        <a:rPr lang="pl-PL" sz="1100" baseline="0" dirty="0" smtClean="0"/>
                        <a:t> dowodów, </a:t>
                      </a:r>
                      <a:r>
                        <a:rPr lang="pl-PL" sz="1100" dirty="0" smtClean="0"/>
                        <a:t>że oskarżony popełnił  zarzucane mu przestępstwo</a:t>
                      </a:r>
                      <a:endParaRPr lang="pl-PL" sz="1100" dirty="0"/>
                    </a:p>
                  </a:txBody>
                  <a:tcPr/>
                </a:tc>
              </a:tr>
              <a:tr h="2400939">
                <a:tc>
                  <a:txBody>
                    <a:bodyPr/>
                    <a:lstStyle/>
                    <a:p>
                      <a:r>
                        <a:rPr lang="pl-PL" sz="1100" b="1" dirty="0" smtClean="0"/>
                        <a:t>Przesłanki</a:t>
                      </a:r>
                      <a:r>
                        <a:rPr lang="pl-PL" sz="1100" b="1" baseline="0" dirty="0" smtClean="0"/>
                        <a:t> szczególne</a:t>
                      </a:r>
                      <a:endParaRPr lang="pl-PL" sz="1100" b="1" dirty="0"/>
                    </a:p>
                  </a:txBody>
                  <a:tcPr/>
                </a:tc>
                <a:tc>
                  <a:txBody>
                    <a:bodyPr/>
                    <a:lstStyle/>
                    <a:p>
                      <a:pPr marL="228600" indent="-228600">
                        <a:buFont typeface="+mj-lt"/>
                        <a:buAutoNum type="arabicPeriod"/>
                      </a:pPr>
                      <a:r>
                        <a:rPr lang="pl-PL" sz="1100" dirty="0" smtClean="0"/>
                        <a:t>uzasadniona obawa ucieczki lub ukrywania się oskarżonego, zwłaszcza wtedy, gdy nie można ustalić jego tożsamości albo nie ma on w kraju stałego miejsca pobytu</a:t>
                      </a:r>
                    </a:p>
                    <a:p>
                      <a:pPr marL="228600" indent="-228600">
                        <a:buFont typeface="+mj-lt"/>
                        <a:buAutoNum type="arabicPeriod"/>
                      </a:pPr>
                      <a:r>
                        <a:rPr lang="pl-PL" sz="1100" dirty="0" smtClean="0"/>
                        <a:t>uzasadniona obawa, że oskarżony będzie nakłaniał do składania fałszywych zeznań lub wyjaśnień albo w inny bezprawny sposób utrudniał postępowanie karne</a:t>
                      </a:r>
                    </a:p>
                    <a:p>
                      <a:pPr marL="228600" indent="-228600">
                        <a:buFont typeface="+mj-lt"/>
                        <a:buAutoNum type="arabicPeriod"/>
                      </a:pPr>
                      <a:r>
                        <a:rPr lang="pl-PL" sz="1100" dirty="0" smtClean="0"/>
                        <a:t>uzasadniona grożącą oskarżonemu surową kara,</a:t>
                      </a:r>
                      <a:r>
                        <a:rPr lang="pl-PL" sz="1100" baseline="0" dirty="0" smtClean="0"/>
                        <a:t> jeżeli oskarżonemu </a:t>
                      </a:r>
                      <a:r>
                        <a:rPr lang="pl-PL" sz="1100" dirty="0" smtClean="0"/>
                        <a:t>zarzuca się popełnienie zbrodni lub występku zagrożonego karą pozbawienia wolności, której górna granica wynosi co najmniej 8 lat, albo gdy sąd pierwszej instancji skazał go na karę pozbawienia wolności nie niższą niż 3 lata</a:t>
                      </a:r>
                    </a:p>
                    <a:p>
                      <a:pPr marL="228600" indent="-228600">
                        <a:buFont typeface="+mj-lt"/>
                        <a:buAutoNum type="arabicPeriod"/>
                      </a:pPr>
                      <a:r>
                        <a:rPr lang="pl-PL" sz="1100" dirty="0" smtClean="0"/>
                        <a:t>uzasadniona obawa, że oskarżony, któremu zarzucono popełnienie zbrodni lub umyślnego występku, popełni przestępstwo przeciwko życiu, zdrowiu lub bezpieczeństwu powszechnemu, a zwłaszcza gdy popełnieniem takiego przestępstwa groził</a:t>
                      </a:r>
                    </a:p>
                    <a:p>
                      <a:pPr marL="0" indent="0">
                        <a:buFont typeface="+mj-lt"/>
                        <a:buNone/>
                      </a:pPr>
                      <a:endParaRPr lang="pl-PL" sz="1100" dirty="0" smtClean="0"/>
                    </a:p>
                    <a:p>
                      <a:pPr marL="0" indent="0">
                        <a:buFont typeface="+mj-lt"/>
                        <a:buNone/>
                      </a:pPr>
                      <a:r>
                        <a:rPr lang="pl-PL" sz="1100" dirty="0" smtClean="0"/>
                        <a:t>decydując o zastosowaniu określonego środka zapobiegawczego, uwzględnia się rodzaj i charakter obaw wskazanych w art. 258 § 1-3 przyjętych za podstawę stosowania danego środka oraz nasilenie ich zagrożenia dla prawidłowego przebiegu postępowania w określonym stadium (art. 258 § 4 k.p.k.)</a:t>
                      </a:r>
                    </a:p>
                  </a:txBody>
                  <a:tcPr/>
                </a:tc>
              </a:tr>
              <a:tr h="1750207">
                <a:tc>
                  <a:txBody>
                    <a:bodyPr/>
                    <a:lstStyle/>
                    <a:p>
                      <a:r>
                        <a:rPr lang="pl-PL" sz="1100" b="1" dirty="0" smtClean="0"/>
                        <a:t>Względne zakazy tymczasowego aresztowania (art. 259)</a:t>
                      </a:r>
                      <a:endParaRPr lang="pl-PL" sz="1100" b="1" dirty="0"/>
                    </a:p>
                  </a:txBody>
                  <a:tcPr/>
                </a:tc>
                <a:tc>
                  <a:txBody>
                    <a:bodyPr/>
                    <a:lstStyle/>
                    <a:p>
                      <a:pPr marL="228600" indent="-228600">
                        <a:buFont typeface="+mj-lt"/>
                        <a:buAutoNum type="arabicPeriod"/>
                      </a:pPr>
                      <a:r>
                        <a:rPr lang="pl-PL" sz="1100" dirty="0" smtClean="0">
                          <a:effectLst/>
                        </a:rPr>
                        <a:t>pozbawienie oskarżonego wolności</a:t>
                      </a:r>
                      <a:r>
                        <a:rPr lang="pl-PL" sz="1100" dirty="0" smtClean="0"/>
                        <a:t> spowodowałoby dla jego życia lub zdrowia poważne niebezpieczeństwo</a:t>
                      </a:r>
                    </a:p>
                    <a:p>
                      <a:pPr marL="228600" indent="-228600">
                        <a:buFont typeface="+mj-lt"/>
                        <a:buAutoNum type="arabicPeriod"/>
                      </a:pPr>
                      <a:r>
                        <a:rPr lang="pl-PL" sz="1100" dirty="0" smtClean="0">
                          <a:effectLst/>
                        </a:rPr>
                        <a:t>pozbawienie oskarżonego wolności</a:t>
                      </a:r>
                      <a:r>
                        <a:rPr lang="pl-PL" sz="1100" dirty="0" smtClean="0"/>
                        <a:t> pociągałoby wyjątkowo ciężkie skutki dla oskarżonego lub jego najbliższej rodziny</a:t>
                      </a:r>
                    </a:p>
                    <a:p>
                      <a:pPr marL="228600" indent="-228600">
                        <a:buFont typeface="+mj-lt"/>
                        <a:buAutoNum type="arabicPeriod"/>
                      </a:pPr>
                      <a:r>
                        <a:rPr lang="pl-PL" sz="1100" dirty="0" smtClean="0"/>
                        <a:t>jeżeli 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a:t>
                      </a:r>
                    </a:p>
                    <a:p>
                      <a:pPr marL="228600" indent="-228600">
                        <a:buFont typeface="+mj-lt"/>
                        <a:buAutoNum type="arabicPeriod"/>
                      </a:pPr>
                      <a:r>
                        <a:rPr lang="pl-PL" sz="1100" dirty="0" smtClean="0"/>
                        <a:t>jeżeli przestępstwo zagrożone jest karą pozbawienia wolności nieprzekraczającą dwóch</a:t>
                      </a:r>
                      <a:r>
                        <a:rPr lang="pl-PL" sz="1100" baseline="0" dirty="0" smtClean="0"/>
                        <a:t> lat</a:t>
                      </a:r>
                      <a:r>
                        <a:rPr lang="pl-PL" sz="1100" dirty="0" smtClean="0"/>
                        <a:t>,</a:t>
                      </a:r>
                    </a:p>
                    <a:p>
                      <a:pPr marL="0" indent="0">
                        <a:buFont typeface="+mj-lt"/>
                        <a:buNone/>
                      </a:pPr>
                      <a:endParaRPr lang="pl-PL" sz="1100" dirty="0" smtClean="0"/>
                    </a:p>
                    <a:p>
                      <a:r>
                        <a:rPr lang="pl-PL" sz="1100" dirty="0" smtClean="0">
                          <a:solidFill>
                            <a:srgbClr val="00B050"/>
                          </a:solidFill>
                        </a:rPr>
                        <a:t>UWAGA!</a:t>
                      </a:r>
                      <a:r>
                        <a:rPr lang="pl-PL" sz="1100" baseline="0" dirty="0" smtClean="0">
                          <a:solidFill>
                            <a:srgbClr val="00B050"/>
                          </a:solidFill>
                        </a:rPr>
                        <a:t> </a:t>
                      </a:r>
                      <a:r>
                        <a:rPr lang="pl-PL" sz="1100" dirty="0" smtClean="0">
                          <a:solidFill>
                            <a:srgbClr val="00B050"/>
                          </a:solidFill>
                        </a:rPr>
                        <a:t>Jeżeli oskarżony ukrywa się, uporczywie nie stawia się na wezwania lub w inny bezprawny sposób utrudnia postępowanie albo nie można ustalić jego tożsamości, </a:t>
                      </a:r>
                      <a:r>
                        <a:rPr lang="pl-PL" sz="1100" b="1" u="sng" dirty="0" smtClean="0">
                          <a:solidFill>
                            <a:srgbClr val="00B050"/>
                          </a:solidFill>
                        </a:rPr>
                        <a:t>wyłączenia z pkt 3 i 4 nie mają zastosowania</a:t>
                      </a:r>
                    </a:p>
                  </a:txBody>
                  <a:tcPr/>
                </a:tc>
              </a:tr>
              <a:tr h="585229">
                <a:tc>
                  <a:txBody>
                    <a:bodyPr/>
                    <a:lstStyle/>
                    <a:p>
                      <a:r>
                        <a:rPr lang="pl-PL" sz="1100" b="1" dirty="0" smtClean="0"/>
                        <a:t>Zasada</a:t>
                      </a:r>
                      <a:r>
                        <a:rPr lang="pl-PL" sz="1100" b="1" baseline="0" dirty="0" smtClean="0"/>
                        <a:t> proporcjonalności </a:t>
                      </a:r>
                      <a:r>
                        <a:rPr lang="pl-PL" sz="1100" b="1" dirty="0" smtClean="0"/>
                        <a:t>(art. 257)</a:t>
                      </a:r>
                      <a:endParaRPr lang="pl-PL" sz="1100" b="1" dirty="0"/>
                    </a:p>
                  </a:txBody>
                  <a:tcPr/>
                </a:tc>
                <a:tc>
                  <a:txBody>
                    <a:bodyPr/>
                    <a:lstStyle/>
                    <a:p>
                      <a:endParaRPr lang="pl-PL" sz="1100" dirty="0" smtClean="0"/>
                    </a:p>
                    <a:p>
                      <a:r>
                        <a:rPr lang="pl-PL" sz="1100" dirty="0" smtClean="0"/>
                        <a:t>Tymczasowego aresztowania nie stosuje się, jeżeli wystarczający jest inny środek zapobiegawczy</a:t>
                      </a:r>
                      <a:endParaRPr lang="pl-PL" sz="1100" dirty="0"/>
                    </a:p>
                  </a:txBody>
                  <a:tcPr/>
                </a:tc>
              </a:tr>
              <a:tr h="1193017">
                <a:tc>
                  <a:txBody>
                    <a:bodyPr/>
                    <a:lstStyle/>
                    <a:p>
                      <a:r>
                        <a:rPr lang="pl-PL" sz="1100" b="1" dirty="0" smtClean="0"/>
                        <a:t>Szczególne przesłanki przedłużania</a:t>
                      </a:r>
                      <a:r>
                        <a:rPr lang="pl-PL" sz="1100" b="1" baseline="0" dirty="0" smtClean="0"/>
                        <a:t> tymczasowego aresztowania (art. 263 </a:t>
                      </a:r>
                      <a:r>
                        <a:rPr lang="pl-PL" sz="1100" b="1" dirty="0" smtClean="0"/>
                        <a:t>§  4)</a:t>
                      </a:r>
                      <a:endParaRPr lang="pl-PL" sz="1100" b="1" dirty="0"/>
                    </a:p>
                  </a:txBody>
                  <a:tcPr/>
                </a:tc>
                <a:tc>
                  <a:txBody>
                    <a:bodyPr/>
                    <a:lstStyle/>
                    <a:p>
                      <a:r>
                        <a:rPr lang="pl-PL" sz="1100" dirty="0" smtClean="0"/>
                        <a:t>Konieczność przedłużenia powstaje w związku</a:t>
                      </a:r>
                      <a:r>
                        <a:rPr lang="pl-PL" sz="1100" baseline="0" dirty="0" smtClean="0"/>
                        <a:t> z:</a:t>
                      </a:r>
                    </a:p>
                    <a:p>
                      <a:pPr marL="171450" indent="-171450">
                        <a:buFont typeface="Arial" panose="020B0604020202020204" pitchFamily="34" charset="0"/>
                        <a:buChar char="•"/>
                      </a:pPr>
                      <a:r>
                        <a:rPr lang="pl-PL" sz="1100" baseline="0" dirty="0" smtClean="0"/>
                        <a:t>zawieszeniem postępowania </a:t>
                      </a:r>
                    </a:p>
                    <a:p>
                      <a:pPr marL="171450" indent="-171450">
                        <a:buFont typeface="Arial" panose="020B0604020202020204" pitchFamily="34" charset="0"/>
                        <a:buChar char="•"/>
                      </a:pPr>
                      <a:r>
                        <a:rPr lang="pl-PL" sz="1100" dirty="0" smtClean="0"/>
                        <a:t>czynnościami zmierzającymi do ustalenia lub potwierdzenia tożsamości oskarżonego</a:t>
                      </a:r>
                    </a:p>
                    <a:p>
                      <a:pPr marL="171450" indent="-171450">
                        <a:buFont typeface="Arial" panose="020B0604020202020204" pitchFamily="34" charset="0"/>
                        <a:buChar char="•"/>
                      </a:pPr>
                      <a:r>
                        <a:rPr lang="pl-PL" sz="1100" dirty="0" smtClean="0"/>
                        <a:t>wykonywaniem czynności dowodowych w sprawie o szczególnej zawiłości lub poza granicami kraju</a:t>
                      </a:r>
                    </a:p>
                    <a:p>
                      <a:pPr marL="171450" indent="-171450">
                        <a:buFont typeface="Arial" panose="020B0604020202020204" pitchFamily="34" charset="0"/>
                        <a:buChar char="•"/>
                      </a:pPr>
                      <a:r>
                        <a:rPr lang="pl-PL" sz="1100" dirty="0" smtClean="0"/>
                        <a:t>celowym przewlekaniem postępowania przez oskarżonego</a:t>
                      </a:r>
                      <a:endParaRPr lang="pl-PL" sz="1100" baseline="0" dirty="0" smtClean="0"/>
                    </a:p>
                  </a:txBody>
                  <a:tcPr/>
                </a:tc>
              </a:tr>
            </a:tbl>
          </a:graphicData>
        </a:graphic>
      </p:graphicFrame>
    </p:spTree>
    <p:extLst>
      <p:ext uri="{BB962C8B-B14F-4D97-AF65-F5344CB8AC3E}">
        <p14:creationId xmlns:p14="http://schemas.microsoft.com/office/powerpoint/2010/main" val="3299413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rgbClr val="C00000"/>
                </a:solidFill>
              </a:rPr>
              <a:t>UWAGA!!! NOWA REGULACJA</a:t>
            </a:r>
            <a:br>
              <a:rPr lang="pl-PL" b="1" dirty="0">
                <a:solidFill>
                  <a:srgbClr val="C00000"/>
                </a:solidFill>
              </a:rPr>
            </a:br>
            <a:endParaRPr lang="pl-PL" dirty="0"/>
          </a:p>
        </p:txBody>
      </p:sp>
      <p:sp>
        <p:nvSpPr>
          <p:cNvPr id="3" name="Symbol zastępczy zawartości 2"/>
          <p:cNvSpPr>
            <a:spLocks noGrp="1"/>
          </p:cNvSpPr>
          <p:nvPr>
            <p:ph sz="quarter" idx="1"/>
          </p:nvPr>
        </p:nvSpPr>
        <p:spPr>
          <a:xfrm>
            <a:off x="179512" y="692696"/>
            <a:ext cx="8640960" cy="6165304"/>
          </a:xfrm>
        </p:spPr>
        <p:txBody>
          <a:bodyPr>
            <a:normAutofit fontScale="77500" lnSpcReduction="20000"/>
          </a:bodyPr>
          <a:lstStyle/>
          <a:p>
            <a:pPr marL="274320" lvl="1" indent="0">
              <a:buNone/>
            </a:pPr>
            <a:r>
              <a:rPr lang="pl-PL" sz="2000" b="1" dirty="0" smtClean="0">
                <a:solidFill>
                  <a:srgbClr val="00B050"/>
                </a:solidFill>
              </a:rPr>
              <a:t>Nowy </a:t>
            </a:r>
            <a:r>
              <a:rPr lang="pl-PL" sz="2000" b="1" dirty="0">
                <a:solidFill>
                  <a:srgbClr val="00B050"/>
                </a:solidFill>
              </a:rPr>
              <a:t>art. 250 § 2a k.p.k</a:t>
            </a:r>
            <a:r>
              <a:rPr lang="pl-PL" sz="2000" b="1" dirty="0" smtClean="0">
                <a:solidFill>
                  <a:srgbClr val="00B050"/>
                </a:solidFill>
              </a:rPr>
              <a:t>. </a:t>
            </a:r>
          </a:p>
          <a:p>
            <a:pPr marL="274320" lvl="1" indent="0">
              <a:buNone/>
            </a:pPr>
            <a:r>
              <a:rPr lang="pl-PL" sz="2000" b="1" dirty="0" smtClean="0">
                <a:solidFill>
                  <a:srgbClr val="00B050"/>
                </a:solidFill>
              </a:rPr>
              <a:t>We </a:t>
            </a:r>
            <a:r>
              <a:rPr lang="pl-PL" sz="2000" b="1" dirty="0">
                <a:solidFill>
                  <a:srgbClr val="00B050"/>
                </a:solidFill>
              </a:rPr>
              <a:t>wniosku o zastosowanie tymczasowego aresztowania wymienia się dowody wskazujące na duże prawdopodobieństwo, że oskarżony popełnił przestępstwo, okoliczności przemawiające za istnieniem zagrożeń dla prawidłowego toku postępowania lub możliwości popełnienia przez oskarżonego nowego, ciężkiego przestępstwa lub określonej podstawy stosowania tego środka zapobiegawczego i konieczności jego </a:t>
            </a:r>
            <a:r>
              <a:rPr lang="pl-PL" sz="2000" b="1" dirty="0" smtClean="0">
                <a:solidFill>
                  <a:srgbClr val="00B050"/>
                </a:solidFill>
              </a:rPr>
              <a:t>stosowania.</a:t>
            </a:r>
          </a:p>
          <a:p>
            <a:pPr marL="274320" lvl="1" indent="0">
              <a:buNone/>
            </a:pPr>
            <a:r>
              <a:rPr lang="pl-PL" sz="2000" b="1" dirty="0">
                <a:solidFill>
                  <a:srgbClr val="0070C0"/>
                </a:solidFill>
              </a:rPr>
              <a:t>Ratio legis zmian: </a:t>
            </a:r>
            <a:r>
              <a:rPr lang="pl-PL" sz="2000" dirty="0"/>
              <a:t>Nowy § 2a art. 250 k.p.k. formułuje – nie występujące dotąd wprost w kodeksie – wymogi, jakie spełniać powinno uzasadnienie wniosku prokuratora o zastosowanie tymczasowego aresztowania. Konsekwencją tej zmiany jest także modyfikacja art. 251 § 3 k.p.k., normującego uzasadnienie postanowienia sądu o zastosowaniu tego środka. Proponowany § 2a art. 250 k.p.k. przyjmuje, że we wniosku o zastosowanie tymczasowego aresztowania prokurator powinien: a) po pierwsze wymienić dowody, które wskazują na zaistnienie - wymaganej przez art. 249 § 1  k.p.k. - przesłanki dużego prawdopodobieństwa, że podejrzany popełnił zarzucane mu przestępstwo, b) po wtóre wskazać okoliczności, z których wynika określona obawa bezprawnego utrudniania przez podejrzanego postępowania lub możliwość popełnienia przez niego nowego ciężkiego przestępstwa, a więc również wykazać je określonymi dowodami, z tym że co naturalne nie muszą to być tzw. dowody ścisłe, ale i swobodne, nadal jednak tylko dowody legalnie (zgodnie z prawem) uzyskane, a więc mogące stanowić dowód, oraz c) po trzecie wykazać w związku z nimi istnienie określonej podstawy prawnej do stosowania tego środka zapobiegawczego - podstawy te wskazane są w modyfikowanym także art. 258 § 1-3 k.p.k. – i konieczności jego stosowania, co z kolei wiąże się z warunkiem przewidzianym w § 1 art. 257 k.p.k., według którego tymczasowego aresztowania nie stosuje się, gdy wystarczający jest inny środek zapobiegawczy oraz założonym w nowym § 4 art. 258 k.p.k. wymogiem uwzględniania stopnia nasilenia zagrożenia danej obawy w określonym stadium procesu. Przy dopełnianiu wymogów określonych w § 2a art. 250 k.p.k. należy uwzględniać wskazany wcześniej art. 249a k.p.k., co oznacza, że muszą one być oparte wyłącznie na dowodach ujawnionych podejrzanemu i obrońcy. Należy tu mieć też na uwadze, że w orzecznictwie i doktrynie zgodnie przyjmuje się, że przedłużanie tymczasowego aresztowania jest także jego stosowaniem, tyle że dalszym, zatem wymogi wskazane w art. 250 § 2a k.p.k. dotyczą odpowiednio także wniosku prokuratora o przedłużenie stosowania tego środka zapobiegawczego.</a:t>
            </a:r>
          </a:p>
        </p:txBody>
      </p:sp>
    </p:spTree>
    <p:extLst>
      <p:ext uri="{BB962C8B-B14F-4D97-AF65-F5344CB8AC3E}">
        <p14:creationId xmlns:p14="http://schemas.microsoft.com/office/powerpoint/2010/main" val="49572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rgbClr val="C00000"/>
                </a:solidFill>
              </a:rPr>
              <a:t>UWAGA!!! NOWA REGULACJA</a:t>
            </a:r>
            <a:br>
              <a:rPr lang="pl-PL" b="1" dirty="0">
                <a:solidFill>
                  <a:srgbClr val="C00000"/>
                </a:solidFill>
              </a:rPr>
            </a:br>
            <a:endParaRPr lang="pl-PL" dirty="0"/>
          </a:p>
        </p:txBody>
      </p:sp>
      <p:sp>
        <p:nvSpPr>
          <p:cNvPr id="3" name="Symbol zastępczy zawartości 2"/>
          <p:cNvSpPr>
            <a:spLocks noGrp="1"/>
          </p:cNvSpPr>
          <p:nvPr>
            <p:ph sz="quarter" idx="1"/>
          </p:nvPr>
        </p:nvSpPr>
        <p:spPr>
          <a:xfrm>
            <a:off x="179512" y="692696"/>
            <a:ext cx="8640960" cy="6165304"/>
          </a:xfrm>
        </p:spPr>
        <p:txBody>
          <a:bodyPr>
            <a:normAutofit fontScale="85000" lnSpcReduction="20000"/>
          </a:bodyPr>
          <a:lstStyle/>
          <a:p>
            <a:pPr marL="274320" lvl="1" indent="0">
              <a:buNone/>
            </a:pPr>
            <a:r>
              <a:rPr lang="pl-PL" sz="2000" b="1" dirty="0" smtClean="0">
                <a:solidFill>
                  <a:srgbClr val="00B050"/>
                </a:solidFill>
              </a:rPr>
              <a:t>Zmiana</a:t>
            </a:r>
            <a:r>
              <a:rPr lang="pl-PL" sz="2000" b="1" dirty="0">
                <a:solidFill>
                  <a:srgbClr val="00B050"/>
                </a:solidFill>
              </a:rPr>
              <a:t>: Art. 251 § 3</a:t>
            </a:r>
            <a:r>
              <a:rPr lang="pl-PL" sz="2000" dirty="0"/>
              <a:t>. </a:t>
            </a:r>
            <a:r>
              <a:rPr lang="pl-PL" sz="2000" b="1" dirty="0"/>
              <a:t>Uzasadnienie postanowienia o zastosowaniu środka zapobiegawczego powinno zawierać przedstawienie dowodów świadczących o popełnieniu przez oskarżonego przestępstwa , wykazanie okoliczności wskazujących na istnienie zagrożeń dla prawidłowego toku postępowania lub możliwości popełnienia przez oskarżonego nowego, ciężkiego przestępstwa w razie niezastosowania środka zapobiegawczego lub określonej podstawy jego zastosowania i potrzeby zastosowania danego środka. W wypadku tymczasowego aresztowania należy ponadto wyjaśnić, dlaczego nie uznano za wystarczające zastosowanie innego środka zapobiegawczego</a:t>
            </a:r>
            <a:r>
              <a:rPr lang="pl-PL" sz="2000" dirty="0"/>
              <a:t>.</a:t>
            </a:r>
          </a:p>
          <a:p>
            <a:pPr marL="274320" lvl="1" indent="0">
              <a:buNone/>
            </a:pPr>
            <a:endParaRPr lang="pl-PL" sz="2000" dirty="0"/>
          </a:p>
          <a:p>
            <a:pPr marL="274320" lvl="1" indent="0">
              <a:buNone/>
            </a:pPr>
            <a:r>
              <a:rPr lang="pl-PL" sz="2000" b="1" dirty="0">
                <a:solidFill>
                  <a:srgbClr val="00B050"/>
                </a:solidFill>
              </a:rPr>
              <a:t>Ratio legis zmian: </a:t>
            </a:r>
            <a:r>
              <a:rPr lang="pl-PL" sz="2000" dirty="0"/>
              <a:t>Powiązana z rozwiązaniem przyjętym w przepisie </a:t>
            </a:r>
            <a:r>
              <a:rPr lang="pl-PL" sz="2000" dirty="0" smtClean="0"/>
              <a:t>250 § </a:t>
            </a:r>
            <a:r>
              <a:rPr lang="pl-PL" sz="2000" dirty="0"/>
              <a:t>2a k.p.k.  modyfikacja § 3 art. 251 k.p.k. sprowadza się do wprowadzenia również odnośnie uzasadnienia postanowienia sądu o zastosowaniu każdego środka zapobiegawczego, a nie tylko o tymczasowym aresztowaniu (i jego przedłużenia), dodatkowego wymogu wykazania w nim istnienia w danej sprawie także konkretnych okoliczności wskazujących na określone zagrożenia ze strony podejrzanego dla prawidłowego toku procesu lub na możliwość popełnienia przez niego, jeżeli nie zastosuje się danego środka, nowego ciężkiego przestępstwa, a nie tylko – jak obecnie, co nadal również pozostanie aktualne - dowodów świadczących, że popełnił on przestępstwo oraz okoliczności wskazujących na podstawę prawną stosowania środka zapobiegawczego oraz konieczność (potrzebę) jego stosowania, zaś przy tymczasowym aresztowaniu jeszcze i wykazania, że inny środek jest niewystarczający. Odnośnie potrzeby i niezbędności określonego środka sąd będzie musiał mieć jednak na uwadze także wymóg uwzględniania okoliczności wskazanych w nowym § 4 art. 258 k.p.k., którym - co już naturalne - musi dać wyraz także w uzasadnieniu orzeczenia. Zatem zbędna jest tu nadmierna kazuistyka, która w art. 251 § 3 k.p.k. obejmowałaby także i te okoliczności, gdyż mieszczą się one w wymogu wskazania w uzasadnieniu potrzeby i konieczności stosowania danego środka zapobiegawczego.</a:t>
            </a:r>
          </a:p>
          <a:p>
            <a:pPr marL="274320" lvl="1" indent="0">
              <a:buNone/>
            </a:pPr>
            <a:endParaRPr lang="pl-PL" sz="2000" dirty="0"/>
          </a:p>
        </p:txBody>
      </p:sp>
    </p:spTree>
    <p:extLst>
      <p:ext uri="{BB962C8B-B14F-4D97-AF65-F5344CB8AC3E}">
        <p14:creationId xmlns:p14="http://schemas.microsoft.com/office/powerpoint/2010/main" val="301374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536104"/>
          </a:xfrm>
        </p:spPr>
        <p:txBody>
          <a:bodyPr>
            <a:normAutofit fontScale="90000"/>
          </a:bodyPr>
          <a:lstStyle/>
          <a:p>
            <a:pPr algn="ctr"/>
            <a:r>
              <a:rPr lang="pl-PL" b="1" dirty="0" smtClean="0"/>
              <a:t>Czas trwania tymczasowego aresztowania</a:t>
            </a:r>
            <a:endParaRPr lang="pl-PL" b="1" dirty="0"/>
          </a:p>
        </p:txBody>
      </p:sp>
      <p:sp>
        <p:nvSpPr>
          <p:cNvPr id="3" name="pole tekstowe 2"/>
          <p:cNvSpPr txBox="1"/>
          <p:nvPr/>
        </p:nvSpPr>
        <p:spPr>
          <a:xfrm>
            <a:off x="539552" y="1412776"/>
            <a:ext cx="8280920" cy="4016484"/>
          </a:xfrm>
          <a:prstGeom prst="rect">
            <a:avLst/>
          </a:prstGeom>
          <a:noFill/>
        </p:spPr>
        <p:txBody>
          <a:bodyPr wrap="square" rtlCol="0">
            <a:spAutoFit/>
          </a:bodyPr>
          <a:lstStyle/>
          <a:p>
            <a:r>
              <a:rPr lang="pl-PL" sz="1700" dirty="0"/>
              <a:t>Tymczasowe aresztowanie jest jedynym środkiem zapobiegawczym izolacyjnym, najbardziej drastycznym w hierarchii środków zapobiegawczych, dlatego jego trwanie określone jest </a:t>
            </a:r>
            <a:r>
              <a:rPr lang="pl-PL" sz="1700" b="1" dirty="0"/>
              <a:t>terminowo</a:t>
            </a:r>
            <a:r>
              <a:rPr lang="pl-PL" sz="1700" dirty="0"/>
              <a:t>. Kodeks określa zarówno dolną, jak i górną granicę jego stosowania, jednakże w odpowiednich okolicznościach terminy stosowania tymczasowego aresztowania mogą być przedłużane na mocy postanowienia właściwego sądu. </a:t>
            </a:r>
            <a:endParaRPr lang="pl-PL" sz="1700" dirty="0" smtClean="0"/>
          </a:p>
          <a:p>
            <a:endParaRPr lang="pl-PL" sz="1700" dirty="0" smtClean="0"/>
          </a:p>
          <a:p>
            <a:r>
              <a:rPr lang="pl-PL" sz="1700" dirty="0"/>
              <a:t>Przepisy kodeksowe dotyczące terminów tymczasowego aresztowania mają przeciwdziałać długotrwałemu stosowaniu tymczasowego aresztowania. Jednakże w rzeczywistości Trybunał w Strasburgu wytyka polskim sądom przewlekłość postępowania, a co za tym idzie - nadużywanie tymczasowego aresztowania i długie okresy jego stosowania (zob. wyr. ETPC z 3.2.2009 r. w sprawie Nr </a:t>
            </a:r>
            <a:r>
              <a:rPr lang="pl-PL" sz="1700" dirty="0" smtClean="0"/>
              <a:t>45219/06 </a:t>
            </a:r>
            <a:r>
              <a:rPr lang="pl-PL" sz="1700" i="1" dirty="0" err="1" smtClean="0"/>
              <a:t>Kauczor</a:t>
            </a:r>
            <a:r>
              <a:rPr lang="pl-PL" sz="1700" i="1" dirty="0" smtClean="0"/>
              <a:t> </a:t>
            </a:r>
            <a:r>
              <a:rPr lang="pl-PL" sz="1700" i="1" dirty="0"/>
              <a:t>v. </a:t>
            </a:r>
            <a:r>
              <a:rPr lang="pl-PL" sz="1700" i="1" dirty="0" smtClean="0"/>
              <a:t>Polska, </a:t>
            </a:r>
            <a:r>
              <a:rPr lang="pl-PL" sz="1700" dirty="0" smtClean="0"/>
              <a:t>gdzie oskarżony przebywał w areszcie 7 lat, 10 miesięcy i 3 dni </a:t>
            </a:r>
            <a:r>
              <a:rPr lang="pl-PL" sz="1700" dirty="0"/>
              <a:t>- wyrok ten jest o tyle istotny, że Trybunał stwierdził w nim, że nadużywanie stosowania tymczasowego aresztowania jest w Polsce problemem strukturalnym, a nie wynikiem pomyłek czy błędnej interpretacji przepisów przez sądy w pojedynczych </a:t>
            </a:r>
            <a:r>
              <a:rPr lang="pl-PL" sz="1700" dirty="0" smtClean="0"/>
              <a:t>sprawach. </a:t>
            </a:r>
            <a:endParaRPr lang="pl-PL" sz="1700" dirty="0"/>
          </a:p>
        </p:txBody>
      </p:sp>
    </p:spTree>
    <p:extLst>
      <p:ext uri="{BB962C8B-B14F-4D97-AF65-F5344CB8AC3E}">
        <p14:creationId xmlns:p14="http://schemas.microsoft.com/office/powerpoint/2010/main" val="3208977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6505116"/>
              </p:ext>
            </p:extLst>
          </p:nvPr>
        </p:nvGraphicFramePr>
        <p:xfrm>
          <a:off x="179512" y="0"/>
          <a:ext cx="8964488" cy="5653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ole tekstowe 3"/>
          <p:cNvSpPr txBox="1"/>
          <p:nvPr/>
        </p:nvSpPr>
        <p:spPr>
          <a:xfrm>
            <a:off x="107504" y="4068142"/>
            <a:ext cx="2304256"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600" b="1" dirty="0">
                <a:solidFill>
                  <a:srgbClr val="0070C0"/>
                </a:solidFill>
                <a:latin typeface="+mj-lt"/>
              </a:rPr>
              <a:t>T</a:t>
            </a:r>
            <a:r>
              <a:rPr lang="pl-PL" sz="1600" b="1" dirty="0" smtClean="0">
                <a:solidFill>
                  <a:srgbClr val="0070C0"/>
                </a:solidFill>
                <a:latin typeface="+mj-lt"/>
              </a:rPr>
              <a:t>ymczasowe aresztowanie</a:t>
            </a:r>
            <a:endParaRPr lang="pl-PL" sz="1600" b="1" dirty="0">
              <a:solidFill>
                <a:srgbClr val="0070C0"/>
              </a:solidFill>
              <a:latin typeface="+mj-lt"/>
            </a:endParaRPr>
          </a:p>
        </p:txBody>
      </p:sp>
      <p:cxnSp>
        <p:nvCxnSpPr>
          <p:cNvPr id="5" name="Łącznik prosty ze strzałką 4"/>
          <p:cNvCxnSpPr/>
          <p:nvPr/>
        </p:nvCxnSpPr>
        <p:spPr>
          <a:xfrm>
            <a:off x="1187624" y="3449366"/>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3275856" y="3719136"/>
            <a:ext cx="926857" cy="276999"/>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pl-PL" sz="1200" b="1" dirty="0">
                <a:solidFill>
                  <a:srgbClr val="0070C0"/>
                </a:solidFill>
              </a:rPr>
              <a:t>p</a:t>
            </a:r>
            <a:r>
              <a:rPr lang="pl-PL" sz="1200" b="1" dirty="0" smtClean="0">
                <a:solidFill>
                  <a:srgbClr val="0070C0"/>
                </a:solidFill>
              </a:rPr>
              <a:t>oręczenie </a:t>
            </a:r>
            <a:endParaRPr lang="pl-PL" sz="1200" b="1" dirty="0">
              <a:solidFill>
                <a:srgbClr val="0070C0"/>
              </a:solidFill>
            </a:endParaRPr>
          </a:p>
        </p:txBody>
      </p:sp>
      <p:sp>
        <p:nvSpPr>
          <p:cNvPr id="7" name="pole tekstowe 6"/>
          <p:cNvSpPr txBox="1"/>
          <p:nvPr/>
        </p:nvSpPr>
        <p:spPr>
          <a:xfrm>
            <a:off x="3309570" y="4523079"/>
            <a:ext cx="1009059" cy="276999"/>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pl-PL" sz="1200" b="1" dirty="0">
                <a:solidFill>
                  <a:srgbClr val="0070C0"/>
                </a:solidFill>
              </a:rPr>
              <a:t>d</a:t>
            </a:r>
            <a:r>
              <a:rPr lang="pl-PL" sz="1200" b="1" dirty="0" smtClean="0">
                <a:solidFill>
                  <a:srgbClr val="0070C0"/>
                </a:solidFill>
              </a:rPr>
              <a:t>ozór policji</a:t>
            </a:r>
            <a:endParaRPr lang="pl-PL" sz="1200" b="1" dirty="0">
              <a:solidFill>
                <a:srgbClr val="0070C0"/>
              </a:solidFill>
            </a:endParaRPr>
          </a:p>
        </p:txBody>
      </p:sp>
      <p:sp>
        <p:nvSpPr>
          <p:cNvPr id="8" name="pole tekstowe 7"/>
          <p:cNvSpPr txBox="1"/>
          <p:nvPr/>
        </p:nvSpPr>
        <p:spPr>
          <a:xfrm>
            <a:off x="3275856" y="5013176"/>
            <a:ext cx="1800493" cy="276999"/>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pl-PL" sz="1200" b="1" dirty="0">
                <a:solidFill>
                  <a:srgbClr val="0070C0"/>
                </a:solidFill>
              </a:rPr>
              <a:t>z</a:t>
            </a:r>
            <a:r>
              <a:rPr lang="pl-PL" sz="1200" b="1" dirty="0" smtClean="0">
                <a:solidFill>
                  <a:srgbClr val="0070C0"/>
                </a:solidFill>
              </a:rPr>
              <a:t>akaz opuszczania kraju</a:t>
            </a:r>
            <a:endParaRPr lang="pl-PL" sz="1200" b="1" dirty="0">
              <a:solidFill>
                <a:srgbClr val="0070C0"/>
              </a:solidFill>
            </a:endParaRPr>
          </a:p>
        </p:txBody>
      </p:sp>
      <p:sp>
        <p:nvSpPr>
          <p:cNvPr id="9" name="pole tekstowe 8"/>
          <p:cNvSpPr txBox="1"/>
          <p:nvPr/>
        </p:nvSpPr>
        <p:spPr>
          <a:xfrm>
            <a:off x="3275855" y="5517232"/>
            <a:ext cx="4450721"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b="1" dirty="0">
                <a:solidFill>
                  <a:srgbClr val="0070C0"/>
                </a:solidFill>
              </a:rPr>
              <a:t>n</a:t>
            </a:r>
            <a:r>
              <a:rPr lang="pl-PL" sz="1200" b="1" dirty="0" smtClean="0">
                <a:solidFill>
                  <a:srgbClr val="0070C0"/>
                </a:solidFill>
              </a:rPr>
              <a:t>akaz opuszczenia przez oskarżonego lokalu mieszkalnego</a:t>
            </a:r>
            <a:endParaRPr lang="pl-PL" sz="1200" b="1" dirty="0">
              <a:solidFill>
                <a:srgbClr val="0070C0"/>
              </a:solidFill>
            </a:endParaRPr>
          </a:p>
        </p:txBody>
      </p:sp>
      <p:sp>
        <p:nvSpPr>
          <p:cNvPr id="10" name="pole tekstowe 9"/>
          <p:cNvSpPr txBox="1"/>
          <p:nvPr/>
        </p:nvSpPr>
        <p:spPr>
          <a:xfrm>
            <a:off x="3240435" y="5920705"/>
            <a:ext cx="576064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b="1" dirty="0">
                <a:solidFill>
                  <a:srgbClr val="0070C0"/>
                </a:solidFill>
              </a:rPr>
              <a:t>s</a:t>
            </a:r>
            <a:r>
              <a:rPr lang="pl-PL" sz="1200" b="1" dirty="0" smtClean="0">
                <a:solidFill>
                  <a:srgbClr val="0070C0"/>
                </a:solidFill>
              </a:rPr>
              <a:t>zczegółowe nakazy i zakazy określonego zachowania się oskarżonego określone w art. 276 k.p.k.</a:t>
            </a:r>
            <a:endParaRPr lang="pl-PL" sz="1200" b="1" dirty="0">
              <a:solidFill>
                <a:srgbClr val="0070C0"/>
              </a:solidFill>
            </a:endParaRPr>
          </a:p>
        </p:txBody>
      </p:sp>
      <p:cxnSp>
        <p:nvCxnSpPr>
          <p:cNvPr id="11" name="Łącznik prostoliniowy 10"/>
          <p:cNvCxnSpPr/>
          <p:nvPr/>
        </p:nvCxnSpPr>
        <p:spPr>
          <a:xfrm>
            <a:off x="2915816" y="3492079"/>
            <a:ext cx="36587" cy="26594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2915816" y="3857635"/>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a:off x="2952403" y="4642537"/>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2952403" y="5143489"/>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p:nvPr/>
        </p:nvCxnSpPr>
        <p:spPr>
          <a:xfrm>
            <a:off x="2964235" y="5655731"/>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2952403" y="6198236"/>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pole tekstowe 16"/>
          <p:cNvSpPr txBox="1"/>
          <p:nvPr/>
        </p:nvSpPr>
        <p:spPr>
          <a:xfrm>
            <a:off x="6774233" y="3503112"/>
            <a:ext cx="128711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smtClean="0"/>
              <a:t>społeczne</a:t>
            </a:r>
            <a:endParaRPr lang="pl-PL" sz="1200" dirty="0"/>
          </a:p>
        </p:txBody>
      </p:sp>
      <p:sp>
        <p:nvSpPr>
          <p:cNvPr id="18" name="pole tekstowe 17"/>
          <p:cNvSpPr txBox="1"/>
          <p:nvPr/>
        </p:nvSpPr>
        <p:spPr>
          <a:xfrm>
            <a:off x="6774233" y="4076882"/>
            <a:ext cx="1904689" cy="276999"/>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pl-PL" sz="1200" dirty="0"/>
              <a:t>o</a:t>
            </a:r>
            <a:r>
              <a:rPr lang="pl-PL" sz="1200" dirty="0" smtClean="0"/>
              <a:t>soby godnej zaufania</a:t>
            </a:r>
            <a:endParaRPr lang="pl-PL" sz="1200" dirty="0"/>
          </a:p>
        </p:txBody>
      </p:sp>
      <p:sp>
        <p:nvSpPr>
          <p:cNvPr id="19" name="Nawias klamrowy otwierający 18"/>
          <p:cNvSpPr/>
          <p:nvPr/>
        </p:nvSpPr>
        <p:spPr>
          <a:xfrm>
            <a:off x="4202713" y="3397859"/>
            <a:ext cx="642109" cy="642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1" name="Nawias klamrowy otwierający 20"/>
          <p:cNvSpPr/>
          <p:nvPr/>
        </p:nvSpPr>
        <p:spPr>
          <a:xfrm>
            <a:off x="4353720" y="4255160"/>
            <a:ext cx="642109" cy="642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2" name="pole tekstowe 21"/>
          <p:cNvSpPr txBox="1"/>
          <p:nvPr/>
        </p:nvSpPr>
        <p:spPr>
          <a:xfrm>
            <a:off x="4995829" y="4229544"/>
            <a:ext cx="128711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smtClean="0"/>
              <a:t>zwykły</a:t>
            </a:r>
            <a:endParaRPr lang="pl-PL" sz="1200" dirty="0"/>
          </a:p>
        </p:txBody>
      </p:sp>
      <p:sp>
        <p:nvSpPr>
          <p:cNvPr id="23" name="pole tekstowe 22"/>
          <p:cNvSpPr txBox="1"/>
          <p:nvPr/>
        </p:nvSpPr>
        <p:spPr>
          <a:xfrm>
            <a:off x="4995829" y="4683308"/>
            <a:ext cx="128711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smtClean="0"/>
              <a:t>warunkowy</a:t>
            </a:r>
            <a:endParaRPr lang="pl-PL" sz="1200" dirty="0"/>
          </a:p>
        </p:txBody>
      </p:sp>
      <p:sp>
        <p:nvSpPr>
          <p:cNvPr id="24" name="Nawias klamrowy otwierający 23"/>
          <p:cNvSpPr/>
          <p:nvPr/>
        </p:nvSpPr>
        <p:spPr>
          <a:xfrm>
            <a:off x="6132124" y="3622238"/>
            <a:ext cx="642109" cy="64255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5" name="pole tekstowe 24"/>
          <p:cNvSpPr txBox="1"/>
          <p:nvPr/>
        </p:nvSpPr>
        <p:spPr>
          <a:xfrm>
            <a:off x="4871474" y="3259359"/>
            <a:ext cx="128711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smtClean="0"/>
              <a:t>majątkowe</a:t>
            </a:r>
            <a:endParaRPr lang="pl-PL" sz="1200" dirty="0"/>
          </a:p>
        </p:txBody>
      </p:sp>
      <p:sp>
        <p:nvSpPr>
          <p:cNvPr id="26" name="pole tekstowe 25"/>
          <p:cNvSpPr txBox="1"/>
          <p:nvPr/>
        </p:nvSpPr>
        <p:spPr>
          <a:xfrm>
            <a:off x="4897936" y="3833487"/>
            <a:ext cx="1287112"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smtClean="0"/>
              <a:t>niemajątkowe</a:t>
            </a:r>
            <a:endParaRPr lang="pl-PL" sz="1200" dirty="0"/>
          </a:p>
        </p:txBody>
      </p:sp>
    </p:spTree>
    <p:extLst>
      <p:ext uri="{BB962C8B-B14F-4D97-AF65-F5344CB8AC3E}">
        <p14:creationId xmlns:p14="http://schemas.microsoft.com/office/powerpoint/2010/main" val="3339007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608112"/>
          </a:xfrm>
        </p:spPr>
        <p:txBody>
          <a:bodyPr>
            <a:normAutofit fontScale="90000"/>
          </a:bodyPr>
          <a:lstStyle/>
          <a:p>
            <a:r>
              <a:rPr lang="pl-PL" sz="2000" b="1" dirty="0"/>
              <a:t>Podstawowy termin stosowania tymczasowego </a:t>
            </a:r>
            <a:r>
              <a:rPr lang="pl-PL" sz="2000" b="1" dirty="0" smtClean="0"/>
              <a:t>aresztowania oraz</a:t>
            </a:r>
            <a:br>
              <a:rPr lang="pl-PL" sz="2000" b="1" dirty="0" smtClean="0"/>
            </a:br>
            <a:r>
              <a:rPr lang="pl-PL" sz="2000" b="1" dirty="0" smtClean="0"/>
              <a:t>podstawy </a:t>
            </a:r>
            <a:r>
              <a:rPr lang="pl-PL" sz="2000" b="1" dirty="0"/>
              <a:t>przedłużenia tymczasowego aresztowania do 12 miesięcy</a:t>
            </a:r>
            <a:endParaRPr lang="pl-PL" sz="2000" dirty="0"/>
          </a:p>
        </p:txBody>
      </p:sp>
      <p:sp>
        <p:nvSpPr>
          <p:cNvPr id="3" name="pole tekstowe 2"/>
          <p:cNvSpPr txBox="1"/>
          <p:nvPr/>
        </p:nvSpPr>
        <p:spPr>
          <a:xfrm>
            <a:off x="0" y="1196752"/>
            <a:ext cx="9036496" cy="5878532"/>
          </a:xfrm>
          <a:prstGeom prst="rect">
            <a:avLst/>
          </a:prstGeom>
          <a:noFill/>
        </p:spPr>
        <p:txBody>
          <a:bodyPr wrap="square" rtlCol="0">
            <a:spAutoFit/>
          </a:bodyPr>
          <a:lstStyle/>
          <a:p>
            <a:pPr marL="285750" indent="-285750">
              <a:buFont typeface="Arial" panose="020B0604020202020204" pitchFamily="34" charset="0"/>
              <a:buChar char="•"/>
            </a:pPr>
            <a:r>
              <a:rPr lang="pl-PL" sz="1400" dirty="0"/>
              <a:t>W § 1 </a:t>
            </a:r>
            <a:r>
              <a:rPr lang="pl-PL" sz="1400" dirty="0" smtClean="0"/>
              <a:t>art. 263 k.p.k. określono </a:t>
            </a:r>
            <a:r>
              <a:rPr lang="pl-PL" sz="1600" b="1" dirty="0">
                <a:solidFill>
                  <a:srgbClr val="0070C0"/>
                </a:solidFill>
              </a:rPr>
              <a:t>podstawowy termin stosowania tymczasowego aresztowania w postępowaniu przygotowawczym. </a:t>
            </a:r>
            <a:r>
              <a:rPr lang="pl-PL" sz="1400" dirty="0"/>
              <a:t>Nie może on </a:t>
            </a:r>
            <a:r>
              <a:rPr lang="pl-PL" sz="1600" b="1" dirty="0"/>
              <a:t>przekraczać </a:t>
            </a:r>
            <a:r>
              <a:rPr lang="pl-PL" sz="1600" b="1" u="sng" dirty="0"/>
              <a:t>3 miesięcy</a:t>
            </a:r>
            <a:r>
              <a:rPr lang="pl-PL" sz="1400" u="sng" dirty="0"/>
              <a:t>. </a:t>
            </a:r>
            <a:endParaRPr lang="pl-PL" sz="1400" u="sng" dirty="0" smtClean="0"/>
          </a:p>
          <a:p>
            <a:pPr marL="285750" indent="-285750">
              <a:buFont typeface="Arial" panose="020B0604020202020204" pitchFamily="34" charset="0"/>
              <a:buChar char="•"/>
            </a:pPr>
            <a:r>
              <a:rPr lang="pl-PL" sz="1600" b="1" dirty="0" smtClean="0">
                <a:solidFill>
                  <a:srgbClr val="00B050"/>
                </a:solidFill>
              </a:rPr>
              <a:t>Sądem właściwym jest sąd rejonowy, w którego okręgu prowadzi się postępowanie</a:t>
            </a:r>
            <a:r>
              <a:rPr lang="pl-PL" sz="1400" dirty="0" smtClean="0"/>
              <a:t>, </a:t>
            </a:r>
          </a:p>
          <a:p>
            <a:pPr marL="285750" indent="-285750">
              <a:buFont typeface="Arial" panose="020B0604020202020204" pitchFamily="34" charset="0"/>
              <a:buChar char="•"/>
            </a:pPr>
            <a:r>
              <a:rPr lang="pl-PL" sz="1400" dirty="0" smtClean="0"/>
              <a:t>Sąd ten stosując </a:t>
            </a:r>
            <a:r>
              <a:rPr lang="pl-PL" sz="1400" dirty="0"/>
              <a:t>tymczasowe aresztowanie w postępowaniu przygotowawczym na okres krótszy niż 3 miesiące, jest nadal właściwy do ponownego zastosowania tego środka zapobiegawczego lub jego przedłużenia (nawet kilkukrotnie) na podstawie art. 263 § 1, z tym jednak zastrzeżeniem, że </a:t>
            </a:r>
            <a:r>
              <a:rPr lang="pl-PL" sz="1400" b="1" dirty="0"/>
              <a:t>łączny okres rzeczywistego pozbawienia wolności podejrzanego na podstawie postanowienia sądu rejonowego nie może przekroczyć 3 miesięcy</a:t>
            </a:r>
            <a:r>
              <a:rPr lang="pl-PL" sz="1400" dirty="0"/>
              <a:t>. Dopiero po upływie tego terminu właściwym do ponownego zastosowania izolacyjnego środka zapobiegawczego wobec podejrzanego lub do przedłużenia owego środka jest sąd wskazany w art. 263 § 2, czyli </a:t>
            </a:r>
            <a:r>
              <a:rPr lang="pl-PL" sz="1600" b="1" dirty="0">
                <a:solidFill>
                  <a:srgbClr val="00B050"/>
                </a:solidFill>
              </a:rPr>
              <a:t>sąd właściwy do rozpoznania sprawy</a:t>
            </a:r>
            <a:r>
              <a:rPr lang="pl-PL" sz="1600" b="1" dirty="0" smtClean="0">
                <a:solidFill>
                  <a:srgbClr val="00B050"/>
                </a:solidFill>
              </a:rPr>
              <a:t>.</a:t>
            </a:r>
          </a:p>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400" dirty="0"/>
              <a:t>Jeżeli ze względu na </a:t>
            </a:r>
            <a:r>
              <a:rPr lang="pl-PL" sz="1400" b="1" dirty="0">
                <a:solidFill>
                  <a:srgbClr val="7030A0"/>
                </a:solidFill>
              </a:rPr>
              <a:t>szczególne okoliczności sprawy nie można było ukończyć postępowania przygotowawczego w terminie do 3 miesięcy</a:t>
            </a:r>
            <a:r>
              <a:rPr lang="pl-PL" sz="1400" dirty="0"/>
              <a:t>, </a:t>
            </a:r>
            <a:r>
              <a:rPr lang="pl-PL" sz="1400" b="1" dirty="0">
                <a:solidFill>
                  <a:srgbClr val="00B050"/>
                </a:solidFill>
              </a:rPr>
              <a:t>na wniosek prokuratora, sąd I instancji właściwy do rozpoznania sprawy (rejonowy lub okręgowy), </a:t>
            </a:r>
            <a:r>
              <a:rPr lang="pl-PL" sz="1400" dirty="0"/>
              <a:t>gdy zachodzi taka potrzeba, może przedłużyć tymczasowe aresztowanie </a:t>
            </a:r>
            <a:r>
              <a:rPr lang="pl-PL" sz="1600" b="1" dirty="0"/>
              <a:t>na okres, który łącznie nie może przekroczyć </a:t>
            </a:r>
            <a:r>
              <a:rPr lang="pl-PL" sz="1600" b="1" u="sng" dirty="0"/>
              <a:t>12 miesięcy</a:t>
            </a:r>
            <a:r>
              <a:rPr lang="pl-PL" sz="1400" dirty="0"/>
              <a:t>, a więc przedłużyć o 9 miesięcy. Zasadą jest, że czas trwania tymczasowego aresztowania </a:t>
            </a:r>
            <a:r>
              <a:rPr lang="pl-PL" sz="1400" b="1" dirty="0"/>
              <a:t>nie może wykraczać</a:t>
            </a:r>
            <a:r>
              <a:rPr lang="pl-PL" sz="1400" dirty="0"/>
              <a:t> poza terminy postępowania przygotowawczego, a więc jeśli następuje przedłużenie stosowania tymczasowego aresztowania, to wcześniej musiało zostać przedłużone postępowanie przygotowawcze. W judykaturze przyjęto, że "szczególne okoliczności sprawy", powodujące niemożność ukończenia postępowania przygotowawczego w terminie, to wszelkie </a:t>
            </a:r>
            <a:r>
              <a:rPr lang="pl-PL" sz="1400" b="1" dirty="0"/>
              <a:t>obiektywnie występujące przeszkody</a:t>
            </a:r>
            <a:r>
              <a:rPr lang="pl-PL" sz="1400" dirty="0"/>
              <a:t> natury faktycznej, dowodowej i proceduralnej, tamujące przebieg postępowania przygotowawczego, których usunięcie nie było możliwe w terminie określonym w art. 263 § 1. Do "szczególnych okoliczności" uzasadniających przedłużenie tymczasowego aresztowania </a:t>
            </a:r>
            <a:r>
              <a:rPr lang="pl-PL" sz="1400" b="1" dirty="0"/>
              <a:t>nie należy</a:t>
            </a:r>
            <a:r>
              <a:rPr lang="pl-PL" sz="1400" dirty="0"/>
              <a:t> zatem wydolność organów ścigania. W judykaturze podkreśla się także, że w przypadku gdy postępowanie jest źle zorganizowane, a przez to odwleka się wyrokowanie, to aresztowanie staje się niecelowe, ponieważ nie spełnia podstawowej przesłanki, jaką jest zabezpieczenie prawidłowego toku postępowania </a:t>
            </a:r>
          </a:p>
          <a:p>
            <a:endParaRPr lang="pl-PL" sz="1400" dirty="0"/>
          </a:p>
        </p:txBody>
      </p:sp>
    </p:spTree>
    <p:extLst>
      <p:ext uri="{BB962C8B-B14F-4D97-AF65-F5344CB8AC3E}">
        <p14:creationId xmlns:p14="http://schemas.microsoft.com/office/powerpoint/2010/main" val="1851516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9208" y="138336"/>
            <a:ext cx="8229600" cy="914400"/>
          </a:xfrm>
        </p:spPr>
        <p:txBody>
          <a:bodyPr>
            <a:normAutofit/>
          </a:bodyPr>
          <a:lstStyle/>
          <a:p>
            <a:pPr algn="ctr"/>
            <a:r>
              <a:rPr lang="pl-PL" sz="1600" b="1" dirty="0"/>
              <a:t>Łączny okres stosowania tymczasowego aresztowania do chwili wydania pierwszego wyroku oraz </a:t>
            </a:r>
            <a:r>
              <a:rPr lang="pl-PL" sz="1600" b="1" dirty="0" smtClean="0"/>
              <a:t>przedłużenie </a:t>
            </a:r>
            <a:r>
              <a:rPr lang="pl-PL" sz="1600" b="1" dirty="0"/>
              <a:t>stosowania tymczasowego aresztowania ponad okresy wskazane w art. 263 § 2 i 3</a:t>
            </a:r>
            <a:endParaRPr lang="pl-PL" sz="1600" dirty="0"/>
          </a:p>
        </p:txBody>
      </p:sp>
      <p:sp>
        <p:nvSpPr>
          <p:cNvPr id="3" name="pole tekstowe 2"/>
          <p:cNvSpPr txBox="1"/>
          <p:nvPr/>
        </p:nvSpPr>
        <p:spPr>
          <a:xfrm>
            <a:off x="0" y="1052736"/>
            <a:ext cx="9144000" cy="5847755"/>
          </a:xfrm>
          <a:prstGeom prst="rect">
            <a:avLst/>
          </a:prstGeom>
          <a:noFill/>
        </p:spPr>
        <p:txBody>
          <a:bodyPr wrap="square" rtlCol="0">
            <a:spAutoFit/>
          </a:bodyPr>
          <a:lstStyle/>
          <a:p>
            <a:r>
              <a:rPr lang="pl-PL" sz="1600" b="1" dirty="0">
                <a:solidFill>
                  <a:srgbClr val="7030A0"/>
                </a:solidFill>
              </a:rPr>
              <a:t>Łączny okres stosowania tymczasowego aresztowania do chwili wydania pierwszego wyroku przez sąd I instancji </a:t>
            </a:r>
            <a:r>
              <a:rPr lang="pl-PL" b="1" u="sng" dirty="0"/>
              <a:t>nie może przekroczyć 2 </a:t>
            </a:r>
            <a:r>
              <a:rPr lang="pl-PL" b="1" u="sng" dirty="0" smtClean="0"/>
              <a:t>lat</a:t>
            </a:r>
            <a:r>
              <a:rPr lang="pl-PL" b="1" dirty="0"/>
              <a:t> </a:t>
            </a:r>
            <a:r>
              <a:rPr lang="pl-PL" sz="1600" dirty="0" smtClean="0"/>
              <a:t>– zob. wyrok </a:t>
            </a:r>
            <a:r>
              <a:rPr lang="pl-PL" sz="1600" dirty="0"/>
              <a:t>TK z dnia 10 czerwca 2008 r., SK </a:t>
            </a:r>
            <a:r>
              <a:rPr lang="pl-PL" sz="1600" dirty="0" smtClean="0"/>
              <a:t>17/07.</a:t>
            </a:r>
            <a:endParaRPr lang="pl-PL" b="1" dirty="0" smtClean="0"/>
          </a:p>
          <a:p>
            <a:r>
              <a:rPr lang="pl-PL" sz="1600" dirty="0"/>
              <a:t>Przy ustalaniu okresów, o jakich mowa w art. 263 § 2 i 3, należy mieć na uwadze, że w razie zastosowania tymczasowego aresztowania wobec tej samej osoby w co najmniej dwóch dotyczących jej postępowaniach karnych, do czasu stosowania tego środka w jednym z nich nie wlicza się okresu jego stosowania w innym procesie karnym. </a:t>
            </a:r>
            <a:endParaRPr lang="pl-PL" sz="1600" dirty="0" smtClean="0"/>
          </a:p>
          <a:p>
            <a:r>
              <a:rPr lang="pl-PL" sz="1600" dirty="0" smtClean="0"/>
              <a:t>W </a:t>
            </a:r>
            <a:r>
              <a:rPr lang="pl-PL" sz="1600" dirty="0"/>
              <a:t>przypadku zbiegu tymczasowego aresztowania z wykonywaną karą pozbawienia wolności orzeczoną w innej sprawie do okresów, o których mowa w § 2 i 3, zalicza się okres odbywania przez tymczasowo aresztowanego kary pozbawienia wolności (art. 263 § 3a</a:t>
            </a:r>
            <a:r>
              <a:rPr lang="pl-PL" sz="1600" dirty="0" smtClean="0"/>
              <a:t>).</a:t>
            </a:r>
            <a:endParaRPr lang="pl-PL" sz="1600" dirty="0"/>
          </a:p>
          <a:p>
            <a:endParaRPr lang="pl-PL" sz="1600" dirty="0" smtClean="0"/>
          </a:p>
          <a:p>
            <a:r>
              <a:rPr lang="pl-PL" sz="1600" dirty="0"/>
              <a:t>Przedłużenie stosowania tymczasowego aresztowania przez </a:t>
            </a:r>
            <a:r>
              <a:rPr lang="pl-PL" sz="2000" b="1" dirty="0"/>
              <a:t>sąd apelacyjny </a:t>
            </a:r>
            <a:r>
              <a:rPr lang="pl-PL" sz="1600" dirty="0" smtClean="0">
                <a:solidFill>
                  <a:srgbClr val="0070C0"/>
                </a:solidFill>
              </a:rPr>
              <a:t>na </a:t>
            </a:r>
            <a:r>
              <a:rPr lang="pl-PL" sz="1600" dirty="0">
                <a:solidFill>
                  <a:srgbClr val="0070C0"/>
                </a:solidFill>
              </a:rPr>
              <a:t>okres oznaczony, przekraczający terminy określone w § 2 i </a:t>
            </a:r>
            <a:r>
              <a:rPr lang="pl-PL" sz="1600" dirty="0" smtClean="0">
                <a:solidFill>
                  <a:srgbClr val="0070C0"/>
                </a:solidFill>
              </a:rPr>
              <a:t>3</a:t>
            </a:r>
            <a:r>
              <a:rPr lang="pl-PL" b="1" dirty="0" smtClean="0">
                <a:solidFill>
                  <a:srgbClr val="0070C0"/>
                </a:solidFill>
              </a:rPr>
              <a:t>,</a:t>
            </a:r>
            <a:r>
              <a:rPr lang="pl-PL" b="1" dirty="0" smtClean="0"/>
              <a:t> </a:t>
            </a:r>
            <a:r>
              <a:rPr lang="pl-PL" sz="1600" dirty="0" smtClean="0"/>
              <a:t>na </a:t>
            </a:r>
            <a:r>
              <a:rPr lang="pl-PL" sz="1600" dirty="0"/>
              <a:t>podstawie art. 263 § </a:t>
            </a:r>
            <a:r>
              <a:rPr lang="pl-PL" sz="1600" dirty="0" smtClean="0"/>
              <a:t>4 ma</a:t>
            </a:r>
            <a:r>
              <a:rPr lang="pl-PL" sz="1600" dirty="0"/>
              <a:t>, tak jak w wypadku każdego przedłużania (art. 263 § </a:t>
            </a:r>
            <a:r>
              <a:rPr lang="pl-PL" sz="1600" dirty="0" smtClean="0"/>
              <a:t>2), </a:t>
            </a:r>
            <a:r>
              <a:rPr lang="pl-PL" sz="1600" dirty="0"/>
              <a:t>charakter wyjątkowy</a:t>
            </a:r>
            <a:r>
              <a:rPr lang="pl-PL" sz="1600" dirty="0" smtClean="0"/>
              <a:t>. Przedłużenie </a:t>
            </a:r>
            <a:r>
              <a:rPr lang="pl-PL" sz="1600" dirty="0"/>
              <a:t>stosowania tymczasowego aresztowania ponad okresy wskazane w art. 263 § 2 i 3 może mieć miejsce wyłącznie wówczas, gdy zachodzi co najmniej jedna z następujących sytuacji</a:t>
            </a:r>
            <a:r>
              <a:rPr lang="pl-PL" sz="1600" dirty="0" smtClean="0"/>
              <a:t>:</a:t>
            </a:r>
            <a:endParaRPr lang="pl-PL" sz="1600" dirty="0"/>
          </a:p>
          <a:p>
            <a:r>
              <a:rPr lang="pl-PL" sz="1600" dirty="0"/>
              <a:t>1) doszło do zawieszenia postępowania z przyczyn wskazanych w art. 22 § 1</a:t>
            </a:r>
            <a:r>
              <a:rPr lang="pl-PL" sz="1600" dirty="0" smtClean="0"/>
              <a:t>;</a:t>
            </a:r>
            <a:endParaRPr lang="pl-PL" sz="1600" dirty="0"/>
          </a:p>
          <a:p>
            <a:r>
              <a:rPr lang="pl-PL" sz="1600" dirty="0"/>
              <a:t>2) prowadzone są czynności zmierzające do ustalenia lub potwierdzenia tożsamości oskarżonego</a:t>
            </a:r>
            <a:r>
              <a:rPr lang="pl-PL" sz="1600" dirty="0" smtClean="0"/>
              <a:t>;</a:t>
            </a:r>
            <a:endParaRPr lang="pl-PL" sz="1600" dirty="0"/>
          </a:p>
          <a:p>
            <a:r>
              <a:rPr lang="pl-PL" sz="1600" dirty="0" smtClean="0"/>
              <a:t>3) </a:t>
            </a:r>
            <a:r>
              <a:rPr lang="pl-PL" sz="1600" dirty="0"/>
              <a:t>wykonywanie czynności dowodowych w sprawie o szczególnej zawiłości lub poza granicami kraju</a:t>
            </a:r>
            <a:r>
              <a:rPr lang="pl-PL" sz="1600" dirty="0" smtClean="0"/>
              <a:t>;</a:t>
            </a:r>
            <a:endParaRPr lang="pl-PL" sz="1600" dirty="0"/>
          </a:p>
          <a:p>
            <a:r>
              <a:rPr lang="pl-PL" sz="1600" dirty="0" smtClean="0"/>
              <a:t>4) </a:t>
            </a:r>
            <a:r>
              <a:rPr lang="pl-PL" sz="1600" dirty="0"/>
              <a:t>celowe przewlekanie postępowania przez oskarżonego</a:t>
            </a:r>
            <a:r>
              <a:rPr lang="pl-PL" sz="1600" dirty="0" smtClean="0"/>
              <a:t>.</a:t>
            </a:r>
            <a:endParaRPr lang="pl-PL" sz="1600" dirty="0"/>
          </a:p>
          <a:p>
            <a:r>
              <a:rPr lang="pl-PL" sz="1600" dirty="0"/>
              <a:t>Wymienione okoliczności wskazane są enumeratywnie i tworzą katalog zamknięty. Żadna inna okoliczność więc nie może uzasadniać przedłużenia tymczasowego aresztowania w oparciu o przepis art. 263 § 4. </a:t>
            </a:r>
            <a:endParaRPr lang="pl-PL" sz="1600" dirty="0" smtClean="0"/>
          </a:p>
          <a:p>
            <a:endParaRPr lang="pl-PL" sz="1400" dirty="0" smtClean="0"/>
          </a:p>
        </p:txBody>
      </p:sp>
    </p:spTree>
    <p:extLst>
      <p:ext uri="{BB962C8B-B14F-4D97-AF65-F5344CB8AC3E}">
        <p14:creationId xmlns:p14="http://schemas.microsoft.com/office/powerpoint/2010/main" val="3126611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9208" y="138336"/>
            <a:ext cx="8229600" cy="914400"/>
          </a:xfrm>
        </p:spPr>
        <p:txBody>
          <a:bodyPr>
            <a:normAutofit/>
          </a:bodyPr>
          <a:lstStyle/>
          <a:p>
            <a:pPr algn="ctr"/>
            <a:r>
              <a:rPr lang="pl-PL" sz="1600" b="1" dirty="0"/>
              <a:t>Łączny okres stosowania tymczasowego aresztowania do chwili wydania pierwszego wyroku oraz </a:t>
            </a:r>
            <a:r>
              <a:rPr lang="pl-PL" sz="1600" b="1" dirty="0" smtClean="0"/>
              <a:t>przedłużenie </a:t>
            </a:r>
            <a:r>
              <a:rPr lang="pl-PL" sz="1600" b="1" dirty="0"/>
              <a:t>stosowania tymczasowego aresztowania ponad okresy wskazane w art. 263 § 2 i </a:t>
            </a:r>
            <a:r>
              <a:rPr lang="pl-PL" sz="1600" b="1" dirty="0" smtClean="0"/>
              <a:t>3 (art. 263 </a:t>
            </a:r>
            <a:r>
              <a:rPr lang="pl-PL" sz="1600" b="1" dirty="0" smtClean="0">
                <a:latin typeface="Times New Roman" panose="02020603050405020304" pitchFamily="18" charset="0"/>
                <a:cs typeface="Times New Roman" panose="02020603050405020304" pitchFamily="18" charset="0"/>
              </a:rPr>
              <a:t>§ 4 k.p.k.)</a:t>
            </a:r>
            <a:endParaRPr lang="pl-PL" sz="1600" dirty="0"/>
          </a:p>
        </p:txBody>
      </p:sp>
      <p:sp>
        <p:nvSpPr>
          <p:cNvPr id="3" name="pole tekstowe 2"/>
          <p:cNvSpPr txBox="1"/>
          <p:nvPr/>
        </p:nvSpPr>
        <p:spPr>
          <a:xfrm>
            <a:off x="0" y="1052736"/>
            <a:ext cx="9144000" cy="5693866"/>
          </a:xfrm>
          <a:prstGeom prst="rect">
            <a:avLst/>
          </a:prstGeom>
          <a:noFill/>
        </p:spPr>
        <p:txBody>
          <a:bodyPr wrap="square" rtlCol="0">
            <a:spAutoFit/>
          </a:bodyPr>
          <a:lstStyle/>
          <a:p>
            <a:r>
              <a:rPr lang="pl-PL" sz="1400" b="1" dirty="0">
                <a:solidFill>
                  <a:srgbClr val="C00000"/>
                </a:solidFill>
              </a:rPr>
              <a:t>UWAGA NOWA </a:t>
            </a:r>
            <a:r>
              <a:rPr lang="pl-PL" sz="1400" b="1" dirty="0" smtClean="0">
                <a:solidFill>
                  <a:srgbClr val="C00000"/>
                </a:solidFill>
              </a:rPr>
              <a:t>REGULACJA!!!</a:t>
            </a:r>
            <a:endParaRPr lang="pl-PL" sz="1400" dirty="0"/>
          </a:p>
          <a:p>
            <a:r>
              <a:rPr lang="pl-PL" sz="1400" b="1" dirty="0" smtClean="0">
                <a:solidFill>
                  <a:srgbClr val="00B050"/>
                </a:solidFill>
              </a:rPr>
              <a:t>Przedłużenia </a:t>
            </a:r>
            <a:r>
              <a:rPr lang="pl-PL" sz="1400" b="1" dirty="0">
                <a:solidFill>
                  <a:srgbClr val="00B050"/>
                </a:solidFill>
              </a:rPr>
              <a:t>stosowania tymczasowego aresztowania, o którym mowa w § 4, nie stosuje się w odniesieniu do terminu określonego w § 2, gdy kara realnie grożąca oskarżonemu za zarzucane mu przestępstwo nie przekroczy 3 lat pozbawienia wolności, a w stosunku do terminu wskazanego w § 3, gdy nie przekroczy ona 5 lat pozbawienia wolności, chyba że konieczność takiego przedłużenia jest spowodowana celowym przewlekaniem postępowania przez </a:t>
            </a:r>
            <a:r>
              <a:rPr lang="pl-PL" sz="1400" b="1" dirty="0" smtClean="0">
                <a:solidFill>
                  <a:srgbClr val="00B050"/>
                </a:solidFill>
              </a:rPr>
              <a:t>oskarżonego (art.  </a:t>
            </a:r>
            <a:r>
              <a:rPr lang="pl-PL" sz="1400" b="1" dirty="0">
                <a:solidFill>
                  <a:srgbClr val="00B050"/>
                </a:solidFill>
              </a:rPr>
              <a:t>263  § </a:t>
            </a:r>
            <a:r>
              <a:rPr lang="pl-PL" sz="1400" b="1" dirty="0" smtClean="0">
                <a:solidFill>
                  <a:srgbClr val="00B050"/>
                </a:solidFill>
              </a:rPr>
              <a:t>4b) </a:t>
            </a:r>
          </a:p>
          <a:p>
            <a:endParaRPr lang="pl-PL" sz="1400" dirty="0" smtClean="0"/>
          </a:p>
          <a:p>
            <a:r>
              <a:rPr lang="pl-PL" sz="1400" dirty="0" smtClean="0"/>
              <a:t>Od 1 </a:t>
            </a:r>
            <a:r>
              <a:rPr lang="pl-PL" sz="1400" dirty="0"/>
              <a:t>lipca 2015 r. przedłużenia stosowania tego środka, w wypadkach wskazanych w art. 263 § 4, nie stosuje się jednak:</a:t>
            </a:r>
          </a:p>
          <a:p>
            <a:pPr marL="342900" indent="-342900">
              <a:buFont typeface="+mj-lt"/>
              <a:buAutoNum type="alphaLcParenR"/>
            </a:pPr>
            <a:r>
              <a:rPr lang="pl-PL" sz="1400" dirty="0" smtClean="0"/>
              <a:t>w </a:t>
            </a:r>
            <a:r>
              <a:rPr lang="pl-PL" sz="1400" dirty="0"/>
              <a:t>odniesieniu do terminu z § 2, czyli przedłużenia aresztu w postępowaniu przygotowawczym na ponad 12 miesięcy, gdy kara realnie grożąca oskarżonemu za zarzucany mu czyn nie przekroczy 3 lat pozbawienia wolności, a więc gdy tymczasowe aresztowanie objęło już 1/3 realnie grożącej kary, choć sprawa nie dotarła jeszcze do stadium sądowego;</a:t>
            </a:r>
          </a:p>
          <a:p>
            <a:pPr marL="342900" indent="-342900">
              <a:buFont typeface="+mj-lt"/>
              <a:buAutoNum type="alphaLcParenR"/>
            </a:pPr>
            <a:r>
              <a:rPr lang="pl-PL" sz="1400" dirty="0" smtClean="0"/>
              <a:t>odnośnie </a:t>
            </a:r>
            <a:r>
              <a:rPr lang="pl-PL" sz="1400" dirty="0"/>
              <a:t>do terminu z § 3, tzn. przedłużenia aresztu w postępowaniu sądowym, przed wydaniem pierwszego w sprawie wyroku, na ponad 2 lata, gdy owa grożąca realnie kara nie przekroczy 5 lat pozbawienia wolności, czyli gdy pozbawienie wolności obejmuje już 2/5 realnie grożącej kary,</a:t>
            </a:r>
          </a:p>
          <a:p>
            <a:r>
              <a:rPr lang="pl-PL" sz="1400" dirty="0"/>
              <a:t>- jednakże w obu sytuacjach, z wyłączeniem wypadku, gdy konieczność przedłużenia jest spowodowania celowym przewlekaniem postępowania przez </a:t>
            </a:r>
            <a:r>
              <a:rPr lang="pl-PL" sz="1400" dirty="0" smtClean="0"/>
              <a:t>oskarżonego, </a:t>
            </a:r>
            <a:r>
              <a:rPr lang="pl-PL" sz="1400" dirty="0"/>
              <a:t>kiedy to będzie jednak można dokonać przedłużenia ponad wskazane wyżej okresy.</a:t>
            </a:r>
          </a:p>
          <a:p>
            <a:endParaRPr lang="pl-PL" sz="1400" dirty="0"/>
          </a:p>
          <a:p>
            <a:r>
              <a:rPr lang="pl-PL" sz="1400" dirty="0"/>
              <a:t>Przedłużenia stosowania tymczasowego aresztowania na okres oznaczony, przekraczający terminy określone w § 2 i 3, może dokonać </a:t>
            </a:r>
            <a:r>
              <a:rPr lang="pl-PL" sz="1400" b="1" dirty="0">
                <a:solidFill>
                  <a:srgbClr val="00B050"/>
                </a:solidFill>
              </a:rPr>
              <a:t>sąd apelacyjny, w którego okręgu prowadzi się postępowanie, na wniosek sądu, przed którym sprawa się toczy, a w postępowaniu przygotowawczym - na wniosek właściwego prokuratora bezpośrednio przełożonego wobec prokuratora prowadzącego lub nadzorującego </a:t>
            </a:r>
            <a:r>
              <a:rPr lang="pl-PL" sz="1400" b="1" dirty="0" smtClean="0">
                <a:solidFill>
                  <a:srgbClr val="00B050"/>
                </a:solidFill>
              </a:rPr>
              <a:t>śledztwo.</a:t>
            </a:r>
            <a:r>
              <a:rPr lang="pl-PL" sz="1400" dirty="0" smtClean="0"/>
              <a:t> Kompetencja </a:t>
            </a:r>
            <a:r>
              <a:rPr lang="pl-PL" sz="1400" dirty="0"/>
              <a:t>sądu apelacyjnego do przedłużenia tymczasowego aresztowania oparta na § 4 omawianego artykułu dotyczy wyłącznie tych sytuacji, gdy przed sądem I instancji nie zapadł wyrok. 	</a:t>
            </a:r>
          </a:p>
          <a:p>
            <a:r>
              <a:rPr lang="pl-PL" sz="1400" dirty="0" smtClean="0"/>
              <a:t>Na </a:t>
            </a:r>
            <a:r>
              <a:rPr lang="pl-PL" sz="1400" dirty="0"/>
              <a:t>postanowienie sądu apelacyjnego wydane na podstawie § 4 przysługuje zażalenie do sądu apelacyjnego w składzie trzech </a:t>
            </a:r>
            <a:r>
              <a:rPr lang="pl-PL" sz="1400" dirty="0" smtClean="0"/>
              <a:t>sędziów</a:t>
            </a:r>
            <a:r>
              <a:rPr lang="pl-PL" sz="1400" dirty="0"/>
              <a:t> </a:t>
            </a:r>
            <a:r>
              <a:rPr lang="pl-PL" sz="1400" dirty="0" smtClean="0"/>
              <a:t>(tzw. instancja pozioma) </a:t>
            </a:r>
          </a:p>
        </p:txBody>
      </p:sp>
    </p:spTree>
    <p:extLst>
      <p:ext uri="{BB962C8B-B14F-4D97-AF65-F5344CB8AC3E}">
        <p14:creationId xmlns:p14="http://schemas.microsoft.com/office/powerpoint/2010/main" val="40576893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1" y="116632"/>
            <a:ext cx="8229600" cy="608112"/>
          </a:xfrm>
        </p:spPr>
        <p:txBody>
          <a:bodyPr>
            <a:normAutofit/>
          </a:bodyPr>
          <a:lstStyle/>
          <a:p>
            <a:pPr algn="ctr"/>
            <a:r>
              <a:rPr lang="pl-PL" sz="1800" b="1" dirty="0"/>
              <a:t>Terminy przedłużania aresztu </a:t>
            </a:r>
            <a:r>
              <a:rPr lang="pl-PL" sz="1800" b="1" dirty="0" err="1" smtClean="0"/>
              <a:t>międzyinstancyjnego</a:t>
            </a:r>
            <a:r>
              <a:rPr lang="pl-PL" sz="1800" b="1" dirty="0" smtClean="0"/>
              <a:t> (art. 263 </a:t>
            </a:r>
            <a:r>
              <a:rPr lang="pl-PL" sz="1800" b="1" dirty="0" smtClean="0">
                <a:latin typeface="Times New Roman" panose="02020603050405020304" pitchFamily="18" charset="0"/>
                <a:cs typeface="Times New Roman" panose="02020603050405020304" pitchFamily="18" charset="0"/>
              </a:rPr>
              <a:t>§ 7)</a:t>
            </a:r>
            <a:endParaRPr lang="pl-PL" sz="1800" dirty="0"/>
          </a:p>
        </p:txBody>
      </p:sp>
      <p:sp>
        <p:nvSpPr>
          <p:cNvPr id="3" name="pole tekstowe 2"/>
          <p:cNvSpPr txBox="1"/>
          <p:nvPr/>
        </p:nvSpPr>
        <p:spPr>
          <a:xfrm>
            <a:off x="107504" y="764704"/>
            <a:ext cx="9036496" cy="5909310"/>
          </a:xfrm>
          <a:prstGeom prst="rect">
            <a:avLst/>
          </a:prstGeom>
          <a:noFill/>
        </p:spPr>
        <p:txBody>
          <a:bodyPr wrap="square" rtlCol="0">
            <a:spAutoFit/>
          </a:bodyPr>
          <a:lstStyle/>
          <a:p>
            <a:pPr marL="285750" indent="-285750">
              <a:buFont typeface="Arial" panose="020B0604020202020204" pitchFamily="34" charset="0"/>
              <a:buChar char="•"/>
            </a:pPr>
            <a:r>
              <a:rPr lang="pl-PL" sz="1400" dirty="0"/>
              <a:t>Jeżeli zachodzi potrzeba stosowania tymczasowego aresztowania </a:t>
            </a:r>
            <a:r>
              <a:rPr lang="pl-PL" sz="1400" b="1" dirty="0">
                <a:solidFill>
                  <a:srgbClr val="00B0F0"/>
                </a:solidFill>
              </a:rPr>
              <a:t>po wydaniu pierwszego wyroku przez sąd I instancji</a:t>
            </a:r>
            <a:r>
              <a:rPr lang="pl-PL" sz="1400" dirty="0"/>
              <a:t>,</a:t>
            </a:r>
            <a:r>
              <a:rPr lang="pl-PL" sz="1400" b="1" dirty="0"/>
              <a:t> każdorazowe </a:t>
            </a:r>
            <a:r>
              <a:rPr lang="pl-PL" sz="1400" dirty="0"/>
              <a:t>jego przedłużenie może następować </a:t>
            </a:r>
            <a:r>
              <a:rPr lang="pl-PL" sz="1400" b="1" dirty="0"/>
              <a:t>na okres nie dłuższy niż 6 </a:t>
            </a:r>
            <a:r>
              <a:rPr lang="pl-PL" sz="1400" b="1" dirty="0" smtClean="0"/>
              <a:t>miesięcy</a:t>
            </a:r>
            <a:r>
              <a:rPr lang="pl-PL" sz="1400" dirty="0" smtClean="0"/>
              <a:t>.</a:t>
            </a:r>
          </a:p>
          <a:p>
            <a:endParaRPr lang="pl-PL" sz="1400" dirty="0" smtClean="0"/>
          </a:p>
          <a:p>
            <a:pPr marL="285750" indent="-285750">
              <a:buFont typeface="Arial" panose="020B0604020202020204" pitchFamily="34" charset="0"/>
              <a:buChar char="•"/>
            </a:pPr>
            <a:r>
              <a:rPr lang="pl-PL" sz="1400" dirty="0"/>
              <a:t>Ograniczenie wynikające z tego przepisu dotyczy zarówno </a:t>
            </a:r>
            <a:r>
              <a:rPr lang="pl-PL" sz="1400" b="1" dirty="0"/>
              <a:t>sądu, który wydał orzeczenie</a:t>
            </a:r>
            <a:r>
              <a:rPr lang="pl-PL" sz="1400" dirty="0"/>
              <a:t> kończące postępowanie, jak i </a:t>
            </a:r>
            <a:r>
              <a:rPr lang="pl-PL" sz="1400" b="1" dirty="0"/>
              <a:t>sądu odwoławczego</a:t>
            </a:r>
            <a:r>
              <a:rPr lang="pl-PL" sz="1400" dirty="0"/>
              <a:t>, któremu przekazano sprawę w związku z wniesieniem środka odwoławczego</a:t>
            </a:r>
            <a:r>
              <a:rPr lang="pl-PL" sz="1400" dirty="0" smtClean="0"/>
              <a:t>.</a:t>
            </a:r>
          </a:p>
          <a:p>
            <a:endParaRPr lang="pl-PL" sz="1400" dirty="0" smtClean="0"/>
          </a:p>
          <a:p>
            <a:pPr marL="285750" indent="-285750">
              <a:buFont typeface="Arial" panose="020B0604020202020204" pitchFamily="34" charset="0"/>
              <a:buChar char="•"/>
            </a:pPr>
            <a:r>
              <a:rPr lang="pl-PL" sz="1400" dirty="0"/>
              <a:t>Reguła przedłużania tymczasowego aresztowania na czas wskazany w § 7 art. 263 </a:t>
            </a:r>
            <a:r>
              <a:rPr lang="pl-PL" sz="1400" dirty="0" smtClean="0"/>
              <a:t>k.p.k. </a:t>
            </a:r>
            <a:r>
              <a:rPr lang="pl-PL" sz="1400" dirty="0"/>
              <a:t>obowiązuje także po uchyleniu wyroku sądu I instancji i przekazaniu sprawy do ponownego </a:t>
            </a:r>
            <a:r>
              <a:rPr lang="pl-PL" sz="1400" dirty="0" smtClean="0"/>
              <a:t>rozpoznania. </a:t>
            </a:r>
          </a:p>
          <a:p>
            <a:endParaRPr lang="pl-PL" sz="1400" dirty="0" smtClean="0"/>
          </a:p>
          <a:p>
            <a:pPr marL="285750" indent="-285750">
              <a:buFont typeface="Arial" panose="020B0604020202020204" pitchFamily="34" charset="0"/>
              <a:buChar char="•"/>
            </a:pPr>
            <a:r>
              <a:rPr lang="pl-PL" sz="1400" b="1" i="1" dirty="0"/>
              <a:t>Ratio legis</a:t>
            </a:r>
            <a:r>
              <a:rPr lang="pl-PL" sz="1400" dirty="0"/>
              <a:t> komentowanego uregulowania polega na zapewnieniu osobie, w stosunku do której nie uprawomocniło się jeszcze orzeczenie kończące postępowanie (chodziło tu będzie najczęściej o wyrok skazujący), iż w rozsądnym terminie dojdzie do rozpoznania wniesionego środka odwoławczego. Ustawodawca miał zapewne na celu to, aby sąd pierwszej instancji, w szczególności natomiast sąd odwoławczy, także po wydaniu wyroku w pierwszej instancji pamiętały o tym, że oskarżony chroniony jest domniemaniem niewinności aż do czasu uprawomocnienia się wyroku skazującego	</a:t>
            </a:r>
            <a:endParaRPr lang="pl-PL" sz="1400" dirty="0" smtClean="0"/>
          </a:p>
          <a:p>
            <a:endParaRPr lang="pl-PL" sz="1400" dirty="0"/>
          </a:p>
          <a:p>
            <a:pPr marL="285750" indent="-285750">
              <a:buFont typeface="Arial" panose="020B0604020202020204" pitchFamily="34" charset="0"/>
              <a:buChar char="•"/>
            </a:pPr>
            <a:r>
              <a:rPr lang="pl-PL" sz="1400" dirty="0">
                <a:solidFill>
                  <a:srgbClr val="00B050"/>
                </a:solidFill>
              </a:rPr>
              <a:t>Z dniem 28.11.2012 r. wyrokiem TK z 20.11.2012 </a:t>
            </a:r>
            <a:r>
              <a:rPr lang="pl-PL" sz="1400" dirty="0" smtClean="0">
                <a:solidFill>
                  <a:srgbClr val="00B050"/>
                </a:solidFill>
              </a:rPr>
              <a:t>r. art</a:t>
            </a:r>
            <a:r>
              <a:rPr lang="pl-PL" sz="1400" dirty="0">
                <a:solidFill>
                  <a:srgbClr val="00B050"/>
                </a:solidFill>
              </a:rPr>
              <a:t>. 263 § 7 został uznany za niezgodny z art. 41 ust. 1 w zw. z art. 31 ust. 3 oraz art. 40 w zw. z art. 41 ust. 4 Konstytucji RP w zakresie, w jakim nie określa jednoznacznie przesłanek przedłużenia tymczasowego aresztowania po wydaniu przez sąd I instancji pierwszego wyroku w sprawie</a:t>
            </a:r>
            <a:r>
              <a:rPr lang="pl-PL" sz="1400" dirty="0" smtClean="0">
                <a:solidFill>
                  <a:srgbClr val="00B050"/>
                </a:solidFill>
              </a:rPr>
              <a:t>.</a:t>
            </a:r>
          </a:p>
          <a:p>
            <a:pPr marL="285750" indent="-285750">
              <a:buFont typeface="Arial" panose="020B0604020202020204" pitchFamily="34" charset="0"/>
              <a:buChar char="•"/>
            </a:pPr>
            <a:r>
              <a:rPr lang="pl-PL" sz="1400" dirty="0" smtClean="0"/>
              <a:t>Trybunał </a:t>
            </a:r>
            <a:r>
              <a:rPr lang="pl-PL" sz="1400" dirty="0"/>
              <a:t>nie podzielił poglądu wnioskodawcy o niezgodności z ustawą zasadniczą braku określenia maksymalnych okresów trwania tymczasowego </a:t>
            </a:r>
            <a:r>
              <a:rPr lang="pl-PL" sz="1400" dirty="0" smtClean="0"/>
              <a:t>aresztowania, </a:t>
            </a:r>
            <a:r>
              <a:rPr lang="pl-PL" sz="1400" dirty="0"/>
              <a:t>a jednocześnie wskazał, iż ponieważ stwierdza jedynie niezgodność zaskarżonej regulacji w zakresie pominięcia ustawowego, to nie dochodzi wskutek tego do orzeczenia zmiany obowiązującego stanu normatywnego. Podniósł też, że część problemów może tu być wyeliminowana przez orzecznictwo sądowe i większą staranność w uzasadnieniu, jakie to względy, z odniesieniem się w szczególności do okoliczności z art. 258 § 1 k.p.k., przesądzają o tym, że zastosowanie </a:t>
            </a:r>
            <a:r>
              <a:rPr lang="pl-PL" sz="1400" dirty="0" err="1"/>
              <a:t>nieizolacyjnych</a:t>
            </a:r>
            <a:r>
              <a:rPr lang="pl-PL" sz="1400" dirty="0"/>
              <a:t> środków zapobiegawczych jest niewystarczające do zabezpieczenia prawidłowego toku procesu. Wskazując zaś na potrzebę dokonania zmian prawa, podniesiono, iż Trybunał nie przesądza, czy mają one dotyczyć procedury karnej, czy prawa karnego wykonawczego</a:t>
            </a:r>
          </a:p>
        </p:txBody>
      </p:sp>
    </p:spTree>
    <p:extLst>
      <p:ext uri="{BB962C8B-B14F-4D97-AF65-F5344CB8AC3E}">
        <p14:creationId xmlns:p14="http://schemas.microsoft.com/office/powerpoint/2010/main" val="2150793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89972395"/>
              </p:ext>
            </p:extLst>
          </p:nvPr>
        </p:nvGraphicFramePr>
        <p:xfrm>
          <a:off x="287015" y="764704"/>
          <a:ext cx="8677475" cy="3833108"/>
        </p:xfrm>
        <a:graphic>
          <a:graphicData uri="http://schemas.openxmlformats.org/drawingml/2006/table">
            <a:tbl>
              <a:tblPr firstRow="1" bandRow="1">
                <a:tableStyleId>{F5AB1C69-6EDB-4FF4-983F-18BD219EF322}</a:tableStyleId>
              </a:tblPr>
              <a:tblGrid>
                <a:gridCol w="1735495"/>
                <a:gridCol w="1735495"/>
                <a:gridCol w="1735495"/>
                <a:gridCol w="1735495"/>
                <a:gridCol w="1735495"/>
              </a:tblGrid>
              <a:tr h="1303268">
                <a:tc>
                  <a:txBody>
                    <a:bodyPr/>
                    <a:lstStyle/>
                    <a:p>
                      <a:endParaRPr lang="pl-PL" sz="1400" dirty="0">
                        <a:solidFill>
                          <a:schemeClr val="tx2">
                            <a:lumMod val="75000"/>
                          </a:schemeClr>
                        </a:solidFill>
                      </a:endParaRPr>
                    </a:p>
                  </a:txBody>
                  <a:tcPr/>
                </a:tc>
                <a:tc>
                  <a:txBody>
                    <a:bodyPr/>
                    <a:lstStyle/>
                    <a:p>
                      <a:r>
                        <a:rPr lang="pl-PL" sz="1400" dirty="0" smtClean="0">
                          <a:solidFill>
                            <a:schemeClr val="tx2">
                              <a:lumMod val="75000"/>
                            </a:schemeClr>
                          </a:solidFill>
                        </a:rPr>
                        <a:t>Sąd rejonowy</a:t>
                      </a:r>
                      <a:endParaRPr lang="pl-PL" sz="1400" dirty="0">
                        <a:solidFill>
                          <a:schemeClr val="tx2">
                            <a:lumMod val="75000"/>
                          </a:schemeClr>
                        </a:solidFill>
                      </a:endParaRPr>
                    </a:p>
                  </a:txBody>
                  <a:tcPr/>
                </a:tc>
                <a:tc>
                  <a:txBody>
                    <a:bodyPr/>
                    <a:lstStyle/>
                    <a:p>
                      <a:r>
                        <a:rPr lang="pl-PL" sz="1400" dirty="0" smtClean="0">
                          <a:solidFill>
                            <a:schemeClr val="tx2">
                              <a:lumMod val="75000"/>
                            </a:schemeClr>
                          </a:solidFill>
                        </a:rPr>
                        <a:t>Sąd rejonowy właściwy do rozpoznania sprawy</a:t>
                      </a:r>
                      <a:endParaRPr lang="pl-PL" sz="1400" dirty="0">
                        <a:solidFill>
                          <a:schemeClr val="tx2">
                            <a:lumMod val="75000"/>
                          </a:schemeClr>
                        </a:solidFill>
                      </a:endParaRPr>
                    </a:p>
                  </a:txBody>
                  <a:tcPr/>
                </a:tc>
                <a:tc>
                  <a:txBody>
                    <a:bodyPr/>
                    <a:lstStyle/>
                    <a:p>
                      <a:r>
                        <a:rPr lang="pl-PL" sz="1400" dirty="0" smtClean="0">
                          <a:solidFill>
                            <a:schemeClr val="tx2">
                              <a:lumMod val="75000"/>
                            </a:schemeClr>
                          </a:solidFill>
                        </a:rPr>
                        <a:t>Sąd okręgowy właściwy do rozpoznania</a:t>
                      </a:r>
                      <a:r>
                        <a:rPr lang="pl-PL" sz="1400" baseline="0" dirty="0" smtClean="0">
                          <a:solidFill>
                            <a:schemeClr val="tx2">
                              <a:lumMod val="75000"/>
                            </a:schemeClr>
                          </a:solidFill>
                        </a:rPr>
                        <a:t> sprawy</a:t>
                      </a:r>
                      <a:endParaRPr lang="pl-PL" sz="1400" dirty="0">
                        <a:solidFill>
                          <a:schemeClr val="tx2">
                            <a:lumMod val="75000"/>
                          </a:schemeClr>
                        </a:solidFill>
                      </a:endParaRPr>
                    </a:p>
                  </a:txBody>
                  <a:tcPr/>
                </a:tc>
                <a:tc>
                  <a:txBody>
                    <a:bodyPr/>
                    <a:lstStyle/>
                    <a:p>
                      <a:r>
                        <a:rPr lang="pl-PL" sz="1400" dirty="0" smtClean="0">
                          <a:solidFill>
                            <a:schemeClr val="tx2">
                              <a:lumMod val="75000"/>
                            </a:schemeClr>
                          </a:solidFill>
                        </a:rPr>
                        <a:t>Sąd apelacyjny, w którego okręgu toczy się postępowanie</a:t>
                      </a:r>
                      <a:endParaRPr lang="pl-PL" sz="1400" dirty="0">
                        <a:solidFill>
                          <a:schemeClr val="tx2">
                            <a:lumMod val="75000"/>
                          </a:schemeClr>
                        </a:solidFill>
                      </a:endParaRPr>
                    </a:p>
                  </a:txBody>
                  <a:tcPr/>
                </a:tc>
              </a:tr>
              <a:tr h="1150602">
                <a:tc>
                  <a:txBody>
                    <a:bodyPr/>
                    <a:lstStyle/>
                    <a:p>
                      <a:r>
                        <a:rPr lang="pl-PL" sz="1400" dirty="0" smtClean="0"/>
                        <a:t>Postępowanie przygotowawcze</a:t>
                      </a:r>
                    </a:p>
                    <a:p>
                      <a:endParaRPr lang="pl-PL" sz="1400" dirty="0" smtClean="0"/>
                    </a:p>
                    <a:p>
                      <a:endParaRPr lang="pl-PL" sz="1400" dirty="0" smtClean="0"/>
                    </a:p>
                    <a:p>
                      <a:endParaRPr lang="pl-PL" sz="1400" dirty="0"/>
                    </a:p>
                  </a:txBody>
                  <a:tcPr/>
                </a:tc>
                <a:tc>
                  <a:txBody>
                    <a:bodyPr/>
                    <a:lstStyle/>
                    <a:p>
                      <a:r>
                        <a:rPr lang="pl-PL" sz="1400" dirty="0" smtClean="0"/>
                        <a:t>Maksymalnie 3 miesiące</a:t>
                      </a:r>
                      <a:endParaRPr lang="pl-PL" sz="1400" dirty="0"/>
                    </a:p>
                  </a:txBody>
                  <a:tcPr/>
                </a:tc>
                <a:tc>
                  <a:txBody>
                    <a:bodyPr/>
                    <a:lstStyle/>
                    <a:p>
                      <a:r>
                        <a:rPr lang="pl-PL" sz="1400" dirty="0" smtClean="0"/>
                        <a:t>Do 12 miesięcy,</a:t>
                      </a:r>
                      <a:r>
                        <a:rPr lang="pl-PL" sz="1400" baseline="0" dirty="0" smtClean="0"/>
                        <a:t> wliczając 3 miesiące</a:t>
                      </a:r>
                      <a:endParaRPr lang="pl-PL"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400" dirty="0" smtClean="0"/>
                        <a:t>Do 12 miesięcy,</a:t>
                      </a:r>
                      <a:r>
                        <a:rPr lang="pl-PL" sz="1400" baseline="0" dirty="0" smtClean="0"/>
                        <a:t> wliczając 3 miesiące</a:t>
                      </a:r>
                      <a:endParaRPr lang="pl-PL" sz="1400" dirty="0" smtClean="0"/>
                    </a:p>
                    <a:p>
                      <a:endParaRPr lang="pl-PL" sz="1400" dirty="0"/>
                    </a:p>
                  </a:txBody>
                  <a:tcPr/>
                </a:tc>
                <a:tc>
                  <a:txBody>
                    <a:bodyPr/>
                    <a:lstStyle/>
                    <a:p>
                      <a:r>
                        <a:rPr lang="pl-PL" sz="1400" dirty="0" smtClean="0"/>
                        <a:t>Na okres oznaczony ponad 12 miesięcy</a:t>
                      </a:r>
                      <a:endParaRPr lang="pl-PL" sz="1400" dirty="0"/>
                    </a:p>
                  </a:txBody>
                  <a:tcPr/>
                </a:tc>
              </a:tr>
              <a:tr h="1362554">
                <a:tc>
                  <a:txBody>
                    <a:bodyPr/>
                    <a:lstStyle/>
                    <a:p>
                      <a:r>
                        <a:rPr lang="pl-PL" sz="1400" dirty="0" smtClean="0"/>
                        <a:t>Postępowanie sądowe</a:t>
                      </a:r>
                      <a:endParaRPr lang="pl-PL" sz="1400" dirty="0"/>
                    </a:p>
                  </a:txBody>
                  <a:tcPr/>
                </a:tc>
                <a:tc>
                  <a:txBody>
                    <a:bodyPr/>
                    <a:lstStyle/>
                    <a:p>
                      <a:endParaRPr lang="pl-PL" sz="1400" dirty="0"/>
                    </a:p>
                  </a:txBody>
                  <a:tcPr/>
                </a:tc>
                <a:tc>
                  <a:txBody>
                    <a:bodyPr/>
                    <a:lstStyle/>
                    <a:p>
                      <a:r>
                        <a:rPr lang="pl-PL" sz="1400" dirty="0" smtClean="0"/>
                        <a:t>Na czas oznaczony nie dłuższy niż 2 lata do chwili wydania wyroku przez sąd I instancji</a:t>
                      </a:r>
                      <a:endParaRPr lang="pl-PL"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400" dirty="0" smtClean="0"/>
                        <a:t>Na czas oznaczony nie dłuższy niż 2 lata do chwili wydania wyroku przez sąd I instancji</a:t>
                      </a:r>
                    </a:p>
                    <a:p>
                      <a:endParaRPr lang="pl-PL" sz="1400" dirty="0"/>
                    </a:p>
                  </a:txBody>
                  <a:tcPr/>
                </a:tc>
                <a:tc>
                  <a:txBody>
                    <a:bodyPr/>
                    <a:lstStyle/>
                    <a:p>
                      <a:r>
                        <a:rPr lang="pl-PL" sz="1400" dirty="0" smtClean="0"/>
                        <a:t>Na</a:t>
                      </a:r>
                      <a:r>
                        <a:rPr lang="pl-PL" sz="1400" baseline="0" dirty="0" smtClean="0"/>
                        <a:t> okres oznaczony ponad 2 lata w postępowaniu sądowym</a:t>
                      </a:r>
                      <a:endParaRPr lang="pl-PL" sz="1400" dirty="0"/>
                    </a:p>
                  </a:txBody>
                  <a:tcPr/>
                </a:tc>
              </a:tr>
            </a:tbl>
          </a:graphicData>
        </a:graphic>
      </p:graphicFrame>
      <p:sp>
        <p:nvSpPr>
          <p:cNvPr id="3" name="pole tekstowe 2"/>
          <p:cNvSpPr txBox="1"/>
          <p:nvPr/>
        </p:nvSpPr>
        <p:spPr>
          <a:xfrm>
            <a:off x="2483768" y="181928"/>
            <a:ext cx="3628814" cy="369332"/>
          </a:xfrm>
          <a:prstGeom prst="rect">
            <a:avLst/>
          </a:prstGeom>
          <a:noFill/>
        </p:spPr>
        <p:txBody>
          <a:bodyPr wrap="none" rtlCol="0">
            <a:spAutoFit/>
          </a:bodyPr>
          <a:lstStyle/>
          <a:p>
            <a:r>
              <a:rPr lang="pl-PL" dirty="0" smtClean="0"/>
              <a:t>Terminy tymczasowego aresztowania</a:t>
            </a:r>
            <a:endParaRPr lang="pl-PL" dirty="0"/>
          </a:p>
        </p:txBody>
      </p:sp>
      <p:sp>
        <p:nvSpPr>
          <p:cNvPr id="4" name="pole tekstowe 3"/>
          <p:cNvSpPr txBox="1"/>
          <p:nvPr/>
        </p:nvSpPr>
        <p:spPr>
          <a:xfrm>
            <a:off x="229723" y="4941168"/>
            <a:ext cx="8136904" cy="1169551"/>
          </a:xfrm>
          <a:prstGeom prst="rect">
            <a:avLst/>
          </a:prstGeom>
          <a:noFill/>
        </p:spPr>
        <p:txBody>
          <a:bodyPr wrap="square" rtlCol="0">
            <a:spAutoFit/>
          </a:bodyPr>
          <a:lstStyle/>
          <a:p>
            <a:r>
              <a:rPr lang="pl-PL" sz="1400" dirty="0"/>
              <a:t>W przypadku zbiegu tymczasowego aresztowania z wykonywaną karą pozbawienia wolności orzeczoną w innej sprawie do okresów, o których mowa w § 2 i 3, zalicza się okres odbywania przez tymczasowo aresztowanego kary pozbawienia wolności</a:t>
            </a:r>
            <a:r>
              <a:rPr lang="pl-PL" sz="1400" dirty="0" smtClean="0"/>
              <a:t>.</a:t>
            </a:r>
          </a:p>
          <a:p>
            <a:endParaRPr lang="pl-PL" sz="1400" dirty="0"/>
          </a:p>
          <a:p>
            <a:r>
              <a:rPr lang="pl-PL" sz="1400" b="1" dirty="0"/>
              <a:t>Okres tymczasowego aresztowania liczy się od dnia </a:t>
            </a:r>
            <a:r>
              <a:rPr lang="pl-PL" sz="1400" b="1" dirty="0" smtClean="0"/>
              <a:t>zatrzymania (art. 265 k.p.k.)</a:t>
            </a:r>
            <a:endParaRPr lang="pl-PL" sz="1400" b="1" dirty="0"/>
          </a:p>
        </p:txBody>
      </p:sp>
    </p:spTree>
    <p:extLst>
      <p:ext uri="{BB962C8B-B14F-4D97-AF65-F5344CB8AC3E}">
        <p14:creationId xmlns:p14="http://schemas.microsoft.com/office/powerpoint/2010/main" val="3977392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3204" y="404664"/>
            <a:ext cx="8229600" cy="536104"/>
          </a:xfrm>
        </p:spPr>
        <p:txBody>
          <a:bodyPr>
            <a:normAutofit fontScale="90000"/>
          </a:bodyPr>
          <a:lstStyle/>
          <a:p>
            <a:pPr algn="ctr"/>
            <a:r>
              <a:rPr lang="pl-PL" sz="1600" dirty="0" smtClean="0"/>
              <a:t/>
            </a:r>
            <a:br>
              <a:rPr lang="pl-PL" sz="1600" dirty="0" smtClean="0"/>
            </a:br>
            <a:r>
              <a:rPr lang="pl-PL" sz="2000" b="1" dirty="0">
                <a:solidFill>
                  <a:schemeClr val="tx1"/>
                </a:solidFill>
              </a:rPr>
              <a:t>Termin na wniesienie wniosku o przedłużenie tymczasowego </a:t>
            </a:r>
            <a:r>
              <a:rPr lang="pl-PL" sz="2000" b="1" dirty="0" smtClean="0">
                <a:solidFill>
                  <a:schemeClr val="tx1"/>
                </a:solidFill>
              </a:rPr>
              <a:t>aresztowania</a:t>
            </a:r>
            <a:endParaRPr lang="pl-PL" sz="2000" b="1" dirty="0">
              <a:solidFill>
                <a:schemeClr val="tx1"/>
              </a:solidFill>
            </a:endParaRPr>
          </a:p>
        </p:txBody>
      </p:sp>
      <p:sp>
        <p:nvSpPr>
          <p:cNvPr id="3" name="pole tekstowe 2"/>
          <p:cNvSpPr txBox="1"/>
          <p:nvPr/>
        </p:nvSpPr>
        <p:spPr>
          <a:xfrm>
            <a:off x="179512" y="1340769"/>
            <a:ext cx="8856984" cy="5170646"/>
          </a:xfrm>
          <a:prstGeom prst="rect">
            <a:avLst/>
          </a:prstGeom>
          <a:noFill/>
        </p:spPr>
        <p:txBody>
          <a:bodyPr wrap="square" rtlCol="0">
            <a:spAutoFit/>
          </a:bodyPr>
          <a:lstStyle/>
          <a:p>
            <a:r>
              <a:rPr lang="pl-PL" sz="1500" dirty="0" smtClean="0"/>
              <a:t>Z </a:t>
            </a:r>
            <a:r>
              <a:rPr lang="pl-PL" sz="1500" dirty="0"/>
              <a:t>wnioskiem o przedłużenie okresu tymczasowego aresztowania należy wystąpić, z jednoczesnym przesłaniem właściwemu sądowi akt sprawy, </a:t>
            </a:r>
            <a:r>
              <a:rPr lang="pl-PL" sz="1500" b="1" dirty="0"/>
              <a:t>nie później niż 14 dni przed upływem dotychczas określonego terminu stosowania tego </a:t>
            </a:r>
            <a:r>
              <a:rPr lang="pl-PL" sz="1500" b="1" dirty="0" smtClean="0"/>
              <a:t>środka (art. </a:t>
            </a:r>
            <a:r>
              <a:rPr lang="pl-PL" sz="1500" b="1" dirty="0"/>
              <a:t>263 § </a:t>
            </a:r>
            <a:r>
              <a:rPr lang="pl-PL" sz="1500" b="1" dirty="0" smtClean="0"/>
              <a:t>6)</a:t>
            </a:r>
            <a:r>
              <a:rPr lang="pl-PL" sz="1500" dirty="0" smtClean="0"/>
              <a:t>. </a:t>
            </a:r>
            <a:r>
              <a:rPr lang="pl-PL" sz="1500" dirty="0"/>
              <a:t>Termin 14 dni na złożenie wniosku ma </a:t>
            </a:r>
            <a:r>
              <a:rPr lang="pl-PL" sz="1500" b="1" dirty="0"/>
              <a:t>charakter </a:t>
            </a:r>
            <a:r>
              <a:rPr lang="pl-PL" sz="1500" b="1" dirty="0" smtClean="0"/>
              <a:t>instrukcyjny, </a:t>
            </a:r>
            <a:r>
              <a:rPr lang="pl-PL" sz="1500" dirty="0" smtClean="0"/>
              <a:t>toteż </a:t>
            </a:r>
            <a:r>
              <a:rPr lang="pl-PL" sz="1500" dirty="0"/>
              <a:t>przekroczenie go nie powoduje skutków prawnych. Niemniej jednak spóźnione złożenie wniosku może powodować zwolnienie aresztowanego, gdy sąd rozpoznający wniosek nie był w stanie podjąć decyzji o uwzględnieniu wniosku przed upływem terminu aresztowania (post. SA w Krakowie z 13.5.2008 r., II AKZ </a:t>
            </a:r>
            <a:r>
              <a:rPr lang="pl-PL" sz="1500" dirty="0" smtClean="0"/>
              <a:t>240/08).</a:t>
            </a:r>
          </a:p>
          <a:p>
            <a:endParaRPr lang="pl-PL" sz="1500" dirty="0"/>
          </a:p>
          <a:p>
            <a:r>
              <a:rPr lang="pl-PL" sz="1500" dirty="0"/>
              <a:t>W sprawie o konfiguracji wieloosobowej, gdy tymczasowe aresztowanie wobec poszczególnych oskarżonych (podejrzanych) zaczęto stosować w różnych datach, sąd właściwy do rozpoznania sprawy, po wniesieniu oskarżenia, może wprawdzie - z uwagi na zasady szybkości i ciągłości procesu - występując do Sądu Najwyższego (obecnie sąd apelacyjny) o przedłużenie stosowania tymczasowego aresztowania wobec oskarżonych, którym upływa właśnie, z uwzględnieniem terminu wskazanego w § 5 art. 263, 2-letni okres stosowania tego środka, wnosić także o jego przedłużenie wobec innych oskarżonych, również na okres przekraczający 2 lata, ale jedynie wówczas, gdy wobec tych oskarżonych dwuletni okres stosowania tymczasowego aresztowania także wkrótce upłynie, nie zaś wtedy, gdy do końca tego okresu jest jeszcze co najmniej kilka miesięcy (post. SN z 25.11.1999 r., III KO </a:t>
            </a:r>
            <a:r>
              <a:rPr lang="pl-PL" sz="1500" dirty="0" smtClean="0"/>
              <a:t>117/99</a:t>
            </a:r>
            <a:r>
              <a:rPr lang="pl-PL" sz="1500" dirty="0"/>
              <a:t>)	</a:t>
            </a:r>
          </a:p>
          <a:p>
            <a:endParaRPr lang="pl-PL" sz="1500" dirty="0"/>
          </a:p>
          <a:p>
            <a:r>
              <a:rPr lang="pl-PL" sz="1500" dirty="0"/>
              <a:t>Skuteczne złożenie wniosku przez sąd o przedłużenie okresu tymczasowego aresztowania, w rozumieniu przepisu art. 263 § 4 warunkującego możliwość jego rozpoznania przez sąd apelacyjny wymaga, by wniosek ten miał formę postanowienia oraz by orzeczenie wydane było przez sąd należycie obsadzony (post. SA w Katowicach z 22.2.2001 r., II AKO </a:t>
            </a:r>
            <a:r>
              <a:rPr lang="pl-PL" sz="1500" dirty="0" smtClean="0"/>
              <a:t>34/01</a:t>
            </a:r>
            <a:r>
              <a:rPr lang="pl-PL" sz="1500" dirty="0"/>
              <a:t>)</a:t>
            </a:r>
          </a:p>
        </p:txBody>
      </p:sp>
    </p:spTree>
    <p:extLst>
      <p:ext uri="{BB962C8B-B14F-4D97-AF65-F5344CB8AC3E}">
        <p14:creationId xmlns:p14="http://schemas.microsoft.com/office/powerpoint/2010/main" val="1157386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2400" b="1" dirty="0" smtClean="0"/>
              <a:t>Zakończenie stosowania tymczasowego aresztowania i areszt </a:t>
            </a:r>
            <a:r>
              <a:rPr lang="pl-PL" sz="2400" b="1" dirty="0" err="1" smtClean="0"/>
              <a:t>międzyinstancyjny</a:t>
            </a:r>
            <a:r>
              <a:rPr lang="pl-PL" sz="2400" b="1" dirty="0" smtClean="0"/>
              <a:t> (art. 264)</a:t>
            </a:r>
            <a:endParaRPr lang="pl-PL" sz="2400" b="1" dirty="0"/>
          </a:p>
        </p:txBody>
      </p:sp>
      <p:sp>
        <p:nvSpPr>
          <p:cNvPr id="3" name="pole tekstowe 2"/>
          <p:cNvSpPr txBox="1"/>
          <p:nvPr/>
        </p:nvSpPr>
        <p:spPr>
          <a:xfrm>
            <a:off x="0" y="1196752"/>
            <a:ext cx="9144000" cy="5909310"/>
          </a:xfrm>
          <a:prstGeom prst="rect">
            <a:avLst/>
          </a:prstGeom>
          <a:noFill/>
        </p:spPr>
        <p:txBody>
          <a:bodyPr wrap="square" rtlCol="0">
            <a:spAutoFit/>
          </a:bodyPr>
          <a:lstStyle/>
          <a:p>
            <a:r>
              <a:rPr lang="pl-PL" sz="1400" dirty="0"/>
              <a:t>Sąd ma obowiązek </a:t>
            </a:r>
            <a:r>
              <a:rPr lang="pl-PL" sz="1400" dirty="0">
                <a:solidFill>
                  <a:srgbClr val="0070C0"/>
                </a:solidFill>
              </a:rPr>
              <a:t>zarządzenia niezwłocznego zwolnienia tymczasowo aresztowanego </a:t>
            </a:r>
            <a:r>
              <a:rPr lang="pl-PL" sz="1400" dirty="0"/>
              <a:t>w razie jego</a:t>
            </a:r>
            <a:r>
              <a:rPr lang="pl-PL" sz="1400" dirty="0" smtClean="0"/>
              <a:t>:</a:t>
            </a:r>
            <a:endParaRPr lang="pl-PL" sz="1400" dirty="0"/>
          </a:p>
          <a:p>
            <a:pPr marL="228600" indent="-228600">
              <a:buFont typeface="+mj-lt"/>
              <a:buAutoNum type="arabicParenR"/>
            </a:pPr>
            <a:r>
              <a:rPr lang="pl-PL" sz="1400" dirty="0" smtClean="0"/>
              <a:t>uniewinnienia</a:t>
            </a:r>
            <a:r>
              <a:rPr lang="pl-PL" sz="1400" b="1" dirty="0"/>
              <a:t>, </a:t>
            </a:r>
            <a:r>
              <a:rPr lang="pl-PL" sz="1400" dirty="0"/>
              <a:t>gdyż - jak słusznie podkreśla się w orzecznictwie - wydanie wyroku uniewinniającego wymaga uchylenia wszelkich środków zapobiegawczych, jakie były stosowane, bowiem stwierdzenie niewinności oskarżonego pozbawia je podstawy faktycznej i celu (art. 249 </a:t>
            </a:r>
            <a:r>
              <a:rPr lang="pl-PL" sz="1400" dirty="0" smtClean="0"/>
              <a:t>§ 1)</a:t>
            </a:r>
          </a:p>
          <a:p>
            <a:pPr marL="228600" indent="-228600">
              <a:buFont typeface="+mj-lt"/>
              <a:buAutoNum type="arabicParenR"/>
            </a:pPr>
            <a:r>
              <a:rPr lang="pl-PL" sz="1400" dirty="0" smtClean="0"/>
              <a:t>umorzenia </a:t>
            </a:r>
            <a:r>
              <a:rPr lang="pl-PL" sz="1400" dirty="0"/>
              <a:t>lub warunkowego umorzenia postępowania</a:t>
            </a:r>
            <a:r>
              <a:rPr lang="pl-PL" sz="1400" dirty="0" smtClean="0"/>
              <a:t>,</a:t>
            </a:r>
            <a:endParaRPr lang="pl-PL" sz="1400" dirty="0"/>
          </a:p>
          <a:p>
            <a:pPr marL="228600" indent="-228600">
              <a:buFont typeface="+mj-lt"/>
              <a:buAutoNum type="arabicParenR"/>
            </a:pPr>
            <a:r>
              <a:rPr lang="pl-PL" sz="1400" dirty="0" smtClean="0"/>
              <a:t>warunkowego </a:t>
            </a:r>
            <a:r>
              <a:rPr lang="pl-PL" sz="1400" dirty="0"/>
              <a:t>zawieszenia </a:t>
            </a:r>
            <a:r>
              <a:rPr lang="pl-PL" sz="1400" dirty="0" smtClean="0"/>
              <a:t>wykonania kary,</a:t>
            </a:r>
            <a:endParaRPr lang="pl-PL" sz="1400" dirty="0"/>
          </a:p>
          <a:p>
            <a:pPr marL="228600" indent="-228600">
              <a:buFont typeface="+mj-lt"/>
              <a:buAutoNum type="arabicParenR"/>
            </a:pPr>
            <a:r>
              <a:rPr lang="pl-PL" sz="1400" dirty="0" smtClean="0"/>
              <a:t>wymierzenia </a:t>
            </a:r>
            <a:r>
              <a:rPr lang="pl-PL" sz="1400" dirty="0"/>
              <a:t>kary pozbawienia wolności odpowiadającej co najwyżej okresowi tymczasowego aresztowania</a:t>
            </a:r>
            <a:r>
              <a:rPr lang="pl-PL" sz="1400" dirty="0" smtClean="0"/>
              <a:t>,</a:t>
            </a:r>
            <a:endParaRPr lang="pl-PL" sz="1400" dirty="0"/>
          </a:p>
          <a:p>
            <a:pPr marL="228600" indent="-228600">
              <a:buFont typeface="+mj-lt"/>
              <a:buAutoNum type="arabicParenR"/>
            </a:pPr>
            <a:r>
              <a:rPr lang="pl-PL" sz="1400" dirty="0"/>
              <a:t>s</a:t>
            </a:r>
            <a:r>
              <a:rPr lang="pl-PL" sz="1400" dirty="0" smtClean="0"/>
              <a:t>kazania </a:t>
            </a:r>
            <a:r>
              <a:rPr lang="pl-PL" sz="1400" dirty="0"/>
              <a:t>na karę łagodniejszą niż kara pozbawienia wolności</a:t>
            </a:r>
            <a:r>
              <a:rPr lang="pl-PL" sz="1400" dirty="0" smtClean="0"/>
              <a:t>,</a:t>
            </a:r>
            <a:endParaRPr lang="pl-PL" sz="1400" dirty="0"/>
          </a:p>
          <a:p>
            <a:pPr marL="228600" indent="-228600">
              <a:buFont typeface="+mj-lt"/>
              <a:buAutoNum type="arabicParenR"/>
            </a:pPr>
            <a:r>
              <a:rPr lang="pl-PL" sz="1400" dirty="0" smtClean="0"/>
              <a:t>odstąpienia </a:t>
            </a:r>
            <a:r>
              <a:rPr lang="pl-PL" sz="1400" dirty="0"/>
              <a:t>od wymierzenia kary</a:t>
            </a:r>
            <a:r>
              <a:rPr lang="pl-PL" sz="1400" dirty="0" smtClean="0"/>
              <a:t>,</a:t>
            </a:r>
            <a:endParaRPr lang="pl-PL" sz="1400" dirty="0"/>
          </a:p>
          <a:p>
            <a:r>
              <a:rPr lang="pl-PL" sz="1400" dirty="0"/>
              <a:t>pod warunkiem, że nie jest on pozbawiony wolności w tej bądź innej </a:t>
            </a:r>
            <a:r>
              <a:rPr lang="pl-PL" sz="1400" dirty="0" smtClean="0"/>
              <a:t>sprawie.</a:t>
            </a:r>
          </a:p>
          <a:p>
            <a:endParaRPr lang="pl-PL" sz="1400" dirty="0" smtClean="0"/>
          </a:p>
          <a:p>
            <a:r>
              <a:rPr lang="pl-PL" sz="1400" dirty="0" smtClean="0"/>
              <a:t>W </a:t>
            </a:r>
            <a:r>
              <a:rPr lang="pl-PL" sz="1400" dirty="0"/>
              <a:t>wypadku</a:t>
            </a:r>
            <a:r>
              <a:rPr lang="pl-PL" sz="1400" b="1" dirty="0"/>
              <a:t> prawomocnego orzeczenia środka zabezpieczającego polegającego na umieszczeniu sprawcy w zakładzie zamkniętym </a:t>
            </a:r>
            <a:r>
              <a:rPr lang="pl-PL" sz="1400" dirty="0">
                <a:solidFill>
                  <a:srgbClr val="00B050"/>
                </a:solidFill>
              </a:rPr>
              <a:t>można zastosować tymczasowe aresztowanie do czasu rozpoczęcia wykonywania środka</a:t>
            </a:r>
            <a:r>
              <a:rPr lang="pl-PL" sz="1400" dirty="0"/>
              <a:t>, jednak nie dłużej niż na okres 3 miesięcy, z możliwością jednorazowego przedłużenia w szczególnie uzasadnionym wypadku na kolejny miesiąc. Tymczasowe aresztowanie wykonuje się w warunkach umożliwiających stosowanie odpowiedniego postępowania leczniczego, terapeutycznego, rehabilitacyjnego oraz resocjalizacyjnego</a:t>
            </a:r>
            <a:endParaRPr lang="pl-PL" sz="1400" dirty="0" smtClean="0"/>
          </a:p>
          <a:p>
            <a:endParaRPr lang="pl-PL" sz="1400" dirty="0" smtClean="0"/>
          </a:p>
          <a:p>
            <a:r>
              <a:rPr lang="pl-PL" sz="1400" dirty="0"/>
              <a:t>Stosowanie tymczasowego aresztowania (</a:t>
            </a:r>
            <a:r>
              <a:rPr lang="pl-PL" sz="1400" b="1" dirty="0"/>
              <a:t>areszt </a:t>
            </a:r>
            <a:r>
              <a:rPr lang="pl-PL" sz="1400" b="1" dirty="0" err="1"/>
              <a:t>międzyinstancyjny</a:t>
            </a:r>
            <a:r>
              <a:rPr lang="pl-PL" sz="1400" dirty="0"/>
              <a:t>) będzie możliwe wówczas, gdy sąd </a:t>
            </a:r>
            <a:r>
              <a:rPr lang="pl-PL" sz="1400" u="sng" dirty="0"/>
              <a:t>skazał oskarżonego na inną karę niż przewidziana w § 1</a:t>
            </a:r>
            <a:r>
              <a:rPr lang="pl-PL" sz="1400" dirty="0"/>
              <a:t>, czyli na karę pozbawienia wolności bez warunkowego jej zawieszenia, a dodatkowo wymierzona kara przekracza czas trwania rzeczywistego wykonywania tymczasowego aresztowania w danej sprawie. Sąd bezpośrednio po wydaniu wyroku, mając na uwadze jego treść, po wysłuchaniu stron, wydaje postanowienie co do dalszego stosowania </a:t>
            </a:r>
            <a:r>
              <a:rPr lang="pl-PL" sz="1400" dirty="0" smtClean="0"/>
              <a:t>aresztu. Ponadto </a:t>
            </a:r>
            <a:r>
              <a:rPr lang="pl-PL" sz="1400" dirty="0"/>
              <a:t>kontynuowanie tymczasowego aresztowania na podstawie art. 264 § 2 wymaga ustalenia, że stosowanie tego środka uzasadnia </a:t>
            </a:r>
            <a:r>
              <a:rPr lang="pl-PL" sz="1400" b="1" dirty="0"/>
              <a:t>przesłanka ogólna</a:t>
            </a:r>
            <a:r>
              <a:rPr lang="pl-PL" sz="1400" dirty="0"/>
              <a:t>, określona w art. 249 § 1, a ponadto zachodzi przynajmniej jedna z przesłanek szczególnych wymienionych w art. </a:t>
            </a:r>
            <a:r>
              <a:rPr lang="pl-PL" sz="1400" dirty="0" smtClean="0"/>
              <a:t>258.</a:t>
            </a:r>
          </a:p>
          <a:p>
            <a:r>
              <a:rPr lang="pl-PL" sz="1400" dirty="0" smtClean="0"/>
              <a:t>W </a:t>
            </a:r>
            <a:r>
              <a:rPr lang="pl-PL" sz="1400" dirty="0"/>
              <a:t>fazie </a:t>
            </a:r>
            <a:r>
              <a:rPr lang="pl-PL" sz="1400" b="1" dirty="0"/>
              <a:t>postępowania </a:t>
            </a:r>
            <a:r>
              <a:rPr lang="pl-PL" sz="1400" b="1" dirty="0" err="1"/>
              <a:t>międzyinstancyjnego</a:t>
            </a:r>
            <a:r>
              <a:rPr lang="pl-PL" sz="1400" dirty="0"/>
              <a:t> okres tymczasowego aresztowania ma prawo przedłużyć sąd I instancji, jeśli dotychczas oznaczony okres upływa przed przesłaniem akt do sądu odwoławczego lub sąd odwoławczy, jeśli okres ten upływa w momencie, gdy oskarżony przekazany już został do jego </a:t>
            </a:r>
            <a:r>
              <a:rPr lang="pl-PL" sz="1400" dirty="0" smtClean="0"/>
              <a:t>dyspozycji.</a:t>
            </a:r>
          </a:p>
        </p:txBody>
      </p:sp>
    </p:spTree>
    <p:extLst>
      <p:ext uri="{BB962C8B-B14F-4D97-AF65-F5344CB8AC3E}">
        <p14:creationId xmlns:p14="http://schemas.microsoft.com/office/powerpoint/2010/main" val="828203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rgbClr val="00B050"/>
                </a:solidFill>
              </a:rPr>
              <a:t>KAZUS</a:t>
            </a:r>
            <a:endParaRPr lang="pl-PL" b="1" dirty="0">
              <a:solidFill>
                <a:srgbClr val="00B050"/>
              </a:solidFill>
            </a:endParaRPr>
          </a:p>
        </p:txBody>
      </p:sp>
      <p:sp>
        <p:nvSpPr>
          <p:cNvPr id="3" name="Symbol zastępczy zawartości 2"/>
          <p:cNvSpPr>
            <a:spLocks noGrp="1"/>
          </p:cNvSpPr>
          <p:nvPr>
            <p:ph sz="quarter" idx="1"/>
          </p:nvPr>
        </p:nvSpPr>
        <p:spPr>
          <a:xfrm>
            <a:off x="457200" y="1219200"/>
            <a:ext cx="8229600" cy="5638800"/>
          </a:xfrm>
        </p:spPr>
        <p:txBody>
          <a:bodyPr>
            <a:normAutofit fontScale="47500" lnSpcReduction="20000"/>
          </a:bodyPr>
          <a:lstStyle/>
          <a:p>
            <a:pPr marL="0" indent="457200" algn="just">
              <a:buNone/>
            </a:pPr>
            <a:r>
              <a:rPr lang="pl-PL" sz="3300" dirty="0" smtClean="0"/>
              <a:t>Popularny </a:t>
            </a:r>
            <a:r>
              <a:rPr lang="pl-PL" sz="3300" dirty="0"/>
              <a:t>piosenkarz Andrzej A. cieszył się niezwykłym powodzeniem wśród fanek. Gdziekolwiek się ruszył, otaczał go tłum wielbicielek, które bardzo wnikliwie analizowały jego życie prywatne. W rezultacie do organów ścigania wpłynęło zawiadomienie o popełnieniu przez Andrzeja A. przestępstwa z art. 206 k.k. </a:t>
            </a:r>
            <a:endParaRPr lang="pl-PL" sz="3300" dirty="0" smtClean="0"/>
          </a:p>
          <a:p>
            <a:pPr marL="0" indent="457200" algn="just">
              <a:buNone/>
            </a:pPr>
            <a:endParaRPr lang="pl-PL" sz="3300" dirty="0"/>
          </a:p>
          <a:p>
            <a:pPr marL="0" indent="457200" algn="just">
              <a:buNone/>
            </a:pPr>
            <a:r>
              <a:rPr lang="pl-PL" sz="2900" dirty="0" smtClean="0"/>
              <a:t>Art</a:t>
            </a:r>
            <a:r>
              <a:rPr lang="pl-PL" sz="2900" dirty="0"/>
              <a:t>. </a:t>
            </a:r>
            <a:r>
              <a:rPr lang="pl-PL" sz="2900" dirty="0" smtClean="0"/>
              <a:t>206 k.k. </a:t>
            </a:r>
            <a:r>
              <a:rPr lang="pl-PL" sz="2900" dirty="0"/>
              <a:t>Kto zawiera małżeństwo, pomimo że pozostaje w związku małżeńskim,</a:t>
            </a:r>
          </a:p>
          <a:p>
            <a:pPr marL="0" indent="457200" algn="just">
              <a:buNone/>
            </a:pPr>
            <a:r>
              <a:rPr lang="pl-PL" sz="2900" dirty="0"/>
              <a:t>podlega grzywnie, karze ograniczenia wolności albo pozbawienia wolności do lat 2.</a:t>
            </a:r>
          </a:p>
          <a:p>
            <a:pPr marL="0" indent="457200" algn="just">
              <a:buNone/>
            </a:pPr>
            <a:endParaRPr lang="pl-PL" sz="3300" dirty="0"/>
          </a:p>
          <a:p>
            <a:pPr marL="0" indent="457200" algn="just">
              <a:buNone/>
            </a:pPr>
            <a:r>
              <a:rPr lang="pl-PL" sz="3300" dirty="0"/>
              <a:t>Po przeprowadzeniu czynności sprawdzających Policja wszczęła dochodzenie. Andrzej A. przyznał się do popełnienia zarzucanego mu przestępstwa, a nawet zwierzył się funkcjonariuszowi Policji w trakcie przesłuchania w charakterze podejrzanego, że wkrótce ma zamiar wstąpić w kolejny związek małżeński, gdyż ostatnio spotkał „kobietę swojego życia</a:t>
            </a:r>
            <a:r>
              <a:rPr lang="pl-PL" sz="3300" dirty="0" smtClean="0"/>
              <a:t>”, </a:t>
            </a:r>
            <a:r>
              <a:rPr lang="pl-PL" sz="3300" dirty="0"/>
              <a:t>O treści tych zwierzeń podejrzanego zawiadomiony został prokurator nadzorujący postępowanie przygotowawcze. W tej sytuacji prokurator zwrócił się do sądu rejonowego o zastosowanie tymczasowego aresztowania wobec podejrzanego Andrzeja A. na podstawie art. 258 § 3 k.p.k.</a:t>
            </a:r>
          </a:p>
          <a:p>
            <a:pPr marL="0" indent="457200" algn="just">
              <a:buNone/>
            </a:pPr>
            <a:r>
              <a:rPr lang="pl-PL" sz="3300" dirty="0" smtClean="0"/>
              <a:t>Sąd </a:t>
            </a:r>
            <a:r>
              <a:rPr lang="pl-PL" sz="3300" dirty="0"/>
              <a:t>rejonowy zastosował tymczasowe aresztowanie wobec Andrzeja A. na okres 3 miesięcy, a następnie wobec przedłużającego się dochodzenia przedłużył areszt tymczasowy do czasu ukończenia postępowania przygotowawczego w tej sprawie.</a:t>
            </a:r>
          </a:p>
          <a:p>
            <a:endParaRPr lang="pl-PL" dirty="0"/>
          </a:p>
          <a:p>
            <a:r>
              <a:rPr lang="pl-PL" sz="2900" dirty="0" smtClean="0"/>
              <a:t>Oceń </a:t>
            </a:r>
            <a:r>
              <a:rPr lang="pl-PL" sz="2900" dirty="0"/>
              <a:t>na podstawie obowiązujących przepisów przedstawiony stan </a:t>
            </a:r>
            <a:r>
              <a:rPr lang="pl-PL" sz="2900" dirty="0" smtClean="0"/>
              <a:t>faktyczny</a:t>
            </a:r>
            <a:endParaRPr lang="pl-PL" sz="2900" dirty="0"/>
          </a:p>
          <a:p>
            <a:r>
              <a:rPr lang="pl-PL" sz="2900" dirty="0" smtClean="0"/>
              <a:t>Czy </a:t>
            </a:r>
            <a:r>
              <a:rPr lang="pl-PL" sz="2900" dirty="0"/>
              <a:t>przedłużenie tymczasowego aresztowana przez sąd rejonowy było zgodne z przepisami k.p.k</a:t>
            </a:r>
            <a:r>
              <a:rPr lang="pl-PL" sz="2900" dirty="0" smtClean="0"/>
              <a:t>.?</a:t>
            </a:r>
          </a:p>
          <a:p>
            <a:r>
              <a:rPr lang="pl-PL" sz="2900" dirty="0"/>
              <a:t>Czy aresztowany Andrzej A. może zaskarżyć decyzję sądu o tymczasowym aresztowaniu? </a:t>
            </a:r>
            <a:r>
              <a:rPr lang="pl-PL" sz="2900"/>
              <a:t>W jaki sposób?</a:t>
            </a:r>
            <a:endParaRPr lang="pl-PL" sz="2900" dirty="0"/>
          </a:p>
          <a:p>
            <a:endParaRPr lang="pl-PL" sz="2900" dirty="0"/>
          </a:p>
        </p:txBody>
      </p:sp>
    </p:spTree>
    <p:extLst>
      <p:ext uri="{BB962C8B-B14F-4D97-AF65-F5344CB8AC3E}">
        <p14:creationId xmlns:p14="http://schemas.microsoft.com/office/powerpoint/2010/main" val="529318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Poręczenie</a:t>
            </a:r>
            <a:endParaRPr lang="pl-PL" b="1" dirty="0"/>
          </a:p>
        </p:txBody>
      </p:sp>
      <p:sp>
        <p:nvSpPr>
          <p:cNvPr id="3" name="pole tekstowe 2"/>
          <p:cNvSpPr txBox="1"/>
          <p:nvPr/>
        </p:nvSpPr>
        <p:spPr>
          <a:xfrm>
            <a:off x="611436" y="1412776"/>
            <a:ext cx="8136904" cy="5339923"/>
          </a:xfrm>
          <a:prstGeom prst="rect">
            <a:avLst/>
          </a:prstGeom>
          <a:noFill/>
        </p:spPr>
        <p:txBody>
          <a:bodyPr wrap="square" rtlCol="0">
            <a:spAutoFit/>
          </a:bodyPr>
          <a:lstStyle/>
          <a:p>
            <a:r>
              <a:rPr lang="pl-PL" sz="1500" dirty="0" smtClean="0"/>
              <a:t>Poręczenie jest </a:t>
            </a:r>
            <a:r>
              <a:rPr lang="pl-PL" sz="1500" dirty="0" err="1" smtClean="0"/>
              <a:t>nieizolacyjnym</a:t>
            </a:r>
            <a:r>
              <a:rPr lang="pl-PL" sz="1500" dirty="0" smtClean="0"/>
              <a:t> środkiem zapobiegawczym, który poprzez gwarancję majątkową zapewnia wypełnianie przez oskarżonego obowiązków procesowych, czyli stawiania się na każde wezwanie sądu, a także powstrzymywania się od utrudniania postępowania. W doktrynie podkreśla się, że gwarancja majątkowa wywołuje taki stan, iż oskarżony czuje się zobligowany do spełniania obowiązków wynikających z prawa karnego procesowego, a ich realizację zapewnia przymus psychiczny wywierany na oskarżonego w postaci groźby przepadku przedmiotu poręczenia. </a:t>
            </a:r>
          </a:p>
          <a:p>
            <a:endParaRPr lang="pl-PL" sz="1500" dirty="0" smtClean="0"/>
          </a:p>
          <a:p>
            <a:r>
              <a:rPr lang="pl-PL" sz="1500" b="1" dirty="0" smtClean="0"/>
              <a:t>Poręczenie majątkowe </a:t>
            </a:r>
            <a:r>
              <a:rPr lang="pl-PL" sz="1500" dirty="0" smtClean="0"/>
              <a:t>jest </a:t>
            </a:r>
            <a:r>
              <a:rPr lang="pl-PL" sz="1500" b="1" dirty="0" smtClean="0"/>
              <a:t>środkiem samodzielnym</a:t>
            </a:r>
            <a:r>
              <a:rPr lang="pl-PL" sz="1500" dirty="0" smtClean="0"/>
              <a:t>, ale może być </a:t>
            </a:r>
            <a:r>
              <a:rPr lang="pl-PL" sz="1500" b="1" dirty="0" smtClean="0">
                <a:solidFill>
                  <a:srgbClr val="00B050"/>
                </a:solidFill>
              </a:rPr>
              <a:t>także łączone z poręczeniem społecznym, z dozorem policji, zakazem opuszczania kraju</a:t>
            </a:r>
            <a:r>
              <a:rPr lang="pl-PL" sz="1500" dirty="0" smtClean="0"/>
              <a:t>. Poręczenie majątkowe </a:t>
            </a:r>
            <a:r>
              <a:rPr lang="pl-PL" sz="1500" b="1" dirty="0" smtClean="0">
                <a:solidFill>
                  <a:srgbClr val="FF0000"/>
                </a:solidFill>
              </a:rPr>
              <a:t>nie może istnieć równolegle z tymczasowym aresztowaniem</a:t>
            </a:r>
            <a:r>
              <a:rPr lang="pl-PL" sz="1500" dirty="0" smtClean="0"/>
              <a:t> w momencie efektywnego wykonywania obu środków. </a:t>
            </a:r>
          </a:p>
          <a:p>
            <a:r>
              <a:rPr lang="pl-PL" sz="1500" dirty="0" smtClean="0"/>
              <a:t>Ogólne przesłanki stosowania poręczenia majątkowego określone są, jak dla wszystkich środków zapobiegawczych, w art. 249 § 1 k.p.k., a przesłanki szczególne w art. 258 § 1-3 k.p.k. Zastosowanie mają też ogólne zasady stosowania środków zapobiegawczych (art. 249 § 2-4, art. 250 § 4, art. 251-256 k.p.k.).</a:t>
            </a:r>
          </a:p>
          <a:p>
            <a:endParaRPr lang="pl-PL" sz="1500" dirty="0" smtClean="0"/>
          </a:p>
          <a:p>
            <a:r>
              <a:rPr lang="pl-PL" sz="1500" b="1" dirty="0" smtClean="0"/>
              <a:t>Wyróżniamy poręczenie:</a:t>
            </a:r>
          </a:p>
          <a:p>
            <a:pPr marL="342900" indent="-342900">
              <a:buAutoNum type="arabicPeriod"/>
            </a:pPr>
            <a:r>
              <a:rPr lang="pl-PL" sz="1500" b="1" dirty="0" smtClean="0"/>
              <a:t>Majątkowe</a:t>
            </a:r>
          </a:p>
          <a:p>
            <a:pPr marL="342900" indent="-342900">
              <a:buAutoNum type="arabicPeriod"/>
            </a:pPr>
            <a:r>
              <a:rPr lang="pl-PL" sz="1500" b="1" dirty="0" smtClean="0"/>
              <a:t>Społeczne</a:t>
            </a:r>
          </a:p>
          <a:p>
            <a:pPr marL="342900" indent="-342900">
              <a:buAutoNum type="arabicPeriod"/>
            </a:pPr>
            <a:r>
              <a:rPr lang="pl-PL" sz="1500" b="1" dirty="0" smtClean="0"/>
              <a:t>Osoby godnej zaufania (indywidualne)</a:t>
            </a:r>
          </a:p>
          <a:p>
            <a:pPr marL="342900" indent="-342900">
              <a:buAutoNum type="arabicPeriod"/>
            </a:pPr>
            <a:endParaRPr lang="pl-PL" sz="1400" dirty="0" smtClean="0"/>
          </a:p>
          <a:p>
            <a:endParaRPr lang="pl-PL" sz="1400" dirty="0"/>
          </a:p>
          <a:p>
            <a:endParaRPr lang="pl-PL" sz="1300" dirty="0"/>
          </a:p>
        </p:txBody>
      </p:sp>
    </p:spTree>
    <p:extLst>
      <p:ext uri="{BB962C8B-B14F-4D97-AF65-F5344CB8AC3E}">
        <p14:creationId xmlns:p14="http://schemas.microsoft.com/office/powerpoint/2010/main" val="628995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608112"/>
          </a:xfrm>
        </p:spPr>
        <p:txBody>
          <a:bodyPr>
            <a:normAutofit/>
          </a:bodyPr>
          <a:lstStyle/>
          <a:p>
            <a:r>
              <a:rPr lang="pl-PL" sz="2400" b="1" dirty="0" smtClean="0"/>
              <a:t>Poręczenie majątkowe </a:t>
            </a:r>
            <a:r>
              <a:rPr lang="pl-PL" sz="1600" b="1" dirty="0" smtClean="0"/>
              <a:t>(art. 266 i n. k.p.k.)</a:t>
            </a:r>
            <a:endParaRPr lang="pl-PL" sz="1600" b="1" dirty="0"/>
          </a:p>
        </p:txBody>
      </p:sp>
      <p:graphicFrame>
        <p:nvGraphicFramePr>
          <p:cNvPr id="3" name="Tabela 2"/>
          <p:cNvGraphicFramePr>
            <a:graphicFrameLocks noGrp="1"/>
          </p:cNvGraphicFramePr>
          <p:nvPr>
            <p:extLst>
              <p:ext uri="{D42A27DB-BD31-4B8C-83A1-F6EECF244321}">
                <p14:modId xmlns:p14="http://schemas.microsoft.com/office/powerpoint/2010/main" val="1346815166"/>
              </p:ext>
            </p:extLst>
          </p:nvPr>
        </p:nvGraphicFramePr>
        <p:xfrm>
          <a:off x="179512" y="908720"/>
          <a:ext cx="8712968" cy="5320244"/>
        </p:xfrm>
        <a:graphic>
          <a:graphicData uri="http://schemas.openxmlformats.org/drawingml/2006/table">
            <a:tbl>
              <a:tblPr firstRow="1" bandRow="1">
                <a:tableStyleId>{7DF18680-E054-41AD-8BC1-D1AEF772440D}</a:tableStyleId>
              </a:tblPr>
              <a:tblGrid>
                <a:gridCol w="1872208"/>
                <a:gridCol w="6840760"/>
              </a:tblGrid>
              <a:tr h="960163">
                <a:tc>
                  <a:txBody>
                    <a:bodyPr/>
                    <a:lstStyle/>
                    <a:p>
                      <a:r>
                        <a:rPr lang="pl-PL" sz="1200" b="1" dirty="0" smtClean="0"/>
                        <a:t>Przedmioty poręczenia</a:t>
                      </a:r>
                      <a:endParaRPr lang="pl-PL" sz="1200" b="1" dirty="0"/>
                    </a:p>
                  </a:txBody>
                  <a:tcPr/>
                </a:tc>
                <a:tc>
                  <a:txBody>
                    <a:bodyPr/>
                    <a:lstStyle/>
                    <a:p>
                      <a:pPr marL="342900" indent="-342900">
                        <a:buAutoNum type="arabicPeriod"/>
                      </a:pPr>
                      <a:r>
                        <a:rPr lang="pl-PL" sz="1200" b="0" dirty="0" smtClean="0"/>
                        <a:t>Pieniądze</a:t>
                      </a:r>
                      <a:r>
                        <a:rPr lang="pl-PL" sz="1200" b="0" baseline="0" dirty="0" smtClean="0"/>
                        <a:t> (polskie i obce)</a:t>
                      </a:r>
                    </a:p>
                    <a:p>
                      <a:pPr marL="342900" indent="-342900">
                        <a:buAutoNum type="arabicPeriod"/>
                      </a:pPr>
                      <a:r>
                        <a:rPr lang="pl-PL" sz="1200" b="0" baseline="0" dirty="0" smtClean="0"/>
                        <a:t>Papiery wartościowe (</a:t>
                      </a:r>
                      <a:r>
                        <a:rPr lang="pl-PL" sz="1200" b="0" dirty="0" smtClean="0"/>
                        <a:t>emitowane w Polsce i za granicą)</a:t>
                      </a:r>
                    </a:p>
                    <a:p>
                      <a:pPr marL="342900" indent="-342900">
                        <a:buAutoNum type="arabicPeriod"/>
                      </a:pPr>
                      <a:r>
                        <a:rPr lang="pl-PL" sz="1200" b="0" dirty="0" smtClean="0"/>
                        <a:t>Hipoteka, która zabezpiecza wierzytelność na nieruchomości</a:t>
                      </a:r>
                    </a:p>
                    <a:p>
                      <a:pPr marL="342900" indent="-342900">
                        <a:buAutoNum type="arabicPeriod"/>
                      </a:pPr>
                      <a:r>
                        <a:rPr lang="pl-PL" sz="1200" b="0" dirty="0" smtClean="0"/>
                        <a:t>Zastaw, </a:t>
                      </a:r>
                      <a:r>
                        <a:rPr lang="pl-PL" sz="1200" b="0" baseline="0" dirty="0" smtClean="0"/>
                        <a:t> który w </a:t>
                      </a:r>
                      <a:r>
                        <a:rPr lang="pl-PL" sz="1200" b="0" dirty="0" smtClean="0"/>
                        <a:t>przeciwieństwie do hipoteki ustanawia się go na rzeczach ruchomych bądź prawach majątkowych zbywalnych (art. 306 § 1</a:t>
                      </a:r>
                      <a:r>
                        <a:rPr lang="pl-PL" sz="1200" b="0" baseline="0" dirty="0" smtClean="0"/>
                        <a:t> </a:t>
                      </a:r>
                      <a:r>
                        <a:rPr lang="pl-PL" sz="1200" b="0" dirty="0" smtClean="0"/>
                        <a:t>i art. 327</a:t>
                      </a:r>
                      <a:r>
                        <a:rPr lang="pl-PL" sz="1200" b="0" baseline="0" dirty="0" smtClean="0"/>
                        <a:t> k.c.</a:t>
                      </a:r>
                      <a:r>
                        <a:rPr lang="pl-PL" sz="1200" b="0" dirty="0" smtClean="0"/>
                        <a:t>)</a:t>
                      </a:r>
                      <a:endParaRPr lang="pl-PL" sz="1200" b="0" dirty="0"/>
                    </a:p>
                  </a:txBody>
                  <a:tcPr/>
                </a:tc>
              </a:tr>
              <a:tr h="611013">
                <a:tc>
                  <a:txBody>
                    <a:bodyPr/>
                    <a:lstStyle/>
                    <a:p>
                      <a:r>
                        <a:rPr lang="pl-PL" sz="1200" b="1" dirty="0" smtClean="0"/>
                        <a:t>Podmioty mogące złożyć przedmiot poręczenia</a:t>
                      </a:r>
                      <a:endParaRPr lang="pl-PL" sz="1200" b="1" dirty="0"/>
                    </a:p>
                  </a:txBody>
                  <a:tcPr/>
                </a:tc>
                <a:tc>
                  <a:txBody>
                    <a:bodyPr/>
                    <a:lstStyle/>
                    <a:p>
                      <a:pPr marL="342900" indent="-342900">
                        <a:buAutoNum type="arabicPeriod"/>
                      </a:pPr>
                      <a:r>
                        <a:rPr lang="pl-PL" sz="1200" dirty="0" smtClean="0"/>
                        <a:t>Oskarżony (podejrzany)</a:t>
                      </a:r>
                    </a:p>
                    <a:p>
                      <a:pPr marL="342900" indent="-342900">
                        <a:buAutoNum type="arabicPeriod"/>
                      </a:pPr>
                      <a:r>
                        <a:rPr lang="pl-PL" sz="1200" dirty="0" smtClean="0"/>
                        <a:t>Inna osoba</a:t>
                      </a:r>
                      <a:endParaRPr lang="pl-PL" sz="1200" dirty="0"/>
                    </a:p>
                  </a:txBody>
                  <a:tcPr/>
                </a:tc>
              </a:tr>
              <a:tr h="785588">
                <a:tc>
                  <a:txBody>
                    <a:bodyPr/>
                    <a:lstStyle/>
                    <a:p>
                      <a:r>
                        <a:rPr lang="pl-PL" sz="1200" b="1" dirty="0" smtClean="0"/>
                        <a:t>Kryteria</a:t>
                      </a:r>
                      <a:endParaRPr lang="pl-PL" sz="1200" b="1" dirty="0"/>
                    </a:p>
                  </a:txBody>
                  <a:tcPr/>
                </a:tc>
                <a:tc>
                  <a:txBody>
                    <a:bodyPr/>
                    <a:lstStyle/>
                    <a:p>
                      <a:pPr marL="342900" indent="-342900">
                        <a:buAutoNum type="arabicPeriod"/>
                      </a:pPr>
                      <a:r>
                        <a:rPr lang="pl-PL" sz="1200" dirty="0" smtClean="0"/>
                        <a:t>Sytuacja materialna oskarżonego</a:t>
                      </a:r>
                    </a:p>
                    <a:p>
                      <a:pPr marL="342900" indent="-342900">
                        <a:buAutoNum type="arabicPeriod"/>
                      </a:pPr>
                      <a:r>
                        <a:rPr lang="pl-PL" sz="1200" dirty="0" smtClean="0"/>
                        <a:t>Sytuacja materialna składającego poręczenie</a:t>
                      </a:r>
                    </a:p>
                    <a:p>
                      <a:pPr marL="342900" indent="-342900">
                        <a:buAutoNum type="arabicPeriod"/>
                      </a:pPr>
                      <a:r>
                        <a:rPr lang="pl-PL" sz="1200" dirty="0" smtClean="0"/>
                        <a:t>Wysokość wyrządzonej szkody</a:t>
                      </a:r>
                    </a:p>
                    <a:p>
                      <a:pPr marL="342900" indent="-342900">
                        <a:buAutoNum type="arabicPeriod"/>
                      </a:pPr>
                      <a:r>
                        <a:rPr lang="pl-PL" sz="1200" dirty="0" smtClean="0"/>
                        <a:t>Charakter popełnionego czynu</a:t>
                      </a:r>
                      <a:endParaRPr lang="pl-PL" sz="1200" dirty="0"/>
                    </a:p>
                  </a:txBody>
                  <a:tcPr/>
                </a:tc>
              </a:tr>
              <a:tr h="611013">
                <a:tc>
                  <a:txBody>
                    <a:bodyPr/>
                    <a:lstStyle/>
                    <a:p>
                      <a:r>
                        <a:rPr lang="pl-PL" sz="1200" b="1" dirty="0" smtClean="0"/>
                        <a:t>Obowiązki poręczyciela</a:t>
                      </a:r>
                      <a:endParaRPr lang="pl-PL" sz="1200" b="1" dirty="0"/>
                    </a:p>
                  </a:txBody>
                  <a:tcPr/>
                </a:tc>
                <a:tc>
                  <a:txBody>
                    <a:bodyPr/>
                    <a:lstStyle/>
                    <a:p>
                      <a:r>
                        <a:rPr lang="pl-PL" sz="1200" dirty="0" smtClean="0"/>
                        <a:t>Niezwłoczne powiadomienie sądu o wiadomych mu </a:t>
                      </a:r>
                      <a:r>
                        <a:rPr lang="pl-PL" sz="1200" dirty="0" err="1" smtClean="0"/>
                        <a:t>poczynianiach</a:t>
                      </a:r>
                      <a:r>
                        <a:rPr lang="pl-PL" sz="1200" dirty="0" smtClean="0"/>
                        <a:t> oskarżonego, zmierzających do uchylenia</a:t>
                      </a:r>
                      <a:r>
                        <a:rPr lang="pl-PL" sz="1200" baseline="0" dirty="0" smtClean="0"/>
                        <a:t> się od obowiązku stawienia się na wezwanie lub postepowania w inny bezprawny sposób (art. 273</a:t>
                      </a:r>
                      <a:r>
                        <a:rPr lang="pl-PL" sz="1200" b="0" dirty="0" smtClean="0"/>
                        <a:t> § 2 k.p.k.)</a:t>
                      </a:r>
                      <a:endParaRPr lang="pl-PL" sz="1200" dirty="0"/>
                    </a:p>
                  </a:txBody>
                  <a:tcPr/>
                </a:tc>
              </a:tr>
              <a:tr h="552821">
                <a:tc rowSpan="2">
                  <a:txBody>
                    <a:bodyPr/>
                    <a:lstStyle/>
                    <a:p>
                      <a:r>
                        <a:rPr lang="pl-PL" sz="1200" b="1" dirty="0" smtClean="0"/>
                        <a:t>Przepadek przedmiotu poręczenia lub ściągnięcie wartości poręczenia*</a:t>
                      </a:r>
                      <a:endParaRPr lang="pl-PL" sz="1200" b="1" dirty="0"/>
                    </a:p>
                  </a:txBody>
                  <a:tcPr/>
                </a:tc>
                <a:tc>
                  <a:txBody>
                    <a:bodyPr/>
                    <a:lstStyle/>
                    <a:p>
                      <a:r>
                        <a:rPr lang="pl-PL" sz="1200" b="1" dirty="0" smtClean="0"/>
                        <a:t>Obligatoryjny</a:t>
                      </a:r>
                    </a:p>
                    <a:p>
                      <a:r>
                        <a:rPr lang="pl-PL" sz="1200" dirty="0" smtClean="0"/>
                        <a:t>w razie ucieczki lub ukrycia się oskarżonego</a:t>
                      </a:r>
                      <a:endParaRPr lang="pl-PL" sz="1200" dirty="0"/>
                    </a:p>
                  </a:txBody>
                  <a:tcPr/>
                </a:tc>
              </a:tr>
              <a:tr h="552821">
                <a:tc vMerge="1">
                  <a:txBody>
                    <a:bodyPr/>
                    <a:lstStyle/>
                    <a:p>
                      <a:endParaRPr lang="pl-PL"/>
                    </a:p>
                  </a:txBody>
                  <a:tcPr/>
                </a:tc>
                <a:tc>
                  <a:txBody>
                    <a:bodyPr/>
                    <a:lstStyle/>
                    <a:p>
                      <a:r>
                        <a:rPr lang="pl-PL" sz="1200" b="1" dirty="0" smtClean="0"/>
                        <a:t>Fakultatywny</a:t>
                      </a:r>
                    </a:p>
                    <a:p>
                      <a:r>
                        <a:rPr lang="pl-PL" sz="1200" dirty="0" smtClean="0"/>
                        <a:t>W wypadku utrudniania w inny sposób postępowania karnego (np. matactwo)</a:t>
                      </a:r>
                      <a:endParaRPr lang="pl-PL" sz="1200" dirty="0"/>
                    </a:p>
                  </a:txBody>
                  <a:tcPr/>
                </a:tc>
              </a:tr>
              <a:tr h="1105642">
                <a:tc>
                  <a:txBody>
                    <a:bodyPr/>
                    <a:lstStyle/>
                    <a:p>
                      <a:r>
                        <a:rPr lang="pl-PL" sz="1200" b="1" dirty="0" smtClean="0"/>
                        <a:t>Ustanie poręczenia</a:t>
                      </a:r>
                      <a:endParaRPr lang="pl-PL" sz="1200" b="1" dirty="0"/>
                    </a:p>
                  </a:txBody>
                  <a:tcPr/>
                </a:tc>
                <a:tc>
                  <a:txBody>
                    <a:bodyPr/>
                    <a:lstStyle/>
                    <a:p>
                      <a:pPr marL="228600" indent="-228600">
                        <a:buAutoNum type="arabicPeriod"/>
                      </a:pPr>
                      <a:r>
                        <a:rPr lang="pl-PL" sz="1200" dirty="0" smtClean="0"/>
                        <a:t>w wyniku skutecznego cofnięcia (art. 269 § 3), czyli z chwilą przyjęcia nowego poręczenia majątkowego, zastosowania innego środka zapobiegawczego lub odstąpienia od stosowania tego środka</a:t>
                      </a:r>
                    </a:p>
                    <a:p>
                      <a:pPr marL="228600" indent="-228600">
                        <a:buAutoNum type="arabicPeriod"/>
                      </a:pPr>
                      <a:r>
                        <a:rPr lang="pl-PL" sz="1200" baseline="0" dirty="0" smtClean="0"/>
                        <a:t>w wyniku </a:t>
                      </a:r>
                      <a:r>
                        <a:rPr lang="pl-PL" sz="1200" dirty="0" smtClean="0"/>
                        <a:t>prawomocnego zakończenia postępowania (rozpoczęcia wykonywania bezwzględnej kary pozbawienia wolności) </a:t>
                      </a:r>
                    </a:p>
                    <a:p>
                      <a:pPr marL="0" indent="0">
                        <a:buNone/>
                      </a:pPr>
                      <a:r>
                        <a:rPr lang="pl-PL" sz="1200" dirty="0" smtClean="0"/>
                        <a:t>przedmiot poręczenia zwraca się, a sumę poręczenia zwalnia (art. 269 § 2)</a:t>
                      </a:r>
                      <a:endParaRPr lang="pl-PL" sz="1200" dirty="0"/>
                    </a:p>
                  </a:txBody>
                  <a:tcPr/>
                </a:tc>
              </a:tr>
            </a:tbl>
          </a:graphicData>
        </a:graphic>
      </p:graphicFrame>
      <p:sp>
        <p:nvSpPr>
          <p:cNvPr id="4" name="pole tekstowe 3"/>
          <p:cNvSpPr txBox="1"/>
          <p:nvPr/>
        </p:nvSpPr>
        <p:spPr>
          <a:xfrm>
            <a:off x="156720" y="6211669"/>
            <a:ext cx="8496944" cy="646331"/>
          </a:xfrm>
          <a:prstGeom prst="rect">
            <a:avLst/>
          </a:prstGeom>
          <a:noFill/>
        </p:spPr>
        <p:txBody>
          <a:bodyPr wrap="square" rtlCol="0">
            <a:spAutoFit/>
          </a:bodyPr>
          <a:lstStyle/>
          <a:p>
            <a:r>
              <a:rPr lang="pl-PL" sz="1200" dirty="0"/>
              <a:t> </a:t>
            </a:r>
            <a:r>
              <a:rPr lang="pl-PL" sz="1200" dirty="0" smtClean="0"/>
              <a:t>* O </a:t>
            </a:r>
            <a:r>
              <a:rPr lang="pl-PL" sz="1200" dirty="0"/>
              <a:t>przepadku przedmiotu poręczenia lub ściągnięciu sumy poręczenia orzeka z urzędu sąd, przed którym postępowanie się toczy, a w postępowaniu przygotowawczym na wniosek prokuratora - sąd właściwy do rozpoznania </a:t>
            </a:r>
            <a:r>
              <a:rPr lang="pl-PL" sz="1200" dirty="0" smtClean="0"/>
              <a:t>sprawy.  Na postanowienie przysługuje zażalenie</a:t>
            </a:r>
            <a:endParaRPr lang="pl-PL" sz="1200" dirty="0"/>
          </a:p>
        </p:txBody>
      </p:sp>
    </p:spTree>
    <p:extLst>
      <p:ext uri="{BB962C8B-B14F-4D97-AF65-F5344CB8AC3E}">
        <p14:creationId xmlns:p14="http://schemas.microsoft.com/office/powerpoint/2010/main" val="361360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80920" cy="6048672"/>
          </a:xfrm>
        </p:spPr>
        <p:txBody>
          <a:bodyPr>
            <a:normAutofit fontScale="90000"/>
          </a:bodyPr>
          <a:lstStyle/>
          <a:p>
            <a:r>
              <a:rPr lang="pl-PL" sz="3200" b="1" dirty="0" smtClean="0">
                <a:latin typeface="+mn-lt"/>
                <a:cs typeface="Arial" panose="020B0604020202020204" pitchFamily="34" charset="0"/>
              </a:rPr>
              <a:t>Środki </a:t>
            </a:r>
            <a:r>
              <a:rPr lang="pl-PL" sz="3200" b="1" dirty="0">
                <a:latin typeface="+mn-lt"/>
                <a:cs typeface="Arial" panose="020B0604020202020204" pitchFamily="34" charset="0"/>
              </a:rPr>
              <a:t>zapobiegawcze </a:t>
            </a:r>
            <a:r>
              <a:rPr lang="pl-PL" sz="2000" dirty="0">
                <a:latin typeface="+mn-lt"/>
                <a:cs typeface="Arial" panose="020B0604020202020204" pitchFamily="34" charset="0"/>
              </a:rPr>
              <a:t>to środki przymusu, których </a:t>
            </a:r>
            <a:r>
              <a:rPr lang="pl-PL" sz="2000" b="1" dirty="0">
                <a:solidFill>
                  <a:schemeClr val="accent1">
                    <a:lumMod val="60000"/>
                    <a:lumOff val="40000"/>
                  </a:schemeClr>
                </a:solidFill>
                <a:latin typeface="+mn-lt"/>
                <a:cs typeface="Arial" panose="020B0604020202020204" pitchFamily="34" charset="0"/>
              </a:rPr>
              <a:t>celem</a:t>
            </a:r>
            <a:r>
              <a:rPr lang="pl-PL" sz="2000" dirty="0">
                <a:latin typeface="+mn-lt"/>
                <a:cs typeface="Arial" panose="020B0604020202020204" pitchFamily="34" charset="0"/>
              </a:rPr>
              <a:t> </a:t>
            </a:r>
            <a:r>
              <a:rPr lang="pl-PL" sz="2000" dirty="0" smtClean="0">
                <a:latin typeface="+mn-lt"/>
                <a:cs typeface="Arial" panose="020B0604020202020204" pitchFamily="34" charset="0"/>
              </a:rPr>
              <a:t>jest:</a:t>
            </a:r>
            <a:br>
              <a:rPr lang="pl-PL" sz="2000" dirty="0" smtClean="0">
                <a:latin typeface="+mn-lt"/>
                <a:cs typeface="Arial" panose="020B0604020202020204" pitchFamily="34" charset="0"/>
              </a:rPr>
            </a:br>
            <a:r>
              <a:rPr lang="pl-PL" sz="2000" dirty="0" smtClean="0">
                <a:latin typeface="+mn-lt"/>
                <a:cs typeface="Arial" panose="020B0604020202020204" pitchFamily="34" charset="0"/>
                <a:sym typeface="Wingdings" panose="05000000000000000000" pitchFamily="2" charset="2"/>
              </a:rPr>
              <a:t> </a:t>
            </a:r>
            <a:r>
              <a:rPr lang="pl-PL" sz="2000" dirty="0" smtClean="0">
                <a:latin typeface="+mn-lt"/>
                <a:cs typeface="Arial" panose="020B0604020202020204" pitchFamily="34" charset="0"/>
              </a:rPr>
              <a:t>zabezpieczenie </a:t>
            </a:r>
            <a:r>
              <a:rPr lang="pl-PL" sz="2000" dirty="0">
                <a:latin typeface="+mn-lt"/>
                <a:cs typeface="Arial" panose="020B0604020202020204" pitchFamily="34" charset="0"/>
              </a:rPr>
              <a:t>prawidłowego toku postępowania</a:t>
            </a:r>
            <a:r>
              <a:rPr lang="pl-PL" sz="2000" dirty="0" smtClean="0">
                <a:latin typeface="+mn-lt"/>
                <a:cs typeface="Arial" panose="020B0604020202020204" pitchFamily="34" charset="0"/>
              </a:rPr>
              <a:t>,</a:t>
            </a:r>
            <a:br>
              <a:rPr lang="pl-PL" sz="2000" dirty="0" smtClean="0">
                <a:latin typeface="+mn-lt"/>
                <a:cs typeface="Arial" panose="020B0604020202020204" pitchFamily="34" charset="0"/>
              </a:rPr>
            </a:br>
            <a:r>
              <a:rPr lang="pl-PL" sz="2000" dirty="0" smtClean="0">
                <a:latin typeface="+mn-lt"/>
                <a:cs typeface="Arial" panose="020B0604020202020204" pitchFamily="34" charset="0"/>
                <a:sym typeface="Wingdings" panose="05000000000000000000" pitchFamily="2" charset="2"/>
              </a:rPr>
              <a:t> </a:t>
            </a:r>
            <a:r>
              <a:rPr lang="pl-PL" sz="2000" dirty="0" smtClean="0">
                <a:latin typeface="+mn-lt"/>
                <a:cs typeface="Arial" panose="020B0604020202020204" pitchFamily="34" charset="0"/>
              </a:rPr>
              <a:t>a </a:t>
            </a:r>
            <a:r>
              <a:rPr lang="pl-PL" sz="2000" dirty="0">
                <a:latin typeface="+mn-lt"/>
                <a:cs typeface="Arial" panose="020B0604020202020204" pitchFamily="34" charset="0"/>
              </a:rPr>
              <a:t>wyjątkowo stosowane są w celu zapobiegnięcia popełnieniu przez oskarżonego nowego, ciężkiego przestępstwa. </a:t>
            </a:r>
            <a:r>
              <a:rPr lang="pl-PL" sz="2400" dirty="0" smtClean="0">
                <a:latin typeface="+mn-lt"/>
                <a:cs typeface="Arial" panose="020B0604020202020204" pitchFamily="34" charset="0"/>
              </a:rPr>
              <a:t/>
            </a:r>
            <a:br>
              <a:rPr lang="pl-PL" sz="2400" dirty="0" smtClean="0">
                <a:latin typeface="+mn-lt"/>
                <a:cs typeface="Arial" panose="020B0604020202020204" pitchFamily="34" charset="0"/>
              </a:rPr>
            </a:br>
            <a:r>
              <a:rPr lang="pl-PL" sz="2400" dirty="0" smtClean="0">
                <a:latin typeface="+mn-lt"/>
                <a:cs typeface="Arial" panose="020B0604020202020204" pitchFamily="34" charset="0"/>
              </a:rPr>
              <a:t/>
            </a:r>
            <a:br>
              <a:rPr lang="pl-PL" sz="2400" dirty="0" smtClean="0">
                <a:latin typeface="+mn-lt"/>
                <a:cs typeface="Arial" panose="020B0604020202020204" pitchFamily="34" charset="0"/>
              </a:rPr>
            </a:br>
            <a:r>
              <a:rPr lang="pl-PL" sz="2000" dirty="0" smtClean="0">
                <a:latin typeface="+mn-lt"/>
                <a:cs typeface="Arial" panose="020B0604020202020204" pitchFamily="34" charset="0"/>
              </a:rPr>
              <a:t>Środki </a:t>
            </a:r>
            <a:r>
              <a:rPr lang="pl-PL" sz="2000" dirty="0">
                <a:latin typeface="+mn-lt"/>
                <a:cs typeface="Arial" panose="020B0604020202020204" pitchFamily="34" charset="0"/>
              </a:rPr>
              <a:t>zapobiegawcze dzielą się na izolacyjne i </a:t>
            </a:r>
            <a:r>
              <a:rPr lang="pl-PL" sz="2000" dirty="0" err="1">
                <a:latin typeface="+mn-lt"/>
                <a:cs typeface="Arial" panose="020B0604020202020204" pitchFamily="34" charset="0"/>
              </a:rPr>
              <a:t>nieizolacyjne</a:t>
            </a:r>
            <a:r>
              <a:rPr lang="pl-PL" sz="2000" dirty="0">
                <a:latin typeface="+mn-lt"/>
                <a:cs typeface="Arial" panose="020B0604020202020204" pitchFamily="34" charset="0"/>
              </a:rPr>
              <a:t>. </a:t>
            </a:r>
            <a:r>
              <a:rPr lang="pl-PL" sz="2000" dirty="0" smtClean="0">
                <a:latin typeface="+mn-lt"/>
                <a:cs typeface="Arial" panose="020B0604020202020204" pitchFamily="34" charset="0"/>
              </a:rPr>
              <a:t/>
            </a:r>
            <a:br>
              <a:rPr lang="pl-PL" sz="2000" dirty="0" smtClean="0">
                <a:latin typeface="+mn-lt"/>
                <a:cs typeface="Arial" panose="020B0604020202020204" pitchFamily="34" charset="0"/>
              </a:rPr>
            </a:br>
            <a:r>
              <a:rPr lang="pl-PL" sz="2000" dirty="0">
                <a:latin typeface="+mn-lt"/>
                <a:cs typeface="Arial" panose="020B0604020202020204" pitchFamily="34" charset="0"/>
              </a:rPr>
              <a:t/>
            </a:r>
            <a:br>
              <a:rPr lang="pl-PL" sz="2000" dirty="0">
                <a:latin typeface="+mn-lt"/>
                <a:cs typeface="Arial" panose="020B0604020202020204" pitchFamily="34" charset="0"/>
              </a:rPr>
            </a:br>
            <a:r>
              <a:rPr lang="pl-PL" sz="2000" dirty="0" smtClean="0">
                <a:latin typeface="+mn-lt"/>
                <a:cs typeface="Arial" panose="020B0604020202020204" pitchFamily="34" charset="0"/>
              </a:rPr>
              <a:t>Do </a:t>
            </a:r>
            <a:r>
              <a:rPr lang="pl-PL" sz="2000" dirty="0">
                <a:latin typeface="+mn-lt"/>
                <a:cs typeface="Arial" panose="020B0604020202020204" pitchFamily="34" charset="0"/>
              </a:rPr>
              <a:t>środków zapobiegawczych </a:t>
            </a:r>
            <a:r>
              <a:rPr lang="pl-PL" sz="2000" b="1" dirty="0">
                <a:solidFill>
                  <a:srgbClr val="00B050"/>
                </a:solidFill>
                <a:latin typeface="+mn-lt"/>
                <a:cs typeface="Arial" panose="020B0604020202020204" pitchFamily="34" charset="0"/>
              </a:rPr>
              <a:t>izolacyjnych</a:t>
            </a:r>
            <a:r>
              <a:rPr lang="pl-PL" sz="2000" b="1" dirty="0">
                <a:latin typeface="+mn-lt"/>
                <a:cs typeface="Arial" panose="020B0604020202020204" pitchFamily="34" charset="0"/>
              </a:rPr>
              <a:t> </a:t>
            </a:r>
            <a:r>
              <a:rPr lang="pl-PL" sz="2000" dirty="0">
                <a:latin typeface="+mn-lt"/>
                <a:cs typeface="Arial" panose="020B0604020202020204" pitchFamily="34" charset="0"/>
              </a:rPr>
              <a:t>zalicza się </a:t>
            </a:r>
            <a:r>
              <a:rPr lang="pl-PL" sz="2000" b="1" u="sng" dirty="0">
                <a:solidFill>
                  <a:schemeClr val="tx1"/>
                </a:solidFill>
                <a:latin typeface="+mn-lt"/>
                <a:cs typeface="Arial" panose="020B0604020202020204" pitchFamily="34" charset="0"/>
              </a:rPr>
              <a:t>wyłącznie tymczasowe aresztowanie. </a:t>
            </a:r>
            <a:r>
              <a:rPr lang="pl-PL" sz="2000" b="1" u="sng" dirty="0" smtClean="0">
                <a:solidFill>
                  <a:schemeClr val="tx1"/>
                </a:solidFill>
                <a:latin typeface="+mn-lt"/>
                <a:cs typeface="Arial" panose="020B0604020202020204" pitchFamily="34" charset="0"/>
              </a:rPr>
              <a:t/>
            </a:r>
            <a:br>
              <a:rPr lang="pl-PL" sz="2000" b="1" u="sng" dirty="0" smtClean="0">
                <a:solidFill>
                  <a:schemeClr val="tx1"/>
                </a:solidFill>
                <a:latin typeface="+mn-lt"/>
                <a:cs typeface="Arial" panose="020B0604020202020204" pitchFamily="34" charset="0"/>
              </a:rPr>
            </a:br>
            <a:r>
              <a:rPr lang="pl-PL" sz="2000" dirty="0" smtClean="0">
                <a:latin typeface="+mn-lt"/>
                <a:cs typeface="Arial" panose="020B0604020202020204" pitchFamily="34" charset="0"/>
              </a:rPr>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Środki </a:t>
            </a:r>
            <a:r>
              <a:rPr lang="pl-PL" sz="2000" b="1" dirty="0" err="1">
                <a:solidFill>
                  <a:srgbClr val="00B050"/>
                </a:solidFill>
                <a:latin typeface="+mn-lt"/>
                <a:cs typeface="Arial" panose="020B0604020202020204" pitchFamily="34" charset="0"/>
              </a:rPr>
              <a:t>nieizolacyjne</a:t>
            </a:r>
            <a:r>
              <a:rPr lang="pl-PL" sz="2000" dirty="0">
                <a:latin typeface="+mn-lt"/>
                <a:cs typeface="Arial" panose="020B0604020202020204" pitchFamily="34" charset="0"/>
              </a:rPr>
              <a:t> to: </a:t>
            </a:r>
            <a:r>
              <a:rPr lang="pl-PL" sz="2000" dirty="0" smtClean="0">
                <a:latin typeface="+mn-lt"/>
                <a:cs typeface="Arial" panose="020B0604020202020204" pitchFamily="34" charset="0"/>
              </a:rPr>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poręczenie </a:t>
            </a:r>
            <a:r>
              <a:rPr lang="pl-PL" sz="2000" dirty="0">
                <a:latin typeface="+mn-lt"/>
                <a:cs typeface="Arial" panose="020B0604020202020204" pitchFamily="34" charset="0"/>
              </a:rPr>
              <a:t>majątkowe (art. </a:t>
            </a:r>
            <a:r>
              <a:rPr lang="pl-PL" sz="2000" dirty="0" smtClean="0">
                <a:latin typeface="+mn-lt"/>
                <a:cs typeface="Arial" panose="020B0604020202020204" pitchFamily="34" charset="0"/>
              </a:rPr>
              <a:t>266</a:t>
            </a:r>
            <a:r>
              <a:rPr lang="pl-PL" sz="2000" dirty="0">
                <a:latin typeface="+mn-lt"/>
                <a:cs typeface="Arial" panose="020B0604020202020204" pitchFamily="34" charset="0"/>
              </a:rPr>
              <a:t> </a:t>
            </a:r>
            <a:r>
              <a:rPr lang="pl-PL" sz="2000" dirty="0" smtClean="0">
                <a:latin typeface="+mn-lt"/>
                <a:cs typeface="Arial" panose="020B0604020202020204" pitchFamily="34" charset="0"/>
              </a:rPr>
              <a:t>k.p.k.),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poręczenie niemajątkowe - społeczne </a:t>
            </a:r>
            <a:r>
              <a:rPr lang="pl-PL" sz="2000" dirty="0">
                <a:latin typeface="+mn-lt"/>
                <a:cs typeface="Arial" panose="020B0604020202020204" pitchFamily="34" charset="0"/>
              </a:rPr>
              <a:t>(art. </a:t>
            </a:r>
            <a:r>
              <a:rPr lang="pl-PL" sz="2000" dirty="0" smtClean="0">
                <a:latin typeface="+mn-lt"/>
                <a:cs typeface="Arial" panose="020B0604020202020204" pitchFamily="34" charset="0"/>
              </a:rPr>
              <a:t>271</a:t>
            </a:r>
            <a:r>
              <a:rPr lang="pl-PL" sz="2000" dirty="0">
                <a:latin typeface="+mn-lt"/>
                <a:cs typeface="Arial" panose="020B0604020202020204" pitchFamily="34" charset="0"/>
              </a:rPr>
              <a:t> </a:t>
            </a:r>
            <a:r>
              <a:rPr lang="pl-PL" sz="2000" dirty="0" smtClean="0">
                <a:latin typeface="+mn-lt"/>
                <a:cs typeface="Arial" panose="020B0604020202020204" pitchFamily="34" charset="0"/>
              </a:rPr>
              <a:t>k.p.k.) i </a:t>
            </a:r>
            <a:r>
              <a:rPr lang="pl-PL" sz="2000" dirty="0">
                <a:latin typeface="+mn-lt"/>
                <a:cs typeface="Arial" panose="020B0604020202020204" pitchFamily="34" charset="0"/>
              </a:rPr>
              <a:t>poręczenie </a:t>
            </a:r>
            <a:r>
              <a:rPr lang="pl-PL" sz="2000" dirty="0" smtClean="0">
                <a:latin typeface="+mn-lt"/>
                <a:cs typeface="Arial" panose="020B0604020202020204" pitchFamily="34" charset="0"/>
              </a:rPr>
              <a:t>osoby </a:t>
            </a:r>
            <a:r>
              <a:rPr lang="pl-PL" sz="2000" dirty="0">
                <a:latin typeface="+mn-lt"/>
                <a:cs typeface="Arial" panose="020B0604020202020204" pitchFamily="34" charset="0"/>
              </a:rPr>
              <a:t>godnej </a:t>
            </a:r>
            <a:r>
              <a:rPr lang="pl-PL" sz="2000" dirty="0" smtClean="0">
                <a:latin typeface="+mn-lt"/>
                <a:cs typeface="Arial" panose="020B0604020202020204" pitchFamily="34" charset="0"/>
              </a:rPr>
              <a:t>zaufania </a:t>
            </a:r>
            <a:r>
              <a:rPr lang="pl-PL" sz="2000" dirty="0">
                <a:latin typeface="+mn-lt"/>
                <a:cs typeface="Arial" panose="020B0604020202020204" pitchFamily="34" charset="0"/>
              </a:rPr>
              <a:t>(art. </a:t>
            </a:r>
            <a:r>
              <a:rPr lang="pl-PL" sz="2000" dirty="0" smtClean="0">
                <a:latin typeface="+mn-lt"/>
                <a:cs typeface="Arial" panose="020B0604020202020204" pitchFamily="34" charset="0"/>
              </a:rPr>
              <a:t>272</a:t>
            </a:r>
            <a:r>
              <a:rPr lang="pl-PL" sz="2000" dirty="0">
                <a:latin typeface="+mn-lt"/>
                <a:cs typeface="Arial" panose="020B0604020202020204" pitchFamily="34" charset="0"/>
              </a:rPr>
              <a:t> </a:t>
            </a:r>
            <a:r>
              <a:rPr lang="pl-PL" sz="2000" dirty="0" smtClean="0">
                <a:latin typeface="+mn-lt"/>
                <a:cs typeface="Arial" panose="020B0604020202020204" pitchFamily="34" charset="0"/>
              </a:rPr>
              <a:t>k.p.k.),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dozór Policji zwykły </a:t>
            </a:r>
            <a:r>
              <a:rPr lang="pl-PL" sz="2000" dirty="0">
                <a:latin typeface="+mn-lt"/>
                <a:cs typeface="Arial" panose="020B0604020202020204" pitchFamily="34" charset="0"/>
              </a:rPr>
              <a:t>(art. </a:t>
            </a:r>
            <a:r>
              <a:rPr lang="pl-PL" sz="2000" dirty="0" smtClean="0">
                <a:latin typeface="+mn-lt"/>
                <a:cs typeface="Arial" panose="020B0604020202020204" pitchFamily="34" charset="0"/>
              </a:rPr>
              <a:t>275</a:t>
            </a:r>
            <a:r>
              <a:rPr lang="pl-PL" sz="2000" dirty="0">
                <a:latin typeface="+mn-lt"/>
                <a:cs typeface="Arial" panose="020B0604020202020204" pitchFamily="34" charset="0"/>
              </a:rPr>
              <a:t> </a:t>
            </a:r>
            <a:r>
              <a:rPr lang="pl-PL" sz="2000" dirty="0" smtClean="0">
                <a:latin typeface="+mn-lt"/>
                <a:cs typeface="Arial" panose="020B0604020202020204" pitchFamily="34" charset="0"/>
              </a:rPr>
              <a:t>§ 1,2,4 k.p.k.) i warunkowy </a:t>
            </a:r>
            <a:r>
              <a:rPr lang="pl-PL" sz="2000" dirty="0">
                <a:latin typeface="+mn-lt"/>
                <a:cs typeface="Arial" panose="020B0604020202020204" pitchFamily="34" charset="0"/>
              </a:rPr>
              <a:t>(art. </a:t>
            </a:r>
            <a:r>
              <a:rPr lang="pl-PL" sz="2000" dirty="0" smtClean="0">
                <a:latin typeface="+mn-lt"/>
                <a:cs typeface="Arial" panose="020B0604020202020204" pitchFamily="34" charset="0"/>
              </a:rPr>
              <a:t>275 § 3 k.p.k.),</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nakaz </a:t>
            </a:r>
            <a:r>
              <a:rPr lang="pl-PL" sz="2000" dirty="0">
                <a:latin typeface="+mn-lt"/>
                <a:cs typeface="Arial" panose="020B0604020202020204" pitchFamily="34" charset="0"/>
              </a:rPr>
              <a:t>opuszczenia </a:t>
            </a:r>
            <a:r>
              <a:rPr lang="pl-PL" sz="2000" dirty="0" smtClean="0">
                <a:latin typeface="+mn-lt"/>
                <a:cs typeface="Arial" panose="020B0604020202020204" pitchFamily="34" charset="0"/>
              </a:rPr>
              <a:t>lokalu zajmowanego wspólnie z pokrzywdzonym </a:t>
            </a:r>
            <a:r>
              <a:rPr lang="pl-PL" sz="2000" dirty="0">
                <a:latin typeface="+mn-lt"/>
                <a:cs typeface="Arial" panose="020B0604020202020204" pitchFamily="34" charset="0"/>
              </a:rPr>
              <a:t>(art. </a:t>
            </a:r>
            <a:r>
              <a:rPr lang="pl-PL" sz="2000" dirty="0" smtClean="0">
                <a:latin typeface="+mn-lt"/>
                <a:cs typeface="Arial" panose="020B0604020202020204" pitchFamily="34" charset="0"/>
              </a:rPr>
              <a:t>275a</a:t>
            </a:r>
            <a:r>
              <a:rPr lang="pl-PL" sz="2000" dirty="0">
                <a:latin typeface="+mn-lt"/>
                <a:cs typeface="Arial" panose="020B0604020202020204" pitchFamily="34" charset="0"/>
              </a:rPr>
              <a:t> </a:t>
            </a:r>
            <a:r>
              <a:rPr lang="pl-PL" sz="2000" dirty="0" smtClean="0">
                <a:latin typeface="+mn-lt"/>
                <a:cs typeface="Arial" panose="020B0604020202020204" pitchFamily="34" charset="0"/>
              </a:rPr>
              <a:t>k.p.k.),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zawieszenie </a:t>
            </a:r>
            <a:r>
              <a:rPr lang="pl-PL" sz="2000" dirty="0">
                <a:latin typeface="+mn-lt"/>
                <a:cs typeface="Arial" panose="020B0604020202020204" pitchFamily="34" charset="0"/>
              </a:rPr>
              <a:t>w czynnościach </a:t>
            </a:r>
            <a:r>
              <a:rPr lang="pl-PL" sz="2000" dirty="0" smtClean="0">
                <a:latin typeface="+mn-lt"/>
                <a:cs typeface="Arial" panose="020B0604020202020204" pitchFamily="34" charset="0"/>
              </a:rPr>
              <a:t>służbowych, w wykonywaniu zawodu, nakaz powstrzymania się od określonej działalności, nakaz powstrzymania się od prowadzenia pojazdów (art</a:t>
            </a:r>
            <a:r>
              <a:rPr lang="pl-PL" sz="2000" dirty="0">
                <a:latin typeface="+mn-lt"/>
                <a:cs typeface="Arial" panose="020B0604020202020204" pitchFamily="34" charset="0"/>
              </a:rPr>
              <a:t>. </a:t>
            </a:r>
            <a:r>
              <a:rPr lang="pl-PL" sz="2000" dirty="0" smtClean="0">
                <a:latin typeface="+mn-lt"/>
                <a:cs typeface="Arial" panose="020B0604020202020204" pitchFamily="34" charset="0"/>
              </a:rPr>
              <a:t>276</a:t>
            </a:r>
            <a:r>
              <a:rPr lang="pl-PL" sz="2000" dirty="0">
                <a:latin typeface="+mn-lt"/>
                <a:cs typeface="Arial" panose="020B0604020202020204" pitchFamily="34" charset="0"/>
              </a:rPr>
              <a:t> </a:t>
            </a:r>
            <a:r>
              <a:rPr lang="pl-PL" sz="2000" dirty="0" smtClean="0">
                <a:latin typeface="+mn-lt"/>
                <a:cs typeface="Arial" panose="020B0604020202020204" pitchFamily="34" charset="0"/>
              </a:rPr>
              <a:t>k.p.k.), </a:t>
            </a:r>
            <a:br>
              <a:rPr lang="pl-PL" sz="2000" dirty="0" smtClean="0">
                <a:latin typeface="+mn-lt"/>
                <a:cs typeface="Arial" panose="020B0604020202020204" pitchFamily="34" charset="0"/>
              </a:rPr>
            </a:br>
            <a:r>
              <a:rPr lang="pl-PL" sz="2000" dirty="0" smtClean="0">
                <a:latin typeface="+mn-lt"/>
                <a:cs typeface="Arial" panose="020B0604020202020204" pitchFamily="34" charset="0"/>
              </a:rPr>
              <a:t>- zakaz </a:t>
            </a:r>
            <a:r>
              <a:rPr lang="pl-PL" sz="2000" dirty="0">
                <a:latin typeface="+mn-lt"/>
                <a:cs typeface="Arial" panose="020B0604020202020204" pitchFamily="34" charset="0"/>
              </a:rPr>
              <a:t>opuszczania kraju (art. </a:t>
            </a:r>
            <a:r>
              <a:rPr lang="pl-PL" sz="2000" dirty="0" smtClean="0">
                <a:latin typeface="+mn-lt"/>
                <a:cs typeface="Arial" panose="020B0604020202020204" pitchFamily="34" charset="0"/>
              </a:rPr>
              <a:t>277</a:t>
            </a:r>
            <a:r>
              <a:rPr lang="pl-PL" sz="2000" dirty="0">
                <a:latin typeface="+mn-lt"/>
                <a:cs typeface="Arial" panose="020B0604020202020204" pitchFamily="34" charset="0"/>
              </a:rPr>
              <a:t> </a:t>
            </a:r>
            <a:r>
              <a:rPr lang="pl-PL" sz="2000" dirty="0" smtClean="0">
                <a:latin typeface="+mn-lt"/>
                <a:cs typeface="Arial" panose="020B0604020202020204" pitchFamily="34" charset="0"/>
              </a:rPr>
              <a:t>k.p.k.).</a:t>
            </a:r>
            <a:r>
              <a:rPr lang="pl-PL" sz="2400" dirty="0" smtClean="0">
                <a:latin typeface="+mn-lt"/>
                <a:cs typeface="Arial" panose="020B0604020202020204" pitchFamily="34" charset="0"/>
              </a:rPr>
              <a:t/>
            </a:r>
            <a:br>
              <a:rPr lang="pl-PL" sz="2400" dirty="0" smtClean="0">
                <a:latin typeface="+mn-lt"/>
                <a:cs typeface="Arial" panose="020B0604020202020204" pitchFamily="34" charset="0"/>
              </a:rPr>
            </a:br>
            <a:endParaRPr lang="pl-PL" sz="2400" dirty="0">
              <a:latin typeface="+mn-lt"/>
              <a:cs typeface="Arial" panose="020B0604020202020204" pitchFamily="34" charset="0"/>
            </a:endParaRPr>
          </a:p>
        </p:txBody>
      </p:sp>
    </p:spTree>
    <p:extLst>
      <p:ext uri="{BB962C8B-B14F-4D97-AF65-F5344CB8AC3E}">
        <p14:creationId xmlns:p14="http://schemas.microsoft.com/office/powerpoint/2010/main" val="4293429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3448" y="7450"/>
            <a:ext cx="8229600" cy="392088"/>
          </a:xfrm>
        </p:spPr>
        <p:txBody>
          <a:bodyPr>
            <a:noAutofit/>
          </a:bodyPr>
          <a:lstStyle/>
          <a:p>
            <a:pPr algn="ctr"/>
            <a:r>
              <a:rPr lang="pl-PL" sz="2400" b="1" dirty="0" smtClean="0"/>
              <a:t/>
            </a:r>
            <a:br>
              <a:rPr lang="pl-PL" sz="2400" b="1" dirty="0" smtClean="0"/>
            </a:br>
            <a:r>
              <a:rPr lang="pl-PL" sz="2400" b="1" dirty="0"/>
              <a:t/>
            </a:r>
            <a:br>
              <a:rPr lang="pl-PL" sz="2400" b="1" dirty="0"/>
            </a:br>
            <a:r>
              <a:rPr lang="pl-PL" sz="2400" b="1" dirty="0" smtClean="0"/>
              <a:t/>
            </a:r>
            <a:br>
              <a:rPr lang="pl-PL" sz="2400" b="1" dirty="0" smtClean="0"/>
            </a:br>
            <a:r>
              <a:rPr lang="pl-PL" sz="1800" b="1" dirty="0" smtClean="0"/>
              <a:t>Poręczenie społeczne (art. 271) i osoby godnej zaufania (art. 272)</a:t>
            </a:r>
            <a:endParaRPr lang="pl-PL" sz="1800" b="1" dirty="0"/>
          </a:p>
        </p:txBody>
      </p:sp>
      <p:sp>
        <p:nvSpPr>
          <p:cNvPr id="3" name="pole tekstowe 2"/>
          <p:cNvSpPr txBox="1"/>
          <p:nvPr/>
        </p:nvSpPr>
        <p:spPr>
          <a:xfrm>
            <a:off x="0" y="399538"/>
            <a:ext cx="9144000" cy="6740307"/>
          </a:xfrm>
          <a:prstGeom prst="rect">
            <a:avLst/>
          </a:prstGeom>
          <a:noFill/>
        </p:spPr>
        <p:txBody>
          <a:bodyPr wrap="square" rtlCol="0">
            <a:spAutoFit/>
          </a:bodyPr>
          <a:lstStyle/>
          <a:p>
            <a:r>
              <a:rPr lang="pl-PL" sz="1350" b="1" dirty="0">
                <a:solidFill>
                  <a:srgbClr val="00B050"/>
                </a:solidFill>
              </a:rPr>
              <a:t>Poręczenie społeczne </a:t>
            </a:r>
            <a:r>
              <a:rPr lang="pl-PL" sz="1350" dirty="0"/>
              <a:t>nie pochodzi od osoby indywidualnej, lecz od grupy społecznej, z którą oskarżony jest związany </a:t>
            </a:r>
            <a:r>
              <a:rPr lang="pl-PL" sz="1350" dirty="0" smtClean="0"/>
              <a:t>Zastosowanie </a:t>
            </a:r>
            <a:r>
              <a:rPr lang="pl-PL" sz="1350" dirty="0"/>
              <a:t>poręczenia społecznego uzależnione jest od wystąpienia przesłanek ogólnych (art. 249 § 1) i przesłanek szczególnych (art. 258 § 4</a:t>
            </a:r>
            <a:r>
              <a:rPr lang="pl-PL" sz="1350" dirty="0" smtClean="0"/>
              <a:t>).</a:t>
            </a:r>
          </a:p>
          <a:p>
            <a:r>
              <a:rPr lang="pl-PL" sz="1350" dirty="0"/>
              <a:t>Istota tego przepisu sprowadza się do tego, że podmioty enumeratywnie wskazane w § 1 </a:t>
            </a:r>
            <a:r>
              <a:rPr lang="pl-PL" sz="1350" dirty="0" smtClean="0"/>
              <a:t>art. 271 mogą </a:t>
            </a:r>
            <a:r>
              <a:rPr lang="pl-PL" sz="1350" dirty="0"/>
              <a:t>udzielić poręczenia oskarżonemu, a przez to zagwarantować, że oskarżony stawi się na każde wezwanie i nie będzie utrudniał postępowania. Warunkiem jest istnienie określonego związku między oskarżonym a </a:t>
            </a:r>
            <a:r>
              <a:rPr lang="pl-PL" sz="1350" dirty="0" smtClean="0"/>
              <a:t>poręczycielem.</a:t>
            </a:r>
          </a:p>
          <a:p>
            <a:r>
              <a:rPr lang="pl-PL" sz="1350" dirty="0" smtClean="0"/>
              <a:t>Podmioty </a:t>
            </a:r>
            <a:r>
              <a:rPr lang="pl-PL" sz="1350" dirty="0"/>
              <a:t>uprawnione do złożenia poręczenia społecznego. Poręczenie może być przyjęte od</a:t>
            </a:r>
            <a:r>
              <a:rPr lang="pl-PL" sz="1350" dirty="0" smtClean="0"/>
              <a:t>:</a:t>
            </a:r>
            <a:endParaRPr lang="pl-PL" sz="1350" dirty="0"/>
          </a:p>
          <a:p>
            <a:pPr algn="ctr"/>
            <a:r>
              <a:rPr lang="pl-PL" sz="1350" dirty="0"/>
              <a:t>1) pracodawcy, u którego oskarżony jest zatrudniony</a:t>
            </a:r>
            <a:r>
              <a:rPr lang="pl-PL" sz="1350" dirty="0" smtClean="0"/>
              <a:t>;</a:t>
            </a:r>
            <a:endParaRPr lang="pl-PL" sz="1350" dirty="0"/>
          </a:p>
          <a:p>
            <a:pPr algn="ctr"/>
            <a:r>
              <a:rPr lang="pl-PL" sz="1350" dirty="0"/>
              <a:t>2) kierownictwa szkoły lub uczelni, których oskarżony jest uczniem lub studentem</a:t>
            </a:r>
            <a:r>
              <a:rPr lang="pl-PL" sz="1350" dirty="0" smtClean="0"/>
              <a:t>;</a:t>
            </a:r>
            <a:endParaRPr lang="pl-PL" sz="1350" dirty="0"/>
          </a:p>
          <a:p>
            <a:pPr algn="ctr"/>
            <a:r>
              <a:rPr lang="pl-PL" sz="1350" dirty="0"/>
              <a:t>3) zespołu, w którym oskarżony pracuje lub uczy się</a:t>
            </a:r>
            <a:r>
              <a:rPr lang="pl-PL" sz="1350" dirty="0" smtClean="0"/>
              <a:t>;</a:t>
            </a:r>
            <a:endParaRPr lang="pl-PL" sz="1350" dirty="0"/>
          </a:p>
          <a:p>
            <a:pPr algn="ctr"/>
            <a:r>
              <a:rPr lang="pl-PL" sz="1350" dirty="0"/>
              <a:t>4) organizacji społecznej, której oskarżony jest członkiem</a:t>
            </a:r>
            <a:r>
              <a:rPr lang="pl-PL" sz="1350" dirty="0" smtClean="0"/>
              <a:t>;</a:t>
            </a:r>
            <a:endParaRPr lang="pl-PL" sz="1350" dirty="0"/>
          </a:p>
          <a:p>
            <a:pPr algn="ctr"/>
            <a:r>
              <a:rPr lang="pl-PL" sz="1350" dirty="0"/>
              <a:t>5) zespołu żołnierskiego</a:t>
            </a:r>
            <a:endParaRPr lang="pl-PL" sz="1350" dirty="0" smtClean="0"/>
          </a:p>
          <a:p>
            <a:r>
              <a:rPr lang="pl-PL" sz="1350" dirty="0"/>
              <a:t>Warunkiem dopuszczalności tego środka zapobiegawczego jest złożenie przez uprawniony podmiot </a:t>
            </a:r>
            <a:r>
              <a:rPr lang="pl-PL" sz="1350" b="1" dirty="0"/>
              <a:t>wniosku o przyjęcie poręczenia społecznego. </a:t>
            </a:r>
            <a:r>
              <a:rPr lang="pl-PL" sz="1350" dirty="0"/>
              <a:t>Ustawa nie przewiduje konkretnych wymogów co do tego oświadczenia, dlatego też może być ono złożone na piśmie albo ustnie z wpisaniem do protokołu. Do wniosku o przyjęcie poręczenia zespół lub organizacja społeczna dołącza wyciąg z protokołu zawierającego uchwałę o podjęciu się poręczenia. We wniosku należy </a:t>
            </a:r>
            <a:r>
              <a:rPr lang="pl-PL" sz="1350" b="1" dirty="0"/>
              <a:t>wskazać osobę, która będzie sprawować obowiązki poręczyciela</a:t>
            </a:r>
            <a:r>
              <a:rPr lang="pl-PL" sz="1350" b="1" dirty="0" smtClean="0"/>
              <a:t>.</a:t>
            </a:r>
          </a:p>
          <a:p>
            <a:r>
              <a:rPr lang="pl-PL" sz="1350" dirty="0"/>
              <a:t>Decyzję w przedmiocie poręczenia społecznego wydaje sąd lub prokurator </a:t>
            </a:r>
            <a:r>
              <a:rPr lang="pl-PL" sz="1350" b="1" dirty="0"/>
              <a:t>w formie postanowienia</a:t>
            </a:r>
            <a:r>
              <a:rPr lang="pl-PL" sz="1350" dirty="0"/>
              <a:t>. </a:t>
            </a:r>
            <a:r>
              <a:rPr lang="pl-PL" sz="1350" dirty="0" smtClean="0"/>
              <a:t>Na </a:t>
            </a:r>
            <a:r>
              <a:rPr lang="pl-PL" sz="1350" dirty="0"/>
              <a:t>postanowienie o przyjęciu poręczenia bądź na postanowienie o odmowie uwzględnienia wniosku o przyjęcie poręczenia </a:t>
            </a:r>
            <a:r>
              <a:rPr lang="pl-PL" sz="1350" b="1" dirty="0"/>
              <a:t>przysługuje zażalenie</a:t>
            </a:r>
            <a:r>
              <a:rPr lang="pl-PL" sz="1350" dirty="0"/>
              <a:t> (art. 252 § 1 i 2</a:t>
            </a:r>
            <a:r>
              <a:rPr lang="pl-PL" sz="1350" dirty="0" smtClean="0"/>
              <a:t>).</a:t>
            </a:r>
          </a:p>
          <a:p>
            <a:endParaRPr lang="pl-PL" sz="1350" dirty="0"/>
          </a:p>
          <a:p>
            <a:r>
              <a:rPr lang="pl-PL" sz="1350" dirty="0"/>
              <a:t>Instytucję przewidzianą w art. 272 w piśmiennictwie nazywa się m.in. </a:t>
            </a:r>
            <a:r>
              <a:rPr lang="pl-PL" sz="1350" b="1" dirty="0">
                <a:solidFill>
                  <a:srgbClr val="00B050"/>
                </a:solidFill>
              </a:rPr>
              <a:t>poręczeniem indywidualnym </a:t>
            </a:r>
            <a:r>
              <a:rPr lang="pl-PL" sz="1350" dirty="0" smtClean="0"/>
              <a:t>lub </a:t>
            </a:r>
            <a:r>
              <a:rPr lang="pl-PL" sz="1350" b="1" dirty="0">
                <a:solidFill>
                  <a:srgbClr val="00B050"/>
                </a:solidFill>
              </a:rPr>
              <a:t>poręczeniem osoby godnej zaufania </a:t>
            </a:r>
            <a:r>
              <a:rPr lang="pl-PL" sz="1350" dirty="0" smtClean="0"/>
              <a:t>lub </a:t>
            </a:r>
            <a:r>
              <a:rPr lang="pl-PL" sz="1350" b="1" dirty="0">
                <a:solidFill>
                  <a:srgbClr val="00B050"/>
                </a:solidFill>
              </a:rPr>
              <a:t>poręczeniem </a:t>
            </a:r>
            <a:r>
              <a:rPr lang="pl-PL" sz="1350" b="1" dirty="0" smtClean="0">
                <a:solidFill>
                  <a:srgbClr val="00B050"/>
                </a:solidFill>
              </a:rPr>
              <a:t>honorowym.</a:t>
            </a:r>
            <a:r>
              <a:rPr lang="pl-PL" sz="1350" dirty="0"/>
              <a:t>	</a:t>
            </a:r>
          </a:p>
          <a:p>
            <a:r>
              <a:rPr lang="pl-PL" sz="1350" dirty="0"/>
              <a:t>Poręczenie indywidualne polega </a:t>
            </a:r>
            <a:r>
              <a:rPr lang="pl-PL" sz="1350" b="1" dirty="0"/>
              <a:t>na przyjęciu od osoby poręczającej zapewnienia, że oskarżony stawi się na każde wezwanie i nie będzie w sposób bezprawny utrudniał postępowania</a:t>
            </a:r>
            <a:r>
              <a:rPr lang="pl-PL" sz="1350" dirty="0"/>
              <a:t>. Nie można go sprowadzać do wyrażenia poparcia dla osoby podejrzanej o popełnienie przestępstwa, jak również do poparcia starań o uchylenie aresztowania. Poręczenie polega przede wszystkim na przedsiębraniu czynności, by podejrzany w żaden sposób nie utrudniał </a:t>
            </a:r>
            <a:r>
              <a:rPr lang="pl-PL" sz="1350" dirty="0" smtClean="0"/>
              <a:t>postępowania.</a:t>
            </a:r>
          </a:p>
          <a:p>
            <a:r>
              <a:rPr lang="pl-PL" sz="1350" dirty="0"/>
              <a:t>Warunkiem dopuszczalności poręczenia indywidualnego jest tak samo, jak przy innych środkach zapobiegawczych, spełnienie przesłanek ogólnych i szczególnych. Przyjęcie poręczenia następuje w formie protokołu. Decyzję w przedmiocie poręczenia </a:t>
            </a:r>
            <a:r>
              <a:rPr lang="pl-PL" sz="1350" b="1" dirty="0"/>
              <a:t>wydaje sąd lub prokurator w formie postanowienia</a:t>
            </a:r>
            <a:r>
              <a:rPr lang="pl-PL" sz="1350" dirty="0"/>
              <a:t>. W postanowieniu należy określić osobę składającą poręczenie, jak również obowiązki oskarżonego, które automatycznie kształtują obowiązki poręczającego. </a:t>
            </a:r>
            <a:endParaRPr lang="pl-PL" sz="1350" dirty="0" smtClean="0"/>
          </a:p>
          <a:p>
            <a:endParaRPr lang="pl-PL" sz="1350" b="1" dirty="0"/>
          </a:p>
        </p:txBody>
      </p:sp>
    </p:spTree>
    <p:extLst>
      <p:ext uri="{BB962C8B-B14F-4D97-AF65-F5344CB8AC3E}">
        <p14:creationId xmlns:p14="http://schemas.microsoft.com/office/powerpoint/2010/main" val="2418098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8229600" cy="464096"/>
          </a:xfrm>
        </p:spPr>
        <p:txBody>
          <a:bodyPr>
            <a:normAutofit fontScale="90000"/>
          </a:bodyPr>
          <a:lstStyle/>
          <a:p>
            <a:pPr algn="ctr"/>
            <a:r>
              <a:rPr lang="pl-PL" b="1" dirty="0" smtClean="0"/>
              <a:t>Dozór Policji</a:t>
            </a:r>
            <a:endParaRPr lang="pl-PL" b="1" dirty="0"/>
          </a:p>
        </p:txBody>
      </p:sp>
      <p:sp>
        <p:nvSpPr>
          <p:cNvPr id="3" name="pole tekstowe 2"/>
          <p:cNvSpPr txBox="1"/>
          <p:nvPr/>
        </p:nvSpPr>
        <p:spPr>
          <a:xfrm>
            <a:off x="525984" y="692696"/>
            <a:ext cx="8496944" cy="1384995"/>
          </a:xfrm>
          <a:prstGeom prst="rect">
            <a:avLst/>
          </a:prstGeom>
          <a:noFill/>
        </p:spPr>
        <p:txBody>
          <a:bodyPr wrap="square" rtlCol="0">
            <a:spAutoFit/>
          </a:bodyPr>
          <a:lstStyle/>
          <a:p>
            <a:r>
              <a:rPr lang="pl-PL" sz="1200" dirty="0"/>
              <a:t>Dozór policyjny </a:t>
            </a:r>
            <a:r>
              <a:rPr lang="pl-PL" sz="1200" b="1" dirty="0"/>
              <a:t>jest </a:t>
            </a:r>
            <a:r>
              <a:rPr lang="pl-PL" sz="1200" b="1" dirty="0" err="1"/>
              <a:t>nieizolacyjnym</a:t>
            </a:r>
            <a:r>
              <a:rPr lang="pl-PL" sz="1200" dirty="0"/>
              <a:t>, </a:t>
            </a:r>
            <a:r>
              <a:rPr lang="pl-PL" sz="1200" b="1" dirty="0"/>
              <a:t>bezterminowym</a:t>
            </a:r>
            <a:r>
              <a:rPr lang="pl-PL" sz="1200" dirty="0"/>
              <a:t> (trwa aż do chwili wydania postanowienia o jego uchyleniu lub rozpoczęcia wykonywania kary) środkiem zapobiegawczym, który polega na obowiązku oskarżonego do stosowania się do wymagań zawartych w postanowieniu sądu lub prokuratora</a:t>
            </a:r>
            <a:r>
              <a:rPr lang="pl-PL" sz="1200" dirty="0" smtClean="0"/>
              <a:t>.</a:t>
            </a:r>
          </a:p>
          <a:p>
            <a:endParaRPr lang="pl-PL" sz="1200" dirty="0" smtClean="0"/>
          </a:p>
          <a:p>
            <a:r>
              <a:rPr lang="pl-PL" sz="1200" dirty="0"/>
              <a:t>Obecny kształt regulacji dotyczących dozoru policyjnego wynika z noweli z 5.11.2009 r. (</a:t>
            </a:r>
            <a:r>
              <a:rPr lang="pl-PL" sz="1200" dirty="0" err="1"/>
              <a:t>Dz.U</a:t>
            </a:r>
            <a:r>
              <a:rPr lang="pl-PL" sz="1200" dirty="0"/>
              <a:t>. Nr 206, poz. </a:t>
            </a:r>
            <a:r>
              <a:rPr lang="pl-PL" sz="1200" dirty="0" smtClean="0"/>
              <a:t>1589 ze </a:t>
            </a:r>
            <a:r>
              <a:rPr lang="pl-PL" sz="1200" dirty="0"/>
              <a:t>zm.), która weszła w życie 8.6.2010 r. Na jej podstawie </a:t>
            </a:r>
            <a:r>
              <a:rPr lang="pl-PL" sz="1200" b="1" dirty="0"/>
              <a:t>inkorporowano do Kodeksu postępowania karnego instytucję tzw. warunkowego dozoru</a:t>
            </a:r>
            <a:r>
              <a:rPr lang="pl-PL" sz="1200" dirty="0"/>
              <a:t>, funkcjonującą w oparciu o uchylony już art. </a:t>
            </a:r>
            <a:r>
              <a:rPr lang="pl-PL" sz="1200" dirty="0" smtClean="0"/>
              <a:t>14 ustawy </a:t>
            </a:r>
            <a:r>
              <a:rPr lang="pl-PL" sz="1200" dirty="0"/>
              <a:t>z 29.7.2005 r. o przeciwdziałaniu przemocy w </a:t>
            </a:r>
            <a:r>
              <a:rPr lang="pl-PL" sz="1200" dirty="0" smtClean="0"/>
              <a:t>rodzinie.</a:t>
            </a:r>
            <a:endParaRPr lang="pl-PL" sz="1200" dirty="0"/>
          </a:p>
        </p:txBody>
      </p:sp>
      <p:sp>
        <p:nvSpPr>
          <p:cNvPr id="4" name="Prostokąt zaokrąglony 3"/>
          <p:cNvSpPr/>
          <p:nvPr/>
        </p:nvSpPr>
        <p:spPr>
          <a:xfrm>
            <a:off x="2627784" y="2060848"/>
            <a:ext cx="3456384" cy="8640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Dozór Policji/przełożonego wojskowego</a:t>
            </a:r>
          </a:p>
          <a:p>
            <a:pPr algn="ctr"/>
            <a:r>
              <a:rPr lang="pl-PL" sz="1400" dirty="0" smtClean="0"/>
              <a:t>*</a:t>
            </a:r>
            <a:r>
              <a:rPr lang="pl-PL" sz="1050" dirty="0" smtClean="0"/>
              <a:t>postanowienie wydaje sąd, a w postępowaniu przygotowawczym prokurator</a:t>
            </a:r>
            <a:endParaRPr lang="pl-PL" sz="1050" dirty="0"/>
          </a:p>
        </p:txBody>
      </p:sp>
      <p:graphicFrame>
        <p:nvGraphicFramePr>
          <p:cNvPr id="5" name="Tabela 4"/>
          <p:cNvGraphicFramePr>
            <a:graphicFrameLocks noGrp="1"/>
          </p:cNvGraphicFramePr>
          <p:nvPr>
            <p:extLst>
              <p:ext uri="{D42A27DB-BD31-4B8C-83A1-F6EECF244321}">
                <p14:modId xmlns:p14="http://schemas.microsoft.com/office/powerpoint/2010/main" val="2736770556"/>
              </p:ext>
            </p:extLst>
          </p:nvPr>
        </p:nvGraphicFramePr>
        <p:xfrm>
          <a:off x="251520" y="3068960"/>
          <a:ext cx="8496944" cy="3627120"/>
        </p:xfrm>
        <a:graphic>
          <a:graphicData uri="http://schemas.openxmlformats.org/drawingml/2006/table">
            <a:tbl>
              <a:tblPr firstRow="1" bandRow="1">
                <a:tableStyleId>{E8B1032C-EA38-4F05-BA0D-38AFFFC7BED3}</a:tableStyleId>
              </a:tblPr>
              <a:tblGrid>
                <a:gridCol w="4104456"/>
                <a:gridCol w="4392488"/>
              </a:tblGrid>
              <a:tr h="288032">
                <a:tc>
                  <a:txBody>
                    <a:bodyPr/>
                    <a:lstStyle/>
                    <a:p>
                      <a:r>
                        <a:rPr lang="pl-PL" sz="1400" b="1" dirty="0" smtClean="0"/>
                        <a:t>Zwykły (art. 275 § 1,2,4)</a:t>
                      </a:r>
                    </a:p>
                    <a:p>
                      <a:r>
                        <a:rPr lang="pl-PL" sz="1200" b="0" dirty="0" smtClean="0"/>
                        <a:t>Obowiązki oskarżonego</a:t>
                      </a:r>
                      <a:r>
                        <a:rPr lang="pl-PL" sz="1200" b="0" baseline="0" dirty="0" smtClean="0"/>
                        <a:t> </a:t>
                      </a:r>
                      <a:r>
                        <a:rPr lang="pl-PL" sz="1200" b="0" dirty="0" smtClean="0"/>
                        <a:t>mogą polegać na:</a:t>
                      </a:r>
                    </a:p>
                    <a:p>
                      <a:pPr marL="228600" indent="-228600">
                        <a:buFont typeface="+mj-lt"/>
                        <a:buAutoNum type="arabicParenR"/>
                      </a:pPr>
                      <a:r>
                        <a:rPr lang="pl-PL" sz="1200" b="0" dirty="0" smtClean="0"/>
                        <a:t>zakazie opuszczania określonego miejsca pobytu,</a:t>
                      </a:r>
                    </a:p>
                    <a:p>
                      <a:pPr marL="228600" indent="-228600">
                        <a:buFont typeface="+mj-lt"/>
                        <a:buAutoNum type="arabicParenR"/>
                      </a:pPr>
                      <a:r>
                        <a:rPr lang="pl-PL" sz="1200" b="0" dirty="0" smtClean="0"/>
                        <a:t>zgłaszaniu się do organu dozorującego w określonych odstępach czasu z dokumentem stwierdzającym tożsamość,</a:t>
                      </a:r>
                    </a:p>
                    <a:p>
                      <a:pPr marL="228600" indent="-228600">
                        <a:buFont typeface="+mj-lt"/>
                        <a:buAutoNum type="arabicParenR"/>
                      </a:pPr>
                      <a:r>
                        <a:rPr lang="pl-PL" sz="1200" b="0" dirty="0" smtClean="0"/>
                        <a:t>zawiadamianiu organu o zamierzonym wyjeździe oraz o terminie powrotu </a:t>
                      </a:r>
                    </a:p>
                    <a:p>
                      <a:pPr marL="228600" indent="-228600">
                        <a:buFont typeface="+mj-lt"/>
                        <a:buAutoNum type="arabicParenR"/>
                      </a:pPr>
                      <a:r>
                        <a:rPr lang="pl-PL" sz="1200" b="0" dirty="0" smtClean="0"/>
                        <a:t>zakazie kontaktowania się z pokrzywdzonym lub innymi osobami,</a:t>
                      </a:r>
                    </a:p>
                    <a:p>
                      <a:pPr marL="228600" indent="-228600">
                        <a:buFont typeface="+mj-lt"/>
                        <a:buAutoNum type="arabicParenR"/>
                      </a:pPr>
                      <a:r>
                        <a:rPr lang="pl-PL" sz="1200" b="0" dirty="0" smtClean="0"/>
                        <a:t>zakazie przebywania w określonych miejscach,</a:t>
                      </a:r>
                    </a:p>
                    <a:p>
                      <a:pPr marL="228600" indent="-228600">
                        <a:buFont typeface="+mj-lt"/>
                        <a:buAutoNum type="arabicParenR"/>
                      </a:pPr>
                      <a:r>
                        <a:rPr lang="pl-PL" sz="1200" b="0" dirty="0" smtClean="0"/>
                        <a:t>innych ograniczeniach swobody oskarżonego, niezbędnych do wykonywania dozoru, np. może być to zakaz przebywania w określonych miejscach bądź zakaz przebywania w danym miejscu o określonej godzinie.</a:t>
                      </a:r>
                    </a:p>
                    <a:p>
                      <a:r>
                        <a:rPr lang="pl-PL" sz="1200" b="0" dirty="0" smtClean="0"/>
                        <a:t>Nie ma ograniczeń ustawowych co do ilości nałożonych na oskarżonego obowiązków związanych z dozorem. Dopuszczalne jest łączenie dozoru z innymi środkami zapobiegawczymi, z wyjątkiem tymczasowego aresztowania</a:t>
                      </a:r>
                    </a:p>
                    <a:p>
                      <a:endParaRPr lang="pl-PL" sz="1400" b="0" dirty="0"/>
                    </a:p>
                  </a:txBody>
                  <a:tcPr/>
                </a:tc>
                <a:tc>
                  <a:txBody>
                    <a:bodyPr/>
                    <a:lstStyle/>
                    <a:p>
                      <a:r>
                        <a:rPr lang="pl-PL" sz="1400" b="1" dirty="0" smtClean="0"/>
                        <a:t>Warunkowy (art. 275 § 3)</a:t>
                      </a:r>
                    </a:p>
                    <a:p>
                      <a:r>
                        <a:rPr lang="pl-PL" sz="1200" b="0" dirty="0" smtClean="0"/>
                        <a:t>Można zastosować dozór </a:t>
                      </a:r>
                      <a:r>
                        <a:rPr lang="pl-PL" sz="1200" b="0" u="sng" dirty="0" smtClean="0"/>
                        <a:t>zamiast tymczasowego aresztowania</a:t>
                      </a:r>
                      <a:r>
                        <a:rPr lang="pl-PL" sz="1200" b="0" dirty="0" smtClean="0"/>
                        <a:t>, jeśli zachodzą przesłanki zastosowania tymczasowego aresztowania: </a:t>
                      </a:r>
                    </a:p>
                    <a:p>
                      <a:pPr marL="342900" indent="-342900">
                        <a:buFont typeface="+mj-lt"/>
                        <a:buAutoNum type="arabicParenR"/>
                      </a:pPr>
                      <a:r>
                        <a:rPr lang="pl-PL" sz="1200" b="0" dirty="0" smtClean="0"/>
                        <a:t>wobec oskarżonego o przestępstwo popełnione z użyciem przemocy lub groźby bezprawnej na szkodę osoby najbliższej albo innej osoby zamieszkującej wspólnie ze sprawcą, </a:t>
                      </a:r>
                    </a:p>
                    <a:p>
                      <a:pPr marL="342900" indent="-342900">
                        <a:buFont typeface="+mj-lt"/>
                        <a:buAutoNum type="arabicParenR"/>
                      </a:pPr>
                      <a:r>
                        <a:rPr lang="pl-PL" sz="1200" b="0" dirty="0" smtClean="0"/>
                        <a:t>pod warunkiem że oskarżony w wyznaczonym terminie opuścił lokal zajmowany wspólnie z pokrzywdzonym oraz określił miejsce swojego pobytu</a:t>
                      </a:r>
                      <a:r>
                        <a:rPr lang="pl-PL" sz="1100" b="0" dirty="0" smtClean="0"/>
                        <a:t>	</a:t>
                      </a:r>
                    </a:p>
                    <a:p>
                      <a:pPr marL="0" indent="0">
                        <a:buFont typeface="+mj-lt"/>
                        <a:buNone/>
                      </a:pPr>
                      <a:endParaRPr lang="pl-PL" sz="1200" b="0" dirty="0" smtClean="0"/>
                    </a:p>
                    <a:p>
                      <a:pPr marL="0" indent="0">
                        <a:buFont typeface="+mj-lt"/>
                        <a:buNone/>
                      </a:pPr>
                      <a:r>
                        <a:rPr lang="pl-PL" sz="1200" b="0" dirty="0" smtClean="0"/>
                        <a:t>Termin "działanie z użyciem przemocy lub groźby bezprawnej" wskazuje na sposób działania sprawcy, a więc o charakterze danego czynu decyduje jego strona wykonawcza, czyli przebieg działania, a nie skutek osiągnięty przestępnym działaniem, np. art. 156 k.k.</a:t>
                      </a:r>
                    </a:p>
                    <a:p>
                      <a:pPr marL="0" indent="0">
                        <a:buFont typeface="+mj-lt"/>
                        <a:buNone/>
                      </a:pPr>
                      <a:r>
                        <a:rPr lang="pl-PL" sz="1200" b="0" dirty="0" smtClean="0"/>
                        <a:t>Z kolei opuszczenie lokalu przez oskarżonego oraz określenie miejsca swojego pobytu musi nastąpić łącznie, ponieważ w ramach dozoru Policji organy procesowe muszą znać nowe miejsce pobytu oskarżonego.</a:t>
                      </a:r>
                      <a:endParaRPr lang="pl-PL" sz="1200" b="0" dirty="0"/>
                    </a:p>
                  </a:txBody>
                  <a:tcPr/>
                </a:tc>
              </a:tr>
            </a:tbl>
          </a:graphicData>
        </a:graphic>
      </p:graphicFrame>
      <p:cxnSp>
        <p:nvCxnSpPr>
          <p:cNvPr id="7" name="Łącznik prosty ze strzałką 6"/>
          <p:cNvCxnSpPr>
            <a:stCxn id="4" idx="1"/>
          </p:cNvCxnSpPr>
          <p:nvPr/>
        </p:nvCxnSpPr>
        <p:spPr>
          <a:xfrm flipH="1">
            <a:off x="1835696" y="2492896"/>
            <a:ext cx="79208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084168" y="2424832"/>
            <a:ext cx="86409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4296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6956" y="260648"/>
            <a:ext cx="8229600" cy="670992"/>
          </a:xfrm>
        </p:spPr>
        <p:txBody>
          <a:bodyPr>
            <a:normAutofit fontScale="90000"/>
          </a:bodyPr>
          <a:lstStyle/>
          <a:p>
            <a:r>
              <a:rPr lang="pl-PL" b="1" dirty="0" smtClean="0"/>
              <a:t>Nakaz opuszczenia lokalu mieszkalnego</a:t>
            </a:r>
            <a:endParaRPr lang="pl-PL" b="1" dirty="0"/>
          </a:p>
        </p:txBody>
      </p:sp>
      <p:sp>
        <p:nvSpPr>
          <p:cNvPr id="3" name="pole tekstowe 2"/>
          <p:cNvSpPr txBox="1"/>
          <p:nvPr/>
        </p:nvSpPr>
        <p:spPr>
          <a:xfrm>
            <a:off x="179512" y="1196752"/>
            <a:ext cx="8964489" cy="5786199"/>
          </a:xfrm>
          <a:prstGeom prst="rect">
            <a:avLst/>
          </a:prstGeom>
          <a:noFill/>
        </p:spPr>
        <p:txBody>
          <a:bodyPr wrap="square" rtlCol="0">
            <a:spAutoFit/>
          </a:bodyPr>
          <a:lstStyle/>
          <a:p>
            <a:r>
              <a:rPr lang="pl-PL" sz="1400" dirty="0"/>
              <a:t>Przepis art. 275a został wprowadzony </a:t>
            </a:r>
            <a:r>
              <a:rPr lang="pl-PL" sz="1400" dirty="0" smtClean="0"/>
              <a:t>ustawą </a:t>
            </a:r>
            <a:r>
              <a:rPr lang="pl-PL" sz="1400" dirty="0"/>
              <a:t>z 10.6.2010 r. o zmianie ustawy o przeciwdziałaniu przemocy w rodzinie oraz niektórych innych ustaw (</a:t>
            </a:r>
            <a:r>
              <a:rPr lang="pl-PL" sz="1400" dirty="0" err="1"/>
              <a:t>Dz.U</a:t>
            </a:r>
            <a:r>
              <a:rPr lang="pl-PL" sz="1400" dirty="0"/>
              <a:t>. Nr 125, poz. 842). Przesłanką wprowadzenia nowego środka zapobiegawczego było wzmocnienie realnej ochrony ofiar przestępstw przemocy domowej.</a:t>
            </a:r>
          </a:p>
          <a:p>
            <a:r>
              <a:rPr lang="pl-PL" sz="1400" dirty="0" smtClean="0"/>
              <a:t>Istotą tego środka jest </a:t>
            </a:r>
            <a:r>
              <a:rPr lang="pl-PL" sz="1400" dirty="0"/>
              <a:t>nakazanie oskarżonemu czy podejrzanemu o popełnienie przestępstwa z użyciem przemocy na szkodę osoby wspólnie zamieszkującej opuszczenia lokalu mieszkalnego, zajmowanego wspólnie z </a:t>
            </a:r>
            <a:r>
              <a:rPr lang="pl-PL" sz="1400" dirty="0" smtClean="0"/>
              <a:t>pokrzywdzonym.</a:t>
            </a:r>
            <a:endParaRPr lang="pl-PL" sz="1400" dirty="0"/>
          </a:p>
          <a:p>
            <a:r>
              <a:rPr lang="pl-PL" sz="1400" b="1" dirty="0"/>
              <a:t>Przesłankami stosowania tego środka są</a:t>
            </a:r>
            <a:r>
              <a:rPr lang="pl-PL" sz="1400" b="1" dirty="0" smtClean="0"/>
              <a:t>:</a:t>
            </a:r>
            <a:endParaRPr lang="pl-PL" sz="1400" b="1" dirty="0"/>
          </a:p>
          <a:p>
            <a:pPr algn="ctr"/>
            <a:r>
              <a:rPr lang="pl-PL" sz="1400" dirty="0"/>
              <a:t>1) wysokie prawdopodobieństwo popełnienia przestępstwa z użyciem przemocy na szkodę osoby wspólnie zamieszkujące</a:t>
            </a:r>
            <a:r>
              <a:rPr lang="pl-PL" sz="1400" dirty="0" smtClean="0"/>
              <a:t>;</a:t>
            </a:r>
            <a:endParaRPr lang="pl-PL" sz="1400" dirty="0"/>
          </a:p>
          <a:p>
            <a:pPr algn="ctr"/>
            <a:r>
              <a:rPr lang="pl-PL" sz="1400" dirty="0"/>
              <a:t>2) uzasadniona obawa, że oskarżony ponownie popełni przestępstwo z użyciem przemocy wobec tej osoby, jeśli oskarżony groził popełnieniem takiego przestępstwa</a:t>
            </a:r>
            <a:r>
              <a:rPr lang="pl-PL" sz="1400" dirty="0" smtClean="0"/>
              <a:t>.</a:t>
            </a:r>
            <a:r>
              <a:rPr lang="pl-PL" sz="1400" dirty="0"/>
              <a:t>	</a:t>
            </a:r>
          </a:p>
          <a:p>
            <a:r>
              <a:rPr lang="pl-PL" sz="1400" dirty="0" smtClean="0"/>
              <a:t>Uprawnienia </a:t>
            </a:r>
            <a:r>
              <a:rPr lang="pl-PL" sz="1400" dirty="0"/>
              <a:t>do stosowania tego środka w postępowaniu przygotowawczym ma </a:t>
            </a:r>
            <a:r>
              <a:rPr lang="pl-PL" sz="1400" b="1" dirty="0"/>
              <a:t>prokurator na wniosek Policji lub z urzędu, </a:t>
            </a:r>
            <a:r>
              <a:rPr lang="pl-PL" sz="1400" b="1" dirty="0" smtClean="0"/>
              <a:t>a sąd </a:t>
            </a:r>
            <a:r>
              <a:rPr lang="pl-PL" sz="1400" b="1" dirty="0"/>
              <a:t>właściwy do rozpoznania sprawy w I </a:t>
            </a:r>
            <a:r>
              <a:rPr lang="pl-PL" sz="1400" b="1" dirty="0" smtClean="0"/>
              <a:t>instancji</a:t>
            </a:r>
            <a:r>
              <a:rPr lang="pl-PL" sz="1400" dirty="0">
                <a:solidFill>
                  <a:srgbClr val="00B050"/>
                </a:solidFill>
              </a:rPr>
              <a:t> </a:t>
            </a:r>
            <a:r>
              <a:rPr lang="pl-PL" sz="1400" dirty="0" smtClean="0">
                <a:solidFill>
                  <a:srgbClr val="00B050"/>
                </a:solidFill>
              </a:rPr>
              <a:t>- tylko </a:t>
            </a:r>
            <a:r>
              <a:rPr lang="pl-PL" sz="1400" dirty="0">
                <a:solidFill>
                  <a:srgbClr val="00B050"/>
                </a:solidFill>
              </a:rPr>
              <a:t>w sytuacji, gdy przesłanki jego zastosowania trwają i należy dokonać przedłużenia stosowania nakazu opuszczenia lokalu </a:t>
            </a:r>
            <a:r>
              <a:rPr lang="pl-PL" sz="1400" dirty="0" smtClean="0">
                <a:solidFill>
                  <a:srgbClr val="00B050"/>
                </a:solidFill>
              </a:rPr>
              <a:t>mieszkalnego na okres ponad 3 miesiące</a:t>
            </a:r>
            <a:r>
              <a:rPr lang="pl-PL" sz="1400" dirty="0" smtClean="0"/>
              <a:t>, </a:t>
            </a:r>
            <a:r>
              <a:rPr lang="pl-PL" sz="1400" dirty="0"/>
              <a:t>zaś w postępowaniu sądowym </a:t>
            </a:r>
            <a:r>
              <a:rPr lang="pl-PL" sz="1400" b="1" dirty="0"/>
              <a:t>sąd właściwy do rozpoznania sprawy</a:t>
            </a:r>
            <a:r>
              <a:rPr lang="pl-PL" sz="1400" dirty="0" smtClean="0"/>
              <a:t>.</a:t>
            </a:r>
          </a:p>
          <a:p>
            <a:r>
              <a:rPr lang="pl-PL" sz="1400" dirty="0" smtClean="0"/>
              <a:t>Środek </a:t>
            </a:r>
            <a:r>
              <a:rPr lang="pl-PL" sz="1400" dirty="0"/>
              <a:t>stosuje się na okres </a:t>
            </a:r>
            <a:r>
              <a:rPr lang="pl-PL" sz="1400" b="1" dirty="0"/>
              <a:t>nie dłuższy niż 3 miesiące</a:t>
            </a:r>
            <a:r>
              <a:rPr lang="pl-PL" sz="1400" dirty="0"/>
              <a:t>, co nie wyklucza nie tylko jego stosowania przez okres krótszy niż 3 miesiące, lecz także przedłużenia, nawet kilkakrotnego, do 3 </a:t>
            </a:r>
            <a:r>
              <a:rPr lang="pl-PL" sz="1400" dirty="0" smtClean="0"/>
              <a:t>miesięcy. </a:t>
            </a:r>
            <a:r>
              <a:rPr lang="pl-PL" sz="1400" dirty="0"/>
              <a:t>Można dokonać jego </a:t>
            </a:r>
            <a:r>
              <a:rPr lang="pl-PL" sz="1400" b="1" dirty="0"/>
              <a:t>przedłużenia na dalsze okresy </a:t>
            </a:r>
            <a:r>
              <a:rPr lang="pl-PL" sz="1400" b="1" dirty="0" smtClean="0"/>
              <a:t>nie dłuższe </a:t>
            </a:r>
            <a:r>
              <a:rPr lang="pl-PL" sz="1400" b="1" dirty="0"/>
              <a:t>niż 3 miesiące</a:t>
            </a:r>
            <a:r>
              <a:rPr lang="pl-PL" sz="1400" dirty="0"/>
              <a:t>, jeżeli nie ustały przesłanki jego stosowania. Postanowienie w tym przedmiocie wydaje na wniosek prokuratora sąd I instancji właściwy do rozpoznania sprawy</a:t>
            </a:r>
            <a:r>
              <a:rPr lang="pl-PL" sz="1400" dirty="0" smtClean="0"/>
              <a:t>.</a:t>
            </a:r>
          </a:p>
          <a:p>
            <a:r>
              <a:rPr lang="pl-PL" sz="1400" dirty="0"/>
              <a:t>Decyzja o zastosowaniu nakazu opuszczenia lokalu mieszkalnego zapada w formie postanowienia. Wydając postanowienie o nakazie opuszczenia przez oskarżonego lokalu mieszkalnego, można, na wniosek oskarżonego, wskazać mu miejsce pobytu w placówkach zapewniających miejsca noclegowe, pod warunkiem że nie są to placówki pobytu ofiar przemocy w rodzinie (art. 275a § 5</a:t>
            </a:r>
            <a:r>
              <a:rPr lang="pl-PL" sz="1400" dirty="0" smtClean="0"/>
              <a:t>)</a:t>
            </a:r>
            <a:endParaRPr lang="pl-PL" sz="1400" dirty="0"/>
          </a:p>
          <a:p>
            <a:r>
              <a:rPr lang="pl-PL" sz="1200" i="1" dirty="0" smtClean="0"/>
              <a:t>W </a:t>
            </a:r>
            <a:r>
              <a:rPr lang="pl-PL" sz="1200" i="1" dirty="0"/>
              <a:t>tym miejscu trzeba zwrócić uwagę na pewną niekonsekwencję ustawodawcy. Z jednej strony prokurator może zastosować analizowany środek zapobiegawczy, z drugiej strony zaś odbiera mu się prawo do przedłużania stosowania tego środka. Dotychczas wyjątkowo traktowane było wyłącznie tymczasowe </a:t>
            </a:r>
            <a:r>
              <a:rPr lang="pl-PL" sz="1200" i="1" dirty="0" smtClean="0"/>
              <a:t>aresztowanie. </a:t>
            </a:r>
            <a:r>
              <a:rPr lang="pl-PL" sz="1200" i="1" dirty="0"/>
              <a:t>Skoro ustawodawca zezwolił prokuratorowi na stosowanie nakazu opuszczania lokalu, to budzi wątpliwości nawet o charakterze systemowym przekazywanie kompetencji co do przedłużania stosowania tego środka sądowi.</a:t>
            </a:r>
          </a:p>
        </p:txBody>
      </p:sp>
    </p:spTree>
    <p:extLst>
      <p:ext uri="{BB962C8B-B14F-4D97-AF65-F5344CB8AC3E}">
        <p14:creationId xmlns:p14="http://schemas.microsoft.com/office/powerpoint/2010/main" val="419853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600" b="1" dirty="0" smtClean="0">
                <a:solidFill>
                  <a:schemeClr val="tx1"/>
                </a:solidFill>
              </a:rPr>
              <a:t>Szczegółowe </a:t>
            </a:r>
            <a:r>
              <a:rPr lang="pl-PL" sz="1600" b="1" dirty="0">
                <a:solidFill>
                  <a:schemeClr val="tx1"/>
                </a:solidFill>
              </a:rPr>
              <a:t>nakazy i zakazy określonego zachowania się oskarżonego określone w art. </a:t>
            </a:r>
            <a:r>
              <a:rPr lang="pl-PL" sz="1600" b="1" dirty="0" smtClean="0">
                <a:solidFill>
                  <a:schemeClr val="tx1"/>
                </a:solidFill>
              </a:rPr>
              <a:t>276 k.p.k</a:t>
            </a:r>
            <a:r>
              <a:rPr lang="pl-PL" sz="1600" b="1" dirty="0">
                <a:solidFill>
                  <a:schemeClr val="tx1"/>
                </a:solidFill>
              </a:rPr>
              <a:t>.</a:t>
            </a:r>
            <a:r>
              <a:rPr lang="pl-PL" sz="1600" b="1" dirty="0">
                <a:solidFill>
                  <a:schemeClr val="tx1"/>
                </a:solidFill>
                <a:latin typeface="+mn-lt"/>
              </a:rPr>
              <a:t/>
            </a:r>
            <a:br>
              <a:rPr lang="pl-PL" sz="1600" b="1" dirty="0">
                <a:solidFill>
                  <a:schemeClr val="tx1"/>
                </a:solidFill>
                <a:latin typeface="+mn-lt"/>
              </a:rPr>
            </a:br>
            <a:endParaRPr lang="pl-PL" sz="1600" dirty="0">
              <a:solidFill>
                <a:schemeClr val="tx1"/>
              </a:solidFill>
              <a:latin typeface="+mn-lt"/>
            </a:endParaRPr>
          </a:p>
        </p:txBody>
      </p:sp>
      <p:sp>
        <p:nvSpPr>
          <p:cNvPr id="3" name="pole tekstowe 2"/>
          <p:cNvSpPr txBox="1"/>
          <p:nvPr/>
        </p:nvSpPr>
        <p:spPr>
          <a:xfrm>
            <a:off x="467545" y="1340769"/>
            <a:ext cx="8280920" cy="5047536"/>
          </a:xfrm>
          <a:prstGeom prst="rect">
            <a:avLst/>
          </a:prstGeom>
          <a:noFill/>
        </p:spPr>
        <p:txBody>
          <a:bodyPr wrap="square" rtlCol="0">
            <a:spAutoFit/>
          </a:bodyPr>
          <a:lstStyle/>
          <a:p>
            <a:r>
              <a:rPr lang="pl-PL" sz="1400" dirty="0"/>
              <a:t>J</a:t>
            </a:r>
            <a:r>
              <a:rPr lang="pl-PL" sz="1400" dirty="0" smtClean="0"/>
              <a:t>est </a:t>
            </a:r>
            <a:r>
              <a:rPr lang="pl-PL" sz="1400" dirty="0"/>
              <a:t>to </a:t>
            </a:r>
            <a:r>
              <a:rPr lang="pl-PL" sz="1400" b="1" dirty="0" err="1"/>
              <a:t>nieizolacyjny</a:t>
            </a:r>
            <a:r>
              <a:rPr lang="pl-PL" sz="1400" dirty="0"/>
              <a:t> środek zapobiegawczy, który występuje w kilku postaciach i może być stosowany jako</a:t>
            </a:r>
            <a:r>
              <a:rPr lang="pl-PL" sz="1400" dirty="0" smtClean="0"/>
              <a:t>:</a:t>
            </a:r>
            <a:endParaRPr lang="pl-PL" sz="1400" dirty="0"/>
          </a:p>
          <a:p>
            <a:pPr marL="342900" indent="-342900">
              <a:buFont typeface="+mj-lt"/>
              <a:buAutoNum type="arabicParenR"/>
            </a:pPr>
            <a:r>
              <a:rPr lang="pl-PL" sz="1400" dirty="0" smtClean="0"/>
              <a:t>zawieszenie </a:t>
            </a:r>
            <a:r>
              <a:rPr lang="pl-PL" sz="1400" dirty="0"/>
              <a:t>oskarżonego w czynnościach służbowych lub w wykonywaniu zawodu</a:t>
            </a:r>
            <a:r>
              <a:rPr lang="pl-PL" sz="1400" dirty="0" smtClean="0"/>
              <a:t>,</a:t>
            </a:r>
            <a:endParaRPr lang="pl-PL" sz="1400" dirty="0"/>
          </a:p>
          <a:p>
            <a:pPr marL="342900" indent="-342900">
              <a:buFont typeface="+mj-lt"/>
              <a:buAutoNum type="arabicParenR"/>
            </a:pPr>
            <a:r>
              <a:rPr lang="pl-PL" sz="1400" dirty="0" smtClean="0"/>
              <a:t>nakazanie </a:t>
            </a:r>
            <a:r>
              <a:rPr lang="pl-PL" sz="1400" dirty="0"/>
              <a:t>powstrzymania się od określonej działalności </a:t>
            </a:r>
            <a:r>
              <a:rPr lang="pl-PL" sz="1400" dirty="0" smtClean="0"/>
              <a:t>lub</a:t>
            </a:r>
            <a:endParaRPr lang="pl-PL" sz="1400" dirty="0"/>
          </a:p>
          <a:p>
            <a:pPr marL="342900" indent="-342900">
              <a:buFont typeface="+mj-lt"/>
              <a:buAutoNum type="arabicParenR"/>
            </a:pPr>
            <a:r>
              <a:rPr lang="pl-PL" sz="1400" dirty="0" smtClean="0"/>
              <a:t>od </a:t>
            </a:r>
            <a:r>
              <a:rPr lang="pl-PL" sz="1400" dirty="0"/>
              <a:t>prowadzenia określonego rodzaju pojazdów. Nakaz powstrzymania się od prowadzenia określonego rodzaju pojazdów nie jest uzależniony od posiadania przez oskarżonego prawa jazdy. </a:t>
            </a:r>
            <a:endParaRPr lang="pl-PL" sz="1400" dirty="0" smtClean="0"/>
          </a:p>
          <a:p>
            <a:r>
              <a:rPr lang="pl-PL" sz="1400" dirty="0" smtClean="0"/>
              <a:t>! Na </a:t>
            </a:r>
            <a:r>
              <a:rPr lang="pl-PL" sz="1400" dirty="0"/>
              <a:t>podstawie art. 276 nie można zatrzymać prawa jazdy </a:t>
            </a:r>
            <a:endParaRPr lang="pl-PL" sz="1400" dirty="0" smtClean="0"/>
          </a:p>
          <a:p>
            <a:endParaRPr lang="pl-PL" sz="1400" dirty="0"/>
          </a:p>
          <a:p>
            <a:r>
              <a:rPr lang="pl-PL" sz="1400" dirty="0"/>
              <a:t>Należy podkreślić, że ustawa </a:t>
            </a:r>
            <a:r>
              <a:rPr lang="pl-PL" sz="1400" dirty="0">
                <a:solidFill>
                  <a:srgbClr val="00B050"/>
                </a:solidFill>
              </a:rPr>
              <a:t>nie przewiduje ograniczeń przy kumulacji tego środka z innymi </a:t>
            </a:r>
            <a:r>
              <a:rPr lang="pl-PL" sz="1400" dirty="0" err="1">
                <a:solidFill>
                  <a:srgbClr val="00B050"/>
                </a:solidFill>
              </a:rPr>
              <a:t>nieizolacyjnymi</a:t>
            </a:r>
            <a:r>
              <a:rPr lang="pl-PL" sz="1400" dirty="0">
                <a:solidFill>
                  <a:srgbClr val="00B050"/>
                </a:solidFill>
              </a:rPr>
              <a:t> </a:t>
            </a:r>
            <a:r>
              <a:rPr lang="pl-PL" sz="1400" dirty="0"/>
              <a:t>środkami zapobiegawczymi, a więc można łączyć go np. z poręczeniem. Dodatkowo postanowienie o zastosowaniu tego środka może obejmować kilka jego </a:t>
            </a:r>
            <a:r>
              <a:rPr lang="pl-PL" sz="1400" dirty="0" smtClean="0"/>
              <a:t>postaci.</a:t>
            </a:r>
          </a:p>
          <a:p>
            <a:endParaRPr lang="pl-PL" sz="1400" dirty="0" smtClean="0"/>
          </a:p>
          <a:p>
            <a:r>
              <a:rPr lang="pl-PL" sz="1400" dirty="0"/>
              <a:t>Dopuszczalność stosowania środka zapobiegawczego </a:t>
            </a:r>
            <a:r>
              <a:rPr lang="pl-PL" sz="1400" b="1" dirty="0">
                <a:solidFill>
                  <a:srgbClr val="00B050"/>
                </a:solidFill>
              </a:rPr>
              <a:t>nie jest uzależniona</a:t>
            </a:r>
            <a:r>
              <a:rPr lang="pl-PL" sz="1400" dirty="0">
                <a:solidFill>
                  <a:srgbClr val="00B050"/>
                </a:solidFill>
              </a:rPr>
              <a:t> od rodzaju przestępstwa zarzucanego oskarżonemu</a:t>
            </a:r>
            <a:r>
              <a:rPr lang="pl-PL" sz="1400" dirty="0"/>
              <a:t>, jednakże przyjmuje się, że ograniczenia nałożone przez organ procesowy powinny mieć związek z zarzucanym mu </a:t>
            </a:r>
            <a:r>
              <a:rPr lang="pl-PL" sz="1400" dirty="0" smtClean="0"/>
              <a:t>przestępstwem.</a:t>
            </a:r>
          </a:p>
          <a:p>
            <a:endParaRPr lang="pl-PL" sz="1400" dirty="0" smtClean="0"/>
          </a:p>
          <a:p>
            <a:r>
              <a:rPr lang="pl-PL" sz="1400" dirty="0"/>
              <a:t>Decyzja o zastosowaniu tego środka następuje </a:t>
            </a:r>
            <a:r>
              <a:rPr lang="pl-PL" sz="1400" b="1" dirty="0"/>
              <a:t>w formie postanowienia</a:t>
            </a:r>
            <a:r>
              <a:rPr lang="pl-PL" sz="1400" dirty="0"/>
              <a:t>, na które przysługuje </a:t>
            </a:r>
            <a:r>
              <a:rPr lang="pl-PL" sz="1400" b="1" dirty="0"/>
              <a:t>zażalenie</a:t>
            </a:r>
            <a:r>
              <a:rPr lang="pl-PL" sz="1400" dirty="0"/>
              <a:t> (art. 252 § 1 i 2). Organ procesowy stosujący ten środek winien jest wskazać w postanowieniu, w pełnieniu jakich czynności i jakiego zawodu zawiesza oskarżonego, a ponadto zawiadomić pracodawcę, aby ten mógł odsunąć go od zakazanych </a:t>
            </a:r>
            <a:r>
              <a:rPr lang="pl-PL" sz="1400" dirty="0" smtClean="0"/>
              <a:t>czynności.</a:t>
            </a:r>
          </a:p>
          <a:p>
            <a:endParaRPr lang="pl-PL" sz="1400" dirty="0" smtClean="0"/>
          </a:p>
          <a:p>
            <a:r>
              <a:rPr lang="pl-PL" sz="1400" dirty="0"/>
              <a:t>Powyższe środki zapobiegawcze zaliczane są na poczet zastosowanych w stosunku do oskarżonego środków karnych (art. 413 § 2 pkt </a:t>
            </a:r>
            <a:r>
              <a:rPr lang="pl-PL" sz="1400" dirty="0" smtClean="0"/>
              <a:t>2</a:t>
            </a:r>
            <a:r>
              <a:rPr lang="pl-PL" sz="1400" dirty="0"/>
              <a:t> </a:t>
            </a:r>
            <a:r>
              <a:rPr lang="pl-PL" sz="1400" dirty="0" smtClean="0"/>
              <a:t>k.p.k.)</a:t>
            </a:r>
          </a:p>
          <a:p>
            <a:endParaRPr lang="pl-PL" sz="1400" dirty="0"/>
          </a:p>
        </p:txBody>
      </p:sp>
    </p:spTree>
    <p:extLst>
      <p:ext uri="{BB962C8B-B14F-4D97-AF65-F5344CB8AC3E}">
        <p14:creationId xmlns:p14="http://schemas.microsoft.com/office/powerpoint/2010/main" val="2752362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Zakaz opuszczania kraju </a:t>
            </a:r>
            <a:r>
              <a:rPr lang="pl-PL" sz="1600" b="1" dirty="0" smtClean="0"/>
              <a:t>(art. 277 k.p.k.)</a:t>
            </a:r>
            <a:endParaRPr lang="pl-PL" b="1" dirty="0"/>
          </a:p>
        </p:txBody>
      </p:sp>
      <p:sp>
        <p:nvSpPr>
          <p:cNvPr id="3" name="pole tekstowe 2"/>
          <p:cNvSpPr txBox="1"/>
          <p:nvPr/>
        </p:nvSpPr>
        <p:spPr>
          <a:xfrm>
            <a:off x="323528" y="1124744"/>
            <a:ext cx="8352928" cy="5509200"/>
          </a:xfrm>
          <a:prstGeom prst="rect">
            <a:avLst/>
          </a:prstGeom>
          <a:noFill/>
        </p:spPr>
        <p:txBody>
          <a:bodyPr wrap="square" rtlCol="0">
            <a:spAutoFit/>
          </a:bodyPr>
          <a:lstStyle/>
          <a:p>
            <a:r>
              <a:rPr lang="pl-PL" sz="1600" dirty="0"/>
              <a:t>Zakaz opuszczania </a:t>
            </a:r>
            <a:r>
              <a:rPr lang="pl-PL" sz="1600" dirty="0" smtClean="0"/>
              <a:t>kraju ma </a:t>
            </a:r>
            <a:r>
              <a:rPr lang="pl-PL" sz="1600" dirty="0"/>
              <a:t>na celu powstrzymanie oskarżonego przed wyjazdem za granicę. Przesłankami jego zastosowania, tak jak w przypadku innych środków zapobiegawczych, jest duże prawdopodobieństwo, że oskarżony popełnił przestępstwo, zabezpieczenie prawidłowego toku postępowania oraz przesłanka właściwa wyłącznie dla tego środka, czyli uzasadniona obawa </a:t>
            </a:r>
            <a:r>
              <a:rPr lang="pl-PL" sz="1600" dirty="0" smtClean="0"/>
              <a:t>ucieczki.</a:t>
            </a:r>
          </a:p>
          <a:p>
            <a:endParaRPr lang="pl-PL" sz="1600" dirty="0" smtClean="0"/>
          </a:p>
          <a:p>
            <a:r>
              <a:rPr lang="pl-PL" sz="1600" dirty="0"/>
              <a:t>W doktrynie wyróżnia się </a:t>
            </a:r>
            <a:r>
              <a:rPr lang="pl-PL" sz="1600" b="1" dirty="0">
                <a:solidFill>
                  <a:srgbClr val="00B050"/>
                </a:solidFill>
              </a:rPr>
              <a:t>zakaz prosty </a:t>
            </a:r>
            <a:r>
              <a:rPr lang="pl-PL" sz="1600" dirty="0"/>
              <a:t>opuszczania kraju oraz </a:t>
            </a:r>
            <a:r>
              <a:rPr lang="pl-PL" sz="1600" b="1" dirty="0">
                <a:solidFill>
                  <a:srgbClr val="0070C0"/>
                </a:solidFill>
              </a:rPr>
              <a:t>zakaz złożony</a:t>
            </a:r>
            <a:r>
              <a:rPr lang="pl-PL" sz="1600" dirty="0">
                <a:solidFill>
                  <a:srgbClr val="0070C0"/>
                </a:solidFill>
              </a:rPr>
              <a:t> </a:t>
            </a:r>
            <a:r>
              <a:rPr lang="pl-PL" sz="1600" dirty="0"/>
              <a:t>opuszczania kraju. Zakaz złożony wyraża się w zakazie opuszczania kraju </a:t>
            </a:r>
            <a:r>
              <a:rPr lang="pl-PL" sz="1600" b="1" dirty="0"/>
              <a:t>połączonego z zatrzymaniem paszportu lub innego dokumentu </a:t>
            </a:r>
            <a:r>
              <a:rPr lang="pl-PL" sz="1600" dirty="0"/>
              <a:t>uprawniającego do przekroczenia granicy albo z zakazem wydania takiego </a:t>
            </a:r>
            <a:r>
              <a:rPr lang="pl-PL" sz="1600" dirty="0" smtClean="0"/>
              <a:t>dokumentu.</a:t>
            </a:r>
          </a:p>
          <a:p>
            <a:endParaRPr lang="pl-PL" sz="1600" dirty="0"/>
          </a:p>
          <a:p>
            <a:r>
              <a:rPr lang="pl-PL" sz="1600" dirty="0"/>
              <a:t>W § 2 uregulowane zostało </a:t>
            </a:r>
            <a:r>
              <a:rPr lang="pl-PL" sz="1600" b="1" dirty="0"/>
              <a:t>tymczasowe zatrzymanie </a:t>
            </a:r>
            <a:r>
              <a:rPr lang="pl-PL" sz="1600" b="1" dirty="0" smtClean="0"/>
              <a:t>paszportu. </a:t>
            </a:r>
            <a:r>
              <a:rPr lang="pl-PL" sz="1600" dirty="0" smtClean="0"/>
              <a:t>Polega </a:t>
            </a:r>
            <a:r>
              <a:rPr lang="pl-PL" sz="1600" dirty="0"/>
              <a:t>ono na zatrzymaniu paszportu na czas 7 dni bez wydania postanowienia o zakazie opuszczania kraju. Zatrzymanie to, jak podkreśla się w piśmiennictwie, nie ma charakteru środka zapobiegawczego. Czynność wskazaną w art. 277 § 2 mogą wykonać inne, niż sąd i prokurator, organy, które prowadzą postępowanie</a:t>
            </a:r>
            <a:r>
              <a:rPr lang="pl-PL" sz="1600" dirty="0" smtClean="0"/>
              <a:t>.</a:t>
            </a:r>
          </a:p>
          <a:p>
            <a:endParaRPr lang="pl-PL" sz="1600" dirty="0"/>
          </a:p>
          <a:p>
            <a:r>
              <a:rPr lang="pl-PL" sz="1600" dirty="0"/>
              <a:t>O zastosowaniu zakazu opuszczania kraju lub tymczasowego zatrzymania niezwłocznie powinno się zawiadomić organy Straży Granicznej i organy paszportowe w celu uniemożliwienia oskarżonemu zarówno przekroczenia granicy, jak i uzyskania innego dokumentu uprawniającego do przekroczenia granicy. Odebrany paszport składa się </a:t>
            </a:r>
            <a:r>
              <a:rPr lang="pl-PL" sz="1600" b="1" dirty="0"/>
              <a:t>w depozycie sądowym</a:t>
            </a:r>
            <a:r>
              <a:rPr lang="pl-PL" sz="1600" dirty="0"/>
              <a:t>, o czym informuje się organ paszportowy.</a:t>
            </a:r>
          </a:p>
        </p:txBody>
      </p:sp>
    </p:spTree>
    <p:extLst>
      <p:ext uri="{BB962C8B-B14F-4D97-AF65-F5344CB8AC3E}">
        <p14:creationId xmlns:p14="http://schemas.microsoft.com/office/powerpoint/2010/main" val="29662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727270" y="476670"/>
            <a:ext cx="7920880" cy="461665"/>
          </a:xfrm>
          <a:prstGeom prst="rect">
            <a:avLst/>
          </a:prstGeom>
          <a:noFill/>
        </p:spPr>
        <p:txBody>
          <a:bodyPr wrap="square" rtlCol="0">
            <a:spAutoFit/>
          </a:bodyPr>
          <a:lstStyle/>
          <a:p>
            <a:pPr algn="ctr"/>
            <a:r>
              <a:rPr lang="pl-PL" sz="2400" b="1" dirty="0" smtClean="0">
                <a:cs typeface="Arial" panose="020B0604020202020204" pitchFamily="34" charset="0"/>
              </a:rPr>
              <a:t>Funkcje środków zapobiegawczych</a:t>
            </a:r>
            <a:endParaRPr lang="pl-PL" sz="2400" b="1" dirty="0">
              <a:cs typeface="Arial" panose="020B0604020202020204" pitchFamily="34" charset="0"/>
            </a:endParaRPr>
          </a:p>
        </p:txBody>
      </p:sp>
      <p:sp>
        <p:nvSpPr>
          <p:cNvPr id="3" name="pole tekstowe 2"/>
          <p:cNvSpPr txBox="1"/>
          <p:nvPr/>
        </p:nvSpPr>
        <p:spPr>
          <a:xfrm>
            <a:off x="467544" y="1338121"/>
            <a:ext cx="7776864" cy="4401205"/>
          </a:xfrm>
          <a:prstGeom prst="rect">
            <a:avLst/>
          </a:prstGeom>
          <a:noFill/>
        </p:spPr>
        <p:txBody>
          <a:bodyPr wrap="square" rtlCol="0">
            <a:spAutoFit/>
          </a:bodyPr>
          <a:lstStyle/>
          <a:p>
            <a:pPr algn="ctr"/>
            <a:r>
              <a:rPr lang="pl-PL" sz="1600" b="1" u="sng" dirty="0" smtClean="0">
                <a:cs typeface="Arial" panose="020B0604020202020204" pitchFamily="34" charset="0"/>
              </a:rPr>
              <a:t>FUNKCJE</a:t>
            </a:r>
          </a:p>
          <a:p>
            <a:pPr algn="just"/>
            <a:r>
              <a:rPr lang="pl-PL" sz="1600" dirty="0" smtClean="0">
                <a:cs typeface="Arial" panose="020B0604020202020204" pitchFamily="34" charset="0"/>
              </a:rPr>
              <a:t>Podstawową funkcją środków zapobiegawczych jest zabezpieczenie prawidłowego toku postępowania. Zasadniczo spełniają one zatem </a:t>
            </a:r>
          </a:p>
          <a:p>
            <a:pPr marL="342900" indent="-342900" algn="just">
              <a:buAutoNum type="arabicPeriod"/>
            </a:pPr>
            <a:r>
              <a:rPr lang="pl-PL" b="1" dirty="0" smtClean="0">
                <a:solidFill>
                  <a:srgbClr val="0070C0"/>
                </a:solidFill>
                <a:cs typeface="Arial" panose="020B0604020202020204" pitchFamily="34" charset="0"/>
              </a:rPr>
              <a:t>funkcję zabezpieczającą </a:t>
            </a:r>
            <a:r>
              <a:rPr lang="pl-PL" sz="1600" dirty="0" smtClean="0">
                <a:cs typeface="Arial" panose="020B0604020202020204" pitchFamily="34" charset="0"/>
              </a:rPr>
              <a:t>(zabezpieczają, chronią postępowanie karne), a zarazem </a:t>
            </a:r>
          </a:p>
          <a:p>
            <a:pPr marL="342900" indent="-342900" algn="just">
              <a:buAutoNum type="arabicPeriod"/>
            </a:pPr>
            <a:r>
              <a:rPr lang="pl-PL" b="1" dirty="0" smtClean="0">
                <a:solidFill>
                  <a:srgbClr val="7030A0"/>
                </a:solidFill>
                <a:cs typeface="Arial" panose="020B0604020202020204" pitchFamily="34" charset="0"/>
              </a:rPr>
              <a:t>funkcje prewencyjną </a:t>
            </a:r>
            <a:r>
              <a:rPr lang="pl-PL" sz="1600" dirty="0" smtClean="0">
                <a:cs typeface="Arial" panose="020B0604020202020204" pitchFamily="34" charset="0"/>
              </a:rPr>
              <a:t>(uniemożliwiają bezprawny wpływ na prawidłowy tok postępowania). </a:t>
            </a:r>
          </a:p>
          <a:p>
            <a:pPr algn="just"/>
            <a:endParaRPr lang="pl-PL" sz="1600" dirty="0">
              <a:cs typeface="Arial" panose="020B0604020202020204" pitchFamily="34" charset="0"/>
            </a:endParaRPr>
          </a:p>
          <a:p>
            <a:pPr algn="just"/>
            <a:r>
              <a:rPr lang="pl-PL" sz="1600" dirty="0" smtClean="0">
                <a:cs typeface="Arial" panose="020B0604020202020204" pitchFamily="34" charset="0"/>
              </a:rPr>
              <a:t>Funkcją akcesoryjną środków zapobiegawczych jest </a:t>
            </a:r>
          </a:p>
          <a:p>
            <a:pPr algn="just"/>
            <a:r>
              <a:rPr lang="pl-PL" sz="1600" b="1" dirty="0" smtClean="0">
                <a:solidFill>
                  <a:schemeClr val="accent3">
                    <a:lumMod val="75000"/>
                  </a:schemeClr>
                </a:solidFill>
                <a:cs typeface="Arial" panose="020B0604020202020204" pitchFamily="34" charset="0"/>
              </a:rPr>
              <a:t>3. </a:t>
            </a:r>
            <a:r>
              <a:rPr lang="pl-PL" b="1" dirty="0" smtClean="0">
                <a:solidFill>
                  <a:schemeClr val="accent3">
                    <a:lumMod val="75000"/>
                  </a:schemeClr>
                </a:solidFill>
                <a:cs typeface="Arial" panose="020B0604020202020204" pitchFamily="34" charset="0"/>
              </a:rPr>
              <a:t>funkcja ochronna</a:t>
            </a:r>
            <a:r>
              <a:rPr lang="pl-PL" sz="1600" dirty="0" smtClean="0">
                <a:cs typeface="Arial" panose="020B0604020202020204" pitchFamily="34" charset="0"/>
              </a:rPr>
              <a:t>, mająca na celu zapobiegnięcie popełnienia przez oskarżonego nowego ciężkiego przestępstwa (chronią społeczeństwo przed popełnieniem przez oskarżonego/podejrzanego nowego, ciężkiego przestępstwa).</a:t>
            </a:r>
          </a:p>
          <a:p>
            <a:pPr algn="just"/>
            <a:endParaRPr lang="pl-PL" sz="1600" dirty="0">
              <a:cs typeface="Arial" panose="020B0604020202020204" pitchFamily="34" charset="0"/>
            </a:endParaRPr>
          </a:p>
          <a:p>
            <a:pPr algn="just"/>
            <a:r>
              <a:rPr lang="pl-PL" sz="1600" b="1" dirty="0" smtClean="0">
                <a:cs typeface="Arial" panose="020B0604020202020204" pitchFamily="34" charset="0"/>
              </a:rPr>
              <a:t>ŻADNYCH INNYCH FUNKCJI NIE SPEŁNIAJĄ!!! </a:t>
            </a:r>
            <a:r>
              <a:rPr lang="pl-PL" sz="1600" dirty="0" smtClean="0">
                <a:cs typeface="Arial" panose="020B0604020202020204" pitchFamily="34" charset="0"/>
              </a:rPr>
              <a:t>Niedopuszczalne jest zwłaszcza przypisywanie im funkcji restrykcyjnej np. „w odwecie” za nieprzyznanie się oskarżonego do winy, odmowy złożenia wyjaśnień.</a:t>
            </a:r>
          </a:p>
          <a:p>
            <a:pPr algn="just"/>
            <a:endParaRPr lang="pl-PL" dirty="0"/>
          </a:p>
          <a:p>
            <a:pPr algn="just"/>
            <a:endParaRPr lang="pl-P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7158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1520" y="332137"/>
            <a:ext cx="8640960" cy="6340197"/>
          </a:xfrm>
          <a:prstGeom prst="rect">
            <a:avLst/>
          </a:prstGeom>
          <a:noFill/>
        </p:spPr>
        <p:txBody>
          <a:bodyPr wrap="square" rtlCol="0">
            <a:spAutoFit/>
          </a:bodyPr>
          <a:lstStyle/>
          <a:p>
            <a:pPr algn="just"/>
            <a:endParaRPr lang="pl-PL" dirty="0">
              <a:latin typeface="Arial" panose="020B0604020202020204" pitchFamily="34" charset="0"/>
              <a:cs typeface="Arial" panose="020B0604020202020204" pitchFamily="34" charset="0"/>
            </a:endParaRPr>
          </a:p>
          <a:p>
            <a:pPr algn="ctr"/>
            <a:r>
              <a:rPr lang="pl-PL" sz="2800" b="1" u="sng" dirty="0" smtClean="0">
                <a:cs typeface="Arial" panose="020B0604020202020204" pitchFamily="34" charset="0"/>
              </a:rPr>
              <a:t>Przesłanki stosowania środków zapobiegawczych</a:t>
            </a:r>
          </a:p>
          <a:p>
            <a:pPr algn="ctr"/>
            <a:endParaRPr lang="pl-PL" dirty="0">
              <a:cs typeface="Arial" panose="020B0604020202020204" pitchFamily="34" charset="0"/>
            </a:endParaRPr>
          </a:p>
          <a:p>
            <a:pPr algn="just"/>
            <a:r>
              <a:rPr lang="pl-PL" dirty="0">
                <a:cs typeface="Arial" panose="020B0604020202020204" pitchFamily="34" charset="0"/>
              </a:rPr>
              <a:t>Dopuszczalność zastosowania środków zapobiegawczych uzależniona jest od istnienia </a:t>
            </a:r>
            <a:r>
              <a:rPr lang="pl-PL" dirty="0" smtClean="0">
                <a:cs typeface="Arial" panose="020B0604020202020204" pitchFamily="34" charset="0"/>
              </a:rPr>
              <a:t>tzw. </a:t>
            </a:r>
            <a:r>
              <a:rPr lang="pl-PL" b="1" dirty="0" smtClean="0">
                <a:solidFill>
                  <a:srgbClr val="C00000"/>
                </a:solidFill>
                <a:cs typeface="Arial" panose="020B0604020202020204" pitchFamily="34" charset="0"/>
              </a:rPr>
              <a:t>przesłanek (podstaw) ogólnych </a:t>
            </a:r>
            <a:r>
              <a:rPr lang="pl-PL" b="1" dirty="0">
                <a:solidFill>
                  <a:srgbClr val="C00000"/>
                </a:solidFill>
                <a:cs typeface="Arial" panose="020B0604020202020204" pitchFamily="34" charset="0"/>
              </a:rPr>
              <a:t>(art. 249 § 1 k.p.k.)</a:t>
            </a:r>
            <a:r>
              <a:rPr lang="pl-PL" b="1" dirty="0">
                <a:cs typeface="Arial" panose="020B0604020202020204" pitchFamily="34" charset="0"/>
              </a:rPr>
              <a:t> i </a:t>
            </a:r>
            <a:r>
              <a:rPr lang="pl-PL" b="1" u="sng" dirty="0">
                <a:cs typeface="Arial" panose="020B0604020202020204" pitchFamily="34" charset="0"/>
              </a:rPr>
              <a:t>co najmniej jednej </a:t>
            </a:r>
            <a:r>
              <a:rPr lang="pl-PL" b="1" dirty="0">
                <a:cs typeface="Arial" panose="020B0604020202020204" pitchFamily="34" charset="0"/>
              </a:rPr>
              <a:t>z </a:t>
            </a:r>
            <a:r>
              <a:rPr lang="pl-PL" b="1" dirty="0" smtClean="0">
                <a:cs typeface="Arial" panose="020B0604020202020204" pitchFamily="34" charset="0"/>
              </a:rPr>
              <a:t>tzw. </a:t>
            </a:r>
            <a:r>
              <a:rPr lang="pl-PL" b="1" dirty="0" smtClean="0">
                <a:solidFill>
                  <a:srgbClr val="7030A0"/>
                </a:solidFill>
                <a:cs typeface="Arial" panose="020B0604020202020204" pitchFamily="34" charset="0"/>
              </a:rPr>
              <a:t>przesłanek (podstaw) szczególnych </a:t>
            </a:r>
            <a:r>
              <a:rPr lang="pl-PL" b="1" dirty="0">
                <a:solidFill>
                  <a:srgbClr val="7030A0"/>
                </a:solidFill>
                <a:cs typeface="Arial" panose="020B0604020202020204" pitchFamily="34" charset="0"/>
              </a:rPr>
              <a:t>(art. 258 k.p.k.).</a:t>
            </a:r>
            <a:r>
              <a:rPr lang="pl-PL" b="1" dirty="0">
                <a:solidFill>
                  <a:srgbClr val="00B050"/>
                </a:solidFill>
                <a:cs typeface="Arial" panose="020B0604020202020204" pitchFamily="34" charset="0"/>
              </a:rPr>
              <a:t> </a:t>
            </a:r>
            <a:endParaRPr lang="pl-PL" b="1" dirty="0" smtClean="0">
              <a:solidFill>
                <a:srgbClr val="00B050"/>
              </a:solidFill>
              <a:cs typeface="Arial" panose="020B0604020202020204" pitchFamily="34" charset="0"/>
            </a:endParaRPr>
          </a:p>
          <a:p>
            <a:pPr algn="just"/>
            <a:endParaRPr lang="pl-PL" sz="2000" dirty="0" smtClean="0"/>
          </a:p>
          <a:p>
            <a:pPr algn="ctr"/>
            <a:r>
              <a:rPr lang="pl-PL" sz="2000" b="1" dirty="0" smtClean="0">
                <a:solidFill>
                  <a:srgbClr val="00B050"/>
                </a:solidFill>
                <a:cs typeface="Arial" panose="020B0604020202020204" pitchFamily="34" charset="0"/>
              </a:rPr>
              <a:t>PODSTAWY OGÓLE (art</a:t>
            </a:r>
            <a:r>
              <a:rPr lang="pl-PL" sz="2000" b="1" dirty="0">
                <a:solidFill>
                  <a:srgbClr val="00B050"/>
                </a:solidFill>
                <a:cs typeface="Arial" panose="020B0604020202020204" pitchFamily="34" charset="0"/>
              </a:rPr>
              <a:t>. 249 § 1 k.p.k.):</a:t>
            </a:r>
          </a:p>
          <a:p>
            <a:pPr marL="342900" indent="-342900" algn="ctr">
              <a:buFont typeface="Wingdings" panose="05000000000000000000" pitchFamily="2" charset="2"/>
              <a:buChar char="Ø"/>
            </a:pPr>
            <a:r>
              <a:rPr lang="pl-PL" sz="2000" b="1" dirty="0" smtClean="0">
                <a:solidFill>
                  <a:srgbClr val="00B050"/>
                </a:solidFill>
                <a:cs typeface="Arial" panose="020B0604020202020204" pitchFamily="34" charset="0"/>
              </a:rPr>
              <a:t>Konieczność zabezpieczenia </a:t>
            </a:r>
            <a:r>
              <a:rPr lang="pl-PL" sz="2000" b="1" dirty="0">
                <a:solidFill>
                  <a:srgbClr val="00B050"/>
                </a:solidFill>
                <a:cs typeface="Arial" panose="020B0604020202020204" pitchFamily="34" charset="0"/>
              </a:rPr>
              <a:t>prawidłowego toku postępowania</a:t>
            </a:r>
          </a:p>
          <a:p>
            <a:pPr marL="342900" indent="-342900" algn="ctr">
              <a:buFont typeface="Wingdings" panose="05000000000000000000" pitchFamily="2" charset="2"/>
              <a:buChar char="Ø"/>
            </a:pPr>
            <a:r>
              <a:rPr lang="pl-PL" sz="2000" b="1" dirty="0">
                <a:solidFill>
                  <a:srgbClr val="00B050"/>
                </a:solidFill>
                <a:cs typeface="Arial" panose="020B0604020202020204" pitchFamily="34" charset="0"/>
              </a:rPr>
              <a:t>wyjątkowo </a:t>
            </a:r>
            <a:r>
              <a:rPr lang="pl-PL" sz="2000" b="1" dirty="0" smtClean="0">
                <a:solidFill>
                  <a:srgbClr val="00B050"/>
                </a:solidFill>
                <a:cs typeface="Arial" panose="020B0604020202020204" pitchFamily="34" charset="0"/>
              </a:rPr>
              <a:t>konieczność zapobiegnięcia </a:t>
            </a:r>
            <a:r>
              <a:rPr lang="pl-PL" sz="2000" b="1" dirty="0">
                <a:solidFill>
                  <a:srgbClr val="00B050"/>
                </a:solidFill>
                <a:cs typeface="Arial" panose="020B0604020202020204" pitchFamily="34" charset="0"/>
              </a:rPr>
              <a:t>popełnieniu przez oskarżonego nowego, ciężkiego przestępstwa (zob. art. 258 § 3 k.p.k.)</a:t>
            </a:r>
          </a:p>
          <a:p>
            <a:pPr marL="342900" indent="-342900" algn="ctr">
              <a:buFont typeface="Wingdings" panose="05000000000000000000" pitchFamily="2" charset="2"/>
              <a:buChar char="Ø"/>
            </a:pPr>
            <a:r>
              <a:rPr lang="pl-PL" sz="2000" b="1" dirty="0">
                <a:solidFill>
                  <a:srgbClr val="00B050"/>
                </a:solidFill>
                <a:cs typeface="Arial" panose="020B0604020202020204" pitchFamily="34" charset="0"/>
              </a:rPr>
              <a:t>tylko wtedy, gdy zebrane dowody wskazują na duże prawdopodobieństwo popełnienia przestępstwa przez oskarżonego </a:t>
            </a:r>
          </a:p>
          <a:p>
            <a:pPr algn="just"/>
            <a:endParaRPr lang="pl-PL" sz="2000" dirty="0">
              <a:cs typeface="Arial" panose="020B0604020202020204" pitchFamily="34" charset="0"/>
            </a:endParaRPr>
          </a:p>
          <a:p>
            <a:pPr algn="just"/>
            <a:endParaRPr lang="pl-PL" dirty="0" smtClean="0"/>
          </a:p>
          <a:p>
            <a:pPr algn="just"/>
            <a:r>
              <a:rPr lang="pl-PL" dirty="0" smtClean="0"/>
              <a:t>Podstawy szczególne stosowania środków zapobiegawczych wymienione </a:t>
            </a:r>
            <a:r>
              <a:rPr lang="pl-PL" dirty="0"/>
              <a:t>w </a:t>
            </a:r>
            <a:r>
              <a:rPr lang="pl-PL" b="1" dirty="0" smtClean="0">
                <a:solidFill>
                  <a:srgbClr val="0070C0"/>
                </a:solidFill>
              </a:rPr>
              <a:t>art. 258 </a:t>
            </a:r>
            <a:r>
              <a:rPr lang="pl-PL" dirty="0" smtClean="0">
                <a:solidFill>
                  <a:srgbClr val="0070C0"/>
                </a:solidFill>
              </a:rPr>
              <a:t>§ </a:t>
            </a:r>
            <a:r>
              <a:rPr lang="pl-PL" b="1" dirty="0">
                <a:solidFill>
                  <a:srgbClr val="0070C0"/>
                </a:solidFill>
              </a:rPr>
              <a:t>1 pkt 1 i 2 mają charakter procesowy </a:t>
            </a:r>
            <a:r>
              <a:rPr lang="pl-PL" dirty="0"/>
              <a:t>i służą osiągnięciu celów </a:t>
            </a:r>
            <a:r>
              <a:rPr lang="pl-PL" dirty="0" smtClean="0"/>
              <a:t>procesowych.</a:t>
            </a:r>
          </a:p>
          <a:p>
            <a:pPr algn="just"/>
            <a:r>
              <a:rPr lang="pl-PL" dirty="0"/>
              <a:t>N</a:t>
            </a:r>
            <a:r>
              <a:rPr lang="pl-PL" dirty="0" smtClean="0"/>
              <a:t>atomiast </a:t>
            </a:r>
            <a:r>
              <a:rPr lang="pl-PL" dirty="0"/>
              <a:t>podstawy z </a:t>
            </a:r>
            <a:r>
              <a:rPr lang="pl-PL" b="1" dirty="0">
                <a:solidFill>
                  <a:srgbClr val="0070C0"/>
                </a:solidFill>
              </a:rPr>
              <a:t>§ 2 i 3 skierowane są na realizację </a:t>
            </a:r>
            <a:r>
              <a:rPr lang="pl-PL" b="1" dirty="0" err="1">
                <a:solidFill>
                  <a:srgbClr val="0070C0"/>
                </a:solidFill>
              </a:rPr>
              <a:t>pozaprocesowych</a:t>
            </a:r>
            <a:r>
              <a:rPr lang="pl-PL" b="1" dirty="0">
                <a:solidFill>
                  <a:srgbClr val="0070C0"/>
                </a:solidFill>
              </a:rPr>
              <a:t> (represyjnych) funkcji </a:t>
            </a:r>
            <a:r>
              <a:rPr lang="pl-PL" dirty="0"/>
              <a:t>środków zapobiegawczych</a:t>
            </a:r>
            <a:endParaRPr lang="pl-PL" dirty="0">
              <a:cs typeface="Arial" panose="020B0604020202020204" pitchFamily="34" charset="0"/>
            </a:endParaRPr>
          </a:p>
          <a:p>
            <a:endParaRPr lang="pl-PL" dirty="0"/>
          </a:p>
        </p:txBody>
      </p:sp>
    </p:spTree>
    <p:extLst>
      <p:ext uri="{BB962C8B-B14F-4D97-AF65-F5344CB8AC3E}">
        <p14:creationId xmlns:p14="http://schemas.microsoft.com/office/powerpoint/2010/main" val="1365084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251520" y="188640"/>
            <a:ext cx="8640960" cy="6447919"/>
          </a:xfrm>
          <a:prstGeom prst="rect">
            <a:avLst/>
          </a:prstGeom>
          <a:noFill/>
        </p:spPr>
        <p:txBody>
          <a:bodyPr wrap="square" rtlCol="0">
            <a:spAutoFit/>
          </a:bodyPr>
          <a:lstStyle/>
          <a:p>
            <a:pPr algn="ctr"/>
            <a:r>
              <a:rPr lang="pl-PL" b="1" u="sng" dirty="0" smtClean="0">
                <a:solidFill>
                  <a:srgbClr val="00B050"/>
                </a:solidFill>
              </a:rPr>
              <a:t>Podstawy ogólne</a:t>
            </a:r>
          </a:p>
          <a:p>
            <a:pPr marL="400050" indent="-400050" algn="ctr">
              <a:buFont typeface="+mj-lt"/>
              <a:buAutoNum type="romanUcPeriod"/>
            </a:pPr>
            <a:r>
              <a:rPr lang="pl-PL" b="1" u="sng" dirty="0" smtClean="0">
                <a:solidFill>
                  <a:srgbClr val="00B050"/>
                </a:solidFill>
              </a:rPr>
              <a:t>Konieczność zabezpieczenia </a:t>
            </a:r>
            <a:r>
              <a:rPr lang="pl-PL" b="1" u="sng" dirty="0">
                <a:solidFill>
                  <a:srgbClr val="00B050"/>
                </a:solidFill>
              </a:rPr>
              <a:t>prawidłowego toku </a:t>
            </a:r>
            <a:r>
              <a:rPr lang="pl-PL" b="1" u="sng" dirty="0" smtClean="0">
                <a:solidFill>
                  <a:srgbClr val="00B050"/>
                </a:solidFill>
              </a:rPr>
              <a:t>postępowania</a:t>
            </a:r>
            <a:endParaRPr lang="pl-PL" u="sng" dirty="0" smtClean="0">
              <a:solidFill>
                <a:srgbClr val="00B050"/>
              </a:solidFill>
            </a:endParaRPr>
          </a:p>
          <a:p>
            <a:endParaRPr lang="pl-PL" sz="1400" dirty="0"/>
          </a:p>
          <a:p>
            <a:pPr marL="285750" indent="-285750" algn="just">
              <a:buFont typeface="Arial" panose="020B0604020202020204" pitchFamily="34" charset="0"/>
              <a:buChar char="•"/>
            </a:pPr>
            <a:r>
              <a:rPr lang="pl-PL" sz="1650" dirty="0" smtClean="0"/>
              <a:t>Obejmuje </a:t>
            </a:r>
            <a:r>
              <a:rPr lang="pl-PL" sz="1650" dirty="0"/>
              <a:t>ono zarówno postępowanie przygotowawcze, jak i postępowanie </a:t>
            </a:r>
            <a:r>
              <a:rPr lang="pl-PL" sz="1650" dirty="0" smtClean="0"/>
              <a:t>jurysdykcyjne</a:t>
            </a:r>
          </a:p>
          <a:p>
            <a:pPr algn="just"/>
            <a:endParaRPr lang="pl-PL" sz="1650" dirty="0" smtClean="0"/>
          </a:p>
          <a:p>
            <a:pPr marL="285750" indent="-285750" algn="just">
              <a:buFont typeface="Arial" panose="020B0604020202020204" pitchFamily="34" charset="0"/>
              <a:buChar char="•"/>
            </a:pPr>
            <a:r>
              <a:rPr lang="pl-PL" sz="1650" dirty="0" smtClean="0"/>
              <a:t>Ma </a:t>
            </a:r>
            <a:r>
              <a:rPr lang="pl-PL" sz="1650" dirty="0"/>
              <a:t>ono służyć zabezpieczeniu postępowania przed różnymi utrudnieniami ze strony podejrzanego: ucieczka, ukrywanie się, matactwo. Zabezpieczenie prawidłowego toku postępowania </a:t>
            </a:r>
            <a:r>
              <a:rPr lang="pl-PL" sz="1650" dirty="0" smtClean="0"/>
              <a:t>oznacza </a:t>
            </a:r>
            <a:r>
              <a:rPr lang="pl-PL" sz="1650" dirty="0"/>
              <a:t>stworzenie przez organ je prowadzący takich warunków, że postępowanie to przebiega w sposób określony przez ustawę procesową, zmierzając ku osiągnięciu jego celów, ogólnie określonych w art. </a:t>
            </a:r>
            <a:r>
              <a:rPr lang="pl-PL" sz="1650" dirty="0" smtClean="0"/>
              <a:t>2 k.p.k. </a:t>
            </a:r>
            <a:r>
              <a:rPr lang="pl-PL" sz="1650" dirty="0"/>
              <a:t>Zabezpieczenie, o którym tu mowa, odnosi się do zachowania oskarżonego (podejrzanego), polegającego zarówno na działaniu, jak i zaniechaniu - w okresie od wszczęcia postępowania do jego prawomocnego zakończenia i rozpoczęcia wykonania </a:t>
            </a:r>
            <a:r>
              <a:rPr lang="pl-PL" sz="1650" dirty="0" smtClean="0"/>
              <a:t>kary. Zatem</a:t>
            </a:r>
            <a:r>
              <a:rPr lang="pl-PL" sz="1650" dirty="0"/>
              <a:t>, </a:t>
            </a:r>
            <a:r>
              <a:rPr lang="pl-PL" sz="1650" u="sng" dirty="0"/>
              <a:t>przedłużające się postępowanie</a:t>
            </a:r>
            <a:r>
              <a:rPr lang="pl-PL" sz="1650" dirty="0"/>
              <a:t>, będące następstwem jego wadliwego prowadzenia, nie może decydować o dalszym stosowaniu środków zapobiegawczych, a w szczególności tymczasowego </a:t>
            </a:r>
            <a:r>
              <a:rPr lang="pl-PL" sz="1650" dirty="0" smtClean="0"/>
              <a:t>aresztowania. Również </a:t>
            </a:r>
            <a:r>
              <a:rPr lang="pl-PL" sz="1650" dirty="0"/>
              <a:t>to, że </a:t>
            </a:r>
            <a:r>
              <a:rPr lang="pl-PL" sz="1650" u="sng" dirty="0"/>
              <a:t>sprawa dotyczy członków zorganizowanej grupy przestępczej i nie wszyscy jej członkowie zostali zatrzymani</a:t>
            </a:r>
            <a:r>
              <a:rPr lang="pl-PL" sz="1650" dirty="0"/>
              <a:t>, nie może "w nieskończoność" powodować przedłużania tymczasowego </a:t>
            </a:r>
            <a:r>
              <a:rPr lang="pl-PL" sz="1650" dirty="0" smtClean="0"/>
              <a:t>aresztowania. </a:t>
            </a:r>
            <a:r>
              <a:rPr lang="pl-PL" sz="1650" u="sng" dirty="0" smtClean="0"/>
              <a:t>Odbywanie </a:t>
            </a:r>
            <a:r>
              <a:rPr lang="pl-PL" sz="1650" u="sng" dirty="0"/>
              <a:t>kary pozbawienia wolności</a:t>
            </a:r>
            <a:r>
              <a:rPr lang="pl-PL" sz="1650" dirty="0"/>
              <a:t> nie powoduje niecelowości tymczasowego aresztowania; z wykonywaniem tej kary związane są inne rygory niż ze stosowaniem tymczasowego aresztowania; uzyskanie przepustki, przerwy w karze, czy nawet warunkowego przedterminowego zwolnienia, to okoliczności, które mogą umożliwić oskarżonemu ucieczkę lub ukrycie </a:t>
            </a:r>
            <a:r>
              <a:rPr lang="pl-PL" sz="1650" dirty="0" smtClean="0"/>
              <a:t>się</a:t>
            </a:r>
          </a:p>
          <a:p>
            <a:pPr algn="just"/>
            <a:endParaRPr lang="pl-PL" sz="1650" dirty="0" smtClean="0"/>
          </a:p>
          <a:p>
            <a:pPr marL="285750" indent="-285750" algn="just">
              <a:buFont typeface="Arial" panose="020B0604020202020204" pitchFamily="34" charset="0"/>
              <a:buChar char="•"/>
            </a:pPr>
            <a:r>
              <a:rPr lang="pl-PL" sz="1650" dirty="0" smtClean="0"/>
              <a:t>Dodatkowo</a:t>
            </a:r>
            <a:r>
              <a:rPr lang="pl-PL" sz="1650" dirty="0"/>
              <a:t>, jak słusznie podkreśla się w piśmiennictwie, okoliczność, że </a:t>
            </a:r>
            <a:r>
              <a:rPr lang="pl-PL" sz="1650" u="sng" dirty="0"/>
              <a:t>sprawa ma charakter rozwojowy</a:t>
            </a:r>
            <a:r>
              <a:rPr lang="pl-PL" sz="1650" dirty="0"/>
              <a:t>, nie jest przesłanką do stosowania środków zapobiegawczych (zob. </a:t>
            </a:r>
            <a:r>
              <a:rPr lang="pl-PL" sz="1650" i="1" dirty="0"/>
              <a:t>J. Skorupka</a:t>
            </a:r>
            <a:r>
              <a:rPr lang="pl-PL" sz="1650" dirty="0"/>
              <a:t>, Glosa do post. </a:t>
            </a:r>
            <a:r>
              <a:rPr lang="pl-PL" sz="1650" dirty="0" smtClean="0"/>
              <a:t>SA we Wrocławiu </a:t>
            </a:r>
            <a:r>
              <a:rPr lang="pl-PL" sz="1650" dirty="0"/>
              <a:t>z 19.10.2005 r., II AKZ 453/05, OSP 2007, Nr 2, poz. 19).</a:t>
            </a:r>
          </a:p>
        </p:txBody>
      </p:sp>
    </p:spTree>
    <p:extLst>
      <p:ext uri="{BB962C8B-B14F-4D97-AF65-F5344CB8AC3E}">
        <p14:creationId xmlns:p14="http://schemas.microsoft.com/office/powerpoint/2010/main" val="4113077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9512" y="58300"/>
            <a:ext cx="8784975" cy="6878806"/>
          </a:xfrm>
          <a:prstGeom prst="rect">
            <a:avLst/>
          </a:prstGeom>
          <a:noFill/>
        </p:spPr>
        <p:txBody>
          <a:bodyPr wrap="square" rtlCol="0">
            <a:spAutoFit/>
          </a:bodyPr>
          <a:lstStyle/>
          <a:p>
            <a:pPr algn="ctr"/>
            <a:r>
              <a:rPr lang="pl-PL" sz="1600" b="1" u="sng" dirty="0" smtClean="0">
                <a:solidFill>
                  <a:srgbClr val="00B050"/>
                </a:solidFill>
              </a:rPr>
              <a:t>Podstawy ogólne</a:t>
            </a:r>
          </a:p>
          <a:p>
            <a:pPr algn="ctr"/>
            <a:r>
              <a:rPr lang="pl-PL" sz="1600" b="1" u="sng" dirty="0" smtClean="0">
                <a:solidFill>
                  <a:srgbClr val="00B050"/>
                </a:solidFill>
              </a:rPr>
              <a:t>2. Zapobieżenie </a:t>
            </a:r>
            <a:r>
              <a:rPr lang="pl-PL" sz="1600" b="1" u="sng" dirty="0">
                <a:solidFill>
                  <a:srgbClr val="00B050"/>
                </a:solidFill>
              </a:rPr>
              <a:t>popełnieniu przez oskarżonego nowego, ciężkiego </a:t>
            </a:r>
            <a:r>
              <a:rPr lang="pl-PL" sz="1600" b="1" u="sng" dirty="0" smtClean="0">
                <a:solidFill>
                  <a:srgbClr val="00B050"/>
                </a:solidFill>
              </a:rPr>
              <a:t>przestępstwa</a:t>
            </a:r>
            <a:endParaRPr lang="pl-PL" sz="1300" b="1" u="sng" dirty="0" smtClean="0">
              <a:solidFill>
                <a:srgbClr val="00B050"/>
              </a:solidFill>
            </a:endParaRPr>
          </a:p>
          <a:p>
            <a:pPr marL="171450" indent="-171450" algn="just">
              <a:buFont typeface="Arial" panose="020B0604020202020204" pitchFamily="34" charset="0"/>
              <a:buChar char="•"/>
            </a:pPr>
            <a:r>
              <a:rPr lang="pl-PL" sz="1600" dirty="0" smtClean="0"/>
              <a:t>Stosowanie </a:t>
            </a:r>
            <a:r>
              <a:rPr lang="pl-PL" sz="1600" dirty="0"/>
              <a:t>środków zapobiegawczych w celu zapobieżenia popełnieniu przez oskarżonego nowego, ciężkiego przestępstwa ma charakter wyjątkowy, gdyż jest to odstępstwo od procesowego charakteru środków zapobiegawczych. Przesłanka ta jest powiązana z art. 258 § 3, który odnosi się do tzw. </a:t>
            </a:r>
            <a:r>
              <a:rPr lang="pl-PL" sz="1600" dirty="0" smtClean="0"/>
              <a:t> Prewencyjnego stosowania środków zapobiegawczych. </a:t>
            </a:r>
            <a:r>
              <a:rPr lang="pl-PL" sz="1600" dirty="0"/>
              <a:t>Artykuł 258 § 2 definiuje pojęcie ciężkiego przestępstwa. Jest to </a:t>
            </a:r>
            <a:r>
              <a:rPr lang="pl-PL" sz="1600" b="1" dirty="0">
                <a:solidFill>
                  <a:srgbClr val="0070C0"/>
                </a:solidFill>
              </a:rPr>
              <a:t>zbrodnia lub występek zagrożony karą pozbawienia wolności, której górna granica wynosi co najmniej 8 lat </a:t>
            </a:r>
            <a:r>
              <a:rPr lang="pl-PL" sz="1300" dirty="0"/>
              <a:t>	</a:t>
            </a:r>
            <a:endParaRPr lang="pl-PL" sz="1300" dirty="0" smtClean="0"/>
          </a:p>
          <a:p>
            <a:pPr algn="just"/>
            <a:endParaRPr lang="pl-PL" sz="1300" dirty="0"/>
          </a:p>
          <a:p>
            <a:pPr algn="ctr"/>
            <a:r>
              <a:rPr lang="pl-PL" sz="1600" b="1" u="sng" dirty="0" smtClean="0">
                <a:solidFill>
                  <a:srgbClr val="00B050"/>
                </a:solidFill>
              </a:rPr>
              <a:t>Zebrane </a:t>
            </a:r>
            <a:r>
              <a:rPr lang="pl-PL" sz="1600" b="1" u="sng" dirty="0">
                <a:solidFill>
                  <a:srgbClr val="00B050"/>
                </a:solidFill>
              </a:rPr>
              <a:t>dowody wskazują na duże prawdopodobieństwo, że oskarżony popełnił </a:t>
            </a:r>
            <a:r>
              <a:rPr lang="pl-PL" sz="1600" b="1" u="sng" dirty="0" smtClean="0">
                <a:solidFill>
                  <a:srgbClr val="00B050"/>
                </a:solidFill>
              </a:rPr>
              <a:t>przestępstwo</a:t>
            </a:r>
          </a:p>
          <a:p>
            <a:pPr marL="171450" indent="-171450" algn="just">
              <a:buFont typeface="Arial" panose="020B0604020202020204" pitchFamily="34" charset="0"/>
              <a:buChar char="•"/>
            </a:pPr>
            <a:endParaRPr lang="pl-PL" sz="1300" dirty="0" smtClean="0"/>
          </a:p>
          <a:p>
            <a:pPr marL="171450" indent="-171450" algn="just">
              <a:buFont typeface="Arial" panose="020B0604020202020204" pitchFamily="34" charset="0"/>
              <a:buChar char="•"/>
            </a:pPr>
            <a:r>
              <a:rPr lang="pl-PL" sz="1500" b="1" dirty="0"/>
              <a:t>a więc nie </a:t>
            </a:r>
            <a:r>
              <a:rPr lang="pl-PL" sz="1500" b="1" dirty="0" smtClean="0"/>
              <a:t>wykroczenia, lecz </a:t>
            </a:r>
            <a:r>
              <a:rPr lang="pl-PL" sz="1500" b="1" dirty="0"/>
              <a:t>zbrodni albo występku </a:t>
            </a:r>
            <a:r>
              <a:rPr lang="pl-PL" sz="1500" dirty="0"/>
              <a:t>(</a:t>
            </a:r>
            <a:r>
              <a:rPr lang="pl-PL" sz="1500" dirty="0" smtClean="0"/>
              <a:t>art. 7</a:t>
            </a:r>
            <a:r>
              <a:rPr lang="pl-PL" sz="1500" dirty="0"/>
              <a:t> </a:t>
            </a:r>
            <a:r>
              <a:rPr lang="pl-PL" sz="1500" dirty="0" smtClean="0"/>
              <a:t>k.k</a:t>
            </a:r>
            <a:r>
              <a:rPr lang="pl-PL" sz="1500" dirty="0"/>
              <a:t>.), zachodzi wówczas, gdy zebrane w toku postępowania dowody wskazują na taki stopień prawdopodobieństwa, który graniczy z pewnością, choć nie jest z nią tożsamy, że zostało popełnione konkretne przestępstwo przez konkretną osobę </a:t>
            </a:r>
            <a:endParaRPr lang="pl-PL" sz="1500" dirty="0" smtClean="0"/>
          </a:p>
          <a:p>
            <a:pPr marL="171450" indent="-171450" algn="just">
              <a:buFont typeface="Arial" panose="020B0604020202020204" pitchFamily="34" charset="0"/>
              <a:buChar char="•"/>
            </a:pPr>
            <a:r>
              <a:rPr lang="pl-PL" sz="1500" dirty="0"/>
              <a:t>Prawdopodobieństwo dotyczy nie tylko tego, że określony czyn zawiera wszystkie ustawowe znamiona przestępstwa (art. </a:t>
            </a:r>
            <a:r>
              <a:rPr lang="pl-PL" sz="1500" dirty="0" smtClean="0"/>
              <a:t>1 k.k</a:t>
            </a:r>
            <a:r>
              <a:rPr lang="pl-PL" sz="1500" dirty="0"/>
              <a:t>.), ale także, że popełniła je osoba, w stosunku do której ma być zastosowany środek zapobiegawczy. Świadczyć o tym muszą konkretne dowody, które organ stosujący tego rodzaju środek ma obowiązek przedstawić w uzasadnieniu </a:t>
            </a:r>
            <a:r>
              <a:rPr lang="pl-PL" sz="1500" dirty="0" smtClean="0"/>
              <a:t>postanowienia</a:t>
            </a:r>
          </a:p>
          <a:p>
            <a:pPr marL="171450" indent="-171450" algn="just">
              <a:buFont typeface="Arial" panose="020B0604020202020204" pitchFamily="34" charset="0"/>
              <a:buChar char="•"/>
            </a:pPr>
            <a:r>
              <a:rPr lang="pl-PL" sz="1500" dirty="0" smtClean="0"/>
              <a:t>Ocena </a:t>
            </a:r>
            <a:r>
              <a:rPr lang="pl-PL" sz="1500" dirty="0"/>
              <a:t>stopnia prawdopodobieństwa popełnienia przez podejrzanego przestępstwa, które zgodnie z treścią przepisu musi być "duże", powinna być odnoszona do konkretnego opisu czynu zamieszczonego w postanowieniu o przedstawieniu zarzutów, jako podstawy faktycznej limitującej także organ </a:t>
            </a:r>
            <a:r>
              <a:rPr lang="pl-PL" sz="1500" dirty="0" smtClean="0"/>
              <a:t>orzekający, </a:t>
            </a:r>
            <a:r>
              <a:rPr lang="pl-PL" sz="1500" dirty="0"/>
              <a:t>a więc do wszystkich znamion czynu określonego w powołanym przez prokuratora </a:t>
            </a:r>
            <a:r>
              <a:rPr lang="pl-PL" sz="1500" dirty="0" smtClean="0"/>
              <a:t>przepisie k.k. </a:t>
            </a:r>
            <a:r>
              <a:rPr lang="pl-PL" sz="1500" dirty="0"/>
              <a:t>i nie może ograniczać się do wskazania, że zarzucone podejrzanemu zachowanie wypełnia ewentualnie tylko część znamion wyszczególnionych w danym </a:t>
            </a:r>
            <a:r>
              <a:rPr lang="pl-PL" sz="1500" dirty="0" smtClean="0"/>
              <a:t>typie.</a:t>
            </a:r>
          </a:p>
          <a:p>
            <a:pPr marL="171450" indent="-171450" algn="just">
              <a:buFont typeface="Arial" panose="020B0604020202020204" pitchFamily="34" charset="0"/>
              <a:buChar char="•"/>
            </a:pPr>
            <a:r>
              <a:rPr lang="pl-PL" sz="1500" dirty="0" smtClean="0"/>
              <a:t>W </a:t>
            </a:r>
            <a:r>
              <a:rPr lang="pl-PL" sz="1500" dirty="0"/>
              <a:t>judykaturze wskazuje się, że do oceny materiału dowodowego w aspekcie istnienia prawdopodobieństwa mają prawo także strony postępowania oraz ich pełnomocnicy. Jeśli zarzucają oni niedopełnienie obowiązku sprawdzenia istnienia prawdopodobieństwa, powinni wykazać lub co najmniej uprawdopodobnić, jakie są podstawy takiego zarzutu (post. SA w Katowicach z 18.4.2007 r., II AKZ 239/07, KZS 2007, Nr 7-8, poz. 113</a:t>
            </a:r>
            <a:r>
              <a:rPr lang="pl-PL" sz="1500" dirty="0" smtClean="0"/>
              <a:t>)</a:t>
            </a:r>
            <a:endParaRPr lang="pl-PL" sz="1500" dirty="0"/>
          </a:p>
        </p:txBody>
      </p:sp>
    </p:spTree>
    <p:extLst>
      <p:ext uri="{BB962C8B-B14F-4D97-AF65-F5344CB8AC3E}">
        <p14:creationId xmlns:p14="http://schemas.microsoft.com/office/powerpoint/2010/main" val="305779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07504" y="8353"/>
            <a:ext cx="8928992" cy="7232749"/>
          </a:xfrm>
          <a:prstGeom prst="rect">
            <a:avLst/>
          </a:prstGeom>
          <a:noFill/>
        </p:spPr>
        <p:txBody>
          <a:bodyPr wrap="square" rtlCol="0">
            <a:spAutoFit/>
          </a:bodyPr>
          <a:lstStyle/>
          <a:p>
            <a:pPr algn="ctr"/>
            <a:r>
              <a:rPr lang="pl-PL" b="1" dirty="0" smtClean="0"/>
              <a:t>Wymogi formalne stosowania środków zapobiegawczych</a:t>
            </a:r>
          </a:p>
          <a:p>
            <a:pPr algn="ctr"/>
            <a:endParaRPr lang="pl-PL" b="1" dirty="0" smtClean="0"/>
          </a:p>
          <a:p>
            <a:pPr marL="342900" indent="-342900">
              <a:buAutoNum type="arabicPeriod"/>
            </a:pPr>
            <a:r>
              <a:rPr lang="pl-PL" sz="1500" b="1" dirty="0" smtClean="0">
                <a:solidFill>
                  <a:srgbClr val="00B050"/>
                </a:solidFill>
              </a:rPr>
              <a:t>Legitymacja organu procesowego</a:t>
            </a:r>
          </a:p>
          <a:p>
            <a:r>
              <a:rPr lang="pl-PL" sz="1500" dirty="0" smtClean="0"/>
              <a:t>Środki zapobiegawcze mogą być stosowane, uchylane i zmienianie przez sąd, a w postępowaniu przygotowawczym tylko przez prokuratora</a:t>
            </a:r>
          </a:p>
          <a:p>
            <a:r>
              <a:rPr lang="pl-PL" b="1" dirty="0" smtClean="0">
                <a:solidFill>
                  <a:srgbClr val="C00000"/>
                </a:solidFill>
              </a:rPr>
              <a:t>WYJĄTEK! </a:t>
            </a:r>
            <a:r>
              <a:rPr lang="pl-PL" sz="1500" u="sng" dirty="0" smtClean="0">
                <a:solidFill>
                  <a:srgbClr val="C00000"/>
                </a:solidFill>
              </a:rPr>
              <a:t>Tymczasowe aresztowanie, niezależnie od stadium postępowania może </a:t>
            </a:r>
            <a:r>
              <a:rPr lang="pl-PL" sz="1600" b="1" u="sng" dirty="0" smtClean="0">
                <a:solidFill>
                  <a:srgbClr val="C00000"/>
                </a:solidFill>
              </a:rPr>
              <a:t>stosować</a:t>
            </a:r>
            <a:r>
              <a:rPr lang="pl-PL" sz="1500" u="sng" dirty="0" smtClean="0">
                <a:solidFill>
                  <a:srgbClr val="C00000"/>
                </a:solidFill>
              </a:rPr>
              <a:t> </a:t>
            </a:r>
            <a:r>
              <a:rPr lang="pl-PL" b="1" u="sng" dirty="0" smtClean="0">
                <a:solidFill>
                  <a:srgbClr val="C00000"/>
                </a:solidFill>
              </a:rPr>
              <a:t>wyłącznie sąd </a:t>
            </a:r>
            <a:r>
              <a:rPr lang="pl-PL" sz="1500" u="sng" dirty="0" smtClean="0">
                <a:solidFill>
                  <a:srgbClr val="C00000"/>
                </a:solidFill>
              </a:rPr>
              <a:t>– w postępowaniu przygotowawczym na wniosek prokuratora </a:t>
            </a:r>
            <a:r>
              <a:rPr lang="pl-PL" sz="1500" u="sng" dirty="0" smtClean="0"/>
              <a:t>(</a:t>
            </a:r>
            <a:r>
              <a:rPr lang="pl-PL" sz="1500" dirty="0" smtClean="0">
                <a:sym typeface="Wingdings" panose="05000000000000000000" pitchFamily="2" charset="2"/>
              </a:rPr>
              <a:t>art. 250 k.p.k.)</a:t>
            </a:r>
          </a:p>
          <a:p>
            <a:r>
              <a:rPr lang="pl-PL" sz="1500" dirty="0" smtClean="0">
                <a:sym typeface="Wingdings" panose="05000000000000000000" pitchFamily="2" charset="2"/>
              </a:rPr>
              <a:t>Natomiast zastosowany </a:t>
            </a:r>
            <a:r>
              <a:rPr lang="pl-PL" sz="1500" dirty="0">
                <a:sym typeface="Wingdings" panose="05000000000000000000" pitchFamily="2" charset="2"/>
              </a:rPr>
              <a:t>przez sąd środek zapobiegawczy może być w postępowaniu przygotowawczym </a:t>
            </a:r>
            <a:r>
              <a:rPr lang="pl-PL" sz="1500" b="1" dirty="0">
                <a:sym typeface="Wingdings" panose="05000000000000000000" pitchFamily="2" charset="2"/>
              </a:rPr>
              <a:t>uchylony lub zmieniony na łagodniejszy również przez </a:t>
            </a:r>
            <a:r>
              <a:rPr lang="pl-PL" sz="1500" b="1" dirty="0" smtClean="0">
                <a:sym typeface="Wingdings" panose="05000000000000000000" pitchFamily="2" charset="2"/>
              </a:rPr>
              <a:t>prokuratora </a:t>
            </a:r>
            <a:r>
              <a:rPr lang="pl-PL" sz="1500" dirty="0" smtClean="0">
                <a:sym typeface="Wingdings" panose="05000000000000000000" pitchFamily="2" charset="2"/>
              </a:rPr>
              <a:t>(art. </a:t>
            </a:r>
            <a:r>
              <a:rPr lang="pl-PL" sz="1500" dirty="0">
                <a:sym typeface="Wingdings" panose="05000000000000000000" pitchFamily="2" charset="2"/>
              </a:rPr>
              <a:t>253 § </a:t>
            </a:r>
            <a:r>
              <a:rPr lang="pl-PL" sz="1500" dirty="0" smtClean="0">
                <a:sym typeface="Wingdings" panose="05000000000000000000" pitchFamily="2" charset="2"/>
              </a:rPr>
              <a:t>2 k.p.k.)</a:t>
            </a:r>
          </a:p>
          <a:p>
            <a:endParaRPr lang="pl-PL" sz="1500" dirty="0">
              <a:solidFill>
                <a:srgbClr val="00B050"/>
              </a:solidFill>
            </a:endParaRPr>
          </a:p>
          <a:p>
            <a:r>
              <a:rPr lang="pl-PL" sz="1500" b="1" dirty="0" smtClean="0">
                <a:solidFill>
                  <a:srgbClr val="00B050"/>
                </a:solidFill>
              </a:rPr>
              <a:t>2. Uprzednie wydanie postanowienia o wszczęciu postępowania  </a:t>
            </a:r>
          </a:p>
          <a:p>
            <a:r>
              <a:rPr lang="pl-PL" sz="1600" dirty="0"/>
              <a:t>Środki zapobiegawcze mogą być </a:t>
            </a:r>
            <a:r>
              <a:rPr lang="pl-PL" sz="1600" dirty="0" smtClean="0"/>
              <a:t>stosowane tylko w toku procesu, </a:t>
            </a:r>
            <a:r>
              <a:rPr lang="pl-PL" sz="1600" dirty="0"/>
              <a:t>aż do chwili rozpoczęcia wykonania kary. </a:t>
            </a:r>
            <a:r>
              <a:rPr lang="pl-PL" sz="1600" dirty="0" smtClean="0"/>
              <a:t>W przypadku tymczasowego </a:t>
            </a:r>
            <a:r>
              <a:rPr lang="pl-PL" sz="1600" dirty="0"/>
              <a:t>aresztowania </a:t>
            </a:r>
            <a:r>
              <a:rPr lang="pl-PL" sz="1600" dirty="0" smtClean="0"/>
              <a:t>dotyczy to tylko sytuacji, gdy orzeczona została kary </a:t>
            </a:r>
            <a:r>
              <a:rPr lang="pl-PL" sz="1600" dirty="0"/>
              <a:t>pozbawienia </a:t>
            </a:r>
            <a:r>
              <a:rPr lang="pl-PL" sz="1600" dirty="0" smtClean="0"/>
              <a:t>wolności bez warunkowego zawieszenia jej wykonania</a:t>
            </a:r>
          </a:p>
          <a:p>
            <a:r>
              <a:rPr lang="pl-PL" sz="1600" dirty="0" smtClean="0">
                <a:sym typeface="Wingdings" panose="05000000000000000000" pitchFamily="2" charset="2"/>
              </a:rPr>
              <a:t> art. 249 </a:t>
            </a:r>
            <a:r>
              <a:rPr lang="pl-PL" sz="1600" dirty="0"/>
              <a:t>§ </a:t>
            </a:r>
            <a:r>
              <a:rPr lang="pl-PL" sz="1600" dirty="0" smtClean="0"/>
              <a:t>4 k.p.k.</a:t>
            </a:r>
          </a:p>
          <a:p>
            <a:endParaRPr lang="pl-PL" sz="1600" b="1" dirty="0">
              <a:solidFill>
                <a:srgbClr val="00B050"/>
              </a:solidFill>
            </a:endParaRPr>
          </a:p>
          <a:p>
            <a:r>
              <a:rPr lang="pl-PL" sz="1600" b="1" dirty="0" smtClean="0">
                <a:solidFill>
                  <a:srgbClr val="00B050"/>
                </a:solidFill>
              </a:rPr>
              <a:t>3. Uprzednie wydanie postanowienia o przedstawieniu zarzutów</a:t>
            </a:r>
          </a:p>
          <a:p>
            <a:r>
              <a:rPr lang="pl-PL" sz="1600" dirty="0" smtClean="0"/>
              <a:t>Zastosowanie środków zapobiegawczych uwarunkowane jest uprzednim wszczęciem postępowania </a:t>
            </a:r>
            <a:r>
              <a:rPr lang="pl-PL" sz="1600" i="1" dirty="0" smtClean="0"/>
              <a:t>in personam</a:t>
            </a:r>
          </a:p>
          <a:p>
            <a:r>
              <a:rPr lang="pl-PL" sz="1600" dirty="0" smtClean="0"/>
              <a:t>Art.. 249 §</a:t>
            </a:r>
            <a:r>
              <a:rPr lang="pl-PL" sz="1600" dirty="0"/>
              <a:t> </a:t>
            </a:r>
            <a:r>
              <a:rPr lang="pl-PL" sz="1600" dirty="0" smtClean="0"/>
              <a:t>2 k.p.k.</a:t>
            </a:r>
          </a:p>
          <a:p>
            <a:endParaRPr lang="pl-PL" sz="1600" i="1" dirty="0">
              <a:solidFill>
                <a:srgbClr val="00B050"/>
              </a:solidFill>
            </a:endParaRPr>
          </a:p>
          <a:p>
            <a:r>
              <a:rPr lang="pl-PL" sz="1600" b="1" dirty="0" smtClean="0">
                <a:solidFill>
                  <a:srgbClr val="00B050"/>
                </a:solidFill>
              </a:rPr>
              <a:t>4. Przesłuchanie podejrzanego (oskarżonego) przed podjęciem decyzji o zastosowaniu środka zapobiegawczego</a:t>
            </a:r>
          </a:p>
          <a:p>
            <a:r>
              <a:rPr lang="pl-PL" sz="1600" dirty="0" smtClean="0"/>
              <a:t>Wyjątek dotyczy sytuacji, gdy podejrzany (oskarżony) ukrywa się lub jest nieobecny w kraju</a:t>
            </a:r>
          </a:p>
          <a:p>
            <a:pPr marL="285750" indent="-285750">
              <a:buFont typeface="Wingdings"/>
              <a:buChar char="à"/>
            </a:pPr>
            <a:r>
              <a:rPr lang="pl-PL" sz="1600" dirty="0" smtClean="0">
                <a:sym typeface="Wingdings" panose="05000000000000000000" pitchFamily="2" charset="2"/>
              </a:rPr>
              <a:t>art. 249 </a:t>
            </a:r>
            <a:r>
              <a:rPr lang="pl-PL" sz="1600" dirty="0"/>
              <a:t>§ </a:t>
            </a:r>
            <a:r>
              <a:rPr lang="pl-PL" sz="1600" dirty="0" smtClean="0"/>
              <a:t>3 k.p.k</a:t>
            </a:r>
            <a:r>
              <a:rPr lang="pl-PL" sz="1600" dirty="0"/>
              <a:t>. </a:t>
            </a:r>
            <a:r>
              <a:rPr lang="pl-PL" sz="1600" dirty="0" smtClean="0"/>
              <a:t>- udział </a:t>
            </a:r>
            <a:r>
              <a:rPr lang="pl-PL" sz="1600" dirty="0"/>
              <a:t>obrońcy oraz prokuratora</a:t>
            </a:r>
            <a:endParaRPr lang="pl-PL" sz="1600" dirty="0" smtClean="0"/>
          </a:p>
          <a:p>
            <a:pPr marL="285750" indent="-285750">
              <a:buFont typeface="Wingdings"/>
              <a:buChar char="à"/>
            </a:pPr>
            <a:endParaRPr lang="pl-PL" sz="1600" dirty="0"/>
          </a:p>
          <a:p>
            <a:r>
              <a:rPr lang="pl-PL" sz="1600" b="1" dirty="0" smtClean="0">
                <a:solidFill>
                  <a:srgbClr val="00B050"/>
                </a:solidFill>
              </a:rPr>
              <a:t>5. Decyzja o zastosowaniu środka zapobiegawczego ma formę postanowienia</a:t>
            </a:r>
          </a:p>
          <a:p>
            <a:r>
              <a:rPr lang="pl-PL" sz="1600" dirty="0" smtClean="0">
                <a:sym typeface="Wingdings" panose="05000000000000000000" pitchFamily="2" charset="2"/>
              </a:rPr>
              <a:t> art. 251 k.p.k. (wymogi formalne postanowienia)</a:t>
            </a:r>
            <a:endParaRPr lang="pl-PL" sz="1500" dirty="0" smtClean="0"/>
          </a:p>
        </p:txBody>
      </p:sp>
    </p:spTree>
    <p:extLst>
      <p:ext uri="{BB962C8B-B14F-4D97-AF65-F5344CB8AC3E}">
        <p14:creationId xmlns:p14="http://schemas.microsoft.com/office/powerpoint/2010/main" val="4282935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07704" y="0"/>
            <a:ext cx="5262338" cy="369332"/>
          </a:xfrm>
          <a:prstGeom prst="rect">
            <a:avLst/>
          </a:prstGeom>
          <a:noFill/>
        </p:spPr>
        <p:txBody>
          <a:bodyPr wrap="none" rtlCol="0">
            <a:spAutoFit/>
          </a:bodyPr>
          <a:lstStyle/>
          <a:p>
            <a:r>
              <a:rPr lang="pl-PL" b="1" dirty="0" smtClean="0"/>
              <a:t>Kontrola stosowania środków zapobiegawczych</a:t>
            </a:r>
            <a:endParaRPr lang="pl-PL" b="1" dirty="0"/>
          </a:p>
        </p:txBody>
      </p:sp>
      <p:graphicFrame>
        <p:nvGraphicFramePr>
          <p:cNvPr id="3" name="Tabela 2"/>
          <p:cNvGraphicFramePr>
            <a:graphicFrameLocks noGrp="1"/>
          </p:cNvGraphicFramePr>
          <p:nvPr>
            <p:extLst>
              <p:ext uri="{D42A27DB-BD31-4B8C-83A1-F6EECF244321}">
                <p14:modId xmlns:p14="http://schemas.microsoft.com/office/powerpoint/2010/main" val="760359381"/>
              </p:ext>
            </p:extLst>
          </p:nvPr>
        </p:nvGraphicFramePr>
        <p:xfrm>
          <a:off x="74378" y="377096"/>
          <a:ext cx="9069622" cy="7056120"/>
        </p:xfrm>
        <a:graphic>
          <a:graphicData uri="http://schemas.openxmlformats.org/drawingml/2006/table">
            <a:tbl>
              <a:tblPr firstRow="1" bandRow="1">
                <a:tableStyleId>{8799B23B-EC83-4686-B30A-512413B5E67A}</a:tableStyleId>
              </a:tblPr>
              <a:tblGrid>
                <a:gridCol w="1761318"/>
                <a:gridCol w="2304256"/>
                <a:gridCol w="5004048"/>
              </a:tblGrid>
              <a:tr h="411486">
                <a:tc>
                  <a:txBody>
                    <a:bodyPr/>
                    <a:lstStyle/>
                    <a:p>
                      <a:pPr algn="ctr"/>
                      <a:r>
                        <a:rPr lang="pl-PL" sz="1100" dirty="0" smtClean="0"/>
                        <a:t>Z urzędu</a:t>
                      </a:r>
                    </a:p>
                    <a:p>
                      <a:pPr algn="ctr"/>
                      <a:r>
                        <a:rPr lang="pl-PL" sz="1100" dirty="0" smtClean="0"/>
                        <a:t>(art. 253</a:t>
                      </a:r>
                      <a:r>
                        <a:rPr lang="pl-PL" sz="1100" baseline="0" dirty="0" smtClean="0"/>
                        <a:t> </a:t>
                      </a:r>
                      <a:r>
                        <a:rPr lang="pl-PL" sz="1100" dirty="0" smtClean="0"/>
                        <a:t>§ 1</a:t>
                      </a:r>
                      <a:r>
                        <a:rPr lang="pl-PL" sz="1100" baseline="0" dirty="0" smtClean="0"/>
                        <a:t> k.p.k.)</a:t>
                      </a:r>
                      <a:endParaRPr lang="pl-PL" sz="1100" dirty="0"/>
                    </a:p>
                  </a:txBody>
                  <a:tcPr/>
                </a:tc>
                <a:tc>
                  <a:txBody>
                    <a:bodyPr/>
                    <a:lstStyle/>
                    <a:p>
                      <a:pPr algn="ctr"/>
                      <a:r>
                        <a:rPr lang="pl-PL" sz="1100" dirty="0" smtClean="0"/>
                        <a:t>W trybie</a:t>
                      </a:r>
                      <a:r>
                        <a:rPr lang="pl-PL" sz="1100" baseline="0" dirty="0" smtClean="0"/>
                        <a:t> zażalenia</a:t>
                      </a:r>
                      <a:endParaRPr lang="pl-PL" sz="1100" dirty="0" smtClean="0"/>
                    </a:p>
                    <a:p>
                      <a:pPr algn="ctr"/>
                      <a:r>
                        <a:rPr lang="pl-PL" sz="1100" dirty="0" smtClean="0"/>
                        <a:t>(art. 252 k.p.k.)</a:t>
                      </a:r>
                      <a:endParaRPr lang="pl-PL" sz="1100" dirty="0"/>
                    </a:p>
                  </a:txBody>
                  <a:tcPr/>
                </a:tc>
                <a:tc>
                  <a:txBody>
                    <a:bodyPr/>
                    <a:lstStyle/>
                    <a:p>
                      <a:pPr algn="ctr"/>
                      <a:r>
                        <a:rPr lang="pl-PL" sz="1100" dirty="0" smtClean="0"/>
                        <a:t>Wniosek</a:t>
                      </a:r>
                      <a:r>
                        <a:rPr lang="pl-PL" sz="1100" baseline="0" dirty="0" smtClean="0"/>
                        <a:t> o zmianę lub uchylenie środka zapobiegawczego </a:t>
                      </a:r>
                    </a:p>
                    <a:p>
                      <a:pPr algn="ctr"/>
                      <a:r>
                        <a:rPr lang="pl-PL" sz="1100" baseline="0" dirty="0" smtClean="0"/>
                        <a:t>(art. 254 k.p.k.)</a:t>
                      </a:r>
                      <a:endParaRPr lang="pl-PL" sz="1100" dirty="0"/>
                    </a:p>
                  </a:txBody>
                  <a:tcPr/>
                </a:tc>
              </a:tr>
              <a:tr h="6069418">
                <a:tc>
                  <a:txBody>
                    <a:bodyPr/>
                    <a:lstStyle/>
                    <a:p>
                      <a:pPr marL="171450" indent="-171450" algn="l">
                        <a:buFont typeface="Arial" panose="020B0604020202020204" pitchFamily="34" charset="0"/>
                        <a:buChar char="•"/>
                      </a:pPr>
                      <a:r>
                        <a:rPr lang="pl-PL" sz="1100" dirty="0" smtClean="0"/>
                        <a:t>Polega</a:t>
                      </a:r>
                      <a:r>
                        <a:rPr lang="pl-PL" sz="1100" baseline="0" dirty="0" smtClean="0"/>
                        <a:t> na tym, że ś</a:t>
                      </a:r>
                      <a:r>
                        <a:rPr lang="pl-PL" sz="1100" dirty="0" smtClean="0"/>
                        <a:t>rodek zapobiegawczy należy niezwłocznie uchylić lub zmienić, </a:t>
                      </a:r>
                      <a:r>
                        <a:rPr lang="pl-PL" sz="1100" b="1" dirty="0" smtClean="0"/>
                        <a:t>jeżeli ustaną przyczyny, wskutek których został on zastosowany</a:t>
                      </a:r>
                      <a:r>
                        <a:rPr lang="pl-PL" sz="1100" b="1" baseline="0" dirty="0" smtClean="0"/>
                        <a:t> </a:t>
                      </a:r>
                      <a:r>
                        <a:rPr lang="pl-PL" sz="1100" baseline="0" dirty="0" smtClean="0"/>
                        <a:t>(np. ustalono miejsce pobytu oskarżonego i nic nie wskazuje na uzasadnioną obawę ucieczki</a:t>
                      </a:r>
                      <a:r>
                        <a:rPr lang="pl-PL" sz="1100" dirty="0" smtClean="0"/>
                        <a:t> ) lub </a:t>
                      </a:r>
                      <a:r>
                        <a:rPr lang="pl-PL" sz="1100" b="1" dirty="0" smtClean="0"/>
                        <a:t>powstaną przyczyny uzasadniające jego uchylenie albo zmianę</a:t>
                      </a:r>
                      <a:r>
                        <a:rPr lang="pl-PL" sz="1100" b="1" baseline="0" dirty="0" smtClean="0"/>
                        <a:t> </a:t>
                      </a:r>
                      <a:r>
                        <a:rPr lang="pl-PL" sz="1100" baseline="0" dirty="0" smtClean="0"/>
                        <a:t>(np. ciężka choroba oskarżonego)</a:t>
                      </a:r>
                    </a:p>
                    <a:p>
                      <a:pPr marL="171450" indent="-171450" algn="l">
                        <a:buFont typeface="Arial" panose="020B0604020202020204" pitchFamily="34" charset="0"/>
                        <a:buChar char="•"/>
                      </a:pPr>
                      <a:endParaRPr lang="pl-PL" sz="1100" baseline="0" dirty="0" smtClean="0"/>
                    </a:p>
                    <a:p>
                      <a:pPr marL="171450" indent="-171450" algn="l">
                        <a:buFont typeface="Arial" panose="020B0604020202020204" pitchFamily="34" charset="0"/>
                        <a:buChar char="•"/>
                      </a:pPr>
                      <a:r>
                        <a:rPr lang="pl-PL" sz="1100" dirty="0" smtClean="0"/>
                        <a:t>Uchylenia lub zmiany może dokonać </a:t>
                      </a:r>
                      <a:r>
                        <a:rPr lang="pl-PL" sz="1100" b="1" dirty="0" smtClean="0">
                          <a:solidFill>
                            <a:schemeClr val="accent1">
                              <a:lumMod val="60000"/>
                              <a:lumOff val="40000"/>
                            </a:schemeClr>
                          </a:solidFill>
                        </a:rPr>
                        <a:t>sąd</a:t>
                      </a:r>
                      <a:r>
                        <a:rPr lang="pl-PL" sz="1100" dirty="0" smtClean="0"/>
                        <a:t>, zaś w postępowaniu przygotowawczym uchylenie lub zmiana środka</a:t>
                      </a:r>
                      <a:r>
                        <a:rPr lang="pl-PL" sz="1100" baseline="0" dirty="0" smtClean="0"/>
                        <a:t> na  </a:t>
                      </a:r>
                      <a:r>
                        <a:rPr lang="pl-PL" sz="1100" b="1" baseline="0" dirty="0" smtClean="0">
                          <a:solidFill>
                            <a:srgbClr val="00B0F0"/>
                          </a:solidFill>
                        </a:rPr>
                        <a:t>łagodniejszy</a:t>
                      </a:r>
                      <a:r>
                        <a:rPr lang="pl-PL" sz="1100" baseline="0" dirty="0" smtClean="0"/>
                        <a:t> należy do kompetencji </a:t>
                      </a:r>
                      <a:r>
                        <a:rPr lang="pl-PL" sz="1100" b="1" baseline="0" dirty="0" smtClean="0">
                          <a:solidFill>
                            <a:schemeClr val="accent1">
                              <a:lumMod val="60000"/>
                              <a:lumOff val="40000"/>
                            </a:schemeClr>
                          </a:solidFill>
                        </a:rPr>
                        <a:t>prokuratora</a:t>
                      </a:r>
                      <a:r>
                        <a:rPr lang="pl-PL" sz="1100" baseline="0" dirty="0" smtClean="0"/>
                        <a:t>. </a:t>
                      </a:r>
                    </a:p>
                    <a:p>
                      <a:pPr marL="171450" indent="-171450" algn="l">
                        <a:buFont typeface="Arial" panose="020B0604020202020204" pitchFamily="34" charset="0"/>
                        <a:buChar char="•"/>
                      </a:pPr>
                      <a:r>
                        <a:rPr lang="pl-PL" sz="1100" baseline="0" dirty="0" smtClean="0"/>
                        <a:t>Prokurator może zmienić środek również na bardziej dotkliwy, pod warunkiem, że czyni to w obrębie środków zapobiegawczych </a:t>
                      </a:r>
                      <a:r>
                        <a:rPr lang="pl-PL" sz="1100" b="1" baseline="0" dirty="0" err="1" smtClean="0"/>
                        <a:t>nieizolacyjnych</a:t>
                      </a:r>
                      <a:endParaRPr lang="pl-PL" sz="1100" b="1" dirty="0"/>
                    </a:p>
                  </a:txBody>
                  <a:tcPr/>
                </a:tc>
                <a:tc>
                  <a:txBody>
                    <a:bodyPr/>
                    <a:lstStyle/>
                    <a:p>
                      <a:pPr marL="171450" indent="-171450">
                        <a:buFont typeface="Arial" panose="020B0604020202020204" pitchFamily="34" charset="0"/>
                        <a:buChar char="•"/>
                      </a:pPr>
                      <a:r>
                        <a:rPr lang="pl-PL" sz="1100" dirty="0" smtClean="0"/>
                        <a:t>Na postanowienie w przedmiocie środka zapobiegawczego (a więc zarówno o stosowaniu, przedłużaniu, jak i o odmowie zastosowania lub przedłużenia stosowania albo o uchyleniu środka)</a:t>
                      </a:r>
                      <a:r>
                        <a:rPr lang="pl-PL" sz="1100" baseline="0" dirty="0" smtClean="0"/>
                        <a:t> co do zasady </a:t>
                      </a:r>
                      <a:r>
                        <a:rPr lang="pl-PL" sz="1100" dirty="0" smtClean="0"/>
                        <a:t>przysługuje zażalenie </a:t>
                      </a:r>
                      <a:r>
                        <a:rPr lang="pl-PL" sz="1100" dirty="0" smtClean="0">
                          <a:solidFill>
                            <a:srgbClr val="00B050"/>
                          </a:solidFill>
                        </a:rPr>
                        <a:t>na zasadach ogólnych, </a:t>
                      </a:r>
                      <a:r>
                        <a:rPr lang="pl-PL" sz="1100" b="0" dirty="0" smtClean="0">
                          <a:solidFill>
                            <a:srgbClr val="00B050"/>
                          </a:solidFill>
                        </a:rPr>
                        <a:t>tzn. do organu wyższego nad tym, który wydał dane postanowienie</a:t>
                      </a:r>
                      <a:r>
                        <a:rPr lang="pl-PL" sz="1100" b="1" dirty="0" smtClean="0"/>
                        <a:t>, </a:t>
                      </a:r>
                      <a:r>
                        <a:rPr lang="pl-PL" sz="1100" b="1" dirty="0" smtClean="0">
                          <a:solidFill>
                            <a:srgbClr val="00B0F0"/>
                          </a:solidFill>
                        </a:rPr>
                        <a:t>z tym że gdy wydał je prokurator, zażalenie służy jednak do sądu rejonowego, w którego okręgu toczy się postępowanie (§ 2</a:t>
                      </a:r>
                      <a:r>
                        <a:rPr lang="pl-PL" sz="1100" b="0" dirty="0" smtClean="0">
                          <a:solidFill>
                            <a:srgbClr val="00B0F0"/>
                          </a:solidFill>
                        </a:rPr>
                        <a:t>).</a:t>
                      </a:r>
                      <a:r>
                        <a:rPr lang="pl-PL" sz="1100" b="0" dirty="0" smtClean="0"/>
                        <a:t> Jeżeli zatem postanowienie o odmowie zastosowania tymczasowego aresztowania wydał sąd rejonowy inny niż sąd miejsca prowadzenia procesu (art. 250 § 2 zdanie pierwsze in fine), zażalenie przysługuje do sądu okręgowego wyższego wobec sądu, który zdecydował o odmowie.</a:t>
                      </a:r>
                    </a:p>
                    <a:p>
                      <a:pPr marL="171450" indent="-171450">
                        <a:buFont typeface="Arial" panose="020B0604020202020204" pitchFamily="34" charset="0"/>
                        <a:buChar char="•"/>
                      </a:pPr>
                      <a:endParaRPr lang="pl-PL" sz="1100" b="0" dirty="0" smtClean="0"/>
                    </a:p>
                    <a:p>
                      <a:pPr marL="171450" indent="-171450">
                        <a:buFont typeface="Arial" panose="020B0604020202020204" pitchFamily="34" charset="0"/>
                        <a:buChar char="•"/>
                      </a:pPr>
                      <a:r>
                        <a:rPr lang="pl-PL" sz="1100" dirty="0" smtClean="0"/>
                        <a:t>Możliwe jest również zażalenie w tzw. instancji poziomej,</a:t>
                      </a:r>
                      <a:r>
                        <a:rPr lang="pl-PL" sz="1100" baseline="0" dirty="0" smtClean="0"/>
                        <a:t> czyli do </a:t>
                      </a:r>
                      <a:r>
                        <a:rPr lang="pl-PL" sz="1100" b="1" baseline="0" dirty="0" smtClean="0"/>
                        <a:t>składu tego samego sądu innego osobowo </a:t>
                      </a:r>
                      <a:r>
                        <a:rPr lang="pl-PL" sz="1100" baseline="0" dirty="0" smtClean="0"/>
                        <a:t>(np. art. 263 </a:t>
                      </a:r>
                      <a:r>
                        <a:rPr lang="pl-PL" sz="1100" dirty="0" smtClean="0"/>
                        <a:t>§ 5 k.p.k., 426 § 2 k.p.k.)</a:t>
                      </a:r>
                    </a:p>
                    <a:p>
                      <a:pPr marL="171450" indent="-171450">
                        <a:buFont typeface="Arial" panose="020B0604020202020204" pitchFamily="34" charset="0"/>
                        <a:buChar char="•"/>
                      </a:pPr>
                      <a:endParaRPr lang="pl-PL" sz="1100" dirty="0" smtClean="0"/>
                    </a:p>
                    <a:p>
                      <a:pPr marL="171450" indent="-171450">
                        <a:buFont typeface="Arial" panose="020B0604020202020204" pitchFamily="34" charset="0"/>
                        <a:buChar char="•"/>
                      </a:pPr>
                      <a:r>
                        <a:rPr lang="pl-PL" sz="1100" b="0" dirty="0" smtClean="0"/>
                        <a:t>W</a:t>
                      </a:r>
                      <a:r>
                        <a:rPr lang="pl-PL" sz="1100" b="0" baseline="0" dirty="0" smtClean="0"/>
                        <a:t> wyniku rozpoznania zażalenia sąd utrzymuje w mocy, uchyla lub zmienia postanowienie (art. 437 k.p.k.)</a:t>
                      </a:r>
                      <a:endParaRPr lang="pl-PL" sz="1100" b="0" dirty="0" smtClean="0"/>
                    </a:p>
                    <a:p>
                      <a:pPr marL="171450" indent="-171450">
                        <a:buFont typeface="Arial" panose="020B0604020202020204" pitchFamily="34" charset="0"/>
                        <a:buChar char="•"/>
                      </a:pPr>
                      <a:endParaRPr lang="pl-PL" sz="1100" b="1" dirty="0"/>
                    </a:p>
                  </a:txBody>
                  <a:tcPr/>
                </a:tc>
                <a:tc>
                  <a:txBody>
                    <a:bodyPr/>
                    <a:lstStyle/>
                    <a:p>
                      <a:r>
                        <a:rPr lang="pl-PL" sz="1100" dirty="0" smtClean="0"/>
                        <a:t>Oskarżony (bądź jego obrońca) może składać </a:t>
                      </a:r>
                      <a:r>
                        <a:rPr lang="pl-PL" sz="1100" b="1" dirty="0" smtClean="0">
                          <a:solidFill>
                            <a:srgbClr val="00B0F0"/>
                          </a:solidFill>
                        </a:rPr>
                        <a:t>w każdym czasie </a:t>
                      </a:r>
                      <a:r>
                        <a:rPr lang="pl-PL" sz="1100" dirty="0" smtClean="0"/>
                        <a:t>wniosek o uchylenie lub zmianę środka zapobiegawczego.</a:t>
                      </a:r>
                      <a:r>
                        <a:rPr lang="pl-PL" sz="1100" baseline="0" dirty="0" smtClean="0"/>
                        <a:t> </a:t>
                      </a:r>
                      <a:r>
                        <a:rPr lang="pl-PL" sz="1100" b="1" baseline="0" dirty="0" smtClean="0">
                          <a:solidFill>
                            <a:srgbClr val="00B050"/>
                          </a:solidFill>
                        </a:rPr>
                        <a:t>Wniosek składa się do organu przed którym toczy się postępowani</a:t>
                      </a:r>
                      <a:r>
                        <a:rPr lang="pl-PL" sz="1100" b="1" baseline="0" dirty="0" smtClean="0"/>
                        <a:t>e </a:t>
                      </a:r>
                      <a:r>
                        <a:rPr lang="pl-PL" sz="1100" baseline="0" dirty="0" smtClean="0"/>
                        <a:t>– </a:t>
                      </a:r>
                      <a:r>
                        <a:rPr lang="pl-PL" sz="1100" dirty="0" smtClean="0"/>
                        <a:t>prokuratora w postępowaniu</a:t>
                      </a:r>
                      <a:r>
                        <a:rPr lang="pl-PL" sz="1100" baseline="0" dirty="0" smtClean="0"/>
                        <a:t> przygotowawczym</a:t>
                      </a:r>
                      <a:r>
                        <a:rPr lang="pl-PL" sz="1100" dirty="0" smtClean="0"/>
                        <a:t>, a po wniesieniu aktu oskarżenia do sądu</a:t>
                      </a:r>
                      <a:r>
                        <a:rPr lang="pl-PL" sz="1100" baseline="0" dirty="0" smtClean="0"/>
                        <a:t> </a:t>
                      </a:r>
                      <a:r>
                        <a:rPr lang="pl-PL" sz="1100" dirty="0" smtClean="0"/>
                        <a:t>przed którym sprawa się toczy. </a:t>
                      </a:r>
                    </a:p>
                    <a:p>
                      <a:r>
                        <a:rPr lang="pl-PL" sz="1100" baseline="0" dirty="0" smtClean="0"/>
                        <a:t>Prokurator rozstrzyga w terminie 3 dni (termin instrukcyjny). Sąd nie ma terminu na rozpatrzenie wniosku!</a:t>
                      </a:r>
                    </a:p>
                    <a:p>
                      <a:endParaRPr lang="pl-PL" sz="1100" baseline="0" dirty="0" smtClean="0"/>
                    </a:p>
                    <a:p>
                      <a:r>
                        <a:rPr lang="pl-PL" sz="1100" dirty="0" smtClean="0"/>
                        <a:t>Na postanowienie w </a:t>
                      </a:r>
                      <a:r>
                        <a:rPr lang="pl-PL" sz="1100" dirty="0" smtClean="0">
                          <a:solidFill>
                            <a:srgbClr val="00B050"/>
                          </a:solidFill>
                        </a:rPr>
                        <a:t>przedmiocie wniosku  </a:t>
                      </a:r>
                      <a:r>
                        <a:rPr lang="pl-PL" sz="1100" dirty="0" smtClean="0"/>
                        <a:t>o uchylenie lub zmianę </a:t>
                      </a:r>
                      <a:r>
                        <a:rPr lang="pl-PL" sz="1100" b="1" dirty="0" smtClean="0">
                          <a:solidFill>
                            <a:srgbClr val="FF0000"/>
                          </a:solidFill>
                        </a:rPr>
                        <a:t>tymczasowego aresztowania </a:t>
                      </a:r>
                      <a:r>
                        <a:rPr lang="pl-PL" sz="1100" dirty="0" smtClean="0"/>
                        <a:t>oskarżonemu </a:t>
                      </a:r>
                      <a:r>
                        <a:rPr lang="pl-PL" sz="1100" b="1" dirty="0" smtClean="0">
                          <a:solidFill>
                            <a:srgbClr val="00B0F0"/>
                          </a:solidFill>
                        </a:rPr>
                        <a:t>zażalenie</a:t>
                      </a:r>
                      <a:r>
                        <a:rPr lang="pl-PL" sz="1100" dirty="0" smtClean="0"/>
                        <a:t> przysługuje </a:t>
                      </a:r>
                      <a:r>
                        <a:rPr lang="pl-PL" sz="1100" b="1" dirty="0" smtClean="0">
                          <a:solidFill>
                            <a:srgbClr val="00B0F0"/>
                          </a:solidFill>
                        </a:rPr>
                        <a:t>tylko wtedy</a:t>
                      </a:r>
                      <a:r>
                        <a:rPr lang="pl-PL" sz="1100" dirty="0" smtClean="0"/>
                        <a:t>, gdy wniosek został złożony </a:t>
                      </a:r>
                      <a:r>
                        <a:rPr lang="pl-PL" sz="1100" b="1" dirty="0" smtClean="0">
                          <a:solidFill>
                            <a:srgbClr val="00B050"/>
                          </a:solidFill>
                        </a:rPr>
                        <a:t>po upływie co najmniej 3 miesięcy</a:t>
                      </a:r>
                      <a:r>
                        <a:rPr lang="pl-PL" sz="1100" dirty="0" smtClean="0"/>
                        <a:t> </a:t>
                      </a:r>
                      <a:r>
                        <a:rPr lang="pl-PL" sz="1100" b="1" dirty="0" smtClean="0"/>
                        <a:t>od dnia wydania postanowienia w przedmiocie tymczasowego aresztowania</a:t>
                      </a:r>
                      <a:r>
                        <a:rPr lang="pl-PL" sz="1100" dirty="0" smtClean="0"/>
                        <a:t> dotyczącego tego samego oskarżonego (tzw. termin karencyjny). Wynika z tego, że:</a:t>
                      </a:r>
                    </a:p>
                    <a:p>
                      <a:pPr marL="171450" indent="-171450">
                        <a:buFontTx/>
                        <a:buChar char="-"/>
                      </a:pPr>
                      <a:r>
                        <a:rPr lang="pl-PL" sz="1100" dirty="0" smtClean="0"/>
                        <a:t>postanowienie w przedmiocie wniosku o uchylenie bądź zmianę tymczasowego</a:t>
                      </a:r>
                      <a:r>
                        <a:rPr lang="pl-PL" sz="1100" baseline="0" dirty="0" smtClean="0"/>
                        <a:t> aresztowania (a więc gdy wydano tylko postanowienie "w przedmiocie wniosku", a nie postanowienie o zmianie środka) jest zaskarżalne z ograniczeniem temporalnym, ponieważ oskarżonemu (jego obrońcy) zażalenie przysługuje </a:t>
                      </a:r>
                      <a:r>
                        <a:rPr lang="pl-PL" sz="1100" baseline="0" dirty="0" smtClean="0">
                          <a:solidFill>
                            <a:srgbClr val="00B050"/>
                          </a:solidFill>
                        </a:rPr>
                        <a:t>tylko wtedy, gdy </a:t>
                      </a:r>
                      <a:r>
                        <a:rPr lang="pl-PL" sz="1100" b="1" baseline="0" dirty="0" smtClean="0">
                          <a:solidFill>
                            <a:srgbClr val="00B050"/>
                          </a:solidFill>
                        </a:rPr>
                        <a:t>wniosek taki złożono po upływie co najmniej 3 miesięcy od daty wydania postanowienia w przedmiocie tymczasowego aresztowania tegoż oskarżonego</a:t>
                      </a:r>
                      <a:r>
                        <a:rPr lang="pl-PL" sz="1100" b="1" dirty="0" smtClean="0">
                          <a:solidFill>
                            <a:srgbClr val="00B050"/>
                          </a:solidFill>
                        </a:rPr>
                        <a:t>, bez względu na to w jakim trybie zostało wydane</a:t>
                      </a:r>
                      <a:r>
                        <a:rPr lang="pl-PL" sz="1100" b="0" dirty="0" smtClean="0">
                          <a:solidFill>
                            <a:schemeClr val="tx1"/>
                          </a:solidFill>
                        </a:rPr>
                        <a:t>,</a:t>
                      </a:r>
                      <a:r>
                        <a:rPr lang="pl-PL" sz="1100" b="0" baseline="0" dirty="0" smtClean="0">
                          <a:solidFill>
                            <a:schemeClr val="tx1"/>
                          </a:solidFill>
                        </a:rPr>
                        <a:t> a więc np. wydał je sąd rejonowy w postępowaniu przygotowawczym na wniosek prokuratora, czy też wydał je sąd okręgowy na skutek rozpoznania zażalenia złożonego w trybie art. 252</a:t>
                      </a:r>
                      <a:r>
                        <a:rPr lang="pl-PL" sz="1100" baseline="0" dirty="0" smtClean="0"/>
                        <a:t> </a:t>
                      </a:r>
                      <a:r>
                        <a:rPr lang="pl-PL" sz="1100" dirty="0" smtClean="0"/>
                        <a:t>§ 1 k.p.k.</a:t>
                      </a:r>
                    </a:p>
                    <a:p>
                      <a:pPr marL="171450" indent="-171450">
                        <a:buFontTx/>
                        <a:buChar char="-"/>
                      </a:pPr>
                      <a:r>
                        <a:rPr lang="pl-PL" sz="1100" b="0" baseline="0" dirty="0" smtClean="0">
                          <a:solidFill>
                            <a:schemeClr val="tx1"/>
                          </a:solidFill>
                        </a:rPr>
                        <a:t>zażalenie na postanowienia w przedmiocie </a:t>
                      </a:r>
                      <a:r>
                        <a:rPr lang="pl-PL" sz="1100" b="0" baseline="0" dirty="0" err="1" smtClean="0">
                          <a:solidFill>
                            <a:schemeClr val="tx1"/>
                          </a:solidFill>
                        </a:rPr>
                        <a:t>nieizolacyjnych</a:t>
                      </a:r>
                      <a:r>
                        <a:rPr lang="pl-PL" sz="1100" b="0" baseline="0" dirty="0" smtClean="0">
                          <a:solidFill>
                            <a:schemeClr val="tx1"/>
                          </a:solidFill>
                        </a:rPr>
                        <a:t> środków zapobiegawczych nie jest ograniczone temporalnie</a:t>
                      </a:r>
                    </a:p>
                    <a:p>
                      <a:pPr marL="171450" indent="-171450">
                        <a:buFontTx/>
                        <a:buChar char="-"/>
                      </a:pPr>
                      <a:r>
                        <a:rPr lang="pl-PL" sz="1100" b="0" baseline="0" dirty="0" smtClean="0">
                          <a:solidFill>
                            <a:schemeClr val="tx1"/>
                          </a:solidFill>
                        </a:rPr>
                        <a:t>decyzja rozstrzygająca negatywnie wniosek złożony wcześniej niż przed upływem wskazanego terminu nie jest w ogóle zaskarżalna, a </a:t>
                      </a:r>
                      <a:r>
                        <a:rPr lang="pl-PL" sz="1100" dirty="0" smtClean="0"/>
                        <a:t>prezes sądu (przewodniczący wydziału, upoważniony sędzia - art. 93 § 2) albo prokurator, zarządzeniem</a:t>
                      </a:r>
                      <a:r>
                        <a:rPr lang="pl-PL" sz="1100" b="1" dirty="0" smtClean="0"/>
                        <a:t>, </a:t>
                      </a:r>
                      <a:r>
                        <a:rPr lang="pl-PL" sz="1100" b="1" dirty="0" smtClean="0">
                          <a:solidFill>
                            <a:srgbClr val="00B050"/>
                          </a:solidFill>
                        </a:rPr>
                        <a:t>odmawia jego przyjęcia </a:t>
                      </a:r>
                      <a:r>
                        <a:rPr lang="pl-PL" sz="1100" dirty="0" smtClean="0"/>
                        <a:t>(art. 429 § 1, art. 465 § 1),</a:t>
                      </a:r>
                      <a:r>
                        <a:rPr lang="pl-PL" sz="1100" baseline="0" dirty="0" smtClean="0"/>
                        <a:t> ze względu na </a:t>
                      </a:r>
                      <a:r>
                        <a:rPr lang="pl-PL" sz="1100" b="1" baseline="0" dirty="0" smtClean="0"/>
                        <a:t>niedopuszczalność zażalenia</a:t>
                      </a:r>
                    </a:p>
                    <a:p>
                      <a:pPr marL="171450" indent="-171450">
                        <a:buFontTx/>
                        <a:buChar char="-"/>
                      </a:pPr>
                      <a:endParaRPr lang="pl-PL" sz="1100" b="1" baseline="0" dirty="0" smtClean="0"/>
                    </a:p>
                    <a:p>
                      <a:pPr marL="0" indent="0">
                        <a:buFontTx/>
                        <a:buNone/>
                      </a:pPr>
                      <a:r>
                        <a:rPr lang="pl-PL" sz="1100" dirty="0" smtClean="0"/>
                        <a:t>Zażalenie na postanowienie sądu rozpoznaje ten sam sąd w składzie trzech sędziów (art. 254 § 3 k.p.k.), zaś zażalenie na postanowienie prokuratora</a:t>
                      </a:r>
                      <a:r>
                        <a:rPr lang="pl-PL" sz="1100" baseline="0" dirty="0" smtClean="0"/>
                        <a:t> jest rozpoznawane w trybie art. 252 </a:t>
                      </a:r>
                      <a:r>
                        <a:rPr lang="pl-PL" sz="1100" dirty="0" smtClean="0"/>
                        <a:t>§ 2 k.p.k., czyli przez sąd, w którego okręgu prowadzi się postępowanie</a:t>
                      </a:r>
                      <a:endParaRPr lang="pl-PL" sz="1100" b="0" baseline="0" dirty="0" smtClean="0">
                        <a:solidFill>
                          <a:schemeClr val="tx1"/>
                        </a:solidFill>
                      </a:endParaRPr>
                    </a:p>
                    <a:p>
                      <a:pPr marL="171450" indent="-171450">
                        <a:buFontTx/>
                        <a:buChar char="-"/>
                      </a:pPr>
                      <a:endParaRPr lang="pl-PL" sz="1100" dirty="0" smtClean="0"/>
                    </a:p>
                    <a:p>
                      <a:endParaRPr lang="pl-PL" sz="1100" dirty="0" smtClean="0"/>
                    </a:p>
                    <a:p>
                      <a:endParaRPr lang="pl-PL" sz="1100" baseline="0" dirty="0" smtClean="0"/>
                    </a:p>
                    <a:p>
                      <a:endParaRPr lang="pl-PL" sz="1100" dirty="0"/>
                    </a:p>
                  </a:txBody>
                  <a:tcPr/>
                </a:tc>
              </a:tr>
            </a:tbl>
          </a:graphicData>
        </a:graphic>
      </p:graphicFrame>
    </p:spTree>
    <p:extLst>
      <p:ext uri="{BB962C8B-B14F-4D97-AF65-F5344CB8AC3E}">
        <p14:creationId xmlns:p14="http://schemas.microsoft.com/office/powerpoint/2010/main" val="3371416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czątek">
  <a:themeElements>
    <a:clrScheme name="Począte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ocząte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ocząte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859</TotalTime>
  <Words>8916</Words>
  <Application>Microsoft Office PowerPoint</Application>
  <PresentationFormat>Pokaz na ekranie (4:3)</PresentationFormat>
  <Paragraphs>395</Paragraphs>
  <Slides>34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34</vt:i4>
      </vt:variant>
    </vt:vector>
  </HeadingPairs>
  <TitlesOfParts>
    <vt:vector size="42" baseType="lpstr">
      <vt:lpstr>Arial</vt:lpstr>
      <vt:lpstr>Bookman Old Style</vt:lpstr>
      <vt:lpstr>Calibri</vt:lpstr>
      <vt:lpstr>Gill Sans MT</vt:lpstr>
      <vt:lpstr>Times New Roman</vt:lpstr>
      <vt:lpstr>Wingdings</vt:lpstr>
      <vt:lpstr>Wingdings 3</vt:lpstr>
      <vt:lpstr>Początek</vt:lpstr>
      <vt:lpstr>Środki zapobiegawcze</vt:lpstr>
      <vt:lpstr>Prezentacja programu PowerPoint</vt:lpstr>
      <vt:lpstr>Środki zapobiegawcze to środki przymusu, których celem jest:  zabezpieczenie prawidłowego toku postępowania,  a wyjątkowo stosowane są w celu zapobiegnięcia popełnieniu przez oskarżonego nowego, ciężkiego przestępstwa.   Środki zapobiegawcze dzielą się na izolacyjne i nieizolacyjne.   Do środków zapobiegawczych izolacyjnych zalicza się wyłącznie tymczasowe aresztowanie.   Środki nieizolacyjne to:  - poręczenie majątkowe (art. 266 k.p.k.),  - poręczenie niemajątkowe - społeczne (art. 271 k.p.k.) i poręczenie osoby godnej zaufania (art. 272 k.p.k.),  - dozór Policji zwykły (art. 275 § 1,2,4 k.p.k.) i warunkowy (art. 275 § 3 k.p.k.), - nakaz opuszczenia lokalu zajmowanego wspólnie z pokrzywdzonym (art. 275a k.p.k.),  - zawieszenie w czynnościach służbowych, w wykonywaniu zawodu, nakaz powstrzymania się od określonej działalności, nakaz powstrzymania się od prowadzenia pojazdów (art. 276 k.p.k.),  - zakaz opuszczania kraju (art. 277 k.p.k.).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Tymczasowe aresztowanie – uwagi ogólne</vt:lpstr>
      <vt:lpstr>UWAGA!!! NOWE REGULACJE </vt:lpstr>
      <vt:lpstr>UWAGA!!! NOWE REGULACJE </vt:lpstr>
      <vt:lpstr>UWAGA!!! NOWE REGULACJE </vt:lpstr>
      <vt:lpstr>Środki zapobiegawcze (w tym tymczasowe aresztowanie) przesłanki szczególne</vt:lpstr>
      <vt:lpstr>Prezentacja programu PowerPoint</vt:lpstr>
      <vt:lpstr>Prezentacja programu PowerPoint</vt:lpstr>
      <vt:lpstr>UWAGA!!! NOWA REGULACJA </vt:lpstr>
      <vt:lpstr>UWAGA!!! NOWA REGULACJA </vt:lpstr>
      <vt:lpstr>Czas trwania tymczasowego aresztowania</vt:lpstr>
      <vt:lpstr>Podstawowy termin stosowania tymczasowego aresztowania oraz podstawy przedłużenia tymczasowego aresztowania do 12 miesięcy</vt:lpstr>
      <vt:lpstr>Łączny okres stosowania tymczasowego aresztowania do chwili wydania pierwszego wyroku oraz przedłużenie stosowania tymczasowego aresztowania ponad okresy wskazane w art. 263 § 2 i 3</vt:lpstr>
      <vt:lpstr>Łączny okres stosowania tymczasowego aresztowania do chwili wydania pierwszego wyroku oraz przedłużenie stosowania tymczasowego aresztowania ponad okresy wskazane w art. 263 § 2 i 3 (art. 263 § 4 k.p.k.)</vt:lpstr>
      <vt:lpstr>Terminy przedłużania aresztu międzyinstancyjnego (art. 263 § 7)</vt:lpstr>
      <vt:lpstr>Prezentacja programu PowerPoint</vt:lpstr>
      <vt:lpstr> Termin na wniesienie wniosku o przedłużenie tymczasowego aresztowania</vt:lpstr>
      <vt:lpstr>Zakończenie stosowania tymczasowego aresztowania i areszt międzyinstancyjny (art. 264)</vt:lpstr>
      <vt:lpstr>KAZUS</vt:lpstr>
      <vt:lpstr>Poręczenie</vt:lpstr>
      <vt:lpstr>Poręczenie majątkowe (art. 266 i n. k.p.k.)</vt:lpstr>
      <vt:lpstr>   Poręczenie społeczne (art. 271) i osoby godnej zaufania (art. 272)</vt:lpstr>
      <vt:lpstr>Dozór Policji</vt:lpstr>
      <vt:lpstr>Nakaz opuszczenia lokalu mieszkalnego</vt:lpstr>
      <vt:lpstr>Szczegółowe nakazy i zakazy określonego zachowania się oskarżonego określone w art. 276 k.p.k. </vt:lpstr>
      <vt:lpstr>Zakaz opuszczania kraju (art. 277 k.p.k.)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Środki zapobiegawcze</dc:title>
  <dc:creator>Magdalena Podolska</dc:creator>
  <cp:lastModifiedBy>Magdalena Podolska</cp:lastModifiedBy>
  <cp:revision>101</cp:revision>
  <dcterms:created xsi:type="dcterms:W3CDTF">2014-02-15T16:47:36Z</dcterms:created>
  <dcterms:modified xsi:type="dcterms:W3CDTF">2016-03-25T17:32:40Z</dcterms:modified>
</cp:coreProperties>
</file>