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07" r:id="rId2"/>
    <p:sldId id="344" r:id="rId3"/>
    <p:sldId id="365" r:id="rId4"/>
    <p:sldId id="335" r:id="rId5"/>
    <p:sldId id="318" r:id="rId6"/>
    <p:sldId id="332" r:id="rId7"/>
    <p:sldId id="320" r:id="rId8"/>
    <p:sldId id="321" r:id="rId9"/>
    <p:sldId id="322" r:id="rId10"/>
    <p:sldId id="336" r:id="rId11"/>
    <p:sldId id="337" r:id="rId12"/>
    <p:sldId id="367" r:id="rId13"/>
    <p:sldId id="338" r:id="rId14"/>
    <p:sldId id="343" r:id="rId15"/>
    <p:sldId id="339" r:id="rId16"/>
    <p:sldId id="366" r:id="rId17"/>
    <p:sldId id="340" r:id="rId18"/>
    <p:sldId id="341" r:id="rId19"/>
    <p:sldId id="342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32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065D53-AA19-4C08-B4EB-378B8AF61D4E}" type="doc">
      <dgm:prSet loTypeId="urn:microsoft.com/office/officeart/2005/8/layout/hProcess7#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pl-PL"/>
        </a:p>
      </dgm:t>
    </dgm:pt>
    <dgm:pt modelId="{1E8B4FCA-85B1-4D60-962A-9059F60EF995}">
      <dgm:prSet phldrT="[Tekst]" phldr="1"/>
      <dgm:spPr/>
      <dgm:t>
        <a:bodyPr/>
        <a:lstStyle/>
        <a:p>
          <a:endParaRPr lang="pl-PL"/>
        </a:p>
      </dgm:t>
    </dgm:pt>
    <dgm:pt modelId="{AAB8A96E-C923-4E34-9566-764FD7B519B6}" type="parTrans" cxnId="{E664D3C3-A3ED-4A57-BFB7-FF5234626B5D}">
      <dgm:prSet/>
      <dgm:spPr/>
      <dgm:t>
        <a:bodyPr/>
        <a:lstStyle/>
        <a:p>
          <a:endParaRPr lang="pl-PL"/>
        </a:p>
      </dgm:t>
    </dgm:pt>
    <dgm:pt modelId="{C7537465-DD73-4346-9B95-CEFBA6FADC6B}" type="sibTrans" cxnId="{E664D3C3-A3ED-4A57-BFB7-FF5234626B5D}">
      <dgm:prSet/>
      <dgm:spPr/>
      <dgm:t>
        <a:bodyPr/>
        <a:lstStyle/>
        <a:p>
          <a:endParaRPr lang="pl-PL"/>
        </a:p>
      </dgm:t>
    </dgm:pt>
    <dgm:pt modelId="{35EFA2FF-B38D-403D-B00D-B4EC4D63A9C6}">
      <dgm:prSet phldrT="[Tekst]" phldr="1"/>
      <dgm:spPr/>
      <dgm:t>
        <a:bodyPr/>
        <a:lstStyle/>
        <a:p>
          <a:endParaRPr lang="pl-PL"/>
        </a:p>
      </dgm:t>
    </dgm:pt>
    <dgm:pt modelId="{F3B6FBAC-4C2D-4A46-B786-A68547EF5EC1}" type="parTrans" cxnId="{05E118AD-F4CD-4EC8-9A3A-518FC9E2398F}">
      <dgm:prSet/>
      <dgm:spPr/>
      <dgm:t>
        <a:bodyPr/>
        <a:lstStyle/>
        <a:p>
          <a:endParaRPr lang="pl-PL"/>
        </a:p>
      </dgm:t>
    </dgm:pt>
    <dgm:pt modelId="{7F57C487-DFD8-4B95-A249-3B93A71C00D4}" type="sibTrans" cxnId="{05E118AD-F4CD-4EC8-9A3A-518FC9E2398F}">
      <dgm:prSet/>
      <dgm:spPr/>
      <dgm:t>
        <a:bodyPr/>
        <a:lstStyle/>
        <a:p>
          <a:endParaRPr lang="pl-PL"/>
        </a:p>
      </dgm:t>
    </dgm:pt>
    <dgm:pt modelId="{D0124451-C29C-412E-BD3A-7063D72D78EF}">
      <dgm:prSet phldrT="[Tekst]" phldr="1"/>
      <dgm:spPr/>
      <dgm:t>
        <a:bodyPr/>
        <a:lstStyle/>
        <a:p>
          <a:endParaRPr lang="pl-PL"/>
        </a:p>
      </dgm:t>
    </dgm:pt>
    <dgm:pt modelId="{C33F815A-5F55-4FF8-89AE-3AE693F36DB5}" type="parTrans" cxnId="{17D0C095-BFDC-4466-8CBF-6DEFAED5C9B3}">
      <dgm:prSet/>
      <dgm:spPr/>
      <dgm:t>
        <a:bodyPr/>
        <a:lstStyle/>
        <a:p>
          <a:endParaRPr lang="pl-PL"/>
        </a:p>
      </dgm:t>
    </dgm:pt>
    <dgm:pt modelId="{AD19B8F1-0528-459A-BA72-4DDA36D16563}" type="sibTrans" cxnId="{17D0C095-BFDC-4466-8CBF-6DEFAED5C9B3}">
      <dgm:prSet/>
      <dgm:spPr/>
      <dgm:t>
        <a:bodyPr/>
        <a:lstStyle/>
        <a:p>
          <a:endParaRPr lang="pl-PL"/>
        </a:p>
      </dgm:t>
    </dgm:pt>
    <dgm:pt modelId="{BB7291EA-8F07-402F-BF3B-37B41D74E265}">
      <dgm:prSet phldrT="[Tekst]" phldr="1"/>
      <dgm:spPr/>
      <dgm:t>
        <a:bodyPr/>
        <a:lstStyle/>
        <a:p>
          <a:endParaRPr lang="pl-PL"/>
        </a:p>
      </dgm:t>
    </dgm:pt>
    <dgm:pt modelId="{FE976FF0-6D63-40DE-BCA7-399256C5D074}" type="parTrans" cxnId="{1435E7AC-DBBE-41A1-94E0-202ACFA5A8EA}">
      <dgm:prSet/>
      <dgm:spPr/>
      <dgm:t>
        <a:bodyPr/>
        <a:lstStyle/>
        <a:p>
          <a:endParaRPr lang="pl-PL"/>
        </a:p>
      </dgm:t>
    </dgm:pt>
    <dgm:pt modelId="{CD025BEF-ABC0-40AD-91BD-06344E3C21C3}" type="sibTrans" cxnId="{1435E7AC-DBBE-41A1-94E0-202ACFA5A8EA}">
      <dgm:prSet/>
      <dgm:spPr/>
      <dgm:t>
        <a:bodyPr/>
        <a:lstStyle/>
        <a:p>
          <a:endParaRPr lang="pl-PL"/>
        </a:p>
      </dgm:t>
    </dgm:pt>
    <dgm:pt modelId="{1C32CC81-9276-4359-B597-68822D299668}">
      <dgm:prSet phldrT="[Tekst]" phldr="1"/>
      <dgm:spPr/>
      <dgm:t>
        <a:bodyPr/>
        <a:lstStyle/>
        <a:p>
          <a:endParaRPr lang="pl-PL"/>
        </a:p>
      </dgm:t>
    </dgm:pt>
    <dgm:pt modelId="{73FC94D4-4E6A-46B7-9A22-8FA414EF99E4}" type="parTrans" cxnId="{1D37AAE4-4C37-4005-B950-CFF5192D6C59}">
      <dgm:prSet/>
      <dgm:spPr/>
      <dgm:t>
        <a:bodyPr/>
        <a:lstStyle/>
        <a:p>
          <a:endParaRPr lang="pl-PL"/>
        </a:p>
      </dgm:t>
    </dgm:pt>
    <dgm:pt modelId="{9D47D7C2-0E2F-42DC-8DED-A498C1AAD9A7}" type="sibTrans" cxnId="{1D37AAE4-4C37-4005-B950-CFF5192D6C59}">
      <dgm:prSet/>
      <dgm:spPr/>
      <dgm:t>
        <a:bodyPr/>
        <a:lstStyle/>
        <a:p>
          <a:endParaRPr lang="pl-PL"/>
        </a:p>
      </dgm:t>
    </dgm:pt>
    <dgm:pt modelId="{431E9F8E-E20A-4459-B49B-16B10D4242D5}">
      <dgm:prSet phldrT="[Tekst]" phldr="1"/>
      <dgm:spPr/>
      <dgm:t>
        <a:bodyPr/>
        <a:lstStyle/>
        <a:p>
          <a:endParaRPr lang="pl-PL"/>
        </a:p>
      </dgm:t>
    </dgm:pt>
    <dgm:pt modelId="{C3241092-8E9C-4AA2-9A2B-1EE3CA1BE9CA}" type="parTrans" cxnId="{323D7DC6-808B-4C35-A30D-E4F6F4FE4F08}">
      <dgm:prSet/>
      <dgm:spPr/>
      <dgm:t>
        <a:bodyPr/>
        <a:lstStyle/>
        <a:p>
          <a:endParaRPr lang="pl-PL"/>
        </a:p>
      </dgm:t>
    </dgm:pt>
    <dgm:pt modelId="{2D24B662-BCD0-447B-B225-50161E58B1E2}" type="sibTrans" cxnId="{323D7DC6-808B-4C35-A30D-E4F6F4FE4F08}">
      <dgm:prSet/>
      <dgm:spPr/>
      <dgm:t>
        <a:bodyPr/>
        <a:lstStyle/>
        <a:p>
          <a:endParaRPr lang="pl-PL"/>
        </a:p>
      </dgm:t>
    </dgm:pt>
    <dgm:pt modelId="{C839620D-7076-47DF-97E2-786BF289A9EC}" type="pres">
      <dgm:prSet presAssocID="{0C065D53-AA19-4C08-B4EB-378B8AF61D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0DF1525-90F2-42F3-8675-6AFE48B5BE8F}" type="pres">
      <dgm:prSet presAssocID="{1E8B4FCA-85B1-4D60-962A-9059F60EF995}" presName="compositeNode" presStyleCnt="0">
        <dgm:presLayoutVars>
          <dgm:bulletEnabled val="1"/>
        </dgm:presLayoutVars>
      </dgm:prSet>
      <dgm:spPr/>
    </dgm:pt>
    <dgm:pt modelId="{6ED385FE-C40F-4FF2-ACA3-4D37676F028B}" type="pres">
      <dgm:prSet presAssocID="{1E8B4FCA-85B1-4D60-962A-9059F60EF995}" presName="bgRect" presStyleLbl="node1" presStyleIdx="0" presStyleCnt="3"/>
      <dgm:spPr/>
      <dgm:t>
        <a:bodyPr/>
        <a:lstStyle/>
        <a:p>
          <a:endParaRPr lang="pl-PL"/>
        </a:p>
      </dgm:t>
    </dgm:pt>
    <dgm:pt modelId="{B8E3C0C9-8E2B-4BAE-B4EF-4EDC40EF5396}" type="pres">
      <dgm:prSet presAssocID="{1E8B4FCA-85B1-4D60-962A-9059F60EF995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82C20B-0699-486C-BCCD-0F3D2D11DACF}" type="pres">
      <dgm:prSet presAssocID="{1E8B4FCA-85B1-4D60-962A-9059F60EF99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10ECC0-C27E-4035-BD04-CACE26A28260}" type="pres">
      <dgm:prSet presAssocID="{C7537465-DD73-4346-9B95-CEFBA6FADC6B}" presName="hSp" presStyleCnt="0"/>
      <dgm:spPr/>
    </dgm:pt>
    <dgm:pt modelId="{5AF97C2C-3412-4A22-BD06-1001FD63E23D}" type="pres">
      <dgm:prSet presAssocID="{C7537465-DD73-4346-9B95-CEFBA6FADC6B}" presName="vProcSp" presStyleCnt="0"/>
      <dgm:spPr/>
    </dgm:pt>
    <dgm:pt modelId="{7E56E5C4-EE75-45ED-AE0F-0F7AC6F3D01C}" type="pres">
      <dgm:prSet presAssocID="{C7537465-DD73-4346-9B95-CEFBA6FADC6B}" presName="vSp1" presStyleCnt="0"/>
      <dgm:spPr/>
    </dgm:pt>
    <dgm:pt modelId="{FB543BA9-3D92-4623-B9A2-340BEE8D8FEC}" type="pres">
      <dgm:prSet presAssocID="{C7537465-DD73-4346-9B95-CEFBA6FADC6B}" presName="simulatedConn" presStyleLbl="solidFgAcc1" presStyleIdx="0" presStyleCnt="2"/>
      <dgm:spPr/>
    </dgm:pt>
    <dgm:pt modelId="{D38D59DC-7F3C-4A35-B64C-D7FE826E4309}" type="pres">
      <dgm:prSet presAssocID="{C7537465-DD73-4346-9B95-CEFBA6FADC6B}" presName="vSp2" presStyleCnt="0"/>
      <dgm:spPr/>
    </dgm:pt>
    <dgm:pt modelId="{85F197EB-E62A-4AE5-927A-712FDCA2F679}" type="pres">
      <dgm:prSet presAssocID="{C7537465-DD73-4346-9B95-CEFBA6FADC6B}" presName="sibTrans" presStyleCnt="0"/>
      <dgm:spPr/>
    </dgm:pt>
    <dgm:pt modelId="{107473D1-26CF-4567-8AB3-E69DC9921963}" type="pres">
      <dgm:prSet presAssocID="{D0124451-C29C-412E-BD3A-7063D72D78EF}" presName="compositeNode" presStyleCnt="0">
        <dgm:presLayoutVars>
          <dgm:bulletEnabled val="1"/>
        </dgm:presLayoutVars>
      </dgm:prSet>
      <dgm:spPr/>
    </dgm:pt>
    <dgm:pt modelId="{D7560F59-831E-4813-ACF6-3C445CD0E3B8}" type="pres">
      <dgm:prSet presAssocID="{D0124451-C29C-412E-BD3A-7063D72D78EF}" presName="bgRect" presStyleLbl="node1" presStyleIdx="1" presStyleCnt="3"/>
      <dgm:spPr/>
      <dgm:t>
        <a:bodyPr/>
        <a:lstStyle/>
        <a:p>
          <a:endParaRPr lang="pl-PL"/>
        </a:p>
      </dgm:t>
    </dgm:pt>
    <dgm:pt modelId="{E5186078-A2D1-4653-8C2F-4EEE3E12586C}" type="pres">
      <dgm:prSet presAssocID="{D0124451-C29C-412E-BD3A-7063D72D78EF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F66188E-45C8-457A-A663-823443936297}" type="pres">
      <dgm:prSet presAssocID="{D0124451-C29C-412E-BD3A-7063D72D78EF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FAEEAC-197A-4D7D-9AC8-7E8D1A9B6977}" type="pres">
      <dgm:prSet presAssocID="{AD19B8F1-0528-459A-BA72-4DDA36D16563}" presName="hSp" presStyleCnt="0"/>
      <dgm:spPr/>
    </dgm:pt>
    <dgm:pt modelId="{9399E747-CCC6-4377-BD99-AF36FF7CAF41}" type="pres">
      <dgm:prSet presAssocID="{AD19B8F1-0528-459A-BA72-4DDA36D16563}" presName="vProcSp" presStyleCnt="0"/>
      <dgm:spPr/>
    </dgm:pt>
    <dgm:pt modelId="{8A302A8E-2CB2-456C-851D-107769AD4DCF}" type="pres">
      <dgm:prSet presAssocID="{AD19B8F1-0528-459A-BA72-4DDA36D16563}" presName="vSp1" presStyleCnt="0"/>
      <dgm:spPr/>
    </dgm:pt>
    <dgm:pt modelId="{C3826D2C-32CE-4E69-AB15-69AC4FDF7A89}" type="pres">
      <dgm:prSet presAssocID="{AD19B8F1-0528-459A-BA72-4DDA36D16563}" presName="simulatedConn" presStyleLbl="solidFgAcc1" presStyleIdx="1" presStyleCnt="2"/>
      <dgm:spPr/>
    </dgm:pt>
    <dgm:pt modelId="{B087DCF4-D290-452A-89A5-C3BBCD587AA2}" type="pres">
      <dgm:prSet presAssocID="{AD19B8F1-0528-459A-BA72-4DDA36D16563}" presName="vSp2" presStyleCnt="0"/>
      <dgm:spPr/>
    </dgm:pt>
    <dgm:pt modelId="{82DB04C1-0560-4AE3-BF0C-59D0B4244702}" type="pres">
      <dgm:prSet presAssocID="{AD19B8F1-0528-459A-BA72-4DDA36D16563}" presName="sibTrans" presStyleCnt="0"/>
      <dgm:spPr/>
    </dgm:pt>
    <dgm:pt modelId="{A55FA8E7-3692-46B0-B7AB-D10297020B53}" type="pres">
      <dgm:prSet presAssocID="{1C32CC81-9276-4359-B597-68822D299668}" presName="compositeNode" presStyleCnt="0">
        <dgm:presLayoutVars>
          <dgm:bulletEnabled val="1"/>
        </dgm:presLayoutVars>
      </dgm:prSet>
      <dgm:spPr/>
    </dgm:pt>
    <dgm:pt modelId="{B40125AD-358D-4A8E-9CD0-787EB57C4361}" type="pres">
      <dgm:prSet presAssocID="{1C32CC81-9276-4359-B597-68822D299668}" presName="bgRect" presStyleLbl="node1" presStyleIdx="2" presStyleCnt="3"/>
      <dgm:spPr/>
      <dgm:t>
        <a:bodyPr/>
        <a:lstStyle/>
        <a:p>
          <a:endParaRPr lang="pl-PL"/>
        </a:p>
      </dgm:t>
    </dgm:pt>
    <dgm:pt modelId="{6611116E-2909-4965-A1C5-C63EC179D699}" type="pres">
      <dgm:prSet presAssocID="{1C32CC81-9276-4359-B597-68822D29966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265A89-99CC-4591-9FFB-89ACA85F8E4F}" type="pres">
      <dgm:prSet presAssocID="{1C32CC81-9276-4359-B597-68822D29966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0B7A4C7-7724-4B85-BB67-EBB0827CB4D7}" type="presOf" srcId="{1E8B4FCA-85B1-4D60-962A-9059F60EF995}" destId="{B8E3C0C9-8E2B-4BAE-B4EF-4EDC40EF5396}" srcOrd="1" destOrd="0" presId="urn:microsoft.com/office/officeart/2005/8/layout/hProcess7#1"/>
    <dgm:cxn modelId="{1D37AAE4-4C37-4005-B950-CFF5192D6C59}" srcId="{0C065D53-AA19-4C08-B4EB-378B8AF61D4E}" destId="{1C32CC81-9276-4359-B597-68822D299668}" srcOrd="2" destOrd="0" parTransId="{73FC94D4-4E6A-46B7-9A22-8FA414EF99E4}" sibTransId="{9D47D7C2-0E2F-42DC-8DED-A498C1AAD9A7}"/>
    <dgm:cxn modelId="{D53EDE39-C0D4-4AD6-BB31-C2D88D92AD72}" type="presOf" srcId="{D0124451-C29C-412E-BD3A-7063D72D78EF}" destId="{D7560F59-831E-4813-ACF6-3C445CD0E3B8}" srcOrd="0" destOrd="0" presId="urn:microsoft.com/office/officeart/2005/8/layout/hProcess7#1"/>
    <dgm:cxn modelId="{C8F5BA09-27A6-4A25-9105-FD8624F7B837}" type="presOf" srcId="{35EFA2FF-B38D-403D-B00D-B4EC4D63A9C6}" destId="{CD82C20B-0699-486C-BCCD-0F3D2D11DACF}" srcOrd="0" destOrd="0" presId="urn:microsoft.com/office/officeart/2005/8/layout/hProcess7#1"/>
    <dgm:cxn modelId="{323D7DC6-808B-4C35-A30D-E4F6F4FE4F08}" srcId="{1C32CC81-9276-4359-B597-68822D299668}" destId="{431E9F8E-E20A-4459-B49B-16B10D4242D5}" srcOrd="0" destOrd="0" parTransId="{C3241092-8E9C-4AA2-9A2B-1EE3CA1BE9CA}" sibTransId="{2D24B662-BCD0-447B-B225-50161E58B1E2}"/>
    <dgm:cxn modelId="{E664D3C3-A3ED-4A57-BFB7-FF5234626B5D}" srcId="{0C065D53-AA19-4C08-B4EB-378B8AF61D4E}" destId="{1E8B4FCA-85B1-4D60-962A-9059F60EF995}" srcOrd="0" destOrd="0" parTransId="{AAB8A96E-C923-4E34-9566-764FD7B519B6}" sibTransId="{C7537465-DD73-4346-9B95-CEFBA6FADC6B}"/>
    <dgm:cxn modelId="{2C61357C-B98E-477C-A244-65F29F4BE8C6}" type="presOf" srcId="{1C32CC81-9276-4359-B597-68822D299668}" destId="{B40125AD-358D-4A8E-9CD0-787EB57C4361}" srcOrd="0" destOrd="0" presId="urn:microsoft.com/office/officeart/2005/8/layout/hProcess7#1"/>
    <dgm:cxn modelId="{97C1DA72-6E6B-40C3-A6F8-2A0A906E071F}" type="presOf" srcId="{D0124451-C29C-412E-BD3A-7063D72D78EF}" destId="{E5186078-A2D1-4653-8C2F-4EEE3E12586C}" srcOrd="1" destOrd="0" presId="urn:microsoft.com/office/officeart/2005/8/layout/hProcess7#1"/>
    <dgm:cxn modelId="{1435E7AC-DBBE-41A1-94E0-202ACFA5A8EA}" srcId="{D0124451-C29C-412E-BD3A-7063D72D78EF}" destId="{BB7291EA-8F07-402F-BF3B-37B41D74E265}" srcOrd="0" destOrd="0" parTransId="{FE976FF0-6D63-40DE-BCA7-399256C5D074}" sibTransId="{CD025BEF-ABC0-40AD-91BD-06344E3C21C3}"/>
    <dgm:cxn modelId="{17D0C095-BFDC-4466-8CBF-6DEFAED5C9B3}" srcId="{0C065D53-AA19-4C08-B4EB-378B8AF61D4E}" destId="{D0124451-C29C-412E-BD3A-7063D72D78EF}" srcOrd="1" destOrd="0" parTransId="{C33F815A-5F55-4FF8-89AE-3AE693F36DB5}" sibTransId="{AD19B8F1-0528-459A-BA72-4DDA36D16563}"/>
    <dgm:cxn modelId="{F6AB6F24-C3E1-44C6-9F7D-F96AAF952766}" type="presOf" srcId="{1E8B4FCA-85B1-4D60-962A-9059F60EF995}" destId="{6ED385FE-C40F-4FF2-ACA3-4D37676F028B}" srcOrd="0" destOrd="0" presId="urn:microsoft.com/office/officeart/2005/8/layout/hProcess7#1"/>
    <dgm:cxn modelId="{05E118AD-F4CD-4EC8-9A3A-518FC9E2398F}" srcId="{1E8B4FCA-85B1-4D60-962A-9059F60EF995}" destId="{35EFA2FF-B38D-403D-B00D-B4EC4D63A9C6}" srcOrd="0" destOrd="0" parTransId="{F3B6FBAC-4C2D-4A46-B786-A68547EF5EC1}" sibTransId="{7F57C487-DFD8-4B95-A249-3B93A71C00D4}"/>
    <dgm:cxn modelId="{4377C596-EFD2-480F-87E1-3436FA183DEE}" type="presOf" srcId="{431E9F8E-E20A-4459-B49B-16B10D4242D5}" destId="{D7265A89-99CC-4591-9FFB-89ACA85F8E4F}" srcOrd="0" destOrd="0" presId="urn:microsoft.com/office/officeart/2005/8/layout/hProcess7#1"/>
    <dgm:cxn modelId="{766DE9C6-FD25-47EC-8C08-75B19A5F8A0B}" type="presOf" srcId="{BB7291EA-8F07-402F-BF3B-37B41D74E265}" destId="{FF66188E-45C8-457A-A663-823443936297}" srcOrd="0" destOrd="0" presId="urn:microsoft.com/office/officeart/2005/8/layout/hProcess7#1"/>
    <dgm:cxn modelId="{06E9E354-BFE0-4534-A65C-172034AE50CB}" type="presOf" srcId="{0C065D53-AA19-4C08-B4EB-378B8AF61D4E}" destId="{C839620D-7076-47DF-97E2-786BF289A9EC}" srcOrd="0" destOrd="0" presId="urn:microsoft.com/office/officeart/2005/8/layout/hProcess7#1"/>
    <dgm:cxn modelId="{26CA0367-2008-4BC7-A8B8-420EFDACE121}" type="presOf" srcId="{1C32CC81-9276-4359-B597-68822D299668}" destId="{6611116E-2909-4965-A1C5-C63EC179D699}" srcOrd="1" destOrd="0" presId="urn:microsoft.com/office/officeart/2005/8/layout/hProcess7#1"/>
    <dgm:cxn modelId="{D5E39D89-C826-42DD-BCBF-9900FF4AEFB3}" type="presParOf" srcId="{C839620D-7076-47DF-97E2-786BF289A9EC}" destId="{E0DF1525-90F2-42F3-8675-6AFE48B5BE8F}" srcOrd="0" destOrd="0" presId="urn:microsoft.com/office/officeart/2005/8/layout/hProcess7#1"/>
    <dgm:cxn modelId="{EB34F93F-6AC2-4388-B689-231CC7656C32}" type="presParOf" srcId="{E0DF1525-90F2-42F3-8675-6AFE48B5BE8F}" destId="{6ED385FE-C40F-4FF2-ACA3-4D37676F028B}" srcOrd="0" destOrd="0" presId="urn:microsoft.com/office/officeart/2005/8/layout/hProcess7#1"/>
    <dgm:cxn modelId="{A600B2EE-14F3-4CE0-BCDD-5014481DADAB}" type="presParOf" srcId="{E0DF1525-90F2-42F3-8675-6AFE48B5BE8F}" destId="{B8E3C0C9-8E2B-4BAE-B4EF-4EDC40EF5396}" srcOrd="1" destOrd="0" presId="urn:microsoft.com/office/officeart/2005/8/layout/hProcess7#1"/>
    <dgm:cxn modelId="{AAFFE93A-0059-4442-848B-4317C8AEE198}" type="presParOf" srcId="{E0DF1525-90F2-42F3-8675-6AFE48B5BE8F}" destId="{CD82C20B-0699-486C-BCCD-0F3D2D11DACF}" srcOrd="2" destOrd="0" presId="urn:microsoft.com/office/officeart/2005/8/layout/hProcess7#1"/>
    <dgm:cxn modelId="{8422C978-B399-43AE-9A12-1A6F7CF97EA2}" type="presParOf" srcId="{C839620D-7076-47DF-97E2-786BF289A9EC}" destId="{0110ECC0-C27E-4035-BD04-CACE26A28260}" srcOrd="1" destOrd="0" presId="urn:microsoft.com/office/officeart/2005/8/layout/hProcess7#1"/>
    <dgm:cxn modelId="{7033C697-87C9-4914-B666-0828CF52328D}" type="presParOf" srcId="{C839620D-7076-47DF-97E2-786BF289A9EC}" destId="{5AF97C2C-3412-4A22-BD06-1001FD63E23D}" srcOrd="2" destOrd="0" presId="urn:microsoft.com/office/officeart/2005/8/layout/hProcess7#1"/>
    <dgm:cxn modelId="{B723C9BB-64E1-41CE-BFA5-98B1D5C213AA}" type="presParOf" srcId="{5AF97C2C-3412-4A22-BD06-1001FD63E23D}" destId="{7E56E5C4-EE75-45ED-AE0F-0F7AC6F3D01C}" srcOrd="0" destOrd="0" presId="urn:microsoft.com/office/officeart/2005/8/layout/hProcess7#1"/>
    <dgm:cxn modelId="{DEA2F584-3409-441B-A345-076888458854}" type="presParOf" srcId="{5AF97C2C-3412-4A22-BD06-1001FD63E23D}" destId="{FB543BA9-3D92-4623-B9A2-340BEE8D8FEC}" srcOrd="1" destOrd="0" presId="urn:microsoft.com/office/officeart/2005/8/layout/hProcess7#1"/>
    <dgm:cxn modelId="{CE00EE79-CDE1-40A5-B8FF-8BB34ECFE0D6}" type="presParOf" srcId="{5AF97C2C-3412-4A22-BD06-1001FD63E23D}" destId="{D38D59DC-7F3C-4A35-B64C-D7FE826E4309}" srcOrd="2" destOrd="0" presId="urn:microsoft.com/office/officeart/2005/8/layout/hProcess7#1"/>
    <dgm:cxn modelId="{3BD09EA4-D857-400F-8C22-1CA8BBDD4B43}" type="presParOf" srcId="{C839620D-7076-47DF-97E2-786BF289A9EC}" destId="{85F197EB-E62A-4AE5-927A-712FDCA2F679}" srcOrd="3" destOrd="0" presId="urn:microsoft.com/office/officeart/2005/8/layout/hProcess7#1"/>
    <dgm:cxn modelId="{95356745-C881-4F88-8E07-80D3BF4A74BB}" type="presParOf" srcId="{C839620D-7076-47DF-97E2-786BF289A9EC}" destId="{107473D1-26CF-4567-8AB3-E69DC9921963}" srcOrd="4" destOrd="0" presId="urn:microsoft.com/office/officeart/2005/8/layout/hProcess7#1"/>
    <dgm:cxn modelId="{23AA894A-C1E3-4B25-8FD0-3CF80F0162A9}" type="presParOf" srcId="{107473D1-26CF-4567-8AB3-E69DC9921963}" destId="{D7560F59-831E-4813-ACF6-3C445CD0E3B8}" srcOrd="0" destOrd="0" presId="urn:microsoft.com/office/officeart/2005/8/layout/hProcess7#1"/>
    <dgm:cxn modelId="{5FCAF310-3ED3-4172-8732-1F3F1EAD0FEF}" type="presParOf" srcId="{107473D1-26CF-4567-8AB3-E69DC9921963}" destId="{E5186078-A2D1-4653-8C2F-4EEE3E12586C}" srcOrd="1" destOrd="0" presId="urn:microsoft.com/office/officeart/2005/8/layout/hProcess7#1"/>
    <dgm:cxn modelId="{C96D6557-15B9-4F4B-B027-2E4DC2EEE5DA}" type="presParOf" srcId="{107473D1-26CF-4567-8AB3-E69DC9921963}" destId="{FF66188E-45C8-457A-A663-823443936297}" srcOrd="2" destOrd="0" presId="urn:microsoft.com/office/officeart/2005/8/layout/hProcess7#1"/>
    <dgm:cxn modelId="{9D1CA62F-5189-4489-995F-7FFE4D634359}" type="presParOf" srcId="{C839620D-7076-47DF-97E2-786BF289A9EC}" destId="{23FAEEAC-197A-4D7D-9AC8-7E8D1A9B6977}" srcOrd="5" destOrd="0" presId="urn:microsoft.com/office/officeart/2005/8/layout/hProcess7#1"/>
    <dgm:cxn modelId="{6820FA63-7E09-4720-B061-DC283FD7556D}" type="presParOf" srcId="{C839620D-7076-47DF-97E2-786BF289A9EC}" destId="{9399E747-CCC6-4377-BD99-AF36FF7CAF41}" srcOrd="6" destOrd="0" presId="urn:microsoft.com/office/officeart/2005/8/layout/hProcess7#1"/>
    <dgm:cxn modelId="{59587936-C43A-4223-827A-25D325EDB674}" type="presParOf" srcId="{9399E747-CCC6-4377-BD99-AF36FF7CAF41}" destId="{8A302A8E-2CB2-456C-851D-107769AD4DCF}" srcOrd="0" destOrd="0" presId="urn:microsoft.com/office/officeart/2005/8/layout/hProcess7#1"/>
    <dgm:cxn modelId="{D4A3430E-1CDA-449B-8869-66D8A470D3A5}" type="presParOf" srcId="{9399E747-CCC6-4377-BD99-AF36FF7CAF41}" destId="{C3826D2C-32CE-4E69-AB15-69AC4FDF7A89}" srcOrd="1" destOrd="0" presId="urn:microsoft.com/office/officeart/2005/8/layout/hProcess7#1"/>
    <dgm:cxn modelId="{3CB3DC7F-983F-4D0D-AE28-B4E8F3223F94}" type="presParOf" srcId="{9399E747-CCC6-4377-BD99-AF36FF7CAF41}" destId="{B087DCF4-D290-452A-89A5-C3BBCD587AA2}" srcOrd="2" destOrd="0" presId="urn:microsoft.com/office/officeart/2005/8/layout/hProcess7#1"/>
    <dgm:cxn modelId="{8D77BE39-F451-4557-A15E-80478F3E1BB0}" type="presParOf" srcId="{C839620D-7076-47DF-97E2-786BF289A9EC}" destId="{82DB04C1-0560-4AE3-BF0C-59D0B4244702}" srcOrd="7" destOrd="0" presId="urn:microsoft.com/office/officeart/2005/8/layout/hProcess7#1"/>
    <dgm:cxn modelId="{B1F56DF5-BBAA-4E87-822A-515F33F64DDB}" type="presParOf" srcId="{C839620D-7076-47DF-97E2-786BF289A9EC}" destId="{A55FA8E7-3692-46B0-B7AB-D10297020B53}" srcOrd="8" destOrd="0" presId="urn:microsoft.com/office/officeart/2005/8/layout/hProcess7#1"/>
    <dgm:cxn modelId="{4466C40D-7D09-4CBB-B2F9-786F61ED3305}" type="presParOf" srcId="{A55FA8E7-3692-46B0-B7AB-D10297020B53}" destId="{B40125AD-358D-4A8E-9CD0-787EB57C4361}" srcOrd="0" destOrd="0" presId="urn:microsoft.com/office/officeart/2005/8/layout/hProcess7#1"/>
    <dgm:cxn modelId="{208497E3-5BEE-4979-935E-1C493B6977CF}" type="presParOf" srcId="{A55FA8E7-3692-46B0-B7AB-D10297020B53}" destId="{6611116E-2909-4965-A1C5-C63EC179D699}" srcOrd="1" destOrd="0" presId="urn:microsoft.com/office/officeart/2005/8/layout/hProcess7#1"/>
    <dgm:cxn modelId="{C0AF4416-50E7-4625-B384-569152204C9F}" type="presParOf" srcId="{A55FA8E7-3692-46B0-B7AB-D10297020B53}" destId="{D7265A89-99CC-4591-9FFB-89ACA85F8E4F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D385FE-C40F-4FF2-ACA3-4D37676F028B}">
      <dsp:nvSpPr>
        <dsp:cNvPr id="0" name=""/>
        <dsp:cNvSpPr/>
      </dsp:nvSpPr>
      <dsp:spPr>
        <a:xfrm>
          <a:off x="622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000" kern="1200"/>
        </a:p>
      </dsp:txBody>
      <dsp:txXfrm rot="16200000">
        <a:off x="-1050033" y="1705490"/>
        <a:ext cx="2637361" cy="536049"/>
      </dsp:txXfrm>
    </dsp:sp>
    <dsp:sp modelId="{CD82C20B-0699-486C-BCCD-0F3D2D11DACF}">
      <dsp:nvSpPr>
        <dsp:cNvPr id="0" name=""/>
        <dsp:cNvSpPr/>
      </dsp:nvSpPr>
      <dsp:spPr>
        <a:xfrm>
          <a:off x="536671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8882" rIns="0" bIns="0" numCol="1" spcCol="1270" anchor="t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800" kern="1200"/>
        </a:p>
      </dsp:txBody>
      <dsp:txXfrm>
        <a:off x="536671" y="654834"/>
        <a:ext cx="1996783" cy="3216294"/>
      </dsp:txXfrm>
    </dsp:sp>
    <dsp:sp modelId="{D7560F59-831E-4813-ACF6-3C445CD0E3B8}">
      <dsp:nvSpPr>
        <dsp:cNvPr id="0" name=""/>
        <dsp:cNvSpPr/>
      </dsp:nvSpPr>
      <dsp:spPr>
        <a:xfrm>
          <a:off x="2774677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000" kern="1200"/>
        </a:p>
      </dsp:txBody>
      <dsp:txXfrm rot="16200000">
        <a:off x="1724020" y="1705490"/>
        <a:ext cx="2637361" cy="536049"/>
      </dsp:txXfrm>
    </dsp:sp>
    <dsp:sp modelId="{FB543BA9-3D92-4623-B9A2-340BEE8D8FEC}">
      <dsp:nvSpPr>
        <dsp:cNvPr id="0" name=""/>
        <dsp:cNvSpPr/>
      </dsp:nvSpPr>
      <dsp:spPr>
        <a:xfrm rot="5400000">
          <a:off x="2551860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66188E-45C8-457A-A663-823443936297}">
      <dsp:nvSpPr>
        <dsp:cNvPr id="0" name=""/>
        <dsp:cNvSpPr/>
      </dsp:nvSpPr>
      <dsp:spPr>
        <a:xfrm>
          <a:off x="3310726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8882" rIns="0" bIns="0" numCol="1" spcCol="1270" anchor="t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800" kern="1200"/>
        </a:p>
      </dsp:txBody>
      <dsp:txXfrm>
        <a:off x="3310726" y="654834"/>
        <a:ext cx="1996783" cy="3216294"/>
      </dsp:txXfrm>
    </dsp:sp>
    <dsp:sp modelId="{B40125AD-358D-4A8E-9CD0-787EB57C4361}">
      <dsp:nvSpPr>
        <dsp:cNvPr id="0" name=""/>
        <dsp:cNvSpPr/>
      </dsp:nvSpPr>
      <dsp:spPr>
        <a:xfrm>
          <a:off x="5548731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000" kern="1200"/>
        </a:p>
      </dsp:txBody>
      <dsp:txXfrm rot="16200000">
        <a:off x="4498075" y="1705490"/>
        <a:ext cx="2637361" cy="536049"/>
      </dsp:txXfrm>
    </dsp:sp>
    <dsp:sp modelId="{C3826D2C-32CE-4E69-AB15-69AC4FDF7A89}">
      <dsp:nvSpPr>
        <dsp:cNvPr id="0" name=""/>
        <dsp:cNvSpPr/>
      </dsp:nvSpPr>
      <dsp:spPr>
        <a:xfrm rot="5400000">
          <a:off x="5325914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65A89-99CC-4591-9FFB-89ACA85F8E4F}">
      <dsp:nvSpPr>
        <dsp:cNvPr id="0" name=""/>
        <dsp:cNvSpPr/>
      </dsp:nvSpPr>
      <dsp:spPr>
        <a:xfrm>
          <a:off x="6084780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8882" rIns="0" bIns="0" numCol="1" spcCol="1270" anchor="t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800" kern="1200"/>
        </a:p>
      </dsp:txBody>
      <dsp:txXfrm>
        <a:off x="6084780" y="654834"/>
        <a:ext cx="1996783" cy="3216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23.11.2017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>
                <a:solidFill>
                  <a:srgbClr val="333333"/>
                </a:solidFill>
                <a:latin typeface="Open Sans"/>
              </a:rPr>
              <a:t>ŚWIADCZENIA RODZINNE</a:t>
            </a:r>
            <a:endParaRPr lang="pl-PL" sz="2800" b="1" i="0" cap="all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20489" name="pole tekstowe 9"/>
          <p:cNvSpPr txBox="1">
            <a:spLocks noChangeArrowheads="1"/>
          </p:cNvSpPr>
          <p:nvPr/>
        </p:nvSpPr>
        <p:spPr bwMode="auto">
          <a:xfrm rot="10800000" flipV="1">
            <a:off x="1187624" y="1550660"/>
            <a:ext cx="71342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l-PL" sz="2400" dirty="0">
                <a:latin typeface="Arial"/>
              </a:rPr>
              <a:t>6) członkowi rodziny przysługuje na dziecko zasiłek rodzinny za granicą, chyba że przepisy o koordynacji systemów zabezpieczenia społecznego lub dwustronne umowy o zabezpieczeniu społecznym stanowią inaczej.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20488" name="Prostokąt 12"/>
          <p:cNvSpPr>
            <a:spLocks noChangeArrowheads="1"/>
          </p:cNvSpPr>
          <p:nvPr/>
        </p:nvSpPr>
        <p:spPr bwMode="auto">
          <a:xfrm>
            <a:off x="1339998" y="1067445"/>
            <a:ext cx="7056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Kryterium dochodowe</a:t>
            </a:r>
            <a:r>
              <a:rPr lang="pl-PL" sz="2400" dirty="0" smtClean="0"/>
              <a:t> </a:t>
            </a:r>
            <a:endParaRPr lang="pl-PL" sz="2400" b="1" i="1" dirty="0"/>
          </a:p>
        </p:txBody>
      </p:sp>
      <p:sp>
        <p:nvSpPr>
          <p:cNvPr id="20489" name="pole tekstowe 9"/>
          <p:cNvSpPr txBox="1">
            <a:spLocks noChangeArrowheads="1"/>
          </p:cNvSpPr>
          <p:nvPr/>
        </p:nvSpPr>
        <p:spPr bwMode="auto">
          <a:xfrm rot="10800000" flipV="1">
            <a:off x="1187623" y="2336105"/>
            <a:ext cx="777686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Przyznanie prawa do zasiłku rodzinnego uzależnione jest m.in. od spełnienia 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kryterium dochodowego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.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Zasiłek rodzinny przysługuje, jeżeli przeciętny miesięczny dochód rodziny w przeliczeniu na osobę albo dochód osoby uczącej się nie przekracza kwoty 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674,00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zł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259632" y="5301208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UWAGA!!!</a:t>
            </a:r>
          </a:p>
          <a:p>
            <a:r>
              <a:rPr lang="pl-PL" b="1" dirty="0" smtClean="0"/>
              <a:t>Kwota określona w art. 5 ustawy o świadczeniach rodzinnych jest nieaktualna!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0488" name="Prostokąt 12"/>
          <p:cNvSpPr>
            <a:spLocks noChangeArrowheads="1"/>
          </p:cNvSpPr>
          <p:nvPr/>
        </p:nvSpPr>
        <p:spPr bwMode="auto">
          <a:xfrm>
            <a:off x="1339998" y="1067445"/>
            <a:ext cx="7056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Kryterium dochodowe</a:t>
            </a:r>
            <a:r>
              <a:rPr lang="pl-PL" sz="2400" dirty="0" smtClean="0">
                <a:solidFill>
                  <a:prstClr val="black"/>
                </a:solidFill>
              </a:rPr>
              <a:t> </a:t>
            </a:r>
            <a:endParaRPr lang="pl-PL" sz="2400" b="1" i="1" dirty="0">
              <a:solidFill>
                <a:prstClr val="black"/>
              </a:solidFill>
            </a:endParaRPr>
          </a:p>
        </p:txBody>
      </p:sp>
      <p:sp>
        <p:nvSpPr>
          <p:cNvPr id="20489" name="pole tekstowe 9"/>
          <p:cNvSpPr txBox="1">
            <a:spLocks noChangeArrowheads="1"/>
          </p:cNvSpPr>
          <p:nvPr/>
        </p:nvSpPr>
        <p:spPr bwMode="auto">
          <a:xfrm rot="10800000" flipV="1">
            <a:off x="1187623" y="2155286"/>
            <a:ext cx="7776864" cy="2762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pl-PL" sz="2000" dirty="0">
                <a:latin typeface="Arial"/>
                <a:ea typeface="Times New Roman"/>
                <a:cs typeface="Times New Roman"/>
              </a:rPr>
              <a:t>Zgodnie z art</a:t>
            </a:r>
            <a:r>
              <a:rPr lang="pl-PL" sz="2000" dirty="0" smtClean="0">
                <a:latin typeface="Arial"/>
                <a:ea typeface="Times New Roman"/>
                <a:cs typeface="Times New Roman"/>
              </a:rPr>
              <a:t>. 32 </a:t>
            </a:r>
            <a:r>
              <a:rPr lang="pl-PL" sz="2000" dirty="0">
                <a:latin typeface="Arial"/>
                <a:ea typeface="Times New Roman"/>
                <a:cs typeface="Times New Roman"/>
              </a:rPr>
              <a:t>ustawy z dnia 7 lipca 2017 r. o zmianie niektórych ustaw związanych z systemami wsparcia rodzin (</a:t>
            </a:r>
            <a:r>
              <a:rPr lang="pl-PL" sz="2000" dirty="0" err="1">
                <a:latin typeface="Arial"/>
                <a:ea typeface="Times New Roman"/>
                <a:cs typeface="Times New Roman"/>
              </a:rPr>
              <a:t>Dz.U</a:t>
            </a:r>
            <a:r>
              <a:rPr lang="pl-PL" sz="2000" dirty="0">
                <a:latin typeface="Arial"/>
                <a:ea typeface="Times New Roman"/>
                <a:cs typeface="Times New Roman"/>
              </a:rPr>
              <a:t>. z 2017 r., poz.1428) od dnia 1 listopada 2017 r. do dnia 31 października 2018 r.:</a:t>
            </a:r>
            <a:endParaRPr lang="pl-PL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pl-PL" sz="2000" dirty="0">
                <a:latin typeface="Arial"/>
                <a:ea typeface="Times New Roman"/>
                <a:cs typeface="Times New Roman"/>
              </a:rPr>
              <a:t>Zasiłek rodzinny przysługuje osobom, jeżeli przeciętny miesięczny dochód rodziny w przeliczeniu na osobę albo dochód osoby uczącej się nie przekracza kwoty</a:t>
            </a:r>
            <a:r>
              <a:rPr lang="pl-PL" sz="2000" dirty="0" smtClean="0">
                <a:latin typeface="Arial"/>
                <a:ea typeface="Times New Roman"/>
                <a:cs typeface="Times New Roman"/>
              </a:rPr>
              <a:t>: 674 zł (764 zł)</a:t>
            </a:r>
            <a:endParaRPr lang="pl-PL" sz="28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259632" y="5301208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UWAGA!!!</a:t>
            </a:r>
          </a:p>
          <a:p>
            <a:r>
              <a:rPr lang="pl-PL" b="1" dirty="0" smtClean="0">
                <a:solidFill>
                  <a:prstClr val="black"/>
                </a:solidFill>
              </a:rPr>
              <a:t>Kwota określona w art. 5 ustawy o świadczeniach rodzinnych jest nieaktualna!</a:t>
            </a:r>
            <a:endParaRPr lang="pl-PL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6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20489" name="pole tekstowe 9"/>
          <p:cNvSpPr txBox="1">
            <a:spLocks noChangeArrowheads="1"/>
          </p:cNvSpPr>
          <p:nvPr/>
        </p:nvSpPr>
        <p:spPr bwMode="auto">
          <a:xfrm rot="10800000" flipV="1">
            <a:off x="1331640" y="1412776"/>
            <a:ext cx="713422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gdy członkiem rodziny jest dziecko legitymujące się orzeczeniem o niepełnosprawności lub orzeczeniem o umiarkowanym albo o znacznym stopniu niepełnosprawności, zasiłek rodzinny przysługuje, jeżeli przeciętny miesięczny dochód rodziny w przeliczeniu na osobę albo dochód osoby uczącej się nie przekracza kwoty </a:t>
            </a:r>
            <a:r>
              <a:rPr lang="pl-PL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764,00 </a:t>
            </a:r>
            <a:r>
              <a:rPr lang="pl-PL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zł</a:t>
            </a:r>
            <a:r>
              <a:rPr lang="pl-P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(§ 1 ust.2 Rozporządzenia RM z dnia  z dnia 7 sierpnia 2015 r. w sprawie wysokości dochodu rodziny albo dochodu osoby uczącej się …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endParaRPr lang="pl-PL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115616" y="5661248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UWAGA!!!</a:t>
            </a:r>
          </a:p>
          <a:p>
            <a:r>
              <a:rPr lang="pl-PL" b="1" dirty="0" smtClean="0"/>
              <a:t>Kwota określona w art. 5 ustawy o świadczeniach rodzinnych jest nieaktualna!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0489" name="pole tekstowe 9"/>
          <p:cNvSpPr txBox="1">
            <a:spLocks noChangeArrowheads="1"/>
          </p:cNvSpPr>
          <p:nvPr/>
        </p:nvSpPr>
        <p:spPr bwMode="auto">
          <a:xfrm rot="10800000" flipV="1">
            <a:off x="1403648" y="1020799"/>
            <a:ext cx="7134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Dodatki </a:t>
            </a:r>
            <a:r>
              <a:rPr lang="pl-PL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 zasiłku rodzinnego:</a:t>
            </a:r>
          </a:p>
        </p:txBody>
      </p:sp>
    </p:spTree>
    <p:extLst>
      <p:ext uri="{BB962C8B-B14F-4D97-AF65-F5344CB8AC3E}">
        <p14:creationId xmlns:p14="http://schemas.microsoft.com/office/powerpoint/2010/main" val="215180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20489" name="pole tekstowe 9"/>
          <p:cNvSpPr txBox="1">
            <a:spLocks noChangeArrowheads="1"/>
          </p:cNvSpPr>
          <p:nvPr/>
        </p:nvSpPr>
        <p:spPr bwMode="auto">
          <a:xfrm rot="10800000" flipV="1">
            <a:off x="1403648" y="1446084"/>
            <a:ext cx="7134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latin typeface="Georgia"/>
              </a:rPr>
              <a:t>Dodatek z tytułu urodzenia dziecka</a:t>
            </a:r>
            <a:endParaRPr lang="pl-PL" sz="2400" b="1" i="0" dirty="0">
              <a:effectLst/>
              <a:latin typeface="Georgia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475656" y="2492896"/>
            <a:ext cx="7056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>
                <a:latin typeface="Arial"/>
              </a:rPr>
              <a:t>Dodatek z tytułu urodzenia dziecka przysługuje</a:t>
            </a:r>
            <a:r>
              <a:rPr lang="pl-PL" sz="2000" b="1" dirty="0" smtClean="0">
                <a:latin typeface="Arial"/>
              </a:rPr>
              <a:t>:</a:t>
            </a:r>
          </a:p>
          <a:p>
            <a:pPr algn="just"/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1) matce lub ojcu albo opiekunowi prawnemu dziecka</a:t>
            </a:r>
            <a:r>
              <a:rPr lang="pl-PL" sz="2000" dirty="0" smtClean="0">
                <a:latin typeface="Arial"/>
              </a:rPr>
              <a:t>;</a:t>
            </a:r>
          </a:p>
          <a:p>
            <a:pPr algn="just"/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2) opiekunowi faktycznemu dziecka w wieku do ukończenia przez dziecko pierwszego roku życia, jeżeli nie został przyznany rodzicom lub opiekunowi prawnemu dziecka.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W przypadku wystąpienia o przysposobienie więcej niż jednego dziecka lub urodzenia więcej niż jednego dziecka podczas jednego porodu dodatek przysługuje na każde dziecko.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373188" y="1484784"/>
            <a:ext cx="70567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Dodatek z tytułu urodzenia dziecka przysługuje, jeśli matka dziecka pozostawała pod opieką medyczną nie później </a:t>
            </a:r>
            <a:r>
              <a:rPr lang="pl-PL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niż </a:t>
            </a:r>
            <a:r>
              <a:rPr lang="pl-PL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od 10 tygodnia ciąży</a:t>
            </a:r>
            <a:r>
              <a:rPr lang="pl-PL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pl-PL" sz="2000" dirty="0">
              <a:solidFill>
                <a:prstClr val="black"/>
              </a:solidFill>
              <a:latin typeface="Arial"/>
            </a:endParaRPr>
          </a:p>
          <a:p>
            <a:pPr algn="just"/>
            <a:r>
              <a:rPr lang="pl-PL" sz="2000" b="1" dirty="0">
                <a:solidFill>
                  <a:prstClr val="black"/>
                </a:solidFill>
                <a:latin typeface="Arial"/>
              </a:rPr>
              <a:t>Zaświadczenie o pozostawaniu matki dziecka pod opieką medyczną nie później niż od 10 tygodnia</a:t>
            </a:r>
            <a:r>
              <a:rPr lang="pl-PL" sz="2000" dirty="0">
                <a:solidFill>
                  <a:prstClr val="black"/>
                </a:solidFill>
                <a:latin typeface="Arial"/>
              </a:rPr>
              <a:t> ciąży do dnia porodu może wystawić lekarz lub położna. </a:t>
            </a:r>
            <a:endParaRPr lang="pl-PL" sz="2000" dirty="0" smtClean="0">
              <a:solidFill>
                <a:prstClr val="black"/>
              </a:solidFill>
              <a:latin typeface="Arial"/>
            </a:endParaRPr>
          </a:p>
          <a:p>
            <a:pPr algn="just"/>
            <a:endParaRPr lang="pl-PL" sz="2000" dirty="0">
              <a:solidFill>
                <a:prstClr val="black"/>
              </a:solidFill>
              <a:latin typeface="Arial"/>
            </a:endParaRPr>
          </a:p>
          <a:p>
            <a:pPr algn="just"/>
            <a:r>
              <a:rPr lang="pl-PL" sz="2000" dirty="0" smtClean="0">
                <a:solidFill>
                  <a:prstClr val="black"/>
                </a:solidFill>
                <a:latin typeface="Arial"/>
              </a:rPr>
              <a:t>Warunek </a:t>
            </a:r>
            <a:r>
              <a:rPr lang="pl-PL" sz="2000" dirty="0">
                <a:solidFill>
                  <a:prstClr val="black"/>
                </a:solidFill>
                <a:latin typeface="Arial"/>
              </a:rPr>
              <a:t>udokumentowania pozostawania matki dziecka pod opieką medyczną nie dotyczy osób będących prawnymi albo faktycznymi opiekunami dziecka, a także osób, które przysposobiły dziecko. </a:t>
            </a:r>
          </a:p>
        </p:txBody>
      </p:sp>
    </p:spTree>
    <p:extLst>
      <p:ext uri="{BB962C8B-B14F-4D97-AF65-F5344CB8AC3E}">
        <p14:creationId xmlns:p14="http://schemas.microsoft.com/office/powerpoint/2010/main" val="11418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373188" y="1484784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Nowelizacja</a:t>
            </a:r>
          </a:p>
          <a:p>
            <a:pPr algn="just"/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. 10. 1. Dodatek z tytułu opieki nad dzieckiem w okresie korzystania z urlopu wychowawczego </a:t>
            </a:r>
            <a:endParaRPr lang="pl-PL" sz="2000" b="0" i="0" dirty="0">
              <a:effectLst/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59632" y="1484784"/>
            <a:ext cx="7344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Georgia"/>
              </a:rPr>
              <a:t>Jednorazowa </a:t>
            </a:r>
            <a:r>
              <a:rPr lang="pl-PL" sz="2400" b="1" dirty="0">
                <a:latin typeface="Georgia"/>
              </a:rPr>
              <a:t>zapomoga z tytułu urodzenia się </a:t>
            </a:r>
            <a:r>
              <a:rPr lang="pl-PL" sz="2400" b="1" dirty="0" smtClean="0">
                <a:latin typeface="Georgia"/>
              </a:rPr>
              <a:t>dziecka („becikowe”)</a:t>
            </a:r>
            <a:endParaRPr lang="pl-PL" sz="2400" b="1" i="0" dirty="0">
              <a:effectLst/>
              <a:latin typeface="Georgia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445816" y="2924944"/>
            <a:ext cx="69127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Arial"/>
              </a:rPr>
              <a:t>Zapomoga przysługuje</a:t>
            </a:r>
            <a:r>
              <a:rPr lang="pl-PL" sz="2000" dirty="0" smtClean="0">
                <a:latin typeface="Arial"/>
              </a:rPr>
              <a:t>:</a:t>
            </a:r>
          </a:p>
          <a:p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1. matce lub ojcu dziecka</a:t>
            </a:r>
            <a:r>
              <a:rPr lang="pl-PL" sz="2000" dirty="0" smtClean="0">
                <a:latin typeface="Arial"/>
              </a:rPr>
              <a:t>;</a:t>
            </a:r>
          </a:p>
          <a:p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2. opiekunowi prawnemu dziecka</a:t>
            </a:r>
            <a:r>
              <a:rPr lang="pl-PL" sz="2000" dirty="0" smtClean="0">
                <a:latin typeface="Arial"/>
              </a:rPr>
              <a:t>;</a:t>
            </a:r>
          </a:p>
          <a:p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3. opiekunowi faktycznemu dziecka (oznacza to osobę faktycznie opiekującą się dzieckiem, jeżeli wystąpiła z wnioskiem do sądu rodzinnego o przysposobienie dziecka).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606060"/>
                </a:solidFill>
                <a:latin typeface="Arial"/>
              </a:rPr>
              <a:t> 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547664" y="2060848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>
                <a:latin typeface="Arial"/>
              </a:rPr>
              <a:t>Jednorazowa zapomoga z tytułu urodzenia się dziecka przysługuje jeżeli matka dziecka pozostawała pod opieką medyczną nie później niż od 10 tygodnia ciąży do dnia porodu</a:t>
            </a:r>
            <a:r>
              <a:rPr lang="pl-PL" sz="2000" dirty="0" smtClean="0">
                <a:latin typeface="Arial"/>
              </a:rPr>
              <a:t>.</a:t>
            </a:r>
          </a:p>
          <a:p>
            <a:pPr algn="just"/>
            <a:endParaRPr lang="pl-PL" sz="2000" dirty="0">
              <a:latin typeface="Arial"/>
            </a:endParaRPr>
          </a:p>
          <a:p>
            <a:pPr algn="just"/>
            <a:r>
              <a:rPr lang="pl-PL" sz="2000" b="1" dirty="0">
                <a:latin typeface="Arial"/>
              </a:rPr>
              <a:t>Zaświadczenie o pozostawaniu matki dziecka pod opieką medyczną nie później niż od 10 tygodnia</a:t>
            </a:r>
            <a:r>
              <a:rPr lang="pl-PL" sz="2000" dirty="0">
                <a:latin typeface="Arial"/>
              </a:rPr>
              <a:t> ciąży do dnia porodu może wystawić lekarz lub położna. Warunek udokumentowania pozostawania matki dziecka pod opieką medyczną nie dotyczy osób będących prawnymi albo faktycznymi opiekunami dziecka, a także osób, które przysposobiły dziecko.</a:t>
            </a:r>
            <a:endParaRPr lang="pl-PL" sz="2000" b="0" i="0" dirty="0">
              <a:effectLst/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836679"/>
            <a:ext cx="741682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2400" b="1" dirty="0"/>
              <a:t>Podstawa prawna:</a:t>
            </a:r>
          </a:p>
          <a:p>
            <a:r>
              <a:rPr lang="pl-PL" sz="2400" dirty="0"/>
              <a:t>• Ustawa z dnia 28 listopada 2003 r. o świadczeniach rodzinnych (tekst jednolity Dz. U. z 2015 r., poz. 114 ze zm.).</a:t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1600" y="2060848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>
                <a:latin typeface="Arial"/>
              </a:rPr>
              <a:t>Wniosek o wypłatę jednorazowej zapomogi należy złożyć </a:t>
            </a:r>
            <a:r>
              <a:rPr lang="pl-PL" sz="2000" b="1" dirty="0">
                <a:latin typeface="Arial"/>
              </a:rPr>
              <a:t>w terminie 12 miesięcy od dnia narodzin dziecka</a:t>
            </a:r>
            <a:r>
              <a:rPr lang="pl-PL" sz="2000" dirty="0">
                <a:latin typeface="Arial"/>
              </a:rPr>
              <a:t>. W przypadku gdy wniosek dotyczy dziecka objętego opieką prawną, opieką faktyczną albo dziecka przysposobionego wniosek składa się w terminie 12 miesięcy od dnia objęcia dziecka opieką albo przysposobienia, nie później niż do ukończenia przez dziecko 18-go roku życia. Wniosek złożony po terminie organ właściwy pozostawia </a:t>
            </a:r>
            <a:r>
              <a:rPr lang="pl-PL" sz="2000" dirty="0" smtClean="0">
                <a:latin typeface="Arial"/>
              </a:rPr>
              <a:t>bez rozpoznania</a:t>
            </a:r>
            <a:r>
              <a:rPr lang="pl-PL" sz="2000" dirty="0">
                <a:latin typeface="Arial"/>
              </a:rPr>
              <a:t>.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072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1600" y="2060848"/>
            <a:ext cx="79208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>
                <a:latin typeface="Arial"/>
              </a:rPr>
              <a:t>Od 1 stycznia 2013 r. jednorazowa zapomoga z tytułu urodzenia się dziecka przysługuje matce lub ojcu dziecka, opiekunowi prawnemu albo opiekunowi faktycznemu dziecka, jeżeli </a:t>
            </a:r>
            <a:r>
              <a:rPr lang="pl-PL" sz="2000" b="1" dirty="0">
                <a:latin typeface="Arial"/>
              </a:rPr>
              <a:t>dochód rodziny w przeliczeniu na osobę nie przekroczy kwoty 1922,00 zł </a:t>
            </a:r>
            <a:r>
              <a:rPr lang="pl-PL" sz="2000" b="1" dirty="0" smtClean="0">
                <a:latin typeface="Arial"/>
              </a:rPr>
              <a:t>netto</a:t>
            </a:r>
            <a:r>
              <a:rPr lang="pl-PL" sz="2000" dirty="0" smtClean="0">
                <a:latin typeface="Arial"/>
              </a:rPr>
              <a:t>.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07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1600" y="2060848"/>
            <a:ext cx="79208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>
                <a:solidFill>
                  <a:prstClr val="black"/>
                </a:solidFill>
                <a:latin typeface="Arial"/>
              </a:rPr>
              <a:t>Od 1 stycznia 2013 r. jednorazowa zapomoga z tytułu urodzenia się dziecka przysługuje matce lub ojcu dziecka, opiekunowi prawnemu albo opiekunowi faktycznemu dziecka, jeżeli </a:t>
            </a:r>
            <a:r>
              <a:rPr lang="pl-PL" sz="2000" b="1" dirty="0">
                <a:solidFill>
                  <a:prstClr val="black"/>
                </a:solidFill>
                <a:latin typeface="Arial"/>
              </a:rPr>
              <a:t>dochód rodziny w przeliczeniu na osobę nie przekroczy kwoty 1922,00 zł </a:t>
            </a:r>
            <a:r>
              <a:rPr lang="pl-PL" sz="2000" b="1" dirty="0" smtClean="0">
                <a:solidFill>
                  <a:prstClr val="black"/>
                </a:solidFill>
                <a:latin typeface="Arial"/>
              </a:rPr>
              <a:t>netto</a:t>
            </a:r>
            <a:r>
              <a:rPr lang="pl-PL" sz="2000" dirty="0" smtClean="0">
                <a:solidFill>
                  <a:prstClr val="black"/>
                </a:solidFill>
                <a:latin typeface="Arial"/>
              </a:rPr>
              <a:t>.</a:t>
            </a: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942293" y="4399508"/>
            <a:ext cx="7979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Arial"/>
              </a:rPr>
              <a:t>Jednorazowa zapomoga z tytułu urodzenia się dziecka nie wchodzi aktualnie w zakres przedmiotowy koordynacji systemów zabezpieczenia społecznego. W związku z tym, wykonywanie pracy za granicą przez jednego z rodziców nie ma znaczenia dla właściwości organu do wydania decyzji w sprawie.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120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1" y="1099831"/>
            <a:ext cx="8172400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latin typeface="Arial"/>
              </a:rPr>
              <a:t>Ustalenie prawa do świadczeń rodzinnych oraz ich wypłata następują na wniosek.</a:t>
            </a: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34728" y="2420888"/>
            <a:ext cx="79794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b="1" dirty="0">
                <a:latin typeface="Arial"/>
              </a:rPr>
              <a:t>Świadczenia rodzinne realizuje co do zasady organ właściwy</a:t>
            </a:r>
            <a:r>
              <a:rPr lang="pl-PL" dirty="0">
                <a:latin typeface="Arial"/>
              </a:rPr>
              <a:t> czyli wójt, burmistrz lub prezydent miasta właściwy ze względu na miejsce </a:t>
            </a:r>
            <a:r>
              <a:rPr lang="pl-PL" dirty="0" smtClean="0">
                <a:latin typeface="Arial"/>
              </a:rPr>
              <a:t>zamieszkania wnioskodawcy</a:t>
            </a:r>
            <a:r>
              <a:rPr lang="pl-PL" dirty="0">
                <a:latin typeface="Arial"/>
              </a:rPr>
              <a:t>.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b="1" dirty="0">
                <a:latin typeface="Arial"/>
              </a:rPr>
              <a:t>Wniosek o ustalenie prawa do świadczeń rodzinnych należy złożyć</a:t>
            </a:r>
            <a:r>
              <a:rPr lang="pl-PL" dirty="0">
                <a:latin typeface="Arial"/>
              </a:rPr>
              <a:t> w urzędzie gminy lub miasta właściwym ze względu na miejsce zamieszkania. Realizacja świadczeń rodzinnych może być także przekazana do jednostki organizacyjnej gminy np. do ośrodka pomocy społecznej.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18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Arial"/>
              </a:rPr>
              <a:t>Prawo do świadczeń rodzinnych ustala się od miesiąca, w którym wpłynął wniosek z prawidłowo wypełnionymi dokumentami.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05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66132" y="2249488"/>
            <a:ext cx="768258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b="1" dirty="0">
                <a:solidFill>
                  <a:prstClr val="black"/>
                </a:solidFill>
                <a:latin typeface="Arial"/>
              </a:rPr>
              <a:t>W przypadku złożenia nieprawidłowo wypełnionego wniosku</a:t>
            </a:r>
            <a:r>
              <a:rPr lang="pl-PL" dirty="0">
                <a:solidFill>
                  <a:prstClr val="black"/>
                </a:solidFill>
                <a:latin typeface="Arial"/>
              </a:rPr>
              <a:t> podmiot realizujący świadczenia wzywa pisemnie osobę ubiegającą się o świadczenia do poprawienia lub uzupełnienia wniosku w terminie 14 dni od dnia otrzymania wezwania. Gdy osoba złoży wniosek bez wymaganych dokumentów, podmiot realizujący świadczenia przyjmuje wniosek i wyznacza termin nie krótszy niż 14 dni i nie dłuższy niż 30 dni na uzupełnienie brakujących dokumentów. </a:t>
            </a:r>
            <a:r>
              <a:rPr lang="pl-PL" b="1" dirty="0">
                <a:solidFill>
                  <a:prstClr val="black"/>
                </a:solidFill>
                <a:latin typeface="Arial"/>
              </a:rPr>
              <a:t>Niezastosowanie się do wezwania skutkuje pozostawieniem wniosku bez rozpatrzenia.</a:t>
            </a: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84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 smtClean="0">
                <a:solidFill>
                  <a:prstClr val="black"/>
                </a:solidFill>
                <a:latin typeface="Arial"/>
              </a:rPr>
              <a:t>Świadczenia opiekuńcze</a:t>
            </a: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88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dirty="0">
                <a:latin typeface="Arial"/>
              </a:rPr>
              <a:t>Specjalny zasiłek opiekuńczy</a:t>
            </a: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>Specjalny zasiłek opiekuńczy przysługuje osobom, na których zgodnie z przepisami </a:t>
            </a:r>
            <a:r>
              <a:rPr lang="pl-PL" sz="2000" dirty="0" smtClean="0">
                <a:solidFill>
                  <a:prstClr val="black"/>
                </a:solidFill>
              </a:rPr>
              <a:t>ustawy z </a:t>
            </a:r>
            <a:r>
              <a:rPr lang="pl-PL" sz="2000" dirty="0">
                <a:solidFill>
                  <a:prstClr val="black"/>
                </a:solidFill>
              </a:rPr>
              <a:t>dnia 25 lutego 1964 r. - Kodeks rodzinny i opiekuńczy (Dz. U. z 2012 r. poz. 788 i 1529 oraz z 2013 r. poz. 1439) ciąży obowiązek alimentacyjny, a także małżonkom, jeżeli</a:t>
            </a:r>
            <a:r>
              <a:rPr lang="pl-PL" sz="2000" dirty="0" smtClean="0">
                <a:solidFill>
                  <a:prstClr val="black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prstClr val="black"/>
              </a:solidFill>
            </a:endParaRP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pl-PL" sz="2000" dirty="0" smtClean="0">
                <a:solidFill>
                  <a:prstClr val="black"/>
                </a:solidFill>
              </a:rPr>
              <a:t>nie </a:t>
            </a:r>
            <a:r>
              <a:rPr lang="pl-PL" sz="2000" dirty="0">
                <a:solidFill>
                  <a:prstClr val="black"/>
                </a:solidFill>
              </a:rPr>
              <a:t>podejmują zatrudnienia lub innej pracy zarobkowej </a:t>
            </a:r>
            <a:r>
              <a:rPr lang="pl-PL" sz="2000" dirty="0" smtClean="0">
                <a:solidFill>
                  <a:prstClr val="black"/>
                </a:solidFill>
              </a:rPr>
              <a:t>lub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prstClr val="black"/>
                </a:solidFill>
              </a:rPr>
              <a:t>2)   rezygnują z zatrudnienia lub innej pracy </a:t>
            </a:r>
            <a:r>
              <a:rPr lang="pl-PL" sz="2000" dirty="0" smtClean="0">
                <a:solidFill>
                  <a:prstClr val="black"/>
                </a:solidFill>
              </a:rPr>
              <a:t>zarobkowej</a:t>
            </a: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0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pl-PL" sz="2000" dirty="0">
                <a:solidFill>
                  <a:prstClr val="black"/>
                </a:solidFill>
              </a:rPr>
              <a:t>-   w celu sprawowania stałej opieki nad osobą legitymującą się orzeczeniem o znacznym stopniu niepełnosprawności albo orzeczeniem o niepełnosprawności łącznie ze wskazaniami: konieczności stałej lub długotrwałej opieki lub pomocy innej osoby w związku ze znacznie ograniczoną możliwością samodzielnej egzystencji oraz konieczności stałego współudziału na co dzień opiekuna dziecka w procesie jego leczenia, rehabilitacji i edukacji.</a:t>
            </a:r>
            <a:endParaRPr lang="pl-PL" sz="2000" dirty="0">
              <a:solidFill>
                <a:prstClr val="black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000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 smtClean="0">
                <a:solidFill>
                  <a:prstClr val="black"/>
                </a:solidFill>
              </a:rPr>
              <a:t>KRYTERIUM DOCHODOWE</a:t>
            </a:r>
            <a:endParaRPr lang="pl-PL" sz="2000" b="1" dirty="0">
              <a:solidFill>
                <a:prstClr val="black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Specjalny zasiłek opiekuńczy przysługuje, jeżeli łączny dochód rodziny osoby sprawującej opiekę oraz rodziny osoby wymagającej opieki w przeliczeniu na osobę nie przekracza kwoty kryterium dochodowego wynoszącego </a:t>
            </a:r>
            <a:r>
              <a:rPr lang="pl-PL" sz="2000" b="1" dirty="0">
                <a:latin typeface="Arial"/>
              </a:rPr>
              <a:t>764 zł netto</a:t>
            </a:r>
            <a:r>
              <a:rPr lang="pl-PL" sz="2000" dirty="0">
                <a:latin typeface="Arial"/>
              </a:rPr>
              <a:t> (na podstawie dochodów z roku poprzedzającego okres zasiłkowy z uwzględnieniem utraty i uzyskania dochodu). Specjalny zasiłek opiekuńczy przysługuje w kwocie </a:t>
            </a:r>
            <a:r>
              <a:rPr lang="pl-PL" sz="2000" b="1" dirty="0">
                <a:latin typeface="Arial"/>
              </a:rPr>
              <a:t>520 zł</a:t>
            </a:r>
            <a:r>
              <a:rPr lang="pl-PL" sz="2000" dirty="0">
                <a:latin typeface="Arial"/>
              </a:rPr>
              <a:t> miesięcznie.</a:t>
            </a: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640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547664" y="2001907"/>
            <a:ext cx="676875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• Rozporządzenia Ministra Polityki Społecznej z dnia 27 lipca 2017 r. </a:t>
            </a:r>
            <a:r>
              <a:rPr lang="pl-PL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 sprawie sposobu i trybu postępowania w sprawach o przyznanie świadczeń rodzinnych oraz zakresu informacji, jakie mają być zawarte we wniosku, zaświadczeniach i oświadczeniach o ustalenie prawa do świadczeń rodzinnych </a:t>
            </a:r>
            <a:endParaRPr lang="pl-PL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Dz. U. z dnia 31 lipca 2017 r.</a:t>
            </a:r>
            <a:r>
              <a:rPr lang="pl-PL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>
                <a:solidFill>
                  <a:prstClr val="black"/>
                </a:solidFill>
              </a:rPr>
              <a:t/>
            </a:r>
            <a:br>
              <a:rPr lang="pl-PL" sz="2400" dirty="0">
                <a:solidFill>
                  <a:prstClr val="black"/>
                </a:solidFill>
              </a:rPr>
            </a:br>
            <a:r>
              <a:rPr lang="pl-PL" sz="2400" dirty="0">
                <a:solidFill>
                  <a:prstClr val="black"/>
                </a:solidFill>
              </a:rPr>
              <a:t/>
            </a:r>
            <a:br>
              <a:rPr lang="pl-PL" sz="2400" dirty="0">
                <a:solidFill>
                  <a:prstClr val="black"/>
                </a:solidFill>
              </a:rPr>
            </a:br>
            <a:r>
              <a:rPr lang="pl-PL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• Rozporządzenie Rady Ministrów z dnia </a:t>
            </a:r>
            <a:r>
              <a:rPr lang="pl-P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sierpnia 2015 r</a:t>
            </a:r>
            <a:r>
              <a:rPr lang="pl-PL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 sprawie wysokości dochodu rodziny albo dochodu osoby uczącej się stanowiących podstawę ubiegania się o zasiłek rodzinny i specjalny zasiłek opiekuńczy, wysokości świadczeń rodzinnych oraz wysokości zasiłku dla </a:t>
            </a:r>
            <a:r>
              <a:rPr lang="pl-PL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opiekuna</a:t>
            </a:r>
          </a:p>
          <a:p>
            <a:pPr algn="just"/>
            <a:r>
              <a:rPr lang="pl-PL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(Dz. U. z dnia 27 sierpnia 2015 r.)</a:t>
            </a:r>
            <a:endParaRPr lang="pl-PL" sz="2000" b="1" cap="all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43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>
                <a:latin typeface="Arial"/>
              </a:rPr>
              <a:t>Za dochód </a:t>
            </a:r>
            <a:r>
              <a:rPr lang="pl-PL" sz="2000" b="1" dirty="0">
                <a:latin typeface="Arial"/>
              </a:rPr>
              <a:t>osoby sprawującej opiekę</a:t>
            </a:r>
            <a:r>
              <a:rPr lang="pl-PL" sz="2000" dirty="0">
                <a:latin typeface="Arial"/>
              </a:rPr>
              <a:t>, zgodnie z art. 3 pkt 16 ustawy o świadczeniach rodzinnych, uważa się dochód następujących członków rodziny: </a:t>
            </a:r>
            <a:endParaRPr lang="pl-PL" sz="2000" dirty="0" smtClean="0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pl-PL" sz="2000" dirty="0" smtClean="0">
                <a:latin typeface="Arial"/>
              </a:rPr>
              <a:t>małżonków</a:t>
            </a:r>
            <a:r>
              <a:rPr lang="pl-PL" sz="2000" dirty="0">
                <a:latin typeface="Arial"/>
              </a:rPr>
              <a:t>, rodziców dzieci, opiekuna faktycznego dziecka oraz pozostające na utrzymaniu dzieci w wieku do ukończenia 25 roku życia, a także dziecko, które ukończyło 25 rok życia legitymujące się orzeczeniem o znacznym stopniu niepełnosprawności, jeżeli w związku z tą niepełnosprawnością przysługuje świadczenie pielęgnacyjne lub specjalny zasiłek </a:t>
            </a:r>
            <a:r>
              <a:rPr lang="pl-PL" sz="2000" dirty="0" smtClean="0">
                <a:latin typeface="Arial"/>
              </a:rPr>
              <a:t>opiekuńczy</a:t>
            </a:r>
            <a:endParaRPr lang="pl-PL" sz="20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14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2000" dirty="0">
                <a:latin typeface="Arial"/>
              </a:rPr>
              <a:t>do członków rodziny nie zalicza się dziecka pozostającego pod opieką opiekuna prawnego, dziecka pozostającego w związku małżeńskim, a także pełnoletniego dziecka posiadającego </a:t>
            </a:r>
            <a:r>
              <a:rPr lang="pl-PL" sz="2000" dirty="0" smtClean="0">
                <a:latin typeface="Arial"/>
              </a:rPr>
              <a:t>własne dziecko</a:t>
            </a:r>
            <a:r>
              <a:rPr lang="pl-PL" sz="2000" dirty="0">
                <a:latin typeface="Arial"/>
              </a:rPr>
              <a:t>.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02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Arial"/>
              </a:rPr>
              <a:t>Za dochód rodziny </a:t>
            </a:r>
            <a:r>
              <a:rPr lang="pl-PL" sz="2000" b="1" dirty="0">
                <a:latin typeface="Arial"/>
              </a:rPr>
              <a:t>osoby wymagającej opieki</a:t>
            </a:r>
            <a:r>
              <a:rPr lang="pl-PL" sz="2000" dirty="0">
                <a:latin typeface="Arial"/>
              </a:rPr>
              <a:t>, uważa się dochód następujących członków rodziny:</a:t>
            </a:r>
          </a:p>
          <a:p>
            <a:r>
              <a:rPr lang="pl-PL" sz="2000" u="sng" dirty="0">
                <a:latin typeface="Arial"/>
              </a:rPr>
              <a:t>1)   w przypadku gdy osoba wymagająca opieki jest małoletnia</a:t>
            </a:r>
            <a:r>
              <a:rPr lang="pl-PL" sz="2000" dirty="0">
                <a:latin typeface="Arial"/>
              </a:rPr>
              <a:t>:</a:t>
            </a:r>
          </a:p>
          <a:p>
            <a:pPr marL="228600"/>
            <a:r>
              <a:rPr lang="pl-PL" sz="2000" dirty="0">
                <a:latin typeface="Arial"/>
              </a:rPr>
              <a:t>a)  osoby wymagającej opieki,</a:t>
            </a:r>
          </a:p>
          <a:p>
            <a:pPr marL="228600"/>
            <a:r>
              <a:rPr lang="pl-PL" sz="2000" dirty="0">
                <a:latin typeface="Arial"/>
              </a:rPr>
              <a:t>b)  rodziców osoby wymagającej opieki,</a:t>
            </a:r>
          </a:p>
          <a:p>
            <a:pPr marL="228600"/>
            <a:r>
              <a:rPr lang="pl-PL" sz="2000" dirty="0">
                <a:latin typeface="Arial"/>
              </a:rPr>
              <a:t>c)  małżonka rodzica osoby wymagającej opieki,</a:t>
            </a:r>
          </a:p>
          <a:p>
            <a:pPr marL="228600"/>
            <a:r>
              <a:rPr lang="pl-PL" sz="2000" dirty="0">
                <a:latin typeface="Arial"/>
              </a:rPr>
              <a:t>d)  osoby, z którą rodzic osoby wymagającej opieki wychowuje wspólne dziecko,</a:t>
            </a:r>
          </a:p>
          <a:p>
            <a:pPr marL="228600"/>
            <a:r>
              <a:rPr lang="pl-PL" sz="2000" dirty="0">
                <a:latin typeface="Arial"/>
              </a:rPr>
              <a:t>e)  pozostających na utrzymaniu osób, o których mowa w lit. a-d, dzieci w wieku do ukończenia 25. roku życia</a:t>
            </a:r>
          </a:p>
          <a:p>
            <a:r>
              <a:rPr lang="pl-PL" sz="2000" dirty="0">
                <a:latin typeface="Arial"/>
              </a:rPr>
              <a:t>-  z tym że do członków rodziny nie zalicza się dziecka pozostającego pod opieką opiekuna prawnego, dziecka pozostającego w związku małżeńskim, pełnoletniego dziecka posiadającego własne dziecko, a także rodzica osoby wymagającej opieki zobowiązanego tytułem wykonawczym pochodzącym lub zatwierdzonym przez sąd do alimentów na jej rzecz.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948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u="sng" dirty="0">
                <a:latin typeface="Arial"/>
              </a:rPr>
              <a:t>2)   w przypadku gdy osoba wymagająca opieki jest pełnoletnia</a:t>
            </a:r>
            <a:r>
              <a:rPr lang="pl-PL" sz="2000" dirty="0">
                <a:latin typeface="Arial"/>
              </a:rPr>
              <a:t>:</a:t>
            </a:r>
          </a:p>
          <a:p>
            <a:pPr marL="228600"/>
            <a:r>
              <a:rPr lang="pl-PL" sz="2000" dirty="0">
                <a:latin typeface="Arial"/>
              </a:rPr>
              <a:t>a)  osoby wymagającej opieki,</a:t>
            </a:r>
          </a:p>
          <a:p>
            <a:pPr marL="228600"/>
            <a:r>
              <a:rPr lang="pl-PL" sz="2000" dirty="0">
                <a:latin typeface="Arial"/>
              </a:rPr>
              <a:t>b)  małżonka osoby wymagającej opieki,</a:t>
            </a:r>
          </a:p>
          <a:p>
            <a:pPr marL="228600"/>
            <a:r>
              <a:rPr lang="pl-PL" sz="2000" dirty="0">
                <a:latin typeface="Arial"/>
              </a:rPr>
              <a:t>c)  osoby, z którą osoba wymagająca opieki wychowuje wspólne dziecko,</a:t>
            </a:r>
          </a:p>
          <a:p>
            <a:pPr marL="228600"/>
            <a:r>
              <a:rPr lang="pl-PL" sz="2000" dirty="0">
                <a:latin typeface="Arial"/>
              </a:rPr>
              <a:t>d)  pozostających na utrzymaniu osób, o których mowa w lit. a-c, dzieci w wieku do ukończenia 25. roku życia</a:t>
            </a:r>
          </a:p>
          <a:p>
            <a:r>
              <a:rPr lang="pl-PL" sz="2000" dirty="0">
                <a:latin typeface="Arial"/>
              </a:rPr>
              <a:t>-   z tym że do członków rodziny nie zalicza się dziecka pozostającego pod opieką opiekuna prawnego, dziecka pozostającego w związku małżeńskim, a także pełnoletniego dziecka posiadającego własne dziecko.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416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Arial"/>
              </a:rPr>
              <a:t>Świadczenie pielęgnacyjne</a:t>
            </a:r>
            <a:endParaRPr lang="pl-PL" sz="2000" dirty="0">
              <a:latin typeface="Arial"/>
            </a:endParaRPr>
          </a:p>
          <a:p>
            <a:r>
              <a:rPr lang="pl-PL" sz="2000" dirty="0">
                <a:latin typeface="Arial"/>
              </a:rPr>
              <a:t/>
            </a:r>
            <a:br>
              <a:rPr lang="pl-PL" sz="2000" dirty="0">
                <a:latin typeface="Arial"/>
              </a:rPr>
            </a:br>
            <a:r>
              <a:rPr lang="pl-PL" sz="2000" dirty="0">
                <a:latin typeface="Arial"/>
              </a:rPr>
              <a:t>Świadczenie pielęgnacyjne z tytułu rezygnacji z zatrudnienia lub innej pracy zarobkowej, przysługuje:</a:t>
            </a:r>
            <a:br>
              <a:rPr lang="pl-PL" sz="2000" dirty="0">
                <a:latin typeface="Arial"/>
              </a:rPr>
            </a:br>
            <a:r>
              <a:rPr lang="pl-PL" sz="2000" dirty="0">
                <a:latin typeface="Arial"/>
              </a:rPr>
              <a:t>1) matce albo ojcu,</a:t>
            </a:r>
            <a:br>
              <a:rPr lang="pl-PL" sz="2000" dirty="0">
                <a:latin typeface="Arial"/>
              </a:rPr>
            </a:br>
            <a:r>
              <a:rPr lang="pl-PL" sz="2000" dirty="0">
                <a:latin typeface="Arial"/>
              </a:rPr>
              <a:t>2) opiekunowi faktycznemu dziecka,</a:t>
            </a:r>
            <a:br>
              <a:rPr lang="pl-PL" sz="2000" dirty="0">
                <a:latin typeface="Arial"/>
              </a:rPr>
            </a:br>
            <a:r>
              <a:rPr lang="pl-PL" sz="2000" dirty="0">
                <a:latin typeface="Arial"/>
              </a:rPr>
              <a:t>3) osobie będącej rodziną zastępczą spokrewnioną, w rozumieniu ustawy z dnia 9 czerwca 2011 r. o wspieraniu rodziny i systemie pieczy zastępczej,</a:t>
            </a:r>
            <a:r>
              <a:rPr lang="pl-PL" sz="2000" dirty="0">
                <a:solidFill>
                  <a:srgbClr val="606060"/>
                </a:solidFill>
                <a:latin typeface="Arial"/>
              </a:rPr>
              <a:t/>
            </a:r>
            <a:br>
              <a:rPr lang="pl-PL" sz="2000" dirty="0">
                <a:solidFill>
                  <a:srgbClr val="606060"/>
                </a:solidFill>
                <a:latin typeface="Arial"/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009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000" dirty="0">
                <a:latin typeface="Arial"/>
              </a:rPr>
              <a:t>4) innym osobom, na których zgodnie z przepisami ustawy z dnia 25 lutego 1964 r. – Kodeks rodzinny i opiekuńczy ciąży obowiązek alimentacyjny, z wyjątkiem osób o znacznym stopniu niepełnosprawności</a:t>
            </a:r>
            <a:br>
              <a:rPr lang="pl-PL" sz="2000" dirty="0">
                <a:latin typeface="Arial"/>
              </a:rPr>
            </a:br>
            <a:r>
              <a:rPr lang="pl-PL" sz="2000" dirty="0">
                <a:latin typeface="Arial"/>
              </a:rPr>
              <a:t>– jeżeli nie podejmują lub rezygnują z zatrudnienia lub innej pracy zarobkowej w celu sprawowania opieki nad osobą legitymującą się orzeczeniem o niepełnosprawności łącznie ze wskazaniami: konieczności stałej lub długotrwałej opieki lub pomocy innej osoby w związku ze  znacznie ograniczoną możliwością samodzielnej egzystencji oraz konieczności stałego współudziału na co dzień opiekuna dziecka w procesie jego leczenia, rehabilitacji i edukacji, albo osobą legitymującą się orzeczeniem o znacznym stopniu niepełnosprawności.</a:t>
            </a:r>
          </a:p>
          <a:p>
            <a:pPr lvl="0">
              <a:lnSpc>
                <a:spcPct val="150000"/>
              </a:lnSpc>
            </a:pP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110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Arial"/>
              </a:rPr>
              <a:t>Osobom, o których mowa w pkt 4, innym niż spokrewnione w pierwszym stopniu z osobą wymagającą opieki, świadczenie pielęgnacyjne przysługuje, w przypadku gdy spełnione są łącznie następujące warunki: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1) rodzice osoby wymagającej opieki nie żyją, zostali pozbawieni praw rodzicielskich, są małoletni lub legitymują się orzeczeniem o znacznym  stopniu niepełnosprawności;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2) nie ma innych osób spokrewnionych w pierwszym stopniu, są małoletnie lub legitymują się orzeczeniem o znacznym stopniu niepełnosprawności;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3) nie ma osób, o których mowa w pkt 2 i 3, lub legitymują się orzeczeniem o znacznym stopniu niepełnosprawności.</a:t>
            </a: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89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Arial"/>
              </a:rPr>
              <a:t>Świadczenie pielęgnacyjne przysługuje, jeżeli niepełnosprawność osoby wymagającej opieki powstała</a:t>
            </a:r>
            <a:r>
              <a:rPr lang="pl-PL" sz="2000" dirty="0" smtClean="0">
                <a:latin typeface="Arial"/>
              </a:rPr>
              <a:t>:</a:t>
            </a:r>
          </a:p>
          <a:p>
            <a:r>
              <a:rPr lang="pl-PL" sz="2000" dirty="0">
                <a:latin typeface="Arial"/>
              </a:rPr>
              <a:t/>
            </a:r>
            <a:br>
              <a:rPr lang="pl-PL" sz="2000" dirty="0">
                <a:latin typeface="Arial"/>
              </a:rPr>
            </a:br>
            <a:r>
              <a:rPr lang="pl-PL" sz="2000" dirty="0">
                <a:latin typeface="Arial"/>
              </a:rPr>
              <a:t>1)   nie później niż do ukończenia 18. roku życia lub</a:t>
            </a:r>
            <a:br>
              <a:rPr lang="pl-PL" sz="2000" dirty="0">
                <a:latin typeface="Arial"/>
              </a:rPr>
            </a:br>
            <a:r>
              <a:rPr lang="pl-PL" sz="2000" dirty="0">
                <a:latin typeface="Arial"/>
              </a:rPr>
              <a:t>2)   w trakcie nauki w szkole lub w szkole wyższej, jednak nie później niż do ukończenia 25. roku życia.</a:t>
            </a:r>
          </a:p>
          <a:p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89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prstClr val="black"/>
                </a:solidFill>
                <a:latin typeface="Arial"/>
              </a:rPr>
              <a:t>Zasiłek pielęgnacyjny </a:t>
            </a:r>
            <a:r>
              <a:rPr lang="pl-PL" sz="2000" dirty="0">
                <a:solidFill>
                  <a:prstClr val="black"/>
                </a:solidFill>
                <a:latin typeface="Arial"/>
              </a:rPr>
              <a:t>przysługuje</a:t>
            </a:r>
            <a:r>
              <a:rPr lang="pl-PL" sz="2000" dirty="0" smtClean="0">
                <a:solidFill>
                  <a:prstClr val="black"/>
                </a:solidFill>
                <a:latin typeface="Arial"/>
              </a:rPr>
              <a:t>:</a:t>
            </a:r>
          </a:p>
          <a:p>
            <a:endParaRPr lang="pl-PL" sz="2000" dirty="0">
              <a:solidFill>
                <a:prstClr val="black"/>
              </a:solidFill>
              <a:latin typeface="Arial"/>
            </a:endParaRPr>
          </a:p>
          <a:p>
            <a:r>
              <a:rPr lang="pl-PL" sz="2000" dirty="0">
                <a:solidFill>
                  <a:prstClr val="black"/>
                </a:solidFill>
                <a:latin typeface="Arial"/>
              </a:rPr>
              <a:t>- niepełnosprawnemu dziecku;</a:t>
            </a:r>
          </a:p>
          <a:p>
            <a:r>
              <a:rPr lang="pl-PL" sz="2000" dirty="0">
                <a:solidFill>
                  <a:prstClr val="black"/>
                </a:solidFill>
                <a:latin typeface="Arial"/>
              </a:rPr>
              <a:t>- osobie niepełnosprawnej w wieku powyżej 16 roku życia, jeżeli legitymuje się orzeczeniem o znacznym stopniu niepełnosprawności;</a:t>
            </a:r>
          </a:p>
          <a:p>
            <a:r>
              <a:rPr lang="pl-PL" sz="2000" dirty="0">
                <a:solidFill>
                  <a:prstClr val="black"/>
                </a:solidFill>
                <a:latin typeface="Arial"/>
              </a:rPr>
              <a:t>- osobie niepełnosprawnej w wieku powyżej 16 roku życia legitymującej się orzeczeniem o umiarkowanym stopniu niepełnosprawności, jeżeli niepełnosprawność powstała w wieku do ukończenia 21 roku życia;</a:t>
            </a:r>
          </a:p>
          <a:p>
            <a:r>
              <a:rPr lang="pl-PL" sz="2000" dirty="0">
                <a:solidFill>
                  <a:prstClr val="black"/>
                </a:solidFill>
                <a:latin typeface="Arial"/>
              </a:rPr>
              <a:t>- osobie, która ukończyła 75 lat.</a:t>
            </a: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75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976820" y="1308493"/>
            <a:ext cx="80374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prstClr val="black"/>
                </a:solidFill>
                <a:latin typeface="Arial"/>
              </a:rPr>
              <a:t>Wysokość zasiłku pielęgnacyjnego wynosi 153,00 zł miesięcznie.</a:t>
            </a:r>
          </a:p>
          <a:p>
            <a:endParaRPr lang="pl-PL" sz="2000" dirty="0">
              <a:solidFill>
                <a:prstClr val="black"/>
              </a:solidFill>
              <a:latin typeface="Arial"/>
            </a:endParaRPr>
          </a:p>
          <a:p>
            <a:r>
              <a:rPr lang="pl-PL" sz="2000" dirty="0">
                <a:solidFill>
                  <a:prstClr val="black"/>
                </a:solidFill>
                <a:latin typeface="Arial"/>
              </a:rPr>
              <a:t>Zasiłek pielęgnacyjny przyznaje się w celu częściowego pokrycia wydatków wynikających z konieczności zapewnienia opieki i pomocy innej osoby w związku z niezdolnością do samodzielnej egzystencji.</a:t>
            </a:r>
          </a:p>
          <a:p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pl-PL" sz="2000" dirty="0">
                <a:solidFill>
                  <a:prstClr val="black"/>
                </a:solidFill>
              </a:rPr>
              <a:t/>
            </a:r>
            <a:br>
              <a:rPr lang="pl-PL" sz="2000" dirty="0">
                <a:solidFill>
                  <a:prstClr val="black"/>
                </a:solidFill>
              </a:rPr>
            </a:br>
            <a:endParaRPr lang="pl-PL" sz="20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75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411" name="Obraz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rostokąt 1"/>
          <p:cNvSpPr/>
          <p:nvPr/>
        </p:nvSpPr>
        <p:spPr>
          <a:xfrm>
            <a:off x="1043608" y="1916832"/>
            <a:ext cx="79924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2.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Świadczeniami rodzinnymi są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:</a:t>
            </a:r>
          </a:p>
          <a:p>
            <a:pPr algn="just"/>
            <a:endParaRPr lang="pl-PL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1)   zasiłek rodzinny oraz dodatki do zasiłku rodzinnego;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2)   świadczenia opiekuńcze: </a:t>
            </a:r>
            <a:r>
              <a:rPr lang="pl-PL" b="1" dirty="0">
                <a:solidFill>
                  <a:srgbClr val="000000"/>
                </a:solidFill>
                <a:latin typeface="Verdana"/>
              </a:rPr>
              <a:t>zasiłek pielęgnacyjny, specjalny zasiłek opiekuńczy oraz świadczenie pielęgnacyjne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3)   zapomoga wypłacana przez gminy, na podstawie art. 22a;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3a)  świadczenia wypłacane przez gminy na podstawie art. 22b;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4)   jednorazowa zapomoga z tytułu urodzenia się dziecka;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5)   świadczenie rodzicielskie.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rostokąt 1"/>
          <p:cNvSpPr/>
          <p:nvPr/>
        </p:nvSpPr>
        <p:spPr>
          <a:xfrm>
            <a:off x="1115616" y="1712516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Dodatku do zasiłku rodzinnego:</a:t>
            </a:r>
          </a:p>
          <a:p>
            <a:endParaRPr lang="pl-PL" b="1" dirty="0"/>
          </a:p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8.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Do zasiłku rodzinnego przysługują dodatki z tytułu: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1)   urodzenia dziecka;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2)   opieki nad dzieckiem w okresie korzystania z urlopu wychowawczego;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3)   (utracił moc);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3a)  samotnego wychowywania dziecka;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4)   (utracił moc);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4a)  wychowywania dziecka w rodzinie wielodzietnej;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5)   kształcenia i rehabilitacji dziecka niepełnosprawnego;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6)   rozpoczęcia roku szkolnego;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7)   podjęcia przez dziecko nauki w szkole poza miejscem zamieszkania.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6391" name="pole tekstowe 9"/>
          <p:cNvSpPr txBox="1">
            <a:spLocks noChangeArrowheads="1"/>
          </p:cNvSpPr>
          <p:nvPr/>
        </p:nvSpPr>
        <p:spPr bwMode="auto">
          <a:xfrm rot="10800000" flipV="1">
            <a:off x="1259508" y="1017603"/>
            <a:ext cx="7059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Zasiłek rodzinny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39292" y="1583553"/>
            <a:ext cx="79924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Arial"/>
              </a:rPr>
              <a:t>Zasiłek rodzinny ma na celu częściowe pokrycie wydatków na utrzymanie dziecka.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1367520" y="2348880"/>
            <a:ext cx="68430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Prawo do zasiłku rodzinnego i dodatków do tego zasiłku przysługuje</a:t>
            </a:r>
            <a:r>
              <a:rPr lang="pl-PL" b="1" dirty="0" smtClean="0"/>
              <a:t>:</a:t>
            </a:r>
          </a:p>
          <a:p>
            <a:endParaRPr lang="pl-PL" b="1" dirty="0"/>
          </a:p>
          <a:p>
            <a:pPr marL="342900" indent="-342900" algn="just">
              <a:buAutoNum type="arabicParenR"/>
            </a:pPr>
            <a:r>
              <a:rPr lang="pl-PL" dirty="0" smtClean="0"/>
              <a:t>rodzicom</a:t>
            </a:r>
            <a:r>
              <a:rPr lang="pl-PL" dirty="0"/>
              <a:t>, jednemu z rodziców albo opiekunowi prawnemu dziecka</a:t>
            </a:r>
            <a:r>
              <a:rPr lang="pl-PL" dirty="0" smtClean="0"/>
              <a:t>;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r>
              <a:rPr lang="pl-PL" dirty="0"/>
              <a:t>2) opiekunowi faktycznemu dziecka (osoba faktycznie opiekującą się dzieckiem, jeżeli wystąpiła z wnioskiem do sądu rodzinnego o przysposobienie dziecka</a:t>
            </a:r>
            <a:r>
              <a:rPr lang="pl-PL" dirty="0" smtClean="0"/>
              <a:t>);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3) osobie uczącej się (osoba pełnoletnia ucząca się, niepozostająca na utrzymaniu rodziców w związku z ich śmiercią lub w związku z ustaleniem wyrokiem sądowym lub ugodą sądową prawa do alimentów z ich strony).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8434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8435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8438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8439" name="Prostokąt 12"/>
          <p:cNvSpPr>
            <a:spLocks noChangeArrowheads="1"/>
          </p:cNvSpPr>
          <p:nvPr/>
        </p:nvSpPr>
        <p:spPr bwMode="auto">
          <a:xfrm>
            <a:off x="1403648" y="1628800"/>
            <a:ext cx="712844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Zasiłek rodzinny przysługuje osobom wymienionym w punktach 1 i 2, do ukończenia przez dziecko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ct val="20000"/>
              </a:spcBef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- 18 roku życia lub</a:t>
            </a:r>
          </a:p>
          <a:p>
            <a:pPr algn="just">
              <a:spcBef>
                <a:spcPct val="20000"/>
              </a:spcBef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- nauki w szkole, jednak nie dłużej niż do ukończenia 21 roku życia, albo</a:t>
            </a:r>
          </a:p>
          <a:p>
            <a:pPr algn="just">
              <a:spcBef>
                <a:spcPct val="20000"/>
              </a:spcBef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- 24 roku życia, jeżeli kontynuuje naukę w szkole lub w szkole wyższej i legitymuje się orzeczeniem o umiarkowanym albo znacznym stopniu niepełnosprawności.</a:t>
            </a:r>
          </a:p>
          <a:p>
            <a:pPr algn="just">
              <a:spcBef>
                <a:spcPct val="20000"/>
              </a:spcBef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Osobie wymienionej w punkcie 3, zasiłek przysługuje pod warunkiem kontynuowania nauki w szkole lub w szkole wyższej, jednak nie dłużej niż do ukończenia 24 roku życia.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945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945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9461" name="Prostokąt 10"/>
          <p:cNvSpPr>
            <a:spLocks noChangeArrowheads="1"/>
          </p:cNvSpPr>
          <p:nvPr/>
        </p:nvSpPr>
        <p:spPr bwMode="auto">
          <a:xfrm>
            <a:off x="2483768" y="1124744"/>
            <a:ext cx="5553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400" b="1" dirty="0">
                <a:latin typeface="Arial"/>
              </a:rPr>
              <a:t>Zasiłek rodzinny nie przysługuje, jeżeli:</a:t>
            </a:r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9463" name="Prostokąt 12"/>
          <p:cNvSpPr>
            <a:spLocks noChangeArrowheads="1"/>
          </p:cNvSpPr>
          <p:nvPr/>
        </p:nvSpPr>
        <p:spPr bwMode="auto">
          <a:xfrm>
            <a:off x="1619250" y="1628775"/>
            <a:ext cx="7056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endParaRPr lang="pl-PL" sz="2000" b="1">
              <a:cs typeface="Arial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547664" y="1916832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>
                <a:latin typeface="Arial"/>
              </a:rPr>
              <a:t>1) dziecko lub osoba ucząca się pozostają w związku małżeńskim</a:t>
            </a:r>
            <a:r>
              <a:rPr lang="pl-PL" sz="2000" dirty="0" smtClean="0">
                <a:latin typeface="Arial"/>
              </a:rPr>
              <a:t>;</a:t>
            </a:r>
          </a:p>
          <a:p>
            <a:pPr algn="just"/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2) dziecko zostało umieszczone w instytucji zapewniającej całodobowe utrzymanie albo w pieczy zastępczej</a:t>
            </a:r>
            <a:r>
              <a:rPr lang="pl-PL" sz="2000" dirty="0" smtClean="0">
                <a:latin typeface="Arial"/>
              </a:rPr>
              <a:t>;</a:t>
            </a:r>
          </a:p>
          <a:p>
            <a:pPr algn="just"/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3) osoba ucząca się została umieszczona w instytucji zapewniającej całodobowe utrzymanie</a:t>
            </a:r>
            <a:r>
              <a:rPr lang="pl-PL" sz="2000" dirty="0" smtClean="0">
                <a:latin typeface="Arial"/>
              </a:rPr>
              <a:t>;</a:t>
            </a:r>
          </a:p>
          <a:p>
            <a:pPr algn="just"/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latin typeface="Arial"/>
              </a:rPr>
              <a:t>4) pełnoletnie dziecko lub osoba ucząca się jest uprawniona do zasiłku rodzinnego na własne dziecko;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20489" name="pole tekstowe 9"/>
          <p:cNvSpPr txBox="1">
            <a:spLocks noChangeArrowheads="1"/>
          </p:cNvSpPr>
          <p:nvPr/>
        </p:nvSpPr>
        <p:spPr bwMode="auto">
          <a:xfrm rot="10800000" flipV="1">
            <a:off x="1547664" y="1496978"/>
            <a:ext cx="71342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dirty="0" smtClean="0">
                <a:latin typeface="Arial"/>
              </a:rPr>
              <a:t>5</a:t>
            </a:r>
            <a:r>
              <a:rPr lang="pl-PL" sz="2400" dirty="0">
                <a:latin typeface="Arial"/>
              </a:rPr>
              <a:t>) osobie samotnie wychowującej dziecko nie zostało zasądzone świadczenie alimentacyjne na rzecz dziecka od jego rodzica, chyba że</a:t>
            </a:r>
            <a:r>
              <a:rPr lang="pl-PL" sz="2400" dirty="0" smtClean="0">
                <a:latin typeface="Arial"/>
              </a:rPr>
              <a:t>:</a:t>
            </a:r>
          </a:p>
          <a:p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>
                <a:latin typeface="Arial"/>
              </a:rPr>
              <a:t>a) rodzice lub jedno z rodziców dziecka nie żyje,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>
                <a:latin typeface="Arial"/>
              </a:rPr>
              <a:t>b) ojciec dziecka jest nieznany,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>
                <a:latin typeface="Arial"/>
              </a:rPr>
              <a:t>c) powództwo o ustalenie świadczenia alimentacyjnego od drugiego z rodziców zostało oddalone,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>
                <a:latin typeface="Arial"/>
              </a:rPr>
              <a:t>d) sąd zobowiązał jednego z rodziców do ponoszenia całkowitych kosztów utrzymania dziecka i nie zobowiązał drugiego z rodziców do świadczenia alimentacyjnego na rzecz tego dziecka;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1213</Words>
  <Application>Microsoft Office PowerPoint</Application>
  <PresentationFormat>Pokaz na ekranie (4:3)</PresentationFormat>
  <Paragraphs>178</Paragraphs>
  <Slides>39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0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203</cp:revision>
  <dcterms:created xsi:type="dcterms:W3CDTF">2014-01-18T14:20:26Z</dcterms:created>
  <dcterms:modified xsi:type="dcterms:W3CDTF">2017-11-23T12:54:51Z</dcterms:modified>
</cp:coreProperties>
</file>