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07" r:id="rId2"/>
    <p:sldId id="374" r:id="rId3"/>
    <p:sldId id="344" r:id="rId4"/>
    <p:sldId id="335" r:id="rId5"/>
    <p:sldId id="332" r:id="rId6"/>
    <p:sldId id="320" r:id="rId7"/>
    <p:sldId id="365" r:id="rId8"/>
    <p:sldId id="375" r:id="rId9"/>
    <p:sldId id="376" r:id="rId10"/>
    <p:sldId id="377" r:id="rId11"/>
    <p:sldId id="378" r:id="rId12"/>
    <p:sldId id="337" r:id="rId13"/>
    <p:sldId id="338" r:id="rId14"/>
    <p:sldId id="382" r:id="rId15"/>
    <p:sldId id="367" r:id="rId16"/>
    <p:sldId id="366" r:id="rId17"/>
    <p:sldId id="368" r:id="rId18"/>
    <p:sldId id="369" r:id="rId19"/>
    <p:sldId id="370" r:id="rId20"/>
    <p:sldId id="371" r:id="rId21"/>
    <p:sldId id="372" r:id="rId22"/>
    <p:sldId id="373" r:id="rId23"/>
    <p:sldId id="379" r:id="rId24"/>
    <p:sldId id="380" r:id="rId25"/>
    <p:sldId id="381" r:id="rId26"/>
    <p:sldId id="343" r:id="rId27"/>
    <p:sldId id="339" r:id="rId28"/>
    <p:sldId id="340" r:id="rId29"/>
    <p:sldId id="341" r:id="rId30"/>
    <p:sldId id="342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7A4C7-7724-4B85-BB67-EBB0827CB4D7}" type="presOf" srcId="{1E8B4FCA-85B1-4D60-962A-9059F60EF995}" destId="{B8E3C0C9-8E2B-4BAE-B4EF-4EDC40EF5396}" srcOrd="1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D53EDE39-C0D4-4AD6-BB31-C2D88D92AD72}" type="presOf" srcId="{D0124451-C29C-412E-BD3A-7063D72D78EF}" destId="{D7560F59-831E-4813-ACF6-3C445CD0E3B8}" srcOrd="0" destOrd="0" presId="urn:microsoft.com/office/officeart/2005/8/layout/hProcess7#1"/>
    <dgm:cxn modelId="{C8F5BA09-27A6-4A25-9105-FD8624F7B837}" type="presOf" srcId="{35EFA2FF-B38D-403D-B00D-B4EC4D63A9C6}" destId="{CD82C20B-0699-486C-BCCD-0F3D2D11DACF}" srcOrd="0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2C61357C-B98E-477C-A244-65F29F4BE8C6}" type="presOf" srcId="{1C32CC81-9276-4359-B597-68822D299668}" destId="{B40125AD-358D-4A8E-9CD0-787EB57C4361}" srcOrd="0" destOrd="0" presId="urn:microsoft.com/office/officeart/2005/8/layout/hProcess7#1"/>
    <dgm:cxn modelId="{97C1DA72-6E6B-40C3-A6F8-2A0A906E071F}" type="presOf" srcId="{D0124451-C29C-412E-BD3A-7063D72D78EF}" destId="{E5186078-A2D1-4653-8C2F-4EEE3E12586C}" srcOrd="1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F6AB6F24-C3E1-44C6-9F7D-F96AAF952766}" type="presOf" srcId="{1E8B4FCA-85B1-4D60-962A-9059F60EF995}" destId="{6ED385FE-C40F-4FF2-ACA3-4D37676F028B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4377C596-EFD2-480F-87E1-3436FA183DEE}" type="presOf" srcId="{431E9F8E-E20A-4459-B49B-16B10D4242D5}" destId="{D7265A89-99CC-4591-9FFB-89ACA85F8E4F}" srcOrd="0" destOrd="0" presId="urn:microsoft.com/office/officeart/2005/8/layout/hProcess7#1"/>
    <dgm:cxn modelId="{766DE9C6-FD25-47EC-8C08-75B19A5F8A0B}" type="presOf" srcId="{BB7291EA-8F07-402F-BF3B-37B41D74E265}" destId="{FF66188E-45C8-457A-A663-823443936297}" srcOrd="0" destOrd="0" presId="urn:microsoft.com/office/officeart/2005/8/layout/hProcess7#1"/>
    <dgm:cxn modelId="{06E9E354-BFE0-4534-A65C-172034AE50CB}" type="presOf" srcId="{0C065D53-AA19-4C08-B4EB-378B8AF61D4E}" destId="{C839620D-7076-47DF-97E2-786BF289A9EC}" srcOrd="0" destOrd="0" presId="urn:microsoft.com/office/officeart/2005/8/layout/hProcess7#1"/>
    <dgm:cxn modelId="{26CA0367-2008-4BC7-A8B8-420EFDACE121}" type="presOf" srcId="{1C32CC81-9276-4359-B597-68822D299668}" destId="{6611116E-2909-4965-A1C5-C63EC179D699}" srcOrd="1" destOrd="0" presId="urn:microsoft.com/office/officeart/2005/8/layout/hProcess7#1"/>
    <dgm:cxn modelId="{D5E39D89-C826-42DD-BCBF-9900FF4AEFB3}" type="presParOf" srcId="{C839620D-7076-47DF-97E2-786BF289A9EC}" destId="{E0DF1525-90F2-42F3-8675-6AFE48B5BE8F}" srcOrd="0" destOrd="0" presId="urn:microsoft.com/office/officeart/2005/8/layout/hProcess7#1"/>
    <dgm:cxn modelId="{EB34F93F-6AC2-4388-B689-231CC7656C32}" type="presParOf" srcId="{E0DF1525-90F2-42F3-8675-6AFE48B5BE8F}" destId="{6ED385FE-C40F-4FF2-ACA3-4D37676F028B}" srcOrd="0" destOrd="0" presId="urn:microsoft.com/office/officeart/2005/8/layout/hProcess7#1"/>
    <dgm:cxn modelId="{A600B2EE-14F3-4CE0-BCDD-5014481DADAB}" type="presParOf" srcId="{E0DF1525-90F2-42F3-8675-6AFE48B5BE8F}" destId="{B8E3C0C9-8E2B-4BAE-B4EF-4EDC40EF5396}" srcOrd="1" destOrd="0" presId="urn:microsoft.com/office/officeart/2005/8/layout/hProcess7#1"/>
    <dgm:cxn modelId="{AAFFE93A-0059-4442-848B-4317C8AEE198}" type="presParOf" srcId="{E0DF1525-90F2-42F3-8675-6AFE48B5BE8F}" destId="{CD82C20B-0699-486C-BCCD-0F3D2D11DACF}" srcOrd="2" destOrd="0" presId="urn:microsoft.com/office/officeart/2005/8/layout/hProcess7#1"/>
    <dgm:cxn modelId="{8422C978-B399-43AE-9A12-1A6F7CF97EA2}" type="presParOf" srcId="{C839620D-7076-47DF-97E2-786BF289A9EC}" destId="{0110ECC0-C27E-4035-BD04-CACE26A28260}" srcOrd="1" destOrd="0" presId="urn:microsoft.com/office/officeart/2005/8/layout/hProcess7#1"/>
    <dgm:cxn modelId="{7033C697-87C9-4914-B666-0828CF52328D}" type="presParOf" srcId="{C839620D-7076-47DF-97E2-786BF289A9EC}" destId="{5AF97C2C-3412-4A22-BD06-1001FD63E23D}" srcOrd="2" destOrd="0" presId="urn:microsoft.com/office/officeart/2005/8/layout/hProcess7#1"/>
    <dgm:cxn modelId="{B723C9BB-64E1-41CE-BFA5-98B1D5C213AA}" type="presParOf" srcId="{5AF97C2C-3412-4A22-BD06-1001FD63E23D}" destId="{7E56E5C4-EE75-45ED-AE0F-0F7AC6F3D01C}" srcOrd="0" destOrd="0" presId="urn:microsoft.com/office/officeart/2005/8/layout/hProcess7#1"/>
    <dgm:cxn modelId="{DEA2F584-3409-441B-A345-076888458854}" type="presParOf" srcId="{5AF97C2C-3412-4A22-BD06-1001FD63E23D}" destId="{FB543BA9-3D92-4623-B9A2-340BEE8D8FEC}" srcOrd="1" destOrd="0" presId="urn:microsoft.com/office/officeart/2005/8/layout/hProcess7#1"/>
    <dgm:cxn modelId="{CE00EE79-CDE1-40A5-B8FF-8BB34ECFE0D6}" type="presParOf" srcId="{5AF97C2C-3412-4A22-BD06-1001FD63E23D}" destId="{D38D59DC-7F3C-4A35-B64C-D7FE826E4309}" srcOrd="2" destOrd="0" presId="urn:microsoft.com/office/officeart/2005/8/layout/hProcess7#1"/>
    <dgm:cxn modelId="{3BD09EA4-D857-400F-8C22-1CA8BBDD4B43}" type="presParOf" srcId="{C839620D-7076-47DF-97E2-786BF289A9EC}" destId="{85F197EB-E62A-4AE5-927A-712FDCA2F679}" srcOrd="3" destOrd="0" presId="urn:microsoft.com/office/officeart/2005/8/layout/hProcess7#1"/>
    <dgm:cxn modelId="{95356745-C881-4F88-8E07-80D3BF4A74BB}" type="presParOf" srcId="{C839620D-7076-47DF-97E2-786BF289A9EC}" destId="{107473D1-26CF-4567-8AB3-E69DC9921963}" srcOrd="4" destOrd="0" presId="urn:microsoft.com/office/officeart/2005/8/layout/hProcess7#1"/>
    <dgm:cxn modelId="{23AA894A-C1E3-4B25-8FD0-3CF80F0162A9}" type="presParOf" srcId="{107473D1-26CF-4567-8AB3-E69DC9921963}" destId="{D7560F59-831E-4813-ACF6-3C445CD0E3B8}" srcOrd="0" destOrd="0" presId="urn:microsoft.com/office/officeart/2005/8/layout/hProcess7#1"/>
    <dgm:cxn modelId="{5FCAF310-3ED3-4172-8732-1F3F1EAD0FEF}" type="presParOf" srcId="{107473D1-26CF-4567-8AB3-E69DC9921963}" destId="{E5186078-A2D1-4653-8C2F-4EEE3E12586C}" srcOrd="1" destOrd="0" presId="urn:microsoft.com/office/officeart/2005/8/layout/hProcess7#1"/>
    <dgm:cxn modelId="{C96D6557-15B9-4F4B-B027-2E4DC2EEE5DA}" type="presParOf" srcId="{107473D1-26CF-4567-8AB3-E69DC9921963}" destId="{FF66188E-45C8-457A-A663-823443936297}" srcOrd="2" destOrd="0" presId="urn:microsoft.com/office/officeart/2005/8/layout/hProcess7#1"/>
    <dgm:cxn modelId="{9D1CA62F-5189-4489-995F-7FFE4D634359}" type="presParOf" srcId="{C839620D-7076-47DF-97E2-786BF289A9EC}" destId="{23FAEEAC-197A-4D7D-9AC8-7E8D1A9B6977}" srcOrd="5" destOrd="0" presId="urn:microsoft.com/office/officeart/2005/8/layout/hProcess7#1"/>
    <dgm:cxn modelId="{6820FA63-7E09-4720-B061-DC283FD7556D}" type="presParOf" srcId="{C839620D-7076-47DF-97E2-786BF289A9EC}" destId="{9399E747-CCC6-4377-BD99-AF36FF7CAF41}" srcOrd="6" destOrd="0" presId="urn:microsoft.com/office/officeart/2005/8/layout/hProcess7#1"/>
    <dgm:cxn modelId="{59587936-C43A-4223-827A-25D325EDB674}" type="presParOf" srcId="{9399E747-CCC6-4377-BD99-AF36FF7CAF41}" destId="{8A302A8E-2CB2-456C-851D-107769AD4DCF}" srcOrd="0" destOrd="0" presId="urn:microsoft.com/office/officeart/2005/8/layout/hProcess7#1"/>
    <dgm:cxn modelId="{D4A3430E-1CDA-449B-8869-66D8A470D3A5}" type="presParOf" srcId="{9399E747-CCC6-4377-BD99-AF36FF7CAF41}" destId="{C3826D2C-32CE-4E69-AB15-69AC4FDF7A89}" srcOrd="1" destOrd="0" presId="urn:microsoft.com/office/officeart/2005/8/layout/hProcess7#1"/>
    <dgm:cxn modelId="{3CB3DC7F-983F-4D0D-AE28-B4E8F3223F94}" type="presParOf" srcId="{9399E747-CCC6-4377-BD99-AF36FF7CAF41}" destId="{B087DCF4-D290-452A-89A5-C3BBCD587AA2}" srcOrd="2" destOrd="0" presId="urn:microsoft.com/office/officeart/2005/8/layout/hProcess7#1"/>
    <dgm:cxn modelId="{8D77BE39-F451-4557-A15E-80478F3E1BB0}" type="presParOf" srcId="{C839620D-7076-47DF-97E2-786BF289A9EC}" destId="{82DB04C1-0560-4AE3-BF0C-59D0B4244702}" srcOrd="7" destOrd="0" presId="urn:microsoft.com/office/officeart/2005/8/layout/hProcess7#1"/>
    <dgm:cxn modelId="{B1F56DF5-BBAA-4E87-822A-515F33F64DDB}" type="presParOf" srcId="{C839620D-7076-47DF-97E2-786BF289A9EC}" destId="{A55FA8E7-3692-46B0-B7AB-D10297020B53}" srcOrd="8" destOrd="0" presId="urn:microsoft.com/office/officeart/2005/8/layout/hProcess7#1"/>
    <dgm:cxn modelId="{4466C40D-7D09-4CBB-B2F9-786F61ED3305}" type="presParOf" srcId="{A55FA8E7-3692-46B0-B7AB-D10297020B53}" destId="{B40125AD-358D-4A8E-9CD0-787EB57C4361}" srcOrd="0" destOrd="0" presId="urn:microsoft.com/office/officeart/2005/8/layout/hProcess7#1"/>
    <dgm:cxn modelId="{208497E3-5BEE-4979-935E-1C493B6977CF}" type="presParOf" srcId="{A55FA8E7-3692-46B0-B7AB-D10297020B53}" destId="{6611116E-2909-4965-A1C5-C63EC179D699}" srcOrd="1" destOrd="0" presId="urn:microsoft.com/office/officeart/2005/8/layout/hProcess7#1"/>
    <dgm:cxn modelId="{C0AF4416-50E7-4625-B384-569152204C9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Str. 24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79AF1C-F8C6-4EEF-ADED-6AF9A883DFEC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90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Str. </a:t>
            </a:r>
            <a:r>
              <a:rPr lang="pl-PL" smtClean="0"/>
              <a:t>46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79AF1C-F8C6-4EEF-ADED-6AF9A883DFEC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52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  <a:endParaRPr lang="pl-PL" dirty="0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>
                <a:solidFill>
                  <a:srgbClr val="333333"/>
                </a:solidFill>
                <a:latin typeface="Open Sans"/>
              </a:rPr>
              <a:t>ŚWIADCZENIA </a:t>
            </a:r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RODZINNE cz. ii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4" y="1550660"/>
            <a:ext cx="7134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solidFill>
                  <a:prstClr val="black"/>
                </a:solidFill>
                <a:latin typeface="Arial"/>
              </a:rPr>
              <a:t>6) członkowi rodziny przysługuje na dziecko zasiłek rodzinny za granicą, chyba że przepisy o koordynacji systemów zabezpieczenia społecznego lub dwustronne umowy o zabezpieczeniu społecznym stanowią inaczej.</a:t>
            </a:r>
            <a:endParaRPr lang="pl-PL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4" y="2289323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solidFill>
                  <a:prstClr val="black"/>
                </a:solidFill>
                <a:latin typeface="Arial"/>
              </a:rPr>
              <a:t>KAZUS</a:t>
            </a:r>
            <a:endParaRPr lang="pl-PL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322114" y="1316087"/>
            <a:ext cx="705643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2) WARUNEK PRZYZNANIA ŚWIDCZENIA</a:t>
            </a:r>
          </a:p>
          <a:p>
            <a:pPr algn="ctr">
              <a:spcAft>
                <a:spcPts val="6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Kryterium dochodowe</a:t>
            </a:r>
            <a:r>
              <a:rPr lang="pl-PL" sz="2400" dirty="0" smtClean="0"/>
              <a:t> </a:t>
            </a:r>
            <a:endParaRPr lang="pl-PL" sz="2400" b="1" i="1" dirty="0"/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72691" y="2520156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Przyznanie prawa do zasiłku rodzinnego uzależnione jest m.in. od spełnienia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kryterium dochodowego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Zasiłek rodzinny przysługuje, jeżeli przeciętny miesięczny dochód rodziny w przeliczeniu na osobę albo dochód osoby uczącej się nie przekracza kwoty 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674,00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zł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(§ 1 ust.1 Rozporządzenia RM z dnia  z dnia 7 sierpnia 2015 r. w sprawie wysokości dochodu rodziny albo dochodu osoby uczącej się …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172691" y="6048921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</a:p>
          <a:p>
            <a:r>
              <a:rPr lang="pl-PL" b="1" dirty="0" smtClean="0"/>
              <a:t>Kwota określona w art. 5 ustawy o świadczeniach rodzinnych (504 zł) jest nieaktualna!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40" y="1412776"/>
            <a:ext cx="71342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gdy członkiem rodziny jest dziecko legitymujące się orzeczeniem o niepełnosprawności lub orzeczeniem o umiarkowanym albo o znacznym stopniu niepełnosprawności, zasiłek rodzinny przysługuje, jeżeli przeciętny miesięczny dochód rodziny w przeliczeniu na osobę albo dochód osoby uczącej się nie przekracza kwoty 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764,00 </a:t>
            </a:r>
            <a:r>
              <a:rPr lang="pl-PL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(§ 1 ust.2 Rozporządzenia RM z dnia  z dnia 7 sierpnia 2015 r. w sprawie wysokości dochodu rodziny albo dochodu osoby uczącej się …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15616" y="566124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</a:p>
          <a:p>
            <a:r>
              <a:rPr lang="pl-PL" b="1" dirty="0" smtClean="0"/>
              <a:t>Kwota określona w art. 5 ustawy o świadczeniach rodzinnych (504 zł) jest nieaktualna!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2" y="1196752"/>
            <a:ext cx="7374159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NOWELIZACJA 2016 r.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srgbClr val="000000"/>
                </a:solidFill>
                <a:latin typeface="Arial"/>
              </a:rPr>
              <a:t>Dzięki nowelizacji przekroczenie </a:t>
            </a:r>
            <a:r>
              <a:rPr lang="pl-PL" sz="2000" dirty="0">
                <a:solidFill>
                  <a:srgbClr val="000000"/>
                </a:solidFill>
                <a:latin typeface="Arial"/>
              </a:rPr>
              <a:t>kryterium dochodowego uprawniającego do świadczeń rodzinnych (674 zł na osobę w rodzinie lub 764 zł dla rodzin z niepełnosprawnym dzieckiem) nie będzie automatycznie oznaczało utraty tych </a:t>
            </a:r>
            <a:r>
              <a:rPr lang="pl-PL" sz="2000" dirty="0" smtClean="0">
                <a:solidFill>
                  <a:srgbClr val="000000"/>
                </a:solidFill>
                <a:latin typeface="Arial"/>
              </a:rPr>
              <a:t>świadczeń.</a:t>
            </a: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srgbClr val="333333"/>
                </a:solidFill>
                <a:latin typeface="Arial"/>
              </a:rPr>
              <a:t>Minimalne świadczenie wypłacane według nowych zasad </a:t>
            </a:r>
            <a:r>
              <a:rPr lang="pl-PL" sz="2000" dirty="0" smtClean="0">
                <a:solidFill>
                  <a:srgbClr val="333333"/>
                </a:solidFill>
                <a:latin typeface="Arial"/>
              </a:rPr>
              <a:t>wynosi </a:t>
            </a:r>
            <a:r>
              <a:rPr lang="pl-PL" sz="2000" dirty="0">
                <a:solidFill>
                  <a:srgbClr val="333333"/>
                </a:solidFill>
                <a:latin typeface="Arial"/>
              </a:rPr>
              <a:t>20 zł. Dla przykładu - jeśli rodzina przekracza kryterium o 380 zł, a uprawniona jest do zasiłku i dodatków w wysokości 400 zł, to od 400 odejmujemy 380 i oznacza to, że tej rodzinie należy się 20 zł. Gdyby ta różnica wynosiła 19 zł, rodzina już by nie otrzymała tego świadczenia.</a:t>
            </a:r>
            <a:endParaRPr lang="pl-PL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4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10667" y="1979724"/>
            <a:ext cx="7134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OKRES, NA KTÓRY ZOSTAJE PRZYZNANE PRAWO DO ZASIŁKU</a:t>
            </a:r>
            <a:endParaRPr lang="pl-PL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10667" y="1979724"/>
            <a:ext cx="7134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 O ŚWIDCZENIE RODZINNE ZŁOŻONE NA NOWY OKRES ZASIŁKOWY PRZED/PO 30 WRZEŚNIA</a:t>
            </a:r>
            <a:endParaRPr lang="pl-PL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10667" y="2210556"/>
            <a:ext cx="71342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26 </a:t>
            </a:r>
            <a:endParaRPr lang="pl-PL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004886" y="1331082"/>
            <a:ext cx="788759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4) ZASIŁEK RODZINNY JEST PRZYZNAWANY NA WNIOSEK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-wniosek stanowi załącznik do </a:t>
            </a:r>
            <a:r>
              <a:rPr lang="pl-PL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PostŚwRodzR</a:t>
            </a: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dirty="0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043607" y="864037"/>
            <a:ext cx="810039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5) WYSOKOŚĆ ZASIŁKU RODZINNEGO </a:t>
            </a:r>
          </a:p>
          <a:p>
            <a:pPr algn="just">
              <a:lnSpc>
                <a:spcPct val="150000"/>
              </a:lnSpc>
            </a:pPr>
            <a:r>
              <a:rPr lang="pl-PL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DochŚwRodzR</a:t>
            </a: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OD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1.11.2016 r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95 zł na dziecko do ukończenia 5. roku życia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124 zł na dziecko powyżej 5. roku życia do 18 roku życia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135 zł na dziecko w wieku powyżej 18. roku życia</a:t>
            </a:r>
          </a:p>
          <a:p>
            <a:pPr lvl="0" algn="just">
              <a:lnSpc>
                <a:spcPct val="150000"/>
              </a:lnSpc>
            </a:pP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OD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1.11.2017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r.</a:t>
            </a: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zł na dziecko do ukończenia 5. roku życia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130 </a:t>
            </a: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zł na dziecko powyżej 5. roku życia do 18 roku życia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140 </a:t>
            </a: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zł na dziecko w wieku powyżej 18. roku życia</a:t>
            </a: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880845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</a:rPr>
              <a:t>Podstawa prawna:</a:t>
            </a:r>
          </a:p>
          <a:p>
            <a:r>
              <a:rPr lang="pl-PL" sz="2400" dirty="0">
                <a:solidFill>
                  <a:prstClr val="black"/>
                </a:solidFill>
              </a:rPr>
              <a:t>• Ustawa z dnia 28 listopada 2003 r. o świadczeniach rodzinnych (tekst jednolity Dz. U. z 2015 r., poz. 114 ze zm.).</a:t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</a:rPr>
              <a:t>• Rozporządzenia Ministra Polityki Społecznej z dnia 3 stycznia 2013r. w sprawie sposobu i trybu postępowania w sprawach o świadczenia rodzinne (Dz. U. z 2013r., poz. 3) .</a:t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</a:rPr>
              <a:t>• Rozporządzenie Rady Ministrów z dnia 10 sierpnia 2012 r. w sprawie wysokości dochodu rodziny albo dochodu osoby uczącej się stanowiących podstawę ubiegania się o zasiłek rodzinny oraz wysokości świadczeń rodzinnych (Dz. U. z 2012 r. poz. 959).</a:t>
            </a: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043607" y="2018201"/>
            <a:ext cx="81003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USTALENIE WYSOKOŚCI DOCHODU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OKREŚLENIE SKŁADU RODZINY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USTALENIE DOCHODÓW CZŁONKÓW RODZINY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UWZGLĘDNIENIE WSZELKICH ZMIAN SKUTKUJĄCYCH UTRATĄ/UZYSKANIEM DOCHODU</a:t>
            </a: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043608" y="2097852"/>
            <a:ext cx="81003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 1) DEFINICJA RODZINY (art. 3 pkt 16)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 2) WYSOKOŚĆ DOCHODU RODZINY (art. 3 pkt 2)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 3) ZMIANY DOTYCZĄCE UZYSKIWANEGO DOCHODU (UTRATA DOCHODU- art. 3 pkt 23, UZYSKANIE DOCHODU- art. 3 pkt 24)</a:t>
            </a:r>
          </a:p>
        </p:txBody>
      </p:sp>
    </p:spTree>
    <p:extLst>
      <p:ext uri="{BB962C8B-B14F-4D97-AF65-F5344CB8AC3E}">
        <p14:creationId xmlns:p14="http://schemas.microsoft.com/office/powerpoint/2010/main" val="9696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034232" y="559594"/>
            <a:ext cx="810039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UZYSKANIE DOCHODU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ROKU KALENDARZOWYM POPRZEDZAJĄCYM OKRES ZASIŁKOWY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uzyskany dochód dzieli się przez liczbę miesięcy, w których był osiągnięty, jeżeli dochód ten jest uzyskiwany w dniu ustalania prawa do świadczeń rodzinnych (art. 5 ust. 4 a)</a:t>
            </a:r>
          </a:p>
          <a:p>
            <a:pPr lvl="0"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PO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ROKU KALENDARZOWYM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POPRZEDZAJĄCYM OKRES ZASIŁKOWY</a:t>
            </a:r>
          </a:p>
          <a:p>
            <a:pPr lvl="0" algn="just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ochód ustala się powiększając o kwotę uzyskaną z miesiąca następującego po miesiącu, w którym dochód został osiągnięty, jeżeli dochód ten jest uzyskiwany w dniu ustalania prawa do świadczeń rodzinnych (art. 5 b)</a:t>
            </a: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900262" y="836613"/>
            <a:ext cx="810039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DOKUMENTY POTRZEBNE DO PRZYZNANIA PRAWA DO ZASIŁKU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 WŁAŚCIWY DO ZŁOŻENIA WNIOSKU (art. 23 ust. 2)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ZAŁĄCZNIKI (art. 23 ust.4 w zw. z par. 2 ust 2 </a:t>
            </a:r>
            <a:r>
              <a:rPr lang="pl-PL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PostŚwRodzR</a:t>
            </a: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(również drogą elektroniczną: art. 23 ust. 3a)</a:t>
            </a:r>
          </a:p>
          <a:p>
            <a:pPr algn="ctr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OBOWIĄZEK ORGANU SAMODZIELNEGO POZYSKANIA INFORMACJI I DOKUMENTÓW (nowelizacja z 2015 r.)</a:t>
            </a:r>
          </a:p>
          <a:p>
            <a:pPr lvl="0" algn="ctr">
              <a:lnSpc>
                <a:spcPct val="150000"/>
              </a:lnSpc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Art. 23b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935658" y="559594"/>
            <a:ext cx="8100392" cy="886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RODZAJE DECYZJI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PRZYZNAJĄCA PRAWO DO ZASIŁKU RODZINNEGO (po spełnieniu kryterium dochodowego- art. 5 ust. 1)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PRZYZNAJĄCA PRAWO DO ZASIŁKU RODZINNEGO (po spełnieniu kryterium dochodowego- art. 5 </a:t>
            </a: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ust. 2)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PRZYZNAJĄCA PRAWO DO ZASIŁKU RODZINNEGO </a:t>
            </a: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(w trybie art</a:t>
            </a: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5 ust. </a:t>
            </a: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3)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PRZYZNAJĄCA PRAWO DO ZASIŁKU RODZINNEGO (w trybie art. 5 ust. 3)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ODMAWIAJĄCA PRAWA DO ZASIŁKU RODZINNEGO (z powodu przekroczenia kryterium dochodowego) 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ODMAWIAJĄCA PRAWA DO ZASIŁKU RODZINNEGO (z powodu </a:t>
            </a:r>
            <a:r>
              <a:rPr lang="pl-PL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niespełnienia kryterium ustawowego)</a:t>
            </a: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935658" y="3329583"/>
            <a:ext cx="810039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KAZUS</a:t>
            </a:r>
          </a:p>
          <a:p>
            <a:pPr algn="just"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020799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Dodatki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 zasiłku rodzinnego: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298104" y="1653818"/>
            <a:ext cx="70567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urodzenia dziecka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opieki nad dzieckiem w okresie korzystania z urlopu wychowawczego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samotnego wychowywania dziecka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wychowywania dziecka w rodzinie wielodzietnej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kształcenia i rehabilitacji dziecka niepełnosprawnego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podjęcia przez dziecko nauki w szkole poza miejscem zamieszkania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rozpoczęcia roku szkolnego</a:t>
            </a:r>
          </a:p>
        </p:txBody>
      </p:sp>
    </p:spTree>
    <p:extLst>
      <p:ext uri="{BB962C8B-B14F-4D97-AF65-F5344CB8AC3E}">
        <p14:creationId xmlns:p14="http://schemas.microsoft.com/office/powerpoint/2010/main" val="21518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446084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latin typeface="Georgia"/>
              </a:rPr>
              <a:t>Dodatek z tytułu urodzenia dziecka</a:t>
            </a:r>
            <a:endParaRPr lang="pl-PL" sz="2400" b="1" i="0" dirty="0">
              <a:effectLst/>
              <a:latin typeface="Georgia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75656" y="2492896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>
                <a:latin typeface="Arial"/>
              </a:rPr>
              <a:t>Dodatek z tytułu urodzenia dziecka przysługuje</a:t>
            </a:r>
            <a:r>
              <a:rPr lang="pl-PL" sz="2000" b="1" dirty="0" smtClean="0">
                <a:latin typeface="Arial"/>
              </a:rPr>
              <a:t>: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1) matce lub ojcu albo opiekunowi prawnemu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 opiekunowi faktycznemu dziecka w wieku do ukończenia przez dziecko pierwszego roku życia, jeżeli nie został przyznany rodzicom lub opiekunowi prawnemu dziecka.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W przypadku wystąpienia o przysposobienie więcej niż jednego dziecka lub urodzenia więcej niż jednego dziecka podczas jednego porodu dodatek przysługuje na każde dziecko.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73188" y="1484784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Dodatek z tytułu urodzenia dziecka przysługuje, jeśli matka dziecka pozostawała pod opieką medyczną nie później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niż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od 10 tygodnia ciąży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l-PL" sz="2000" dirty="0">
              <a:latin typeface="Arial"/>
            </a:endParaRPr>
          </a:p>
          <a:p>
            <a:pPr algn="just"/>
            <a:r>
              <a:rPr lang="pl-PL" sz="2000" b="1" dirty="0">
                <a:latin typeface="Arial"/>
              </a:rPr>
              <a:t>Zaświadczenie o pozostawaniu matki dziecka pod opieką medyczną nie później niż od 10 tygodnia</a:t>
            </a:r>
            <a:r>
              <a:rPr lang="pl-PL" sz="2000" dirty="0">
                <a:latin typeface="Arial"/>
              </a:rPr>
              <a:t> ciąży do dnia porodu może wystawić lekarz lub położna. </a:t>
            </a:r>
            <a:endParaRPr lang="pl-PL" sz="2000" dirty="0" smtClean="0">
              <a:latin typeface="Arial"/>
            </a:endParaRPr>
          </a:p>
          <a:p>
            <a:pPr algn="just"/>
            <a:endParaRPr lang="pl-PL" sz="2000" dirty="0">
              <a:latin typeface="Arial"/>
            </a:endParaRPr>
          </a:p>
          <a:p>
            <a:pPr algn="just"/>
            <a:r>
              <a:rPr lang="pl-PL" sz="2000" dirty="0" smtClean="0">
                <a:latin typeface="Arial"/>
              </a:rPr>
              <a:t>Warunek </a:t>
            </a:r>
            <a:r>
              <a:rPr lang="pl-PL" sz="2000" dirty="0">
                <a:latin typeface="Arial"/>
              </a:rPr>
              <a:t>udokumentowania pozostawania matki dziecka pod opieką medyczną nie dotyczy osób będących prawnymi albo faktycznymi opiekunami dziecka, a także osób, które przysposobiły dziecko. </a:t>
            </a:r>
            <a:endParaRPr lang="pl-PL" sz="2000" b="0" i="0" dirty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59632" y="1484784"/>
            <a:ext cx="7344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Georgia"/>
              </a:rPr>
              <a:t>Jednorazowa </a:t>
            </a:r>
            <a:r>
              <a:rPr lang="pl-PL" sz="2400" b="1" dirty="0">
                <a:latin typeface="Georgia"/>
              </a:rPr>
              <a:t>zapomoga z tytułu urodzenia się </a:t>
            </a:r>
            <a:r>
              <a:rPr lang="pl-PL" sz="2400" b="1" dirty="0" smtClean="0">
                <a:latin typeface="Georgia"/>
              </a:rPr>
              <a:t>dziecka („becikowe”)</a:t>
            </a:r>
            <a:endParaRPr lang="pl-PL" sz="2400" b="1" i="0" dirty="0">
              <a:effectLst/>
              <a:latin typeface="Georgia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45816" y="2924944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Arial"/>
              </a:rPr>
              <a:t>Zapomoga przysługuje</a:t>
            </a:r>
            <a:r>
              <a:rPr lang="pl-PL" sz="2000" dirty="0" smtClean="0">
                <a:latin typeface="Arial"/>
              </a:rPr>
              <a:t>: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1. matce lub ojcu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2. opiekunowi prawnemu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3. opiekunowi faktycznemu dziecka (oznacza to osobę faktycznie opiekującą się dzieckiem, jeżeli wystąpiła z wnioskiem do sądu rodzinnego o przysposobienie dziecka).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606060"/>
                </a:solidFill>
                <a:latin typeface="Arial"/>
              </a:rPr>
              <a:t> 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065512"/>
            <a:ext cx="74168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400" b="1" dirty="0" smtClean="0"/>
              <a:t>Rodzaje świadczeń rodzinnych </a:t>
            </a:r>
            <a:r>
              <a:rPr lang="pl-PL" sz="2400" dirty="0" smtClean="0"/>
              <a:t>(podziały ze względu na różne kryteria):</a:t>
            </a: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b="1" dirty="0" smtClean="0"/>
              <a:t>KRYTERIUM DOCHODOWE: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</a:t>
            </a:r>
            <a:r>
              <a:rPr lang="pl-PL" sz="2400" dirty="0" smtClean="0"/>
              <a:t>zależnione od dochodu: zasiłek rodzinny wraz z dodatkami, jednorazowa zapomoga z tytułu urodzenia dziecka, specjalny zasiłek opiekuńczy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</a:t>
            </a:r>
            <a:r>
              <a:rPr lang="pl-PL" sz="2400" dirty="0" smtClean="0"/>
              <a:t>iezależne od dochodu: zasiłek pielęgnacyjny, świadczenie pielęgnacyjne, świadczenie rodzicielskie</a:t>
            </a:r>
          </a:p>
          <a:p>
            <a:pPr lvl="0"/>
            <a:r>
              <a:rPr lang="pl-PL" sz="2400" b="1" dirty="0" smtClean="0">
                <a:solidFill>
                  <a:prstClr val="black"/>
                </a:solidFill>
              </a:rPr>
              <a:t>2) CHARAKTER: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z</a:t>
            </a:r>
            <a:r>
              <a:rPr lang="pl-PL" sz="2400" b="1" dirty="0" smtClean="0"/>
              <a:t>asiłek rodzinny wraz z dodatkami</a:t>
            </a:r>
            <a:r>
              <a:rPr lang="pl-PL" sz="2400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ś</a:t>
            </a:r>
            <a:r>
              <a:rPr lang="pl-PL" sz="2400" b="1" dirty="0" smtClean="0"/>
              <a:t>wiadczenia opiekuńcze </a:t>
            </a:r>
            <a:r>
              <a:rPr lang="pl-PL" sz="2400" dirty="0" smtClean="0"/>
              <a:t>(zasiłek pielęgnacyjny, świadczenie pielęgnacyjne, specjalny zasiłek opiekuńczy)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547664" y="206084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latin typeface="Arial"/>
              </a:rPr>
              <a:t>Jednorazowa zapomoga z tytułu urodzenia się dziecka przysługuje jeżeli matka dziecka pozostawała pod opieką medyczną nie później niż od 10 tygodnia ciąży do dnia porodu</a:t>
            </a:r>
            <a:r>
              <a:rPr lang="pl-PL" sz="2000" dirty="0" smtClean="0">
                <a:latin typeface="Arial"/>
              </a:rPr>
              <a:t>.</a:t>
            </a:r>
          </a:p>
          <a:p>
            <a:pPr algn="just"/>
            <a:endParaRPr lang="pl-PL" sz="2000" dirty="0">
              <a:latin typeface="Arial"/>
            </a:endParaRPr>
          </a:p>
          <a:p>
            <a:pPr algn="just"/>
            <a:r>
              <a:rPr lang="pl-PL" sz="2000" b="1" dirty="0">
                <a:latin typeface="Arial"/>
              </a:rPr>
              <a:t>Zaświadczenie o pozostawaniu matki dziecka pod opieką medyczną nie później niż od 10 tygodnia</a:t>
            </a:r>
            <a:r>
              <a:rPr lang="pl-PL" sz="2000" dirty="0">
                <a:latin typeface="Arial"/>
              </a:rPr>
              <a:t> ciąży do dnia porodu może wystawić lekarz lub położna. Warunek udokumentowania pozostawania matki dziecka pod opieką medyczną nie dotyczy osób będących prawnymi albo faktycznymi opiekunami dziecka, a także osób, które przysposobiły dziecko.</a:t>
            </a:r>
            <a:endParaRPr lang="pl-PL" sz="2000" b="0" i="0" dirty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Wniosek o wypłatę jednorazowej zapomogi należy złożyć </a:t>
            </a:r>
            <a:r>
              <a:rPr lang="pl-PL" sz="2000" b="1" dirty="0">
                <a:latin typeface="Arial"/>
              </a:rPr>
              <a:t>w terminie 12 miesięcy od dnia narodzin dziecka</a:t>
            </a:r>
            <a:r>
              <a:rPr lang="pl-PL" sz="2000" dirty="0">
                <a:latin typeface="Arial"/>
              </a:rPr>
              <a:t>. W przypadku gdy wniosek dotyczy dziecka objętego opieką prawną, opieką faktyczną albo dziecka przysposobionego wniosek składa się w terminie 12 miesięcy od dnia objęcia dziecka opieką albo przysposobienia, nie później niż do ukończenia przez dziecko 18-go roku życia. Wniosek złożony po terminie organ właściwy pozostawia </a:t>
            </a:r>
            <a:r>
              <a:rPr lang="pl-PL" sz="2000" dirty="0" smtClean="0">
                <a:latin typeface="Arial"/>
              </a:rPr>
              <a:t>bez rozpoznania</a:t>
            </a:r>
            <a:r>
              <a:rPr lang="pl-PL" sz="2000" dirty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7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Od 1 stycznia 2013 r. jednorazowa zapomoga z tytułu urodzenia się dziecka przysługuje matce lub ojcu dziecka, opiekunowi prawnemu albo opiekunowi faktycznemu dziecka, jeżeli </a:t>
            </a:r>
            <a:r>
              <a:rPr lang="pl-PL" sz="2000" b="1" dirty="0">
                <a:latin typeface="Arial"/>
              </a:rPr>
              <a:t>dochód rodziny w przeliczeniu na osobę nie przekroczy kwoty 1922,00 zł </a:t>
            </a:r>
            <a:r>
              <a:rPr lang="pl-PL" sz="2000" b="1" dirty="0" smtClean="0">
                <a:latin typeface="Arial"/>
              </a:rPr>
              <a:t>netto</a:t>
            </a:r>
            <a:r>
              <a:rPr lang="pl-PL" sz="2000" dirty="0" smtClean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7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  <a:latin typeface="Arial"/>
              </a:rPr>
              <a:t>Od 1 stycznia 2013 r. jednorazowa zapomoga z tytułu urodzenia się dziecka przysługuje matce lub ojcu dziecka, opiekunowi prawnemu albo opiekunowi faktycznemu dziecka, jeżeli </a:t>
            </a:r>
            <a:r>
              <a:rPr lang="pl-PL" sz="2000" b="1" dirty="0">
                <a:solidFill>
                  <a:prstClr val="black"/>
                </a:solidFill>
                <a:latin typeface="Arial"/>
              </a:rPr>
              <a:t>dochód rodziny w przeliczeniu na osobę nie przekroczy kwoty 1922,00 zł </a:t>
            </a:r>
            <a:r>
              <a:rPr lang="pl-PL" sz="2000" b="1" dirty="0" smtClean="0">
                <a:solidFill>
                  <a:prstClr val="black"/>
                </a:solidFill>
                <a:latin typeface="Arial"/>
              </a:rPr>
              <a:t>netto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42293" y="4399508"/>
            <a:ext cx="7979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"/>
              </a:rPr>
              <a:t>Jednorazowa zapomoga z tytułu urodzenia się dziecka nie wchodzi aktualnie w zakres przedmiotowy koordynacji systemów zabezpieczenia społecznego. W związku z tym, wykonywanie pracy za granicą przez jednego z rodziców nie ma znaczenia dla właściwości organu do wydania decyzji w sprawie.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2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1" y="1099831"/>
            <a:ext cx="817240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latin typeface="Arial"/>
              </a:rPr>
              <a:t>Ustalenie prawa do świadczeń rodzinnych oraz ich wypłata następują na wniosek.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4728" y="2420888"/>
            <a:ext cx="7979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Arial"/>
              </a:rPr>
              <a:t>Świadczenia rodzinne realizuje co do zasady organ właściwy</a:t>
            </a:r>
            <a:r>
              <a:rPr lang="pl-PL" dirty="0">
                <a:latin typeface="Arial"/>
              </a:rPr>
              <a:t> czyli wójt, burmistrz lub prezydent miasta właściwy ze względu na miejsce </a:t>
            </a:r>
            <a:r>
              <a:rPr lang="pl-PL" dirty="0" smtClean="0">
                <a:latin typeface="Arial"/>
              </a:rPr>
              <a:t>zamieszkania wnioskodawcy</a:t>
            </a:r>
            <a:r>
              <a:rPr lang="pl-PL" dirty="0">
                <a:latin typeface="Arial"/>
              </a:rPr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>
                <a:latin typeface="Arial"/>
              </a:rPr>
              <a:t>Wniosek o ustalenie prawa do świadczeń rodzinnych należy złożyć</a:t>
            </a:r>
            <a:r>
              <a:rPr lang="pl-PL" dirty="0">
                <a:latin typeface="Arial"/>
              </a:rPr>
              <a:t> w urzędzie gminy lub miasta właściwym ze względu na miejsce zamieszkania. Realizacja świadczeń rodzinnych może być także przekazana do jednostki organizacyjnej gminy np. do ośrodka pomocy społecznej.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7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Arial"/>
              </a:rPr>
              <a:t>Prawo do świadczeń rodzinnych ustala się od miesiąca, w którym wpłynął wniosek z prawidłowo wypełnionymi dokumentami.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05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66132" y="2249488"/>
            <a:ext cx="76825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prstClr val="black"/>
                </a:solidFill>
                <a:latin typeface="Arial"/>
              </a:rPr>
              <a:t>W przypadku złożenia nieprawidłowo wypełnionego wniosku</a:t>
            </a:r>
            <a:r>
              <a:rPr lang="pl-PL" dirty="0">
                <a:solidFill>
                  <a:prstClr val="black"/>
                </a:solidFill>
                <a:latin typeface="Arial"/>
              </a:rPr>
              <a:t> podmiot realizujący świadczenia wzywa pisemnie osobę ubiegającą się o świadczenia do poprawienia lub uzupełnienia wniosku w terminie 14 dni od dnia otrzymania wezwania. Gdy osoba złoży wniosek bez wymaganych dokumentów, podmiot realizujący świadczenia przyjmuje wniosek i wyznacza termin nie krótszy niż 14 dni i nie dłuższy niż 30 dni na uzupełnienie brakujących dokumentów. </a:t>
            </a:r>
            <a:r>
              <a:rPr lang="pl-PL" b="1" dirty="0">
                <a:solidFill>
                  <a:prstClr val="black"/>
                </a:solidFill>
                <a:latin typeface="Arial"/>
              </a:rPr>
              <a:t>Niezastosowanie się do wezwania skutkuje pozostawieniem wniosku bez rozpatrzenia.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prstClr val="black"/>
                </a:solidFill>
                <a:latin typeface="Arial"/>
              </a:rPr>
              <a:t>Świadczenia opiekuńcze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88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>
                <a:latin typeface="Arial"/>
              </a:rPr>
              <a:t>Specjalny zasiłek opiekuńczy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>Specjalny zasiłek opiekuńczy przysługuje osobom, na których zgodnie z przepisami </a:t>
            </a:r>
            <a:r>
              <a:rPr lang="pl-PL" sz="2000" dirty="0" smtClean="0">
                <a:solidFill>
                  <a:prstClr val="black"/>
                </a:solidFill>
              </a:rPr>
              <a:t>ustawy z </a:t>
            </a:r>
            <a:r>
              <a:rPr lang="pl-PL" sz="2000" dirty="0">
                <a:solidFill>
                  <a:prstClr val="black"/>
                </a:solidFill>
              </a:rPr>
              <a:t>dnia 25 lutego 1964 r. - Kodeks rodzinny i opiekuńczy (Dz. U. z 2012 r. poz. 788 i 1529 oraz z 2013 r. poz. 1439) ciąży obowiązek alimentacyjny, a także małżonkom, jeżeli</a:t>
            </a:r>
            <a:r>
              <a:rPr lang="pl-PL" sz="2000" dirty="0" smtClean="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l-PL" sz="2000" dirty="0" smtClean="0">
                <a:solidFill>
                  <a:prstClr val="black"/>
                </a:solidFill>
              </a:rPr>
              <a:t>nie </a:t>
            </a:r>
            <a:r>
              <a:rPr lang="pl-PL" sz="2000" dirty="0">
                <a:solidFill>
                  <a:prstClr val="black"/>
                </a:solidFill>
              </a:rPr>
              <a:t>podejmują zatrudnienia lub innej pracy zarobkowej </a:t>
            </a:r>
            <a:r>
              <a:rPr lang="pl-PL" sz="2000" dirty="0" smtClean="0">
                <a:solidFill>
                  <a:prstClr val="black"/>
                </a:solidFill>
              </a:rPr>
              <a:t>lub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>2)   rezygnują z zatrudnienia lub innej pracy </a:t>
            </a:r>
            <a:r>
              <a:rPr lang="pl-PL" sz="2000" dirty="0" smtClean="0">
                <a:solidFill>
                  <a:prstClr val="black"/>
                </a:solidFill>
              </a:rPr>
              <a:t>zarobkowej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>-   w celu sprawowania stałej opieki nad osobą legitymującą się orzeczeniem o znacznym stopniu niepełnosprawności albo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edukacji.</a:t>
            </a:r>
            <a:endParaRPr lang="pl-PL" sz="2000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0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43608" y="1082189"/>
            <a:ext cx="79924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ś</a:t>
            </a:r>
            <a:r>
              <a:rPr lang="pl-PL" sz="2400" b="1" dirty="0" smtClean="0"/>
              <a:t>wiadczenia związane z urodzeniem dziecka </a:t>
            </a:r>
            <a:r>
              <a:rPr lang="pl-PL" sz="2400" dirty="0" smtClean="0"/>
              <a:t>(jednorazowa zapomoga z tytułu urodzenia dziecka- art.15 b; jednorazowa zapomoga z tytułu urodzenia dziecka przyznawana przez gminę- „swoboda” gminy)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ś</a:t>
            </a:r>
            <a:r>
              <a:rPr lang="pl-PL" sz="2400" b="1" dirty="0" smtClean="0"/>
              <a:t>wiadczenia na rzecz rodziny</a:t>
            </a:r>
            <a:r>
              <a:rPr lang="pl-PL" sz="2400" dirty="0" smtClean="0"/>
              <a:t>- może ustanowić gmina-  art. 22 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ś</a:t>
            </a:r>
            <a:r>
              <a:rPr lang="pl-PL" sz="2400" b="1" dirty="0" smtClean="0"/>
              <a:t>wiadczenia rodzicielskie </a:t>
            </a:r>
            <a:r>
              <a:rPr lang="pl-PL" sz="2400" dirty="0" smtClean="0"/>
              <a:t>- art. 17c</a:t>
            </a:r>
            <a:endParaRPr lang="pl-PL" sz="2400" dirty="0"/>
          </a:p>
          <a:p>
            <a:pPr lvl="1"/>
            <a:r>
              <a:rPr lang="pl-PL" sz="2400" b="1" dirty="0" smtClean="0"/>
              <a:t>3) OKRES, NA KTÓRY ŚWIADCZENIE JEST PRZYZNAWANE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400" b="1" dirty="0"/>
              <a:t>n</a:t>
            </a:r>
            <a:r>
              <a:rPr lang="pl-PL" sz="2400" b="1" dirty="0" smtClean="0"/>
              <a:t>a okres zasiłkowy </a:t>
            </a:r>
            <a:r>
              <a:rPr lang="pl-PL" sz="2400" dirty="0" smtClean="0"/>
              <a:t>(zasiłki rodzinne wraz z dodatkami, specjalny zasiłek opiekuńczy)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400" b="1" dirty="0"/>
              <a:t>n</a:t>
            </a:r>
            <a:r>
              <a:rPr lang="pl-PL" sz="2400" b="1" dirty="0" smtClean="0"/>
              <a:t>a inny okres </a:t>
            </a:r>
            <a:r>
              <a:rPr lang="pl-PL" sz="2400" dirty="0" smtClean="0"/>
              <a:t>(zasiłek pielęgnacyjny, świadczenie pielęgnacyjne, jednorazowa zapomoga z tytułu urodzenia dziecka, świadczenie rodzicielskie)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</a:rPr>
              <a:t>KRYTERIUM DOCHODOWE</a:t>
            </a:r>
            <a:endParaRPr lang="pl-PL" sz="2000" b="1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Specjalny zasiłek opiekuńczy przysługuje, jeżeli łączny dochód rodziny osoby sprawującej opiekę oraz rodziny osoby wymagającej opieki w przeliczeniu na osobę nie przekracza kwoty kryterium dochodowego wynoszącego </a:t>
            </a:r>
            <a:r>
              <a:rPr lang="pl-PL" sz="2000" b="1" dirty="0">
                <a:latin typeface="Arial"/>
              </a:rPr>
              <a:t>764 zł netto</a:t>
            </a:r>
            <a:r>
              <a:rPr lang="pl-PL" sz="2000" dirty="0">
                <a:latin typeface="Arial"/>
              </a:rPr>
              <a:t> (na podstawie dochodów z roku poprzedzającego okres zasiłkowy z uwzględnieniem utraty i uzyskania dochodu). Specjalny zasiłek opiekuńczy przysługuje w kwocie </a:t>
            </a:r>
            <a:r>
              <a:rPr lang="pl-PL" sz="2000" b="1" dirty="0">
                <a:latin typeface="Arial"/>
              </a:rPr>
              <a:t>520 zł</a:t>
            </a:r>
            <a:r>
              <a:rPr lang="pl-PL" sz="2000" dirty="0">
                <a:latin typeface="Arial"/>
              </a:rPr>
              <a:t> miesięcznie.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64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Za dochód </a:t>
            </a:r>
            <a:r>
              <a:rPr lang="pl-PL" sz="2000" b="1" dirty="0">
                <a:latin typeface="Arial"/>
              </a:rPr>
              <a:t>osoby sprawującej opiekę</a:t>
            </a:r>
            <a:r>
              <a:rPr lang="pl-PL" sz="2000" dirty="0">
                <a:latin typeface="Arial"/>
              </a:rPr>
              <a:t>, zgodnie z art. 3 pkt 16 ustawy o świadczeniach rodzinnych, uważa się dochód następujących członków rodziny: </a:t>
            </a:r>
            <a:endParaRPr lang="pl-PL" sz="2000" dirty="0" smtClean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Arial"/>
              </a:rPr>
              <a:t>małżonków</a:t>
            </a:r>
            <a:r>
              <a:rPr lang="pl-PL" sz="2000" dirty="0">
                <a:latin typeface="Arial"/>
              </a:rPr>
              <a:t>, rodziców dzieci, opiekuna faktycznego dziecka oraz pozostające na utrzymaniu dzieci w wieku do ukończenia 25 roku życia, a także dziecko, które ukończyło 25 rok życia legitymujące się orzeczeniem o znacznym stopniu niepełnosprawności, jeżeli w związku z tą niepełnosprawnością przysługuje świadczenie pielęgnacyjne lub specjalny zasiłek </a:t>
            </a:r>
            <a:r>
              <a:rPr lang="pl-PL" sz="2000" dirty="0" smtClean="0">
                <a:latin typeface="Arial"/>
              </a:rPr>
              <a:t>opiekuńczy</a:t>
            </a: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14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000" dirty="0">
                <a:latin typeface="Arial"/>
              </a:rPr>
              <a:t>do członków rodziny nie zalicza się dziecka pozostającego pod opieką opiekuna prawnego, dziecka pozostającego w związku małżeńskim, a także pełnoletniego dziecka posiadającego </a:t>
            </a:r>
            <a:r>
              <a:rPr lang="pl-PL" sz="2000" dirty="0" smtClean="0">
                <a:latin typeface="Arial"/>
              </a:rPr>
              <a:t>własne dziecko</a:t>
            </a:r>
            <a:r>
              <a:rPr lang="pl-PL" sz="2000" dirty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0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Za dochód rodziny </a:t>
            </a:r>
            <a:r>
              <a:rPr lang="pl-PL" sz="2000" b="1" dirty="0">
                <a:latin typeface="Arial"/>
              </a:rPr>
              <a:t>osoby wymagającej opieki</a:t>
            </a:r>
            <a:r>
              <a:rPr lang="pl-PL" sz="2000" dirty="0">
                <a:latin typeface="Arial"/>
              </a:rPr>
              <a:t>, uważa się dochód następujących członków rodziny:</a:t>
            </a:r>
          </a:p>
          <a:p>
            <a:r>
              <a:rPr lang="pl-PL" sz="2000" u="sng" dirty="0">
                <a:latin typeface="Arial"/>
              </a:rPr>
              <a:t>1)   w przypadku gdy osoba wymagająca opieki jest małoletnia</a:t>
            </a:r>
            <a:r>
              <a:rPr lang="pl-PL" sz="2000" dirty="0">
                <a:latin typeface="Arial"/>
              </a:rPr>
              <a:t>:</a:t>
            </a:r>
          </a:p>
          <a:p>
            <a:pPr marL="228600"/>
            <a:r>
              <a:rPr lang="pl-PL" sz="2000" dirty="0">
                <a:latin typeface="Arial"/>
              </a:rPr>
              <a:t>a)  osoby wymagającej opieki,</a:t>
            </a:r>
          </a:p>
          <a:p>
            <a:pPr marL="228600"/>
            <a:r>
              <a:rPr lang="pl-PL" sz="2000" dirty="0">
                <a:latin typeface="Arial"/>
              </a:rPr>
              <a:t>b)  rodziców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c)  małżonka rodzica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d)  osoby, z którą rodzic osoby wymagającej opieki wychowuje wspólne dziecko,</a:t>
            </a:r>
          </a:p>
          <a:p>
            <a:pPr marL="228600"/>
            <a:r>
              <a:rPr lang="pl-PL" sz="2000" dirty="0">
                <a:latin typeface="Arial"/>
              </a:rPr>
              <a:t>e)  pozostających na utrzymaniu osób, o których mowa w lit. a-d, dzieci w wieku do ukończenia 25. roku życia</a:t>
            </a:r>
          </a:p>
          <a:p>
            <a:r>
              <a:rPr lang="pl-PL" sz="2000" dirty="0">
                <a:latin typeface="Arial"/>
              </a:rPr>
              <a:t>-  z tym że do członków rodziny nie zalicza się dziecka pozostającego pod opieką opiekuna prawnego, dziecka pozostającego w związku małżeńskim, pełnoletniego dziecka posiadającego własne dziecko, a także rodzica osoby wymagającej opieki zobowiązanego tytułem wykonawczym pochodzącym lub zatwierdzonym przez sąd do alimentów na jej rzecz.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4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>
                <a:latin typeface="Arial"/>
              </a:rPr>
              <a:t>2)   w przypadku gdy osoba wymagająca opieki jest pełnoletnia</a:t>
            </a:r>
            <a:r>
              <a:rPr lang="pl-PL" sz="2000" dirty="0">
                <a:latin typeface="Arial"/>
              </a:rPr>
              <a:t>:</a:t>
            </a:r>
          </a:p>
          <a:p>
            <a:pPr marL="228600"/>
            <a:r>
              <a:rPr lang="pl-PL" sz="2000" dirty="0">
                <a:latin typeface="Arial"/>
              </a:rPr>
              <a:t>a)  osoby wymagającej opieki,</a:t>
            </a:r>
          </a:p>
          <a:p>
            <a:pPr marL="228600"/>
            <a:r>
              <a:rPr lang="pl-PL" sz="2000" dirty="0">
                <a:latin typeface="Arial"/>
              </a:rPr>
              <a:t>b)  małżonka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c)  osoby, z którą osoba wymagająca opieki wychowuje wspólne dziecko,</a:t>
            </a:r>
          </a:p>
          <a:p>
            <a:pPr marL="228600"/>
            <a:r>
              <a:rPr lang="pl-PL" sz="2000" dirty="0">
                <a:latin typeface="Arial"/>
              </a:rPr>
              <a:t>d)  pozostających na utrzymaniu osób, o których mowa w lit. a-c, dzieci w wieku do ukończenia 25. roku życia</a:t>
            </a:r>
          </a:p>
          <a:p>
            <a:r>
              <a:rPr lang="pl-PL" sz="2000" dirty="0">
                <a:latin typeface="Arial"/>
              </a:rPr>
              <a:t>-   z tym że do członków rodziny nie zalicza się dziecka pozostającego pod opieką opiekuna prawnego, dziecka pozostającego w związku małżeńskim, a także pełnoletniego dziecka posiadającego własne dziecko.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1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Arial"/>
              </a:rPr>
              <a:t>Świadczenie pielęgnacyjne</a:t>
            </a:r>
            <a:endParaRPr lang="pl-PL" sz="2000" dirty="0">
              <a:latin typeface="Arial"/>
            </a:endParaRPr>
          </a:p>
          <a:p>
            <a:r>
              <a:rPr lang="pl-PL" sz="2000" dirty="0">
                <a:latin typeface="Arial"/>
              </a:rPr>
              <a:t/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Świadczenie pielęgnacyjne z tytułu rezygnacji z zatrudnienia lub innej pracy zarobkowej, przysługuje: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1) matce albo ojcu,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2) opiekunowi faktycznemu dziecka,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3) osobie będącej rodziną zastępczą spokrewnioną, w rozumieniu ustawy z dnia 9 czerwca 2011 r. o wspieraniu rodziny i systemie pieczy zastępczej,</a:t>
            </a:r>
            <a:r>
              <a:rPr lang="pl-PL" sz="2000" dirty="0">
                <a:solidFill>
                  <a:srgbClr val="606060"/>
                </a:solidFill>
                <a:latin typeface="Arial"/>
              </a:rPr>
              <a:t/>
            </a:r>
            <a:br>
              <a:rPr lang="pl-PL" sz="2000" dirty="0">
                <a:solidFill>
                  <a:srgbClr val="606060"/>
                </a:solidFill>
                <a:latin typeface="Arial"/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0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>
                <a:latin typeface="Arial"/>
              </a:rPr>
              <a:t>4) innym osobom, na których zgodnie z przepisami ustawy z dnia 25 lutego 1964 r. – Kodeks rodzinny i opiekuńczy ciąży obowiązek alimentacyjny, z wyjątkiem osób o znacznym stopniu niepełnosprawności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– jeżeli nie podejmują lub rezygnują z zatrudnienia lub innej pracy zarobkowej w celu sprawowania opieki nad osobą legitymującą się orzeczeniem o niepełnosprawności łącznie ze wskazaniami: konieczności stałej lub długotrwałej opieki lub pomocy innej osoby w związku ze  znacznie ograniczoną możliwością samodzielnej egzystencji oraz konieczności stałego współudziału na co dzień opiekuna dziecka w procesie jego leczenia, rehabilitacji i edukacji, albo osobą legitymującą się orzeczeniem o znacznym stopniu niepełnosprawności.</a:t>
            </a:r>
          </a:p>
          <a:p>
            <a:pPr lvl="0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11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Osobom, o których mowa w pkt 4, innym niż spokrewnione w pierwszym stopniu z osobą wymagającą opieki, świadczenie pielęgnacyjne przysługuje, w przypadku gdy spełnione są łącznie następujące warunki: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1) rodzice osoby wymagającej opieki nie żyją, zostali pozbawieni praw rodzicielskich, są małoletni lub legitymują się orzeczeniem o znacznym  stopniu niepełnosprawności;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 nie ma innych osób spokrewnionych w pierwszym stopniu, są małoletnie lub legitymują się orzeczeniem o znacznym stopniu niepełnosprawności;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3) nie ma osób, o których mowa w pkt 2 i 3, lub legitymują się orzeczeniem o znacznym stopniu niepełnosprawności.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89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Świadczenie pielęgnacyjne przysługuje, jeżeli niepełnosprawność osoby wymagającej opieki powstała</a:t>
            </a:r>
            <a:r>
              <a:rPr lang="pl-PL" sz="2000" dirty="0" smtClean="0">
                <a:latin typeface="Arial"/>
              </a:rPr>
              <a:t>:</a:t>
            </a:r>
          </a:p>
          <a:p>
            <a:r>
              <a:rPr lang="pl-PL" sz="2000" dirty="0">
                <a:latin typeface="Arial"/>
              </a:rPr>
              <a:t/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1)   nie później niż do ukończenia 18. roku życia lub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2)   w trakcie nauki w szkole lub w szkole wyższej, jednak nie później niż do ukończenia 25. roku życia.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89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prstClr val="black"/>
                </a:solidFill>
                <a:latin typeface="Arial"/>
              </a:rPr>
              <a:t>Zasiłek pielęgnacyjny </a:t>
            </a:r>
            <a:r>
              <a:rPr lang="pl-PL" sz="2000" dirty="0">
                <a:solidFill>
                  <a:prstClr val="black"/>
                </a:solidFill>
                <a:latin typeface="Arial"/>
              </a:rPr>
              <a:t>przysługuje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:</a:t>
            </a:r>
          </a:p>
          <a:p>
            <a:endParaRPr lang="pl-PL" sz="2000" dirty="0">
              <a:solidFill>
                <a:prstClr val="black"/>
              </a:solidFill>
              <a:latin typeface="Arial"/>
            </a:endParaRP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niepełnosprawnemu dziecku;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 niepełnosprawnej w wieku powyżej 16 roku życia, jeżeli legitymuje się orzeczeniem o znacznym stopniu niepełnosprawności;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 niepełnosprawnej w wieku powyżej 16 roku życia legitymującej się orzeczeniem o umiarkowanym stopniu niepełnosprawności, jeżeli niepełnosprawność powstała w wieku do ukończenia 21 roku życia;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osobie, która ukończyła 75 lat.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7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6391" name="pole tekstowe 9"/>
          <p:cNvSpPr txBox="1">
            <a:spLocks noChangeArrowheads="1"/>
          </p:cNvSpPr>
          <p:nvPr/>
        </p:nvSpPr>
        <p:spPr bwMode="auto">
          <a:xfrm rot="10800000" flipV="1">
            <a:off x="1259508" y="1017603"/>
            <a:ext cx="7059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Zasiłek rodzinny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9292" y="1583553"/>
            <a:ext cx="799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"/>
              </a:rPr>
              <a:t>Zasiłek rodzinny ma na celu częściowe pokrycie wydatków na utrzymanie dziecka.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367520" y="2348880"/>
            <a:ext cx="68430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1) OSOBY UPRAWNIONE DO ZASIŁKU RODZINNEGO:</a:t>
            </a:r>
          </a:p>
          <a:p>
            <a:endParaRPr lang="pl-PL" b="1" dirty="0"/>
          </a:p>
          <a:p>
            <a:pPr algn="just"/>
            <a:r>
              <a:rPr lang="pl-PL" u="sng" dirty="0" smtClean="0"/>
              <a:t>ZASIŁEK PRZYSŁUGUJE: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rodzicom</a:t>
            </a:r>
            <a:r>
              <a:rPr lang="pl-PL" dirty="0"/>
              <a:t>, jednemu z rodziców albo opiekunowi prawnemu dziecka</a:t>
            </a:r>
            <a:r>
              <a:rPr lang="pl-PL" dirty="0" smtClean="0"/>
              <a:t>;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opiekunowi </a:t>
            </a:r>
            <a:r>
              <a:rPr lang="pl-PL" dirty="0"/>
              <a:t>faktycznemu dziecka (osoba faktycznie opiekującą się dzieckiem, jeżeli wystąpiła z wnioskiem do sądu rodzinnego o przysposobienie dziecka</a:t>
            </a:r>
            <a:r>
              <a:rPr lang="pl-PL" dirty="0" smtClean="0"/>
              <a:t>);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osobie </a:t>
            </a:r>
            <a:r>
              <a:rPr lang="pl-PL" dirty="0"/>
              <a:t>uczącej się (osoba pełnoletnia ucząca się, niepozostająca na utrzymaniu rodziców w związku z ich śmiercią lub w związku z ustaleniem wyrokiem sądowym lub ugodą sądową prawa do alimentów z ich strony).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Wysokość zasiłku pielęgnacyjnego wynosi 153,00 zł miesięcznie.</a:t>
            </a:r>
          </a:p>
          <a:p>
            <a:endParaRPr lang="pl-PL" sz="2000" dirty="0">
              <a:solidFill>
                <a:prstClr val="black"/>
              </a:solidFill>
              <a:latin typeface="Arial"/>
            </a:endParaRP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Zasiłek pielęgnacyjny przyznaje się w celu częściowego pokrycia wydatków wynikających z konieczności zapewnienia opieki i pomocy innej osoby w związku z niezdolnością do samodzielnej egzystencji.</a:t>
            </a:r>
          </a:p>
          <a:p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7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615703" y="3028890"/>
            <a:ext cx="71284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ZBIEG PRAWA DO ŚWIADCZEŃ?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615703" y="3028890"/>
            <a:ext cx="71284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pl-PL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ART. 27</a:t>
            </a:r>
            <a:endParaRPr lang="pl-PL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1" name="Prostokąt 10"/>
          <p:cNvSpPr>
            <a:spLocks noChangeArrowheads="1"/>
          </p:cNvSpPr>
          <p:nvPr/>
        </p:nvSpPr>
        <p:spPr bwMode="auto">
          <a:xfrm>
            <a:off x="2483768" y="1124744"/>
            <a:ext cx="555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 dirty="0">
                <a:solidFill>
                  <a:prstClr val="black"/>
                </a:solidFill>
                <a:latin typeface="Arial"/>
              </a:rPr>
              <a:t>Zasiłek rodzinny nie przysługuje, jeżeli:</a:t>
            </a:r>
            <a:endParaRPr lang="pl-PL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547664" y="1916832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solidFill>
                  <a:prstClr val="black"/>
                </a:solidFill>
                <a:latin typeface="Arial"/>
              </a:rPr>
              <a:t>1) dziecko lub osoba ucząca się pozostają w związku małżeńskim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;</a:t>
            </a:r>
          </a:p>
          <a:p>
            <a:pPr algn="just"/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  <a:latin typeface="Arial"/>
              </a:rPr>
              <a:t>2) dziecko zostało umieszczone w instytucji zapewniającej całodobowe utrzymanie albo w pieczy zastępczej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;</a:t>
            </a:r>
          </a:p>
          <a:p>
            <a:pPr algn="just"/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  <a:latin typeface="Arial"/>
              </a:rPr>
              <a:t>3) osoba ucząca się została umieszczona w instytucji zapewniającej całodobowe utrzymanie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;</a:t>
            </a:r>
          </a:p>
          <a:p>
            <a:pPr algn="just"/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  <a:latin typeface="Arial"/>
              </a:rPr>
              <a:t>4) pełnoletnie dziecko lub osoba ucząca się jest uprawniona do zasiłku rodzinnego na własne dziecko;</a:t>
            </a: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547664" y="1496978"/>
            <a:ext cx="7134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prstClr val="black"/>
                </a:solidFill>
                <a:latin typeface="Arial"/>
              </a:rPr>
              <a:t>5</a:t>
            </a:r>
            <a:r>
              <a:rPr lang="pl-PL" sz="2400" dirty="0">
                <a:solidFill>
                  <a:prstClr val="black"/>
                </a:solidFill>
                <a:latin typeface="Arial"/>
              </a:rPr>
              <a:t>) osobie samotnie wychowującej dziecko nie zostało zasądzone świadczenie alimentacyjne na rzecz dziecka od jego rodzica, chyba że</a:t>
            </a:r>
            <a:r>
              <a:rPr lang="pl-PL" sz="2400" dirty="0" smtClean="0">
                <a:solidFill>
                  <a:prstClr val="black"/>
                </a:solidFill>
                <a:latin typeface="Arial"/>
              </a:rPr>
              <a:t>:</a:t>
            </a:r>
          </a:p>
          <a:p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  <a:latin typeface="Arial"/>
              </a:rPr>
              <a:t>a) rodzice lub jedno z rodziców dziecka nie żyje,</a:t>
            </a:r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  <a:latin typeface="Arial"/>
              </a:rPr>
              <a:t>b) ojciec dziecka jest nieznany,</a:t>
            </a:r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  <a:latin typeface="Arial"/>
              </a:rPr>
              <a:t>c) powództwo o ustalenie świadczenia alimentacyjnego od drugiego z rodziców zostało oddalone,</a:t>
            </a:r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  <a:latin typeface="Arial"/>
              </a:rPr>
              <a:t>d) sąd zobowiązał jednego z rodziców do ponoszenia całkowitych kosztów utrzymania dziecka i nie zobowiązał drugiego z rodziców do świadczenia alimentacyjnego na rzecz tego dziecka;</a:t>
            </a: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1862</Words>
  <Application>Microsoft Office PowerPoint</Application>
  <PresentationFormat>Pokaz na ekranie (4:3)</PresentationFormat>
  <Paragraphs>255</Paragraphs>
  <Slides>50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1" baseType="lpstr">
      <vt:lpstr>Motyw pakietu Office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213</cp:revision>
  <dcterms:created xsi:type="dcterms:W3CDTF">2014-01-18T14:20:26Z</dcterms:created>
  <dcterms:modified xsi:type="dcterms:W3CDTF">2016-12-03T20:10:56Z</dcterms:modified>
</cp:coreProperties>
</file>