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7" r:id="rId2"/>
    <p:sldId id="344" r:id="rId3"/>
    <p:sldId id="335" r:id="rId4"/>
    <p:sldId id="318" r:id="rId5"/>
    <p:sldId id="332" r:id="rId6"/>
    <p:sldId id="320" r:id="rId7"/>
    <p:sldId id="321" r:id="rId8"/>
    <p:sldId id="322" r:id="rId9"/>
    <p:sldId id="336" r:id="rId10"/>
    <p:sldId id="337" r:id="rId11"/>
    <p:sldId id="338" r:id="rId12"/>
    <p:sldId id="343" r:id="rId13"/>
    <p:sldId id="339" r:id="rId14"/>
    <p:sldId id="340" r:id="rId15"/>
    <p:sldId id="341" r:id="rId16"/>
    <p:sldId id="342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2015-11-11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>
                <a:solidFill>
                  <a:srgbClr val="333333"/>
                </a:solidFill>
                <a:latin typeface="Open Sans"/>
              </a:rPr>
              <a:t>ŚWIADCZENIA RODZINNE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339998" y="1067445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Kryterium dochodowe</a:t>
            </a:r>
            <a:r>
              <a:rPr lang="pl-PL" sz="2400" dirty="0" smtClean="0"/>
              <a:t> </a:t>
            </a:r>
            <a:endParaRPr lang="pl-PL" sz="2400" b="1" i="1" dirty="0"/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3" y="1643608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Przyznanie prawa do zasiłku rodzinnego uzależnione jest m.in. od spełnienia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kryterium dochodowego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674,00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zł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(§ 1 ust.1 Rozporządzenia RM z dnia  z dnia 7 sierpnia 2015 r. w sprawie wysokości dochodu rodziny albo dochodu osoby uczącej się …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259632" y="530120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(504 zł)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1412776"/>
            <a:ext cx="7134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gdy członkiem rodziny jest dziecko legitymujące się orzeczeniem o niepełnosprawności lub orzeczeniem o umiarkowanym albo o znacznym stopniu niepełnosprawności, 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764,00 </a:t>
            </a: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(§ 1 ust.2 Rozporządzenia RM z dnia  z dnia 7 sierpnia 2015 r. w sprawie wysokości dochodu rodziny albo dochodu osoby uczącej się …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566124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(504 zł)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020799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Dodatki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 zasiłku rodzinnego: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298104" y="1653818"/>
            <a:ext cx="70567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urodzenia dziecka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opieki nad dzieckiem w okresie korzystania z urlopu wychowawczego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samotnego wychowywania dziecka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wychowywania dziecka w rodzinie wielodzietnej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kształcenia i rehabilitacji dziecka niepełnosprawnego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podjęcia przez dziecko nauki w szkole poza miejscem zamieszkania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rozpoczęcia roku szkolnego</a:t>
            </a:r>
          </a:p>
        </p:txBody>
      </p:sp>
    </p:spTree>
    <p:extLst>
      <p:ext uri="{BB962C8B-B14F-4D97-AF65-F5344CB8AC3E}">
        <p14:creationId xmlns="" xmlns:p14="http://schemas.microsoft.com/office/powerpoint/2010/main" val="2151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46084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latin typeface="Georgia"/>
              </a:rPr>
              <a:t>Dodatek z tytułu urodzenia dziecka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>
                <a:latin typeface="Arial"/>
              </a:rPr>
              <a:t>Dodatek z tytułu urodzenia dziecka przysługuje</a:t>
            </a:r>
            <a:r>
              <a:rPr lang="pl-PL" sz="2000" b="1" dirty="0" smtClean="0">
                <a:latin typeface="Arial"/>
              </a:rPr>
              <a:t>: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matce lub ojcu albo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opiekunowi faktycznemu dziecka w wieku do ukończenia przez dziecko pierwszego roku życia, jeżeli nie został przyznany rodzicom lub opiekunowi prawnemu dziecka.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W przypadku wystąpienia o przysposobienie więcej niż jednego dziecka lub urodzenia więcej niż jednego dziecka podczas jednego porodu dodatek przysługuje na każde dziecko.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73188" y="1484784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Dodatek z tytułu urodzenia dziecka przysługuje, jeśli matka dziecka pozostawała pod opieką medyczną nie później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niż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od 10 tygodnia ciąży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b="1" dirty="0"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latin typeface="Arial"/>
              </a:rPr>
              <a:t> ciąży do dnia porodu może wystawić lekarz lub położna. </a:t>
            </a:r>
            <a:endParaRPr lang="pl-PL" sz="2000" dirty="0" smtClean="0">
              <a:latin typeface="Arial"/>
            </a:endParaRP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dirty="0" smtClean="0">
                <a:latin typeface="Arial"/>
              </a:rPr>
              <a:t>Warunek </a:t>
            </a:r>
            <a:r>
              <a:rPr lang="pl-PL" sz="2000" dirty="0">
                <a:latin typeface="Arial"/>
              </a:rPr>
              <a:t>udokumentowania pozostawania matki dziecka pod opieką medyczną nie dotyczy osób będących prawnymi albo faktycznymi opiekunami dziecka, a także osób, które przysposobiły dziecko. 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2" y="1484784"/>
            <a:ext cx="7344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Georgia"/>
              </a:rPr>
              <a:t>Jednorazowa </a:t>
            </a:r>
            <a:r>
              <a:rPr lang="pl-PL" sz="2400" b="1" dirty="0">
                <a:latin typeface="Georgia"/>
              </a:rPr>
              <a:t>zapomoga z tytułu urodzenia się </a:t>
            </a:r>
            <a:r>
              <a:rPr lang="pl-PL" sz="2400" b="1" dirty="0" smtClean="0">
                <a:latin typeface="Georgia"/>
              </a:rPr>
              <a:t>dziecka („becikowe”)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45816" y="2924944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Arial"/>
              </a:rPr>
              <a:t>Zapomoga przysługuje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1. matce lub ojcu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2.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3. opiekunowi faktycznemu dziecka (oznacza to osobę faktycznie opiekującą się dzieckiem, jeżeli wystąpiła z wnioskiem do sądu rodzinnego o przysposobienie dziecka).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606060"/>
                </a:solidFill>
                <a:latin typeface="Arial"/>
              </a:rPr>
              <a:t>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547664" y="206084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Arial"/>
              </a:rPr>
              <a:t>Jednorazowa zapomoga z tytułu urodzenia się dziecka przysługuje jeżeli matka dziecka pozostawała pod opieką medyczną nie później niż od 10 tygodnia ciąży do dnia porodu</a:t>
            </a:r>
            <a:r>
              <a:rPr lang="pl-PL" sz="2000" dirty="0" smtClean="0">
                <a:latin typeface="Arial"/>
              </a:rPr>
              <a:t>.</a:t>
            </a: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b="1" dirty="0"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latin typeface="Arial"/>
              </a:rPr>
              <a:t> ciąży do dnia porodu może wystawić lekarz lub położna. Warunek udokumentowania pozostawania matki dziecka pod opieką medyczną nie dotyczy osób będących prawnymi albo faktycznymi opiekunami dziecka, a także osób, które przysposobiły dziecko.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Wniosek o wypłatę jednorazowej zapomogi należy złożyć </a:t>
            </a:r>
            <a:r>
              <a:rPr lang="pl-PL" sz="2000" b="1" dirty="0">
                <a:latin typeface="Arial"/>
              </a:rPr>
              <a:t>w terminie 12 miesięcy od dnia narodzin dziecka</a:t>
            </a:r>
            <a:r>
              <a:rPr lang="pl-PL" sz="2000" dirty="0">
                <a:latin typeface="Arial"/>
              </a:rPr>
              <a:t>. W przypadku gdy wniosek dotyczy dziecka objętego opieką prawną, opieką faktyczną albo dziecka przysposobionego wniosek składa się w terminie 12 miesięcy od dnia objęcia dziecka opieką albo przysposobienia, nie później niż do ukończenia przez dziecko 18-go roku życia. Wniosek złożony po terminie organ właściwy pozostawia </a:t>
            </a:r>
            <a:r>
              <a:rPr lang="pl-PL" sz="2000" dirty="0" smtClean="0">
                <a:latin typeface="Arial"/>
              </a:rPr>
              <a:t>bez rozpoznania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07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latin typeface="Arial"/>
              </a:rPr>
              <a:t>netto</a:t>
            </a:r>
            <a:r>
              <a:rPr lang="pl-PL" sz="2000" dirty="0" smtClean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07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solidFill>
                  <a:prstClr val="black"/>
                </a:solidFill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solidFill>
                  <a:prstClr val="black"/>
                </a:solidFill>
                <a:latin typeface="Arial"/>
              </a:rPr>
              <a:t>netto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42293" y="4399508"/>
            <a:ext cx="7979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"/>
              </a:rPr>
              <a:t>Jednorazowa zapomoga z tytułu urodzenia się dziecka nie wchodzi aktualnie w zakres przedmiotowy koordynacji systemów zabezpieczenia społecznego. W związku z tym, wykonywanie pracy za granicą przez jednego z rodziców nie ma znaczenia dla właściwości organu do wydania decyzji w sprawie.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712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880845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/>
              <a:t>Podstawa prawna:</a:t>
            </a:r>
          </a:p>
          <a:p>
            <a:r>
              <a:rPr lang="pl-PL" sz="2400" dirty="0"/>
              <a:t>• Ustawa z dnia 28 listopada 2003 r. o świadczeniach rodzinnych (tekst jednolity Dz. U. z 2015 r., poz. 114 ze zm.).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• Rozporządzenia Ministra Polityki Społecznej z dnia 3 stycznia 2013r. w sprawie sposobu i trybu postępowania w sprawach o świadczenia rodzinne (Dz. U. z 2013r., poz. 3) .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• Rozporządzenie Rady Ministrów z dnia 10 sierpnia 2012 r. w sprawie wysokości dochodu rodziny albo dochodu osoby uczącej się stanowiących podstawę ubiegania się o zasiłek rodzinny oraz wysokości świadczeń rodzinnych (Dz. U. z 2012 r. poz. 959).</a:t>
            </a:r>
          </a:p>
        </p:txBody>
      </p:sp>
    </p:spTree>
    <p:extLst>
      <p:ext uri="{BB962C8B-B14F-4D97-AF65-F5344CB8AC3E}">
        <p14:creationId xmlns=""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1" y="1099831"/>
            <a:ext cx="81724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Arial"/>
              </a:rPr>
              <a:t>Ustalenie prawa do świadczeń rodzinnych oraz ich wypłata następują na wniosek.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4728" y="2420888"/>
            <a:ext cx="7979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Arial"/>
              </a:rPr>
              <a:t>Świadczenia rodzinne realizuje co do zasady organ właściwy</a:t>
            </a:r>
            <a:r>
              <a:rPr lang="pl-PL" dirty="0">
                <a:latin typeface="Arial"/>
              </a:rPr>
              <a:t> czyli wójt, burmistrz lub prezydent miasta właściwy ze względu na miejsce </a:t>
            </a:r>
            <a:r>
              <a:rPr lang="pl-PL" dirty="0" smtClean="0">
                <a:latin typeface="Arial"/>
              </a:rPr>
              <a:t>zamieszkania wnioskodawcy</a:t>
            </a:r>
            <a:r>
              <a:rPr lang="pl-PL" dirty="0">
                <a:latin typeface="Arial"/>
              </a:rPr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latin typeface="Arial"/>
              </a:rPr>
              <a:t>Wniosek o ustalenie prawa do świadczeń rodzinnych należy złożyć</a:t>
            </a:r>
            <a:r>
              <a:rPr lang="pl-PL" dirty="0">
                <a:latin typeface="Arial"/>
              </a:rPr>
              <a:t> w urzędzie gminy lub miasta właściwym ze względu na miejsce zamieszkania. Realizacja świadczeń rodzinnych może być także przekazana do jednostki organizacyjnej gminy np. do ośrodka pomocy społecznej.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67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Arial"/>
              </a:rPr>
              <a:t>Prawo do świadczeń rodzinnych ustala się od miesiąca, w którym wpłynął wniosek z prawidłowo wypełnionymi dokumentami.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5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66132" y="2249488"/>
            <a:ext cx="76825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prstClr val="black"/>
                </a:solidFill>
                <a:latin typeface="Arial"/>
              </a:rPr>
              <a:t>W przypadku złożenia nieprawidłowo wypełnionego wniosku</a:t>
            </a:r>
            <a:r>
              <a:rPr lang="pl-PL" dirty="0">
                <a:solidFill>
                  <a:prstClr val="black"/>
                </a:solidFill>
                <a:latin typeface="Arial"/>
              </a:rPr>
              <a:t> podmiot realizujący świadczenia wzywa pisemnie osobę ubiegającą się o świadczenia do poprawienia lub uzupełnienia wniosku w terminie 14 dni od dnia otrzymania wezwania. Gdy osoba złoży wniosek bez wymaganych dokumentów, podmiot realizujący świadczenia przyjmuje wniosek i wyznacza termin nie krótszy niż 14 dni i nie dłuższy niż 30 dni na uzupełnienie brakujących dokumentów. </a:t>
            </a:r>
            <a:r>
              <a:rPr lang="pl-PL" b="1" dirty="0">
                <a:solidFill>
                  <a:prstClr val="black"/>
                </a:solidFill>
                <a:latin typeface="Arial"/>
              </a:rPr>
              <a:t>Niezastosowanie się do wezwania skutkuje pozostawieniem wniosku bez rozpatrzenia.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28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prstClr val="black"/>
                </a:solidFill>
                <a:latin typeface="Arial"/>
              </a:rPr>
              <a:t>Świadczenia opiekuńcze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>
                <a:latin typeface="Arial"/>
              </a:rPr>
              <a:t>Specjalny zasiłek opiekuńczy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>Specjalny zasiłek opiekuńczy przysługuje osobom, na których zgodnie z przepisami </a:t>
            </a:r>
            <a:r>
              <a:rPr lang="pl-PL" sz="2000" dirty="0" smtClean="0">
                <a:solidFill>
                  <a:prstClr val="black"/>
                </a:solidFill>
              </a:rPr>
              <a:t>ustawy z </a:t>
            </a:r>
            <a:r>
              <a:rPr lang="pl-PL" sz="2000" dirty="0">
                <a:solidFill>
                  <a:prstClr val="black"/>
                </a:solidFill>
              </a:rPr>
              <a:t>dnia 25 lutego 1964 r. - Kodeks rodzinny i opiekuńczy (Dz. U. z 2012 r. poz. 788 i 1529 oraz z 2013 r. poz. 1439) ciąży obowiązek alimentacyjny, a także małżonkom, jeżeli</a:t>
            </a:r>
            <a:r>
              <a:rPr lang="pl-PL" sz="2000" dirty="0" smtClean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l-PL" sz="2000" dirty="0" smtClean="0">
                <a:solidFill>
                  <a:prstClr val="black"/>
                </a:solidFill>
              </a:rPr>
              <a:t>nie </a:t>
            </a:r>
            <a:r>
              <a:rPr lang="pl-PL" sz="2000" dirty="0">
                <a:solidFill>
                  <a:prstClr val="black"/>
                </a:solidFill>
              </a:rPr>
              <a:t>podejmują zatrudnienia lub innej pracy zarobkowej </a:t>
            </a:r>
            <a:r>
              <a:rPr lang="pl-PL" sz="2000" dirty="0" smtClean="0">
                <a:solidFill>
                  <a:prstClr val="black"/>
                </a:solidFill>
              </a:rPr>
              <a:t>lub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2)   rezygnują z zatrudnienia lub innej pracy </a:t>
            </a:r>
            <a:r>
              <a:rPr lang="pl-PL" sz="2000" dirty="0" smtClean="0">
                <a:solidFill>
                  <a:prstClr val="black"/>
                </a:solidFill>
              </a:rPr>
              <a:t>zarobkowej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-   w celu sprawowania stałej opieki nad osobą legitymującą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edukacji.</a:t>
            </a:r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</a:rPr>
              <a:t>KRYTERIUM DOCHODOWE</a:t>
            </a:r>
            <a:endParaRPr lang="pl-PL" sz="2000" b="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Specjalny zasiłek opiekuńczy przysługuje, jeżeli łączny dochód rodziny osoby sprawującej opiekę oraz rodziny osoby wymagającej opieki w przeliczeniu na osobę nie przekracza kwoty kryterium dochodowego wynoszącego </a:t>
            </a:r>
            <a:r>
              <a:rPr lang="pl-PL" sz="2000" b="1" dirty="0">
                <a:latin typeface="Arial"/>
              </a:rPr>
              <a:t>764 zł netto</a:t>
            </a:r>
            <a:r>
              <a:rPr lang="pl-PL" sz="2000" dirty="0">
                <a:latin typeface="Arial"/>
              </a:rPr>
              <a:t> (na podstawie dochodów z roku poprzedzającego okres zasiłkowy z uwzględnieniem utraty i uzyskania dochodu). Specjalny zasiłek opiekuńczy przysługuje w kwocie </a:t>
            </a:r>
            <a:r>
              <a:rPr lang="pl-PL" sz="2000" b="1" dirty="0">
                <a:latin typeface="Arial"/>
              </a:rPr>
              <a:t>520 zł</a:t>
            </a:r>
            <a:r>
              <a:rPr lang="pl-PL" sz="2000" dirty="0">
                <a:latin typeface="Arial"/>
              </a:rPr>
              <a:t> miesięcznie.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4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Za dochód </a:t>
            </a:r>
            <a:r>
              <a:rPr lang="pl-PL" sz="2000" b="1" dirty="0">
                <a:latin typeface="Arial"/>
              </a:rPr>
              <a:t>osoby sprawującej opiekę</a:t>
            </a:r>
            <a:r>
              <a:rPr lang="pl-PL" sz="2000" dirty="0">
                <a:latin typeface="Arial"/>
              </a:rPr>
              <a:t>, zgodnie z art. 3 pkt 16 ustawy o świadczeniach rodzinnych, uważa się dochód następujących członków rodziny: </a:t>
            </a:r>
            <a:endParaRPr lang="pl-PL" sz="2000" dirty="0" smtClean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/>
              </a:rPr>
              <a:t>małżonków</a:t>
            </a:r>
            <a:r>
              <a:rPr lang="pl-PL" sz="2000" dirty="0">
                <a:latin typeface="Arial"/>
              </a:rPr>
              <a:t>, rodziców dzieci, opiekuna faktycznego dziecka oraz pozostające na utrzymaniu dzieci w wieku do ukończenia 25 roku życia, a także dziecko, które ukończyło 25 rok życia legitymujące się orzeczeniem o znacznym stopniu niepełnosprawności, jeżeli w związku z tą niepełnosprawnością przysługuje świadczenie pielęgnacyjne lub specjalny zasiłek </a:t>
            </a:r>
            <a:r>
              <a:rPr lang="pl-PL" sz="2000" dirty="0" smtClean="0">
                <a:latin typeface="Arial"/>
              </a:rPr>
              <a:t>opiekuńczy</a:t>
            </a: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14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>
                <a:latin typeface="Arial"/>
              </a:rPr>
              <a:t>do członków rodziny nie zalicza się dziecka pozostającego pod opieką opiekuna prawnego, dziecka pozostającego w związku małżeńskim, a także pełnoletniego dziecka posiadającego </a:t>
            </a:r>
            <a:r>
              <a:rPr lang="pl-PL" sz="2000" dirty="0" smtClean="0">
                <a:latin typeface="Arial"/>
              </a:rPr>
              <a:t>własne dziecko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00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Za dochód rodziny </a:t>
            </a:r>
            <a:r>
              <a:rPr lang="pl-PL" sz="2000" b="1" dirty="0">
                <a:latin typeface="Arial"/>
              </a:rPr>
              <a:t>osoby wymagającej opieki</a:t>
            </a:r>
            <a:r>
              <a:rPr lang="pl-PL" sz="2000" dirty="0">
                <a:latin typeface="Arial"/>
              </a:rPr>
              <a:t>, uważa się dochód następujących członków rodziny:</a:t>
            </a:r>
          </a:p>
          <a:p>
            <a:r>
              <a:rPr lang="pl-PL" sz="2000" u="sng" dirty="0">
                <a:latin typeface="Arial"/>
              </a:rPr>
              <a:t>1)   w przypadku gdy osoba wymagająca opieki jest małoletnia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rodziców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małżonka rodzica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d)  osoby, z którą rodzic osoby wymagającej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e)  pozostających na utrzymaniu osób, o których mowa w lit. a-d, dzieci w wieku do ukończenia 25. roku życia</a:t>
            </a:r>
          </a:p>
          <a:p>
            <a:r>
              <a:rPr lang="pl-PL" sz="2000" dirty="0">
                <a:latin typeface="Arial"/>
              </a:rPr>
              <a:t>-  z tym że do członków rodziny nie zalicza się dziecka pozostającego pod opieką opiekuna prawnego, dziecka pozostającego w związku małżeńskim, pełnoletniego dziecka posiadającego własne dziecko, a także rodzica osoby wymagającej opieki zobowiązanego tytułem wykonawczym pochodzącym lub zatwierdzonym przez sąd do alimentów na jej rzecz.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4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3608" y="1916832"/>
            <a:ext cx="79924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Świadczeniami rodzinnymi są: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zasiłek </a:t>
            </a:r>
            <a:r>
              <a:rPr lang="pl-PL" dirty="0"/>
              <a:t>rodzinny oraz dodatki do zasiłku </a:t>
            </a:r>
            <a:r>
              <a:rPr lang="pl-PL" dirty="0" smtClean="0"/>
              <a:t>rodzinnego: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urodzenia </a:t>
            </a:r>
            <a:r>
              <a:rPr lang="pl-PL" dirty="0" smtClean="0"/>
              <a:t>dziecka,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opieki nad dzieckiem w okresie korzystania z urlopu </a:t>
            </a:r>
            <a:r>
              <a:rPr lang="pl-PL" dirty="0" smtClean="0"/>
              <a:t>wychowawczego,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samotnego wychowywania </a:t>
            </a:r>
            <a:r>
              <a:rPr lang="pl-PL" dirty="0" smtClean="0"/>
              <a:t>dziecka,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wychowywania dziecka w rodzinie </a:t>
            </a:r>
            <a:r>
              <a:rPr lang="pl-PL" dirty="0" smtClean="0"/>
              <a:t>wielodzietnej,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kształcenia i rehabilitacji dziecka </a:t>
            </a:r>
            <a:r>
              <a:rPr lang="pl-PL" dirty="0" smtClean="0"/>
              <a:t>niepełnosprawnego,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rozpoczęcia roku </a:t>
            </a:r>
            <a:r>
              <a:rPr lang="pl-PL" dirty="0" smtClean="0"/>
              <a:t>szkolnego,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dodatek </a:t>
            </a:r>
            <a:r>
              <a:rPr lang="pl-PL" dirty="0"/>
              <a:t>z tytułu podjęcia przez dziecko nauki w szkole poza miejscem </a:t>
            </a:r>
            <a:r>
              <a:rPr lang="pl-PL" dirty="0" smtClean="0"/>
              <a:t>zamieszkania;</a:t>
            </a: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jednorazowa zapomoga z tytułu urodzenia się dziecka czyli tzw. „becikowe</a:t>
            </a:r>
            <a:r>
              <a:rPr lang="pl-PL" dirty="0" smtClean="0">
                <a:solidFill>
                  <a:prstClr val="black"/>
                </a:solidFill>
              </a:rPr>
              <a:t>”.</a:t>
            </a:r>
            <a:endParaRPr lang="pl-PL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>
                <a:latin typeface="Arial"/>
              </a:rPr>
              <a:t>2)   w przypadku gdy osoba wymagająca opieki jest pełnoletnia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małżonka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osoby, z którą osoba wymagająca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d)  pozostających na utrzymaniu osób, o których mowa w lit. a-c, dzieci w wieku do ukończenia 25. roku życia</a:t>
            </a:r>
          </a:p>
          <a:p>
            <a:r>
              <a:rPr lang="pl-PL" sz="2000" dirty="0">
                <a:latin typeface="Arial"/>
              </a:rPr>
              <a:t>-   z tym że do członków rodziny nie zalicza się dziecka pozostającego pod opieką opiekuna prawnego, dziecka pozostającego w związku małżeńskim, a także pełnoletniego dziecka posiadającego własne dziecko.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1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Arial"/>
              </a:rPr>
              <a:t>Świadczenie pielęgnacyjne</a:t>
            </a:r>
            <a:endParaRPr lang="pl-PL" sz="2000" dirty="0">
              <a:latin typeface="Arial"/>
            </a:endParaRP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Świadczenie pielęgnacyjne z tytułu rezygnacji z zatrudnienia lub innej pracy zarobkowej, przysługuje: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 matce albo ojcu,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 opiekunowi faktycznemu dziecka,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3) osobie będącej rodziną zastępczą spokrewnioną, w rozumieniu ustawy z dnia 9 czerwca 2011 r. o wspieraniu rodziny i systemie pieczy zastępczej,</a:t>
            </a:r>
            <a:r>
              <a:rPr lang="pl-PL" sz="2000" dirty="0">
                <a:solidFill>
                  <a:srgbClr val="606060"/>
                </a:solidFill>
                <a:latin typeface="Arial"/>
              </a:rPr>
              <a:t/>
            </a:r>
            <a:br>
              <a:rPr lang="pl-PL" sz="2000" dirty="0">
                <a:solidFill>
                  <a:srgbClr val="606060"/>
                </a:solidFill>
                <a:latin typeface="Arial"/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>
                <a:latin typeface="Arial"/>
              </a:rPr>
              <a:t>4) innym osobom, na których zgodnie z przepisami ustawy z dnia 25 lutego 1964 r. – Kodeks rodzinny i opiekuńczy ciąży obowiązek alimentacyjny, z wyjątkiem osób o znacznym stopniu niepełnosprawności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– jeżeli nie podejmują lub rezygnują z zatrudnienia lub innej pracy zarobkowej w celu sprawowania opieki nad osobą legitymującą się orzeczeniem o niepełnosprawności łącznie ze wskazaniami: konieczności stałej lub długotrwałej opieki lub pomocy innej osoby w związku ze  znacznie ograniczoną możliwością samodzielnej egzystencji oraz konieczności stałego współudziału na co dzień opiekuna dziecka w procesie jego leczenia, rehabilitacji i edukacji, albo osobą legitymującą się orzeczeniem o znacznym stopniu niepełnosprawności.</a:t>
            </a:r>
          </a:p>
          <a:p>
            <a:pPr lvl="0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11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Osobom, o których mowa w pkt 4, innym niż spokrewnione w pierwszym stopniu z osobą wymagającą opieki, świadczenie pielęgnacyjne przysługuje, w przypadku gdy spełnione są łącznie następujące warunki: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rodzice osoby wymagającej opieki nie żyją, zostali pozbawieni praw rodzicielskich, są małoletni lub legitymują się orzeczeniem o znacznym 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nie ma innych osób spokrewnionych w pierwszym stopniu, są małoletnie lub legitymują się orzeczeniem o znacznym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3) nie ma osób, o których mowa w pkt 2 i 3, lub legitymują się orzeczeniem o znacznym stopniu niepełnosprawności.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Świadczenie pielęgnacyjne przysługuje, jeżeli niepełnosprawność osoby wymagającej opieki powstała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   nie później niż do ukończenia 18. roku życia lub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   w trakcie nauki w szkole lub w szkole wyższej, jednak nie później niż do ukończenia 25. roku życia.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prstClr val="black"/>
                </a:solidFill>
                <a:latin typeface="Arial"/>
              </a:rPr>
              <a:t>Zasiłek pielęgnacyjny </a:t>
            </a:r>
            <a:r>
              <a:rPr lang="pl-PL" sz="2000" dirty="0">
                <a:solidFill>
                  <a:prstClr val="black"/>
                </a:solidFill>
                <a:latin typeface="Arial"/>
              </a:rPr>
              <a:t>przysługuje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niepełnosprawnemu dziecku;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życia, jeżeli legitymuje się orzeczeniem o znacznym stopniu niepełnosprawności;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 legitymującej się orzeczeniem o umiarkowanym stopniu niepełnosprawności, jeżeli niepełnosprawność powstała w wieku do ukończenia 21 roku życia;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osobie, która ukończyła 75 lat.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Wysokość zasiłku pielęgnacyjnego wynosi 153,00 zł miesięcznie.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Zasiłek pielęgnacyjny przyznaje się w celu częściowego pokrycia wydatków wynikających z konieczności zapewnienia opieki i pomocy innej osoby w związku z niezdolnością do samodzielnej egzystencji.</a:t>
            </a:r>
          </a:p>
          <a:p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Świadczenia opiekuńcze</a:t>
            </a:r>
            <a:r>
              <a:rPr lang="pl-PL" b="1" dirty="0" smtClean="0"/>
              <a:t>:</a:t>
            </a:r>
          </a:p>
          <a:p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zasiłek </a:t>
            </a:r>
            <a:r>
              <a:rPr lang="pl-PL" dirty="0" smtClean="0"/>
              <a:t>pielęgnacyjny,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świadczenie pielęgnacyjne,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specjalny </a:t>
            </a:r>
            <a:r>
              <a:rPr lang="pl-PL" dirty="0"/>
              <a:t>zasiłek opiekuńczy.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259508" y="1017603"/>
            <a:ext cx="7059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Zasiłek rodzinny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9292" y="1583553"/>
            <a:ext cx="799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/>
              </a:rPr>
              <a:t>Zasiłek rodzinny ma na celu częściowe pokrycie wydatków na utrzymanie dziecka.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67520" y="2348880"/>
            <a:ext cx="68430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Prawo do zasiłku rodzinnego i dodatków do tego zasiłku przysługuje</a:t>
            </a:r>
            <a:r>
              <a:rPr lang="pl-PL" b="1" dirty="0" smtClean="0"/>
              <a:t>:</a:t>
            </a:r>
          </a:p>
          <a:p>
            <a:endParaRPr lang="pl-PL" b="1" dirty="0"/>
          </a:p>
          <a:p>
            <a:pPr marL="342900" indent="-342900" algn="just">
              <a:buAutoNum type="arabicParenR"/>
            </a:pPr>
            <a:r>
              <a:rPr lang="pl-PL" dirty="0" smtClean="0"/>
              <a:t>rodzicom</a:t>
            </a:r>
            <a:r>
              <a:rPr lang="pl-PL" dirty="0"/>
              <a:t>, jednemu z rodziców albo opiekunowi prawnemu dziecka</a:t>
            </a:r>
            <a:r>
              <a:rPr lang="pl-PL" dirty="0" smtClean="0"/>
              <a:t>;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pl-PL" dirty="0"/>
              <a:t>2) opiekunowi faktycznemu dziecka (osoba faktycznie opiekującą się dzieckiem, jeżeli wystąpiła z wnioskiem do sądu rodzinnego o przysposobienie dziecka</a:t>
            </a:r>
            <a:r>
              <a:rPr lang="pl-PL" dirty="0" smtClean="0"/>
              <a:t>);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3) osobie uczącej się (osoba pełnoletnia ucząca się, niepozostająca na utrzymaniu rodziców w związku z ich śmiercią lub w związku z ustaleniem wyrokiem sądowym lub ugodą sądową prawa do alimentów z ich strony).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403648" y="1628800"/>
            <a:ext cx="712844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Zasiłek rodzinny przysługuje osobom wymienionym w punktach 1 i 2, do ukończenia przez dziecko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20000"/>
              </a:spcBef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- 18 roku życia lub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nauki w szkole, jednak nie dłużej niż do ukończenia 21 roku życia, albo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- 24 roku życia, jeżeli kontynuuje naukę w szkole lub w szkole wyższej i legitymuje się orzeczeniem o umiarkowanym albo znacznym stopniu niepełnosprawności.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Osobie wymienionej w punkcie 3, zasiłek przysługuje pod warunkiem kontynuowania nauki w szkole lub w szkole wyższej, jednak nie dłużej niż do ukończenia 24 roku życia.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1" name="Prostokąt 10"/>
          <p:cNvSpPr>
            <a:spLocks noChangeArrowheads="1"/>
          </p:cNvSpPr>
          <p:nvPr/>
        </p:nvSpPr>
        <p:spPr bwMode="auto">
          <a:xfrm>
            <a:off x="2483768" y="1124744"/>
            <a:ext cx="555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 dirty="0">
                <a:latin typeface="Arial"/>
              </a:rPr>
              <a:t>Zasiłek rodzinny nie przysługuje, jeżeli: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547664" y="191683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Arial"/>
              </a:rPr>
              <a:t>1) dziecko lub osoba ucząca się pozostają w związku małżeńskim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 dziecko zostało umieszczone w instytucji zapewniającej całodobowe utrzymanie albo w pieczy zastępczej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3) osoba ucząca się została umieszczona w instytucji zapewniającej całodobowe utrzymanie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4) pełnoletnie dziecko lub osoba ucząca się jest uprawniona do zasiłku rodzinnego na własne dziecko;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547664" y="1496978"/>
            <a:ext cx="7134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Arial"/>
              </a:rPr>
              <a:t>5</a:t>
            </a:r>
            <a:r>
              <a:rPr lang="pl-PL" sz="2400" dirty="0">
                <a:latin typeface="Arial"/>
              </a:rPr>
              <a:t>) osobie samotnie wychowującej dziecko nie zostało zasądzone świadczenie alimentacyjne na rzecz dziecka od jego rodzica, chyba że</a:t>
            </a:r>
            <a:r>
              <a:rPr lang="pl-PL" sz="2400" dirty="0" smtClean="0">
                <a:latin typeface="Arial"/>
              </a:rPr>
              <a:t>:</a:t>
            </a:r>
          </a:p>
          <a:p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a) rodzice lub jedno z rodziców dziecka nie żyje,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b) ojciec dziecka jest nieznany,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c) powództwo o ustalenie świadczenia alimentacyjnego od drugiego z rodziców zostało oddalone,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d) sąd zobowiązał jednego z rodziców do ponoszenia całkowitych kosztów utrzymania dziecka i nie zobowiązał drugiego z rodziców do świadczenia alimentacyjnego na rzecz tego dziecka;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4" y="1550660"/>
            <a:ext cx="7134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Arial"/>
              </a:rPr>
              <a:t>6) członkowi rodziny przysługuje na dziecko zasiłek rodzinny za granicą, chyba że przepisy o koordynacji systemów zabezpieczenia społecznego lub dwustronne umowy o zabezpieczeniu społecznym stanowią inaczej.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1259</Words>
  <Application>Microsoft Office PowerPoint</Application>
  <PresentationFormat>Pokaz na ekranie (4:3)</PresentationFormat>
  <Paragraphs>173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user</cp:lastModifiedBy>
  <cp:revision>199</cp:revision>
  <dcterms:created xsi:type="dcterms:W3CDTF">2014-01-18T14:20:26Z</dcterms:created>
  <dcterms:modified xsi:type="dcterms:W3CDTF">2015-11-11T17:13:20Z</dcterms:modified>
</cp:coreProperties>
</file>