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7" r:id="rId2"/>
    <p:sldId id="258" r:id="rId3"/>
    <p:sldId id="279" r:id="rId4"/>
    <p:sldId id="276" r:id="rId5"/>
    <p:sldId id="277" r:id="rId6"/>
    <p:sldId id="278" r:id="rId7"/>
    <p:sldId id="259" r:id="rId8"/>
    <p:sldId id="280" r:id="rId9"/>
    <p:sldId id="281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82" r:id="rId23"/>
    <p:sldId id="273" r:id="rId24"/>
    <p:sldId id="274" r:id="rId25"/>
    <p:sldId id="283" r:id="rId2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22B4D8-4A66-4618-84DC-336A6C78DFA8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7D5713D-4C86-4826-859E-9DC0FA837FCF}">
      <dgm:prSet phldrT="[Tekst]" custT="1"/>
      <dgm:spPr/>
      <dgm:t>
        <a:bodyPr/>
        <a:lstStyle/>
        <a:p>
          <a:pPr algn="just"/>
          <a:r>
            <a:rPr lang="pl-PL" sz="2800" dirty="0" smtClean="0">
              <a:solidFill>
                <a:schemeClr val="tx1">
                  <a:lumMod val="95000"/>
                  <a:lumOff val="5000"/>
                </a:schemeClr>
              </a:solidFill>
            </a:rPr>
            <a:t>ŚWIADCZENIA</a:t>
          </a:r>
          <a:endParaRPr lang="pl-PL" sz="28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6D401D45-4222-4E42-B2DC-D1EB84DE438D}" type="sibTrans" cxnId="{E4D420A0-2A29-4D47-AE72-60FA10E1125F}">
      <dgm:prSet/>
      <dgm:spPr/>
      <dgm:t>
        <a:bodyPr/>
        <a:lstStyle/>
        <a:p>
          <a:endParaRPr lang="pl-PL"/>
        </a:p>
      </dgm:t>
    </dgm:pt>
    <dgm:pt modelId="{8C705BE8-D289-42D1-9DF2-9EF035789820}" type="parTrans" cxnId="{E4D420A0-2A29-4D47-AE72-60FA10E1125F}">
      <dgm:prSet/>
      <dgm:spPr/>
      <dgm:t>
        <a:bodyPr/>
        <a:lstStyle/>
        <a:p>
          <a:endParaRPr lang="pl-PL"/>
        </a:p>
      </dgm:t>
    </dgm:pt>
    <dgm:pt modelId="{171F0FB2-7206-41CB-9E18-F896D65D15CA}">
      <dgm:prSet phldrT="[Tekst]" custT="1"/>
      <dgm:spPr>
        <a:solidFill>
          <a:schemeClr val="bg2">
            <a:lumMod val="90000"/>
          </a:schemeClr>
        </a:solidFill>
      </dgm:spPr>
      <dgm:t>
        <a:bodyPr/>
        <a:lstStyle/>
        <a:p>
          <a:pPr algn="just"/>
          <a:r>
            <a:rPr lang="pl-PL" sz="18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- czasowa </a:t>
          </a:r>
          <a:r>
            <a:rPr lang="pl-PL" sz="18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niezdolność do pracy z powodu choroby </a:t>
          </a:r>
        </a:p>
        <a:p>
          <a:pPr algn="just"/>
          <a:r>
            <a:rPr lang="pl-PL" sz="18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- sytuacje </a:t>
          </a:r>
          <a:r>
            <a:rPr lang="pl-PL" sz="18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zrównane</a:t>
          </a:r>
          <a:r>
            <a:rPr lang="pl-PL" sz="18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 (art. 6 ust. 2 ustawy zasiłkowej)</a:t>
          </a:r>
        </a:p>
        <a:p>
          <a:pPr algn="just"/>
          <a:r>
            <a:rPr lang="pl-PL" sz="18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- </a:t>
          </a:r>
          <a:r>
            <a:rPr lang="pl-PL" sz="18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zmniejszona sprawność </a:t>
          </a:r>
          <a:r>
            <a:rPr lang="pl-PL" sz="18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do pracy</a:t>
          </a:r>
          <a:br>
            <a:rPr lang="pl-PL" sz="18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</a:br>
          <a:r>
            <a:rPr lang="pl-PL" sz="18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- </a:t>
          </a:r>
          <a:r>
            <a:rPr lang="pl-PL" sz="18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niemożność świadczenia pracy z powodu konieczności sprawowania </a:t>
          </a:r>
          <a:r>
            <a:rPr lang="pl-PL" sz="18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opieki nad chorym członkiem rodziny</a:t>
          </a:r>
          <a:r>
            <a:rPr lang="pl-PL" sz="18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/>
          </a:r>
          <a:br>
            <a:rPr lang="pl-PL" sz="18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</a:br>
          <a:r>
            <a:rPr lang="pl-PL" sz="18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- </a:t>
          </a:r>
          <a:r>
            <a:rPr lang="pl-PL" sz="18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-II- z powodu pełnienia </a:t>
          </a:r>
          <a:r>
            <a:rPr lang="pl-PL" sz="18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ról rodzicielskich  </a:t>
          </a:r>
          <a:endParaRPr lang="pl-PL" sz="18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AAF1A8A2-AC6C-413A-B4F4-D6334AE8C698}" type="sibTrans" cxnId="{6293DDED-BA71-4CC0-9607-D9A296CA80BF}">
      <dgm:prSet/>
      <dgm:spPr/>
      <dgm:t>
        <a:bodyPr/>
        <a:lstStyle/>
        <a:p>
          <a:endParaRPr lang="pl-PL"/>
        </a:p>
      </dgm:t>
    </dgm:pt>
    <dgm:pt modelId="{AA322500-5FF4-41B5-9C2E-DF71C0825841}" type="parTrans" cxnId="{6293DDED-BA71-4CC0-9607-D9A296CA80BF}">
      <dgm:prSet/>
      <dgm:spPr/>
      <dgm:t>
        <a:bodyPr/>
        <a:lstStyle/>
        <a:p>
          <a:endParaRPr lang="pl-PL"/>
        </a:p>
      </dgm:t>
    </dgm:pt>
    <dgm:pt modelId="{5FC26E50-C059-4841-A9C8-9A79FF9A2270}" type="pres">
      <dgm:prSet presAssocID="{7D22B4D8-4A66-4618-84DC-336A6C78DFA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1FB3078-A3E6-46C6-9532-C0E0EB5D650A}" type="pres">
      <dgm:prSet presAssocID="{171F0FB2-7206-41CB-9E18-F896D65D15CA}" presName="arrow" presStyleLbl="node1" presStyleIdx="0" presStyleCnt="2" custScaleX="181661" custScaleY="132157" custRadScaleRad="120974" custRadScaleInc="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7D379F8-3C3A-4ECD-9465-9743620AAF63}" type="pres">
      <dgm:prSet presAssocID="{A7D5713D-4C86-4826-859E-9DC0FA837FCF}" presName="arrow" presStyleLbl="node1" presStyleIdx="1" presStyleCnt="2" custRadScaleRad="73726" custRadScaleInc="-581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293DDED-BA71-4CC0-9607-D9A296CA80BF}" srcId="{7D22B4D8-4A66-4618-84DC-336A6C78DFA8}" destId="{171F0FB2-7206-41CB-9E18-F896D65D15CA}" srcOrd="0" destOrd="0" parTransId="{AA322500-5FF4-41B5-9C2E-DF71C0825841}" sibTransId="{AAF1A8A2-AC6C-413A-B4F4-D6334AE8C698}"/>
    <dgm:cxn modelId="{D145551D-859A-4B43-AED5-B32E9650F4CA}" type="presOf" srcId="{171F0FB2-7206-41CB-9E18-F896D65D15CA}" destId="{21FB3078-A3E6-46C6-9532-C0E0EB5D650A}" srcOrd="0" destOrd="0" presId="urn:microsoft.com/office/officeart/2005/8/layout/arrow5"/>
    <dgm:cxn modelId="{E4D420A0-2A29-4D47-AE72-60FA10E1125F}" srcId="{7D22B4D8-4A66-4618-84DC-336A6C78DFA8}" destId="{A7D5713D-4C86-4826-859E-9DC0FA837FCF}" srcOrd="1" destOrd="0" parTransId="{8C705BE8-D289-42D1-9DF2-9EF035789820}" sibTransId="{6D401D45-4222-4E42-B2DC-D1EB84DE438D}"/>
    <dgm:cxn modelId="{0A29BF0F-EEB0-4E07-A9CB-4631F967CDAD}" type="presOf" srcId="{A7D5713D-4C86-4826-859E-9DC0FA837FCF}" destId="{A7D379F8-3C3A-4ECD-9465-9743620AAF63}" srcOrd="0" destOrd="0" presId="urn:microsoft.com/office/officeart/2005/8/layout/arrow5"/>
    <dgm:cxn modelId="{101471D4-172C-439F-B7DD-68EE386BAF55}" type="presOf" srcId="{7D22B4D8-4A66-4618-84DC-336A6C78DFA8}" destId="{5FC26E50-C059-4841-A9C8-9A79FF9A2270}" srcOrd="0" destOrd="0" presId="urn:microsoft.com/office/officeart/2005/8/layout/arrow5"/>
    <dgm:cxn modelId="{5914505B-0352-40AA-8D5B-DD8243187C87}" type="presParOf" srcId="{5FC26E50-C059-4841-A9C8-9A79FF9A2270}" destId="{21FB3078-A3E6-46C6-9532-C0E0EB5D650A}" srcOrd="0" destOrd="0" presId="urn:microsoft.com/office/officeart/2005/8/layout/arrow5"/>
    <dgm:cxn modelId="{86073EFD-0AF2-4297-A971-AFBF10019EA4}" type="presParOf" srcId="{5FC26E50-C059-4841-A9C8-9A79FF9A2270}" destId="{A7D379F8-3C3A-4ECD-9465-9743620AAF63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FB3078-A3E6-46C6-9532-C0E0EB5D650A}">
      <dsp:nvSpPr>
        <dsp:cNvPr id="0" name=""/>
        <dsp:cNvSpPr/>
      </dsp:nvSpPr>
      <dsp:spPr>
        <a:xfrm rot="16200000">
          <a:off x="-899115" y="0"/>
          <a:ext cx="6598831" cy="4800599"/>
        </a:xfrm>
        <a:prstGeom prst="downArrow">
          <a:avLst>
            <a:gd name="adj1" fmla="val 50000"/>
            <a:gd name="adj2" fmla="val 35000"/>
          </a:avLst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- czasowa </a:t>
          </a:r>
          <a:r>
            <a:rPr lang="pl-PL" sz="1800" b="1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niezdolność do pracy z powodu choroby 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- sytuacje </a:t>
          </a:r>
          <a:r>
            <a:rPr lang="pl-PL" sz="1800" b="1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zrównane</a:t>
          </a:r>
          <a:r>
            <a:rPr lang="pl-PL" sz="18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 (art. 6 ust. 2 ustawy zasiłkowej)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- </a:t>
          </a:r>
          <a:r>
            <a:rPr lang="pl-PL" sz="1800" b="1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zmniejszona sprawność </a:t>
          </a:r>
          <a:r>
            <a:rPr lang="pl-PL" sz="18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do pracy</a:t>
          </a:r>
          <a:br>
            <a:rPr lang="pl-PL" sz="18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</a:br>
          <a:r>
            <a:rPr lang="pl-PL" sz="1800" b="1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- </a:t>
          </a:r>
          <a:r>
            <a:rPr lang="pl-PL" sz="18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niemożność świadczenia pracy z powodu konieczności sprawowania </a:t>
          </a:r>
          <a:r>
            <a:rPr lang="pl-PL" sz="1800" b="1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opieki nad chorym członkiem rodziny</a:t>
          </a:r>
          <a:r>
            <a:rPr lang="pl-PL" sz="18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/>
          </a:r>
          <a:br>
            <a:rPr lang="pl-PL" sz="18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</a:br>
          <a:r>
            <a:rPr lang="pl-PL" sz="1800" b="1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- </a:t>
          </a:r>
          <a:r>
            <a:rPr lang="pl-PL" sz="18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-II- z powodu pełnienia </a:t>
          </a:r>
          <a:r>
            <a:rPr lang="pl-PL" sz="1800" b="1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ról rodzicielskich  </a:t>
          </a:r>
          <a:endParaRPr lang="pl-PL" sz="18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 rot="16200000">
        <a:off x="-899115" y="0"/>
        <a:ext cx="6598831" cy="4800599"/>
      </dsp:txXfrm>
    </dsp:sp>
    <dsp:sp modelId="{A7D379F8-3C3A-4ECD-9465-9743620AAF63}">
      <dsp:nvSpPr>
        <dsp:cNvPr id="0" name=""/>
        <dsp:cNvSpPr/>
      </dsp:nvSpPr>
      <dsp:spPr>
        <a:xfrm rot="5400000">
          <a:off x="4076403" y="325016"/>
          <a:ext cx="3632497" cy="3632497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ŚWIADCZENIA</a:t>
          </a:r>
          <a:endParaRPr lang="pl-PL" sz="28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 rot="5400000">
        <a:off x="4076403" y="325016"/>
        <a:ext cx="3632497" cy="36324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429890-C3D7-44DF-8C7E-61A3140D410D}" type="datetimeFigureOut">
              <a:rPr lang="pl-PL" smtClean="0"/>
              <a:pPr/>
              <a:t>2015-06-14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B7A6E-3827-4525-8BB4-E137C651618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A5465-0842-410C-8A7C-7D0940CE668A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583ED-37D4-4D2B-8D2E-7096DF73A59F}" type="datetimeFigureOut">
              <a:rPr lang="pl-PL" smtClean="0"/>
              <a:pPr/>
              <a:t>2015-06-14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5AE510-B532-4ACE-B5C6-A4288FD653A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583ED-37D4-4D2B-8D2E-7096DF73A59F}" type="datetimeFigureOut">
              <a:rPr lang="pl-PL" smtClean="0"/>
              <a:pPr/>
              <a:t>2015-06-14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5AE510-B532-4ACE-B5C6-A4288FD653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583ED-37D4-4D2B-8D2E-7096DF73A59F}" type="datetimeFigureOut">
              <a:rPr lang="pl-PL" smtClean="0"/>
              <a:pPr/>
              <a:t>2015-06-14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5AE510-B532-4ACE-B5C6-A4288FD653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583ED-37D4-4D2B-8D2E-7096DF73A59F}" type="datetimeFigureOut">
              <a:rPr lang="pl-PL" smtClean="0"/>
              <a:pPr/>
              <a:t>2015-06-14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5AE510-B532-4ACE-B5C6-A4288FD653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583ED-37D4-4D2B-8D2E-7096DF73A59F}" type="datetimeFigureOut">
              <a:rPr lang="pl-PL" smtClean="0"/>
              <a:pPr/>
              <a:t>2015-06-14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5AE510-B532-4ACE-B5C6-A4288FD653A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583ED-37D4-4D2B-8D2E-7096DF73A59F}" type="datetimeFigureOut">
              <a:rPr lang="pl-PL" smtClean="0"/>
              <a:pPr/>
              <a:t>2015-06-14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5AE510-B532-4ACE-B5C6-A4288FD653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583ED-37D4-4D2B-8D2E-7096DF73A59F}" type="datetimeFigureOut">
              <a:rPr lang="pl-PL" smtClean="0"/>
              <a:pPr/>
              <a:t>2015-06-14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5AE510-B532-4ACE-B5C6-A4288FD653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583ED-37D4-4D2B-8D2E-7096DF73A59F}" type="datetimeFigureOut">
              <a:rPr lang="pl-PL" smtClean="0"/>
              <a:pPr/>
              <a:t>2015-06-14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5AE510-B532-4ACE-B5C6-A4288FD653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583ED-37D4-4D2B-8D2E-7096DF73A59F}" type="datetimeFigureOut">
              <a:rPr lang="pl-PL" smtClean="0"/>
              <a:pPr/>
              <a:t>2015-06-14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5AE510-B532-4ACE-B5C6-A4288FD653A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583ED-37D4-4D2B-8D2E-7096DF73A59F}" type="datetimeFigureOut">
              <a:rPr lang="pl-PL" smtClean="0"/>
              <a:pPr/>
              <a:t>2015-06-14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5AE510-B532-4ACE-B5C6-A4288FD653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583ED-37D4-4D2B-8D2E-7096DF73A59F}" type="datetimeFigureOut">
              <a:rPr lang="pl-PL" smtClean="0"/>
              <a:pPr/>
              <a:t>2015-06-14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5AE510-B532-4ACE-B5C6-A4288FD653A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C0583ED-37D4-4D2B-8D2E-7096DF73A59F}" type="datetimeFigureOut">
              <a:rPr lang="pl-PL" smtClean="0"/>
              <a:pPr/>
              <a:t>2015-06-14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25AE510-B532-4ACE-B5C6-A4288FD653A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slege.pl/pojecie-pracownika/k34/a8344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59632" y="980728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POLITYKA SPOŁECZNA I SYSTEM UBEZPIECZEŃ SPOŁECZNYCH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15616" y="5733256"/>
            <a:ext cx="6768752" cy="864096"/>
          </a:xfrm>
        </p:spPr>
        <p:txBody>
          <a:bodyPr/>
          <a:lstStyle/>
          <a:p>
            <a:r>
              <a:rPr lang="pl-PL" dirty="0" smtClean="0"/>
              <a:t>mgr Małgorzata Grześków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5656" y="764704"/>
            <a:ext cx="7458032" cy="652616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effectLst/>
              </a:rPr>
              <a:t>RODZAJE ŚWIADCZEŃ Z UBEZPIECZENIA CHOROBOWEGO</a:t>
            </a:r>
            <a:endParaRPr lang="pl-PL" dirty="0">
              <a:effectLst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259632" y="2060848"/>
            <a:ext cx="73448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ZASIŁEK CHOROBOWY</a:t>
            </a:r>
          </a:p>
          <a:p>
            <a:pPr>
              <a:lnSpc>
                <a:spcPct val="150000"/>
              </a:lnSpc>
            </a:pPr>
            <a:r>
              <a:rPr lang="pl-PL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ŚWIADCZENIE REHABILITACYJNE</a:t>
            </a:r>
          </a:p>
          <a:p>
            <a:pPr>
              <a:lnSpc>
                <a:spcPct val="150000"/>
              </a:lnSpc>
            </a:pPr>
            <a:r>
              <a:rPr lang="pl-PL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ZASIŁEK WYRÓWNAWCZY</a:t>
            </a:r>
          </a:p>
          <a:p>
            <a:pPr>
              <a:lnSpc>
                <a:spcPct val="150000"/>
              </a:lnSpc>
            </a:pPr>
            <a:r>
              <a:rPr lang="pl-PL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ZASIŁEK MACIERZYŃSKI</a:t>
            </a:r>
          </a:p>
          <a:p>
            <a:pPr>
              <a:lnSpc>
                <a:spcPct val="150000"/>
              </a:lnSpc>
            </a:pPr>
            <a:r>
              <a:rPr lang="pl-PL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ZASIŁEK OPIEKUŃCZY</a:t>
            </a:r>
            <a:endParaRPr lang="pl-PL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31640" y="476672"/>
            <a:ext cx="7498080" cy="1143000"/>
          </a:xfrm>
        </p:spPr>
        <p:txBody>
          <a:bodyPr>
            <a:noAutofit/>
          </a:bodyPr>
          <a:lstStyle/>
          <a:p>
            <a:r>
              <a:rPr lang="pl-PL" sz="3600" dirty="0" smtClean="0">
                <a:effectLst/>
              </a:rPr>
              <a:t>ZAKRES PODMIOTOWY UBEZPIECZENIA CHOROBOWEGO  </a:t>
            </a:r>
            <a:endParaRPr lang="pl-PL" sz="3600" dirty="0">
              <a:effectLst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31640" y="1700808"/>
            <a:ext cx="6850008" cy="86409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dirty="0" smtClean="0"/>
              <a:t>   art. 11 ustawy z dnia 13 października 1998r. o systemie ubezpieczeń społecznych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1331640" y="2708920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/>
              <a:t>1. </a:t>
            </a:r>
            <a:r>
              <a:rPr lang="pl-PL" sz="2800" b="1" dirty="0"/>
              <a:t>O</a:t>
            </a:r>
            <a:r>
              <a:rPr lang="pl-PL" sz="2800" b="1" dirty="0" smtClean="0"/>
              <a:t>bowiązkowo</a:t>
            </a:r>
            <a:r>
              <a:rPr lang="pl-PL" sz="2800" dirty="0" smtClean="0"/>
              <a:t> </a:t>
            </a:r>
            <a:r>
              <a:rPr lang="pl-PL" sz="2800" dirty="0"/>
              <a:t>ubezpieczeniu chorobowemu podlegają następujące osoby:</a:t>
            </a:r>
          </a:p>
          <a:p>
            <a:pPr>
              <a:buFont typeface="Arial" pitchFamily="34" charset="0"/>
              <a:buChar char="•"/>
            </a:pPr>
            <a:r>
              <a:rPr lang="pl-PL" sz="2800" dirty="0"/>
              <a:t> </a:t>
            </a:r>
            <a:r>
              <a:rPr lang="pl-PL" sz="2800" dirty="0" smtClean="0"/>
              <a:t>pracownicy</a:t>
            </a:r>
            <a:r>
              <a:rPr lang="pl-PL" sz="2800" dirty="0"/>
              <a:t>,</a:t>
            </a:r>
          </a:p>
          <a:p>
            <a:pPr>
              <a:buFont typeface="Arial" pitchFamily="34" charset="0"/>
              <a:buChar char="•"/>
            </a:pPr>
            <a:r>
              <a:rPr lang="pl-PL" sz="2800" dirty="0"/>
              <a:t> </a:t>
            </a:r>
            <a:r>
              <a:rPr lang="pl-PL" sz="2800" dirty="0" smtClean="0"/>
              <a:t>członkowie </a:t>
            </a:r>
            <a:r>
              <a:rPr lang="pl-PL" sz="2800" dirty="0"/>
              <a:t>rolniczych spółdzielni produkcyjnych i spółdzielni kółek </a:t>
            </a:r>
            <a:r>
              <a:rPr lang="pl-PL" sz="2800" dirty="0" smtClean="0"/>
              <a:t>rolniczych,</a:t>
            </a:r>
          </a:p>
          <a:p>
            <a:pPr>
              <a:buFont typeface="Arial" pitchFamily="34" charset="0"/>
              <a:buChar char="•"/>
            </a:pPr>
            <a:r>
              <a:rPr lang="pl-PL" sz="2800" dirty="0"/>
              <a:t> </a:t>
            </a:r>
            <a:r>
              <a:rPr lang="pl-PL" sz="2800" dirty="0" smtClean="0"/>
              <a:t>osoby </a:t>
            </a:r>
            <a:r>
              <a:rPr lang="pl-PL" sz="2800" dirty="0"/>
              <a:t>odbywające służbę zastępczą.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404664"/>
            <a:ext cx="8362176" cy="63093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b="1" dirty="0" smtClean="0"/>
              <a:t>2.  Dobrowolnie</a:t>
            </a:r>
            <a:r>
              <a:rPr lang="pl-PL" dirty="0" smtClean="0"/>
              <a:t> ubezpieczeniu chorobowemu podlegają, na swój wniosek, następujące osoby objęte </a:t>
            </a:r>
            <a:r>
              <a:rPr lang="pl-PL" b="1" dirty="0" smtClean="0"/>
              <a:t>obowiązkowo</a:t>
            </a:r>
            <a:r>
              <a:rPr lang="pl-PL" dirty="0" smtClean="0"/>
              <a:t> </a:t>
            </a:r>
            <a:r>
              <a:rPr lang="pl-PL" b="1" dirty="0" smtClean="0"/>
              <a:t>ubezpieczeniami emerytalnym i rentowymi:</a:t>
            </a:r>
            <a:endParaRPr lang="pl-PL" dirty="0" smtClean="0"/>
          </a:p>
          <a:p>
            <a:r>
              <a:rPr lang="pl-PL" dirty="0" smtClean="0"/>
              <a:t>wykonujące pracę nakładczą,</a:t>
            </a:r>
          </a:p>
          <a:p>
            <a:r>
              <a:rPr lang="pl-PL" dirty="0" smtClean="0"/>
              <a:t>wykonujące pracę na podstawie umowy-zlecenia, umowy agencyjnej lub innej umowy o świadczenie usług, do której zgodnie z Kodeksem cywilnym stosuje się przepisy dotyczące zlecenia oraz osoby z nimi współpracujące,</a:t>
            </a:r>
          </a:p>
          <a:p>
            <a:r>
              <a:rPr lang="pl-PL" dirty="0" smtClean="0"/>
              <a:t>prowadzące pozarolniczą działalność oraz osoby z nimi współpracujące,</a:t>
            </a:r>
          </a:p>
          <a:p>
            <a:r>
              <a:rPr lang="pl-PL" dirty="0" smtClean="0"/>
              <a:t>wykonujące odpłatnie pracę, na podstawie skierowania do pracy, w czasie odbywania kary pozbawienia wolności lub tymczasowego aresztowania,</a:t>
            </a:r>
          </a:p>
          <a:p>
            <a:r>
              <a:rPr lang="pl-PL" dirty="0" smtClean="0"/>
              <a:t>duchowni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/>
          <a:lstStyle/>
          <a:p>
            <a:r>
              <a:rPr lang="pl-PL" dirty="0" smtClean="0"/>
              <a:t>Pojęcie pracownika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554162"/>
            <a:ext cx="8740080" cy="530383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 smtClean="0">
                <a:hlinkClick r:id="rId2" tooltip="Pojęcie pracownika"/>
              </a:rPr>
              <a:t>     Art. 8. </a:t>
            </a:r>
            <a:r>
              <a:rPr lang="pl-PL" b="1" i="1" dirty="0" smtClean="0">
                <a:hlinkClick r:id="rId2" tooltip="Pojęcie pracownika"/>
              </a:rPr>
              <a:t>Pojęcie pracownika</a:t>
            </a:r>
            <a:r>
              <a:rPr lang="pl-PL" b="1" dirty="0" smtClean="0"/>
              <a:t> </a:t>
            </a:r>
          </a:p>
          <a:p>
            <a:r>
              <a:rPr lang="pl-PL" dirty="0" smtClean="0"/>
              <a:t>1. Za pracownika uważa się osobę pozostającą w stosunku pracy, z zastrzeżeniem ust. 2 i 2a. </a:t>
            </a:r>
            <a:br>
              <a:rPr lang="pl-PL" dirty="0" smtClean="0"/>
            </a:br>
            <a:r>
              <a:rPr lang="pl-PL" dirty="0" smtClean="0"/>
              <a:t>2. Jeżeli pracownik spełnia kryteria określone dla osób współpracujących, o których mowa w ust. 11 – dla celów ubezpieczeń społecznych jest traktowany jako osoba współpracująca. </a:t>
            </a:r>
            <a:br>
              <a:rPr lang="pl-PL" dirty="0" smtClean="0"/>
            </a:br>
            <a:r>
              <a:rPr lang="pl-PL" dirty="0" smtClean="0"/>
              <a:t>2a. Za pracownika, w rozumieniu ustawy, uważa się także osobę wykonującą pracę na podstawie </a:t>
            </a:r>
            <a:r>
              <a:rPr lang="pl-PL" b="1" dirty="0" smtClean="0"/>
              <a:t>umowy agencyjnej, umowy zlecenia lub innej umowy o świadczenie usług, do której zgodnie z Kodeksem cywilnym </a:t>
            </a:r>
            <a:r>
              <a:rPr lang="pl-PL" dirty="0" smtClean="0"/>
              <a:t>stosuje się przepisy dotyczące zlecenia, albo umowy o dzieło, jeżeli umowę taką zawarła z pracodawcą, z którym pozostaje w stosunku pracy, lub jeżeli w ramach takiej umowy wykonuje pracę na rzecz pracodawcy, z którym pozostaje w stosunku pracy. 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effectLst/>
              </a:rPr>
              <a:t>WARUNKI NABYCIA PRAWA DO ZASIŁKU CHOROBOWEGO</a:t>
            </a:r>
            <a:endParaRPr lang="pl-PL" dirty="0">
              <a:effectLst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2057400"/>
            <a:ext cx="749808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400" dirty="0" smtClean="0"/>
              <a:t>1. ZAJŚCIE NIEZDOLNOŚCI </a:t>
            </a:r>
            <a:r>
              <a:rPr lang="pl-PL" sz="2400" b="1" dirty="0" smtClean="0"/>
              <a:t>W CZASIE TRWANIA UBEZPIECZENIA </a:t>
            </a:r>
            <a:r>
              <a:rPr lang="pl-PL" sz="2400" dirty="0" smtClean="0"/>
              <a:t>(ART. 6 USTAWY ZASIŁKOWEJ)</a:t>
            </a:r>
          </a:p>
          <a:p>
            <a:pPr>
              <a:buNone/>
            </a:pPr>
            <a:r>
              <a:rPr lang="pl-PL" sz="2400" dirty="0" smtClean="0"/>
              <a:t>2. </a:t>
            </a:r>
            <a:r>
              <a:rPr lang="pl-PL" sz="2400" b="1" dirty="0" smtClean="0"/>
              <a:t>OKRES WYCZEKIWANIA</a:t>
            </a:r>
            <a:r>
              <a:rPr lang="pl-PL" sz="2400" dirty="0" smtClean="0"/>
              <a:t>:</a:t>
            </a:r>
          </a:p>
          <a:p>
            <a:r>
              <a:rPr lang="pl-PL" sz="2400" dirty="0" smtClean="0"/>
              <a:t>UBEZPIECZENIE OBOWIĄZKOWE: jeśli ubezpieczenie trwało nieprzerwanie </a:t>
            </a:r>
            <a:r>
              <a:rPr lang="pl-PL" sz="2400" b="1" dirty="0" smtClean="0"/>
              <a:t>30 dni </a:t>
            </a:r>
          </a:p>
          <a:p>
            <a:r>
              <a:rPr lang="pl-PL" sz="2400" dirty="0" smtClean="0"/>
              <a:t>UBEZPIECZENIE DOBROWOLNE: : jeśli ubezpieczenie trwało nieprzerwanie </a:t>
            </a:r>
            <a:r>
              <a:rPr lang="pl-PL" sz="2400" b="1" dirty="0" smtClean="0"/>
              <a:t>90 dni </a:t>
            </a:r>
          </a:p>
          <a:p>
            <a:pPr>
              <a:buNone/>
            </a:pPr>
            <a:r>
              <a:rPr lang="pl-PL" sz="2400" dirty="0" smtClean="0"/>
              <a:t>3</a:t>
            </a:r>
            <a:r>
              <a:rPr lang="pl-PL" sz="2400" b="1" dirty="0" smtClean="0"/>
              <a:t>.  BRAK PRAWA DO WYNAGRODZENIA LUB INNEGO ŚWIADCZENIA</a:t>
            </a:r>
            <a:endParaRPr lang="pl-PL" sz="24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1052736"/>
            <a:ext cx="7498080" cy="4800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b="1" dirty="0" smtClean="0"/>
              <a:t>   Po ustaniu zatrudnienia</a:t>
            </a:r>
            <a:r>
              <a:rPr lang="pl-PL" dirty="0" smtClean="0"/>
              <a:t>, zasiłek chorobowy przysługuje również osobie, która stała się niezdolna do pracy po ustaniu ubezpieczenia chorobowego, jeżeli niezdolność ta </a:t>
            </a:r>
            <a:r>
              <a:rPr lang="pl-PL" b="1" dirty="0" smtClean="0"/>
              <a:t>trwała bez przerwy co najmniej 30 dni</a:t>
            </a:r>
            <a:r>
              <a:rPr lang="pl-PL" dirty="0" smtClean="0"/>
              <a:t> i powstała:</a:t>
            </a:r>
          </a:p>
          <a:p>
            <a:r>
              <a:rPr lang="pl-PL" dirty="0" smtClean="0"/>
              <a:t>nie później niż w ciągu </a:t>
            </a:r>
            <a:r>
              <a:rPr lang="pl-PL" b="1" dirty="0" smtClean="0"/>
              <a:t>14 dni </a:t>
            </a:r>
            <a:r>
              <a:rPr lang="pl-PL" dirty="0" smtClean="0"/>
              <a:t>po ustaniu ubezpieczenia,</a:t>
            </a:r>
          </a:p>
          <a:p>
            <a:r>
              <a:rPr lang="pl-PL" dirty="0" smtClean="0"/>
              <a:t>nie później niż w ciągu </a:t>
            </a:r>
            <a:r>
              <a:rPr lang="pl-PL" b="1" dirty="0" smtClean="0"/>
              <a:t>3 miesięcy</a:t>
            </a:r>
            <a:r>
              <a:rPr lang="pl-PL" dirty="0" smtClean="0"/>
              <a:t> po ustaniu tytułu ubezpieczenia chorobowego lub wypadkowego - w razie choroby zakaźnej (lub innej), której okres wylęgania (lub okres ujawnienia objawów chorobowych) jest dłuższy niż 14 dni od początków choroby.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51" name="Rectangle 3"/>
          <p:cNvSpPr>
            <a:spLocks noGrp="1" noChangeArrowheads="1"/>
          </p:cNvSpPr>
          <p:nvPr>
            <p:ph idx="1"/>
          </p:nvPr>
        </p:nvSpPr>
        <p:spPr>
          <a:xfrm>
            <a:off x="0" y="1124744"/>
            <a:ext cx="9144000" cy="2908920"/>
          </a:xfrm>
        </p:spPr>
        <p:txBody>
          <a:bodyPr>
            <a:noAutofit/>
          </a:bodyPr>
          <a:lstStyle/>
          <a:p>
            <a:pPr marL="533400" indent="-533400" algn="just" eaLnBrk="1" hangingPunct="1">
              <a:lnSpc>
                <a:spcPct val="80000"/>
              </a:lnSpc>
              <a:buFontTx/>
              <a:buNone/>
              <a:defRPr/>
            </a:pPr>
            <a:endParaRPr lang="pl-PL" sz="2800" b="1" dirty="0" smtClean="0"/>
          </a:p>
          <a:p>
            <a:pPr algn="just">
              <a:buNone/>
            </a:pPr>
            <a:r>
              <a:rPr lang="pl-PL" sz="2800" dirty="0" smtClean="0"/>
              <a:t>    Do okresu ubezpieczenia wlicza się:</a:t>
            </a:r>
          </a:p>
          <a:p>
            <a:pPr lvl="0" algn="just"/>
            <a:r>
              <a:rPr lang="pl-PL" sz="2800" dirty="0" smtClean="0"/>
              <a:t>poprzednie okresy ubezpieczenia, jeżeli przerwa między nimi </a:t>
            </a:r>
            <a:r>
              <a:rPr lang="pl-PL" sz="2800" b="1" dirty="0" smtClean="0"/>
              <a:t>nie przekroczyła 30 dni</a:t>
            </a:r>
            <a:r>
              <a:rPr lang="pl-PL" sz="2800" dirty="0" smtClean="0"/>
              <a:t> lub była spowodowana urlopem wychowawczym, albo bezpłatnym, albo odbywaniem służby wojskowej,</a:t>
            </a:r>
          </a:p>
          <a:p>
            <a:pPr lvl="0" algn="just"/>
            <a:r>
              <a:rPr lang="pl-PL" sz="2800" dirty="0" smtClean="0"/>
              <a:t>okresy ubezpieczenia społecznego, uprawniającego do świadczeń pieniężnych w razie choroby i macierzyństwa, jeżeli przerwa między tymi okresami albo między nimi i ubezpieczeniem chorobowym </a:t>
            </a:r>
            <a:r>
              <a:rPr lang="pl-PL" sz="2800" b="1" dirty="0" smtClean="0"/>
              <a:t>nie przekroczyła 30 dni.</a:t>
            </a:r>
            <a:endParaRPr lang="pl-PL" sz="2800" b="1" dirty="0"/>
          </a:p>
        </p:txBody>
      </p:sp>
      <p:sp>
        <p:nvSpPr>
          <p:cNvPr id="4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EEFF44-A83A-4A46-9B09-ADB2DB617038}" type="slidenum">
              <a:rPr lang="pl-PL"/>
              <a:pPr>
                <a:defRPr/>
              </a:pPr>
              <a:t>16</a:t>
            </a:fld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27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052736"/>
            <a:ext cx="7956376" cy="5400600"/>
          </a:xfrm>
        </p:spPr>
        <p:txBody>
          <a:bodyPr>
            <a:normAutofit fontScale="55000" lnSpcReduction="20000"/>
          </a:bodyPr>
          <a:lstStyle/>
          <a:p>
            <a:pPr marL="533400" indent="-533400" algn="just" eaLnBrk="1" hangingPunct="1">
              <a:lnSpc>
                <a:spcPct val="80000"/>
              </a:lnSpc>
              <a:buFontTx/>
              <a:buNone/>
              <a:defRPr/>
            </a:pPr>
            <a:r>
              <a:rPr lang="pl-PL" sz="2400" dirty="0" smtClean="0">
                <a:solidFill>
                  <a:srgbClr val="FFFFCC"/>
                </a:solidFill>
              </a:rPr>
              <a:t>      </a:t>
            </a:r>
          </a:p>
          <a:p>
            <a:pPr>
              <a:buNone/>
            </a:pPr>
            <a:r>
              <a:rPr lang="pl-PL" sz="4500" dirty="0" smtClean="0">
                <a:solidFill>
                  <a:srgbClr val="FFFFCC"/>
                </a:solidFill>
              </a:rPr>
              <a:t>   </a:t>
            </a:r>
            <a:r>
              <a:rPr lang="pl-PL" sz="4500" b="1" dirty="0" smtClean="0"/>
              <a:t>Od pierwszego dnia</a:t>
            </a:r>
            <a:r>
              <a:rPr lang="pl-PL" sz="4500" dirty="0" smtClean="0"/>
              <a:t> ubezpieczenia chorobowego (bez tzw. okresu wyczekiwania) prawo do zasiłku przysługuje m.in..:</a:t>
            </a:r>
          </a:p>
          <a:p>
            <a:pPr lvl="0"/>
            <a:r>
              <a:rPr lang="pl-PL" sz="4500" dirty="0" smtClean="0"/>
              <a:t>absolwentom szkół oraz szkół wyższych, którzy zostali objęci ubezpieczeniem chorobowym w ciągu 90 dni od dnia ukończenia szkoły lub uzyskania dyplomu ukończenia studiów wyższych,</a:t>
            </a:r>
          </a:p>
          <a:p>
            <a:r>
              <a:rPr lang="pl-PL" sz="4500" dirty="0" smtClean="0"/>
              <a:t>ubezpieczonym, których niezdolność do pracy spowodowana została chorobą zawodową, wypadkiem w pracy (przysługuje im zasiłek z ubezpieczenia wypadkowego) albo wypadkiem w drodze do pracy lub z pracy )przysługuje im zasiłek z ubezpieczenia chorobowego),</a:t>
            </a:r>
          </a:p>
          <a:p>
            <a:pPr lvl="0">
              <a:buNone/>
            </a:pPr>
            <a:endParaRPr lang="pl-PL" sz="4500" dirty="0" smtClean="0"/>
          </a:p>
          <a:p>
            <a:pPr marL="533400" indent="-533400" algn="just" eaLnBrk="1" hangingPunct="1">
              <a:lnSpc>
                <a:spcPct val="80000"/>
              </a:lnSpc>
              <a:buFontTx/>
              <a:buNone/>
              <a:defRPr/>
            </a:pPr>
            <a:endParaRPr lang="pl-PL" sz="4500" b="1" dirty="0" smtClean="0">
              <a:cs typeface="Times New Roman" pitchFamily="18" charset="0"/>
            </a:endParaRPr>
          </a:p>
          <a:p>
            <a:pPr marL="533400" indent="-533400" algn="just" eaLnBrk="1" hangingPunct="1">
              <a:lnSpc>
                <a:spcPct val="80000"/>
              </a:lnSpc>
              <a:buFontTx/>
              <a:buNone/>
              <a:defRPr/>
            </a:pPr>
            <a:r>
              <a:rPr lang="pl-PL" sz="4500" dirty="0" smtClean="0"/>
              <a:t>      </a:t>
            </a:r>
            <a:endParaRPr lang="pl-PL" sz="4500" dirty="0" smtClean="0">
              <a:cs typeface="Times New Roman" pitchFamily="18" charset="0"/>
            </a:endParaRPr>
          </a:p>
        </p:txBody>
      </p:sp>
      <p:sp>
        <p:nvSpPr>
          <p:cNvPr id="4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9F1E7-6D73-4EBA-96AB-DABE5EBE9350}" type="slidenum">
              <a:rPr lang="pl-PL"/>
              <a:pPr>
                <a:defRPr/>
              </a:pPr>
              <a:t>17</a:t>
            </a:fld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31640" y="764704"/>
            <a:ext cx="7498080" cy="4800600"/>
          </a:xfrm>
        </p:spPr>
        <p:txBody>
          <a:bodyPr>
            <a:normAutofit fontScale="85000" lnSpcReduction="20000"/>
          </a:bodyPr>
          <a:lstStyle/>
          <a:p>
            <a:endParaRPr lang="pl-PL" b="1" dirty="0" smtClean="0"/>
          </a:p>
          <a:p>
            <a:pPr>
              <a:buNone/>
            </a:pPr>
            <a:r>
              <a:rPr lang="pl-PL" b="1" dirty="0" smtClean="0"/>
              <a:t>   Zasiłek chorobowy nie przysługuje</a:t>
            </a:r>
            <a:r>
              <a:rPr lang="pl-PL" dirty="0" smtClean="0"/>
              <a:t> za okres po ustaniu tytułu ubezpieczenia jeżeli osoba niezdolna do pracy:</a:t>
            </a:r>
          </a:p>
          <a:p>
            <a:r>
              <a:rPr lang="pl-PL" dirty="0" smtClean="0"/>
              <a:t>jest uprawniona do emerytury lub renty z tytułu niezdolności</a:t>
            </a:r>
            <a:r>
              <a:rPr lang="pl-PL" b="1" dirty="0" smtClean="0"/>
              <a:t> </a:t>
            </a:r>
            <a:r>
              <a:rPr lang="pl-PL" dirty="0" smtClean="0"/>
              <a:t>do pracy,</a:t>
            </a:r>
          </a:p>
          <a:p>
            <a:r>
              <a:rPr lang="pl-PL" dirty="0" smtClean="0"/>
              <a:t>kontynuuje działalność zarobkową lub ją podjęła,</a:t>
            </a:r>
          </a:p>
          <a:p>
            <a:r>
              <a:rPr lang="pl-PL" dirty="0" smtClean="0"/>
              <a:t>jest uprawniona do zasiłku dla bezrobotnych, zasiłku przedemerytalnego lub świadczenia przedemerytalnego,</a:t>
            </a:r>
          </a:p>
          <a:p>
            <a:r>
              <a:rPr lang="pl-PL" dirty="0" smtClean="0"/>
              <a:t>nie nabyła prawa do zasiłku z powodu braku 30-dniowego nieprzerwanego ubezpieczenia chorobowego.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476672"/>
            <a:ext cx="8106104" cy="577172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 smtClean="0"/>
              <a:t>   Pracownik nie ma prawa do zasiłku chorobowego,</a:t>
            </a:r>
            <a:r>
              <a:rPr lang="pl-PL" dirty="0" smtClean="0"/>
              <a:t> jeżeli niezdolność do pracy wystąpiła w czasie:</a:t>
            </a:r>
          </a:p>
          <a:p>
            <a:pPr lvl="0"/>
            <a:r>
              <a:rPr lang="pl-PL" dirty="0" smtClean="0"/>
              <a:t>urlopu bezpłatnego, wychowawczego,</a:t>
            </a:r>
          </a:p>
          <a:p>
            <a:pPr lvl="0"/>
            <a:r>
              <a:rPr lang="pl-PL" dirty="0" smtClean="0"/>
              <a:t>tymczasowego aresztowania lub odbywania kary pozbawienia wolności </a:t>
            </a:r>
          </a:p>
          <a:p>
            <a:r>
              <a:rPr lang="pl-PL" dirty="0" smtClean="0"/>
              <a:t>oraz w przypadkach, gdy niezdolność do pracy spowodowana została:</a:t>
            </a:r>
          </a:p>
          <a:p>
            <a:pPr lvl="0"/>
            <a:r>
              <a:rPr lang="pl-PL" dirty="0" smtClean="0"/>
              <a:t>w wyniku umyślnego przestępstwa lub wykroczenia (stwierdzonego prawomocnym orzeczeniem),</a:t>
            </a:r>
          </a:p>
          <a:p>
            <a:pPr lvl="0"/>
            <a:r>
              <a:rPr lang="pl-PL" dirty="0" smtClean="0"/>
              <a:t> nadużyciem alkoholu - zasiłek nie przysługuje przez pierwsze 5 dni tej niezdolności,</a:t>
            </a:r>
          </a:p>
          <a:p>
            <a:pPr lvl="0"/>
            <a:r>
              <a:rPr lang="pl-PL" dirty="0" smtClean="0"/>
              <a:t> jeśli w czasie zwolnienia lekarskiego pracownik wykonuje inną pracę zarobkową lub wykorzystuje zwolnienie od pracy w sposób niezgodny z celem tego zwolnienia oraz gdy zaświadczenie lekarskie zostało sfałszowane.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u="sng" dirty="0" smtClean="0">
                <a:solidFill>
                  <a:schemeClr val="tx1"/>
                </a:solidFill>
                <a:effectLst/>
              </a:rPr>
              <a:t>Ubezpieczenie chorobowe</a:t>
            </a:r>
            <a:endParaRPr lang="pl-PL" u="sng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Polski system ubezpieczeń społecznych obejmuje:</a:t>
            </a:r>
          </a:p>
          <a:p>
            <a:r>
              <a:rPr lang="pl-PL" dirty="0" smtClean="0"/>
              <a:t>ubezpieczenie emerytalne,</a:t>
            </a:r>
          </a:p>
          <a:p>
            <a:r>
              <a:rPr lang="pl-PL" dirty="0" smtClean="0"/>
              <a:t>ubezpieczenie rentowe,</a:t>
            </a:r>
          </a:p>
          <a:p>
            <a:r>
              <a:rPr lang="pl-PL" dirty="0" smtClean="0"/>
              <a:t>ubezpieczenie </a:t>
            </a:r>
            <a:r>
              <a:rPr lang="pl-PL" b="1" dirty="0" smtClean="0"/>
              <a:t>chorobowe,</a:t>
            </a:r>
          </a:p>
          <a:p>
            <a:r>
              <a:rPr lang="pl-PL" dirty="0" smtClean="0"/>
              <a:t>ubezpieczenie wypadkowe.</a:t>
            </a:r>
          </a:p>
          <a:p>
            <a:pPr>
              <a:buNone/>
            </a:pP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836712"/>
            <a:ext cx="7858120" cy="6021288"/>
          </a:xfrm>
        </p:spPr>
        <p:txBody>
          <a:bodyPr>
            <a:normAutofit fontScale="40000" lnSpcReduction="20000"/>
          </a:bodyPr>
          <a:lstStyle/>
          <a:p>
            <a:endParaRPr lang="pl-PL" sz="6000" dirty="0" smtClean="0"/>
          </a:p>
          <a:p>
            <a:pPr>
              <a:buNone/>
            </a:pPr>
            <a:r>
              <a:rPr lang="pl-PL" sz="6000" b="1" dirty="0" smtClean="0"/>
              <a:t>   Zasiłek chorobowy przysługuje tylko przez ściśle określony okres: </a:t>
            </a:r>
            <a:endParaRPr lang="pl-PL" sz="6000" dirty="0" smtClean="0"/>
          </a:p>
          <a:p>
            <a:r>
              <a:rPr lang="pl-PL" sz="6000" b="1" dirty="0" smtClean="0"/>
              <a:t>182 dni </a:t>
            </a:r>
            <a:r>
              <a:rPr lang="pl-PL" sz="6000" dirty="0" smtClean="0"/>
              <a:t>- do okresu tego </a:t>
            </a:r>
            <a:r>
              <a:rPr lang="pl-PL" sz="6000" b="1" dirty="0" smtClean="0"/>
              <a:t>wlicza</a:t>
            </a:r>
            <a:r>
              <a:rPr lang="pl-PL" sz="6000" dirty="0" smtClean="0"/>
              <a:t> się okres wypłacania wynagrodzenia chorobowego, tj. 33 dni;</a:t>
            </a:r>
          </a:p>
          <a:p>
            <a:r>
              <a:rPr lang="pl-PL" sz="6000" b="1" dirty="0" smtClean="0"/>
              <a:t>270 dni </a:t>
            </a:r>
            <a:r>
              <a:rPr lang="pl-PL" sz="6000" dirty="0" smtClean="0"/>
              <a:t>- w przypadku niezdolności do pracy spowodowanej gruźlicą.</a:t>
            </a:r>
          </a:p>
          <a:p>
            <a:pPr>
              <a:buNone/>
            </a:pPr>
            <a:endParaRPr lang="pl-PL" sz="6000" dirty="0" smtClean="0"/>
          </a:p>
          <a:p>
            <a:r>
              <a:rPr lang="pl-PL" sz="6000" dirty="0" smtClean="0"/>
              <a:t>Do okresu tego wlicza się okresy:</a:t>
            </a:r>
          </a:p>
          <a:p>
            <a:r>
              <a:rPr lang="pl-PL" sz="6000" dirty="0" smtClean="0"/>
              <a:t> nieprzerwanej niezdolności do pracy,</a:t>
            </a:r>
          </a:p>
          <a:p>
            <a:r>
              <a:rPr lang="pl-PL" sz="6000" dirty="0" smtClean="0"/>
              <a:t>poprzedniej niezdolności do pracy, spowodowanej tą samą chorobą, jeżeli przerwa pomiędzy ustaniem poprzedniej a powstaniem ponownej niezdolności do pracy </a:t>
            </a:r>
            <a:r>
              <a:rPr lang="pl-PL" sz="6000" b="1" dirty="0" smtClean="0"/>
              <a:t>nie przekroczyła 60 dni</a:t>
            </a:r>
            <a:r>
              <a:rPr lang="pl-PL" sz="6000" dirty="0" smtClean="0"/>
              <a:t>. Oznacza to, że jeżeli w okresie 60 dni od zakończenia choroby nastąpi nawrót tej samej choroby, okresy pobierania zasiłku z tego tytułu sumuje się.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2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99592" y="609600"/>
            <a:ext cx="8244408" cy="1019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l-PL" sz="4400" dirty="0" smtClean="0">
                <a:solidFill>
                  <a:schemeClr val="tx1"/>
                </a:solidFill>
                <a:latin typeface="Arial Unicode MS" pitchFamily="34" charset="-128"/>
                <a:cs typeface="Times New Roman" charset="0"/>
              </a:rPr>
              <a:t>Wysoko</a:t>
            </a:r>
            <a:r>
              <a:rPr lang="pl-PL" sz="4400" dirty="0" smtClean="0">
                <a:solidFill>
                  <a:schemeClr val="tx1"/>
                </a:solidFill>
                <a:latin typeface="Arial Unicode MS" pitchFamily="34" charset="-128"/>
              </a:rPr>
              <a:t>ść</a:t>
            </a:r>
            <a:r>
              <a:rPr lang="pl-PL" sz="4400" dirty="0" smtClean="0">
                <a:solidFill>
                  <a:schemeClr val="tx1"/>
                </a:solidFill>
                <a:latin typeface="Arial Unicode MS" pitchFamily="34" charset="-128"/>
                <a:cs typeface="Times New Roman" charset="0"/>
              </a:rPr>
              <a:t> zasi</a:t>
            </a:r>
            <a:r>
              <a:rPr lang="pl-PL" sz="4400" dirty="0" smtClean="0">
                <a:solidFill>
                  <a:schemeClr val="tx1"/>
                </a:solidFill>
                <a:latin typeface="Arial Unicode MS" pitchFamily="34" charset="-128"/>
              </a:rPr>
              <a:t>ł</a:t>
            </a:r>
            <a:r>
              <a:rPr lang="pl-PL" sz="4400" dirty="0" smtClean="0">
                <a:solidFill>
                  <a:schemeClr val="tx1"/>
                </a:solidFill>
                <a:latin typeface="Arial Unicode MS" pitchFamily="34" charset="-128"/>
                <a:cs typeface="Times New Roman" charset="0"/>
              </a:rPr>
              <a:t>ku </a:t>
            </a:r>
            <a:r>
              <a:rPr lang="pl-PL" sz="4400" dirty="0" smtClean="0">
                <a:solidFill>
                  <a:schemeClr val="tx1"/>
                </a:solidFill>
                <a:latin typeface="Arial Unicode MS" pitchFamily="34" charset="-128"/>
              </a:rPr>
              <a:t> </a:t>
            </a:r>
            <a:r>
              <a:rPr lang="pl-PL" sz="4400" dirty="0" smtClean="0">
                <a:solidFill>
                  <a:schemeClr val="tx1"/>
                </a:solidFill>
                <a:latin typeface="Arial Unicode MS" pitchFamily="34" charset="-128"/>
                <a:cs typeface="Times New Roman" charset="0"/>
              </a:rPr>
              <a:t>chorobowego</a:t>
            </a:r>
            <a:r>
              <a:rPr lang="pl-PL" sz="4400" dirty="0" smtClean="0">
                <a:solidFill>
                  <a:schemeClr val="tx1"/>
                </a:solidFill>
                <a:latin typeface="Times New Roman" charset="0"/>
              </a:rPr>
              <a:t/>
            </a:r>
            <a:br>
              <a:rPr lang="pl-PL" sz="4400" dirty="0" smtClean="0">
                <a:solidFill>
                  <a:schemeClr val="tx1"/>
                </a:solidFill>
                <a:latin typeface="Times New Roman" charset="0"/>
              </a:rPr>
            </a:br>
            <a:r>
              <a:rPr lang="pl-PL" sz="1400" dirty="0" smtClean="0">
                <a:solidFill>
                  <a:schemeClr val="tx1"/>
                </a:solidFill>
                <a:latin typeface="Times New Roman" charset="0"/>
              </a:rPr>
              <a:t>								</a:t>
            </a:r>
            <a:r>
              <a:rPr lang="pl-PL" sz="5400" dirty="0" smtClean="0">
                <a:solidFill>
                  <a:srgbClr val="FFFF00"/>
                </a:solidFill>
              </a:rPr>
              <a:t>    </a:t>
            </a:r>
          </a:p>
        </p:txBody>
      </p:sp>
      <p:sp>
        <p:nvSpPr>
          <p:cNvPr id="822275" name="Rectangle 3"/>
          <p:cNvSpPr>
            <a:spLocks noChangeArrowheads="1"/>
          </p:cNvSpPr>
          <p:nvPr/>
        </p:nvSpPr>
        <p:spPr bwMode="auto">
          <a:xfrm>
            <a:off x="5508104" y="1556792"/>
            <a:ext cx="3187452" cy="720080"/>
          </a:xfrm>
          <a:prstGeom prst="rect">
            <a:avLst/>
          </a:prstGeom>
          <a:noFill/>
          <a:ln w="25400">
            <a:solidFill>
              <a:srgbClr val="66CCFF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 eaLnBrk="1" hangingPunct="1"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pl-PL" sz="40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zasada</a:t>
            </a:r>
            <a:endParaRPr lang="pl-PL" b="1" dirty="0">
              <a:solidFill>
                <a:srgbClr val="00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822276" name="AutoShape 4"/>
          <p:cNvSpPr>
            <a:spLocks noChangeArrowheads="1"/>
          </p:cNvSpPr>
          <p:nvPr/>
        </p:nvSpPr>
        <p:spPr bwMode="auto">
          <a:xfrm>
            <a:off x="4716016" y="1772816"/>
            <a:ext cx="720080" cy="288032"/>
          </a:xfrm>
          <a:prstGeom prst="rightArrow">
            <a:avLst>
              <a:gd name="adj1" fmla="val 50000"/>
              <a:gd name="adj2" fmla="val 60714"/>
            </a:avLst>
          </a:prstGeom>
          <a:noFill/>
          <a:ln w="254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822277" name="AutoShape 5"/>
          <p:cNvSpPr>
            <a:spLocks noChangeArrowheads="1"/>
          </p:cNvSpPr>
          <p:nvPr/>
        </p:nvSpPr>
        <p:spPr bwMode="auto">
          <a:xfrm>
            <a:off x="3419872" y="3356992"/>
            <a:ext cx="1295400" cy="533400"/>
          </a:xfrm>
          <a:prstGeom prst="rightArrow">
            <a:avLst>
              <a:gd name="adj1" fmla="val 50000"/>
              <a:gd name="adj2" fmla="val 60714"/>
            </a:avLst>
          </a:prstGeom>
          <a:noFill/>
          <a:ln w="254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822278" name="Rectangle 6"/>
          <p:cNvSpPr>
            <a:spLocks noChangeArrowheads="1"/>
          </p:cNvSpPr>
          <p:nvPr/>
        </p:nvSpPr>
        <p:spPr bwMode="auto">
          <a:xfrm>
            <a:off x="179512" y="1484784"/>
            <a:ext cx="4355976" cy="864096"/>
          </a:xfrm>
          <a:prstGeom prst="rect">
            <a:avLst/>
          </a:prstGeom>
          <a:noFill/>
          <a:ln w="25400">
            <a:solidFill>
              <a:srgbClr val="66CCFF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 eaLnBrk="1" hangingPunct="1"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pl-PL" sz="40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80%</a:t>
            </a:r>
            <a:r>
              <a:rPr lang="pl-PL" sz="24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PODSTAWY WYMIARU</a:t>
            </a:r>
            <a:endParaRPr lang="pl-PL" sz="4000" b="1" dirty="0">
              <a:solidFill>
                <a:srgbClr val="00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822279" name="Rectangle 7"/>
          <p:cNvSpPr>
            <a:spLocks noChangeArrowheads="1"/>
          </p:cNvSpPr>
          <p:nvPr/>
        </p:nvSpPr>
        <p:spPr bwMode="auto">
          <a:xfrm>
            <a:off x="971600" y="2564904"/>
            <a:ext cx="1981200" cy="2514600"/>
          </a:xfrm>
          <a:prstGeom prst="rect">
            <a:avLst/>
          </a:prstGeom>
          <a:noFill/>
          <a:ln w="25400">
            <a:solidFill>
              <a:srgbClr val="66CCFF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 eaLnBrk="1" hangingPunct="1"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pl-PL" sz="40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70%</a:t>
            </a:r>
          </a:p>
        </p:txBody>
      </p:sp>
      <p:sp>
        <p:nvSpPr>
          <p:cNvPr id="822280" name="Rectangle 8"/>
          <p:cNvSpPr>
            <a:spLocks noChangeArrowheads="1"/>
          </p:cNvSpPr>
          <p:nvPr/>
        </p:nvSpPr>
        <p:spPr bwMode="auto">
          <a:xfrm>
            <a:off x="5076056" y="2708920"/>
            <a:ext cx="3657600" cy="2514600"/>
          </a:xfrm>
          <a:prstGeom prst="rect">
            <a:avLst/>
          </a:prstGeom>
          <a:noFill/>
          <a:ln w="25400">
            <a:solidFill>
              <a:srgbClr val="66CCFF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 eaLnBrk="1" hangingPunct="1"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pl-PL" sz="4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za okres </a:t>
            </a:r>
          </a:p>
          <a:p>
            <a:pPr algn="ctr" eaLnBrk="1" hangingPunct="1"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pl-PL" sz="4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pobytu</a:t>
            </a:r>
          </a:p>
          <a:p>
            <a:pPr algn="ctr" eaLnBrk="1" hangingPunct="1"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pl-PL" sz="4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w szpitalu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2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2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22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822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22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22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22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22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822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822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2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22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275" grpId="0" animBg="1" autoUpdateAnimBg="0"/>
      <p:bldP spid="822276" grpId="0" animBg="1"/>
      <p:bldP spid="822277" grpId="0" animBg="1"/>
      <p:bldP spid="822278" grpId="0" animBg="1" autoUpdateAnimBg="0"/>
      <p:bldP spid="822279" grpId="0" animBg="1" autoUpdateAnimBg="0"/>
      <p:bldP spid="822280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PODSTAWA WYMIARU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art. 36 ustawy zasiłkowej</a:t>
            </a:r>
          </a:p>
          <a:p>
            <a:pPr>
              <a:buNone/>
            </a:pPr>
            <a:r>
              <a:rPr lang="pl-PL" dirty="0" smtClean="0"/>
              <a:t>   podstawę wymiaru ustala się przyjmując przeciętny zarobek za okres ostatnich 12 miesięcy kalendarzowych przypadających bezpośrednio przed miesiącem, w których powstała niezdolność do pracy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152400"/>
            <a:ext cx="9144000" cy="1524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pl-PL" dirty="0" smtClean="0">
                <a:solidFill>
                  <a:schemeClr val="tx1"/>
                </a:solidFill>
                <a:effectLst/>
              </a:rPr>
              <a:t>Wynagrodzenie chorobowe</a:t>
            </a:r>
            <a:r>
              <a:rPr lang="pl-PL" dirty="0" smtClean="0">
                <a:solidFill>
                  <a:schemeClr val="tx1"/>
                </a:solidFill>
                <a:effectLst/>
                <a:latin typeface="Times New Roman" charset="0"/>
              </a:rPr>
              <a:t> </a:t>
            </a:r>
            <a:r>
              <a:rPr lang="pl-PL" sz="1800" dirty="0" smtClean="0">
                <a:solidFill>
                  <a:schemeClr val="tx1"/>
                </a:solidFill>
                <a:effectLst/>
                <a:latin typeface="Times New Roman" charset="0"/>
              </a:rPr>
              <a:t/>
            </a:r>
            <a:br>
              <a:rPr lang="pl-PL" sz="1800" dirty="0" smtClean="0">
                <a:solidFill>
                  <a:schemeClr val="tx1"/>
                </a:solidFill>
                <a:effectLst/>
                <a:latin typeface="Times New Roman" charset="0"/>
              </a:rPr>
            </a:br>
            <a:r>
              <a:rPr lang="pl-PL" sz="1800" dirty="0" smtClean="0">
                <a:solidFill>
                  <a:schemeClr val="tx1"/>
                </a:solidFill>
                <a:effectLst/>
                <a:latin typeface="Times New Roman" charset="0"/>
              </a:rPr>
              <a:t> </a:t>
            </a:r>
            <a:r>
              <a:rPr lang="pl-PL" sz="2400" dirty="0" smtClean="0">
                <a:solidFill>
                  <a:schemeClr val="tx1"/>
                </a:solidFill>
                <a:effectLst/>
                <a:latin typeface="Arial Unicode MS" pitchFamily="34" charset="-128"/>
              </a:rPr>
              <a:t>(art. 92 §1 pkt 1 Kodeksu pracy)</a:t>
            </a:r>
            <a:r>
              <a:rPr lang="pl-PL" sz="2400" dirty="0" smtClean="0">
                <a:solidFill>
                  <a:schemeClr val="tx1"/>
                </a:solidFill>
                <a:effectLst/>
                <a:latin typeface="Times New Roman" charset="0"/>
              </a:rPr>
              <a:t>                </a:t>
            </a:r>
          </a:p>
        </p:txBody>
      </p:sp>
      <p:sp>
        <p:nvSpPr>
          <p:cNvPr id="799747" name="Rectangle 3"/>
          <p:cNvSpPr>
            <a:spLocks noGrp="1" noChangeArrowheads="1"/>
          </p:cNvSpPr>
          <p:nvPr>
            <p:ph idx="1"/>
          </p:nvPr>
        </p:nvSpPr>
        <p:spPr>
          <a:xfrm>
            <a:off x="0" y="1628800"/>
            <a:ext cx="8763000" cy="4648200"/>
          </a:xfrm>
        </p:spPr>
        <p:txBody>
          <a:bodyPr/>
          <a:lstStyle/>
          <a:p>
            <a:pPr marL="533400" indent="-533400" algn="just">
              <a:lnSpc>
                <a:spcPct val="80000"/>
              </a:lnSpc>
              <a:buNone/>
              <a:defRPr/>
            </a:pPr>
            <a:r>
              <a:rPr lang="pl-PL" sz="2400" dirty="0" smtClean="0">
                <a:solidFill>
                  <a:srgbClr val="FFFFCC"/>
                </a:solidFill>
              </a:rPr>
              <a:t>	</a:t>
            </a:r>
            <a:r>
              <a:rPr lang="pl-PL" sz="2400" dirty="0" smtClean="0"/>
              <a:t>Za czas niezdolności pracownika do pracy wskutek choroby lub odosobnienia w związku z chorobą zakaźną – trwającej łącznie do </a:t>
            </a:r>
            <a:r>
              <a:rPr lang="pl-PL" sz="2400" b="1" dirty="0" smtClean="0"/>
              <a:t>33 dni </a:t>
            </a:r>
            <a:r>
              <a:rPr lang="pl-PL" sz="2400" dirty="0" smtClean="0"/>
              <a:t>w ciągu roku kalendarzowego, a</a:t>
            </a:r>
            <a:r>
              <a:rPr lang="pl-PL" sz="2400" dirty="0" smtClean="0">
                <a:solidFill>
                  <a:srgbClr val="FFFFCC"/>
                </a:solidFill>
              </a:rPr>
              <a:t> </a:t>
            </a:r>
            <a:r>
              <a:rPr lang="pl-PL" sz="2400" dirty="0" smtClean="0"/>
              <a:t>trwającej łącznie</a:t>
            </a:r>
            <a:r>
              <a:rPr lang="pl-PL" sz="2400" b="1" dirty="0" smtClean="0"/>
              <a:t> do 14 dni </a:t>
            </a:r>
            <a:r>
              <a:rPr lang="pl-PL" sz="2400" dirty="0" smtClean="0"/>
              <a:t>w ciągu roku kalendarzowego w przypadku pracownika, który ukończył 50 rok życia– pracownik zachowuje prawo do 80% wynagrodzenia, chyba że obowiązujące u danego pracodawcy przepisy prawa pracy przewidują </a:t>
            </a:r>
            <a:r>
              <a:rPr lang="pl-PL" sz="2400" b="1" dirty="0" smtClean="0"/>
              <a:t>wyższe </a:t>
            </a:r>
            <a:r>
              <a:rPr lang="pl-PL" sz="2400" dirty="0" smtClean="0"/>
              <a:t>wynagrodzenie z tego tytułu.</a:t>
            </a:r>
          </a:p>
          <a:p>
            <a:pPr marL="533400" indent="-533400" algn="just">
              <a:lnSpc>
                <a:spcPct val="80000"/>
              </a:lnSpc>
              <a:buNone/>
              <a:defRPr/>
            </a:pPr>
            <a:endParaRPr lang="pl-PL" sz="2400" dirty="0" smtClean="0"/>
          </a:p>
          <a:p>
            <a:pPr marL="533400" indent="-533400" algn="just">
              <a:lnSpc>
                <a:spcPct val="80000"/>
              </a:lnSpc>
              <a:buNone/>
              <a:defRPr/>
            </a:pPr>
            <a:endParaRPr lang="pl-PL" sz="2400" dirty="0" smtClean="0"/>
          </a:p>
          <a:p>
            <a:pPr marL="533400" indent="-533400" eaLnBrk="1" hangingPunct="1">
              <a:lnSpc>
                <a:spcPct val="80000"/>
              </a:lnSpc>
              <a:buFontTx/>
              <a:buNone/>
              <a:defRPr/>
            </a:pPr>
            <a:r>
              <a:rPr lang="pl-PL" sz="2400" dirty="0" smtClean="0"/>
              <a:t>      *Przepis dotyczy niezdolności pracownika  do pracy przypadającej po roku kalendarzowym, w którym ukończył on 50 lat.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  <a:defRPr/>
            </a:pPr>
            <a:endParaRPr lang="pl-PL" sz="2400" dirty="0" smtClean="0"/>
          </a:p>
        </p:txBody>
      </p:sp>
      <p:sp>
        <p:nvSpPr>
          <p:cNvPr id="4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72A2A5-FDE7-469D-8D64-6235481A4FD5}" type="slidenum">
              <a:rPr lang="pl-PL"/>
              <a:pPr>
                <a:defRPr/>
              </a:pPr>
              <a:t>23</a:t>
            </a:fld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1556792"/>
          </a:xfrm>
        </p:spPr>
        <p:txBody>
          <a:bodyPr/>
          <a:lstStyle/>
          <a:p>
            <a:pPr algn="ctr" eaLnBrk="1" hangingPunct="1">
              <a:defRPr/>
            </a:pPr>
            <a:r>
              <a:rPr lang="pl-PL" dirty="0" smtClean="0">
                <a:solidFill>
                  <a:schemeClr val="tx1"/>
                </a:solidFill>
                <a:latin typeface="Arial Unicode MS" pitchFamily="34" charset="-128"/>
              </a:rPr>
              <a:t>Wynagrodzenie chorobowe</a:t>
            </a:r>
            <a:r>
              <a:rPr lang="pl-PL" sz="5400" dirty="0" smtClean="0">
                <a:solidFill>
                  <a:schemeClr val="tx1"/>
                </a:solidFill>
              </a:rPr>
              <a:t/>
            </a:r>
            <a:br>
              <a:rPr lang="pl-PL" sz="5400" dirty="0" smtClean="0">
                <a:solidFill>
                  <a:schemeClr val="tx1"/>
                </a:solidFill>
              </a:rPr>
            </a:br>
            <a:r>
              <a:rPr lang="pl-PL" sz="1400" dirty="0" smtClean="0">
                <a:solidFill>
                  <a:srgbClr val="FFFF00"/>
                </a:solidFill>
              </a:rPr>
              <a:t/>
            </a:r>
            <a:br>
              <a:rPr lang="pl-PL" sz="1400" dirty="0" smtClean="0">
                <a:solidFill>
                  <a:srgbClr val="FFFF00"/>
                </a:solidFill>
              </a:rPr>
            </a:br>
            <a:r>
              <a:rPr lang="pl-PL" sz="1400" dirty="0" smtClean="0">
                <a:solidFill>
                  <a:srgbClr val="FFFF00"/>
                </a:solidFill>
              </a:rPr>
              <a:t>                                                                                                                                            </a:t>
            </a:r>
            <a:r>
              <a:rPr lang="pl-PL" sz="2000" dirty="0" smtClean="0">
                <a:solidFill>
                  <a:srgbClr val="FFFF00"/>
                </a:solidFill>
              </a:rPr>
              <a:t>                                                                                                 </a:t>
            </a:r>
          </a:p>
        </p:txBody>
      </p:sp>
      <p:sp>
        <p:nvSpPr>
          <p:cNvPr id="800771" name="Rectangle 3"/>
          <p:cNvSpPr>
            <a:spLocks noChangeArrowheads="1"/>
          </p:cNvSpPr>
          <p:nvPr/>
        </p:nvSpPr>
        <p:spPr bwMode="auto">
          <a:xfrm>
            <a:off x="5148064" y="1700808"/>
            <a:ext cx="3619500" cy="685800"/>
          </a:xfrm>
          <a:prstGeom prst="rect">
            <a:avLst/>
          </a:prstGeom>
          <a:solidFill>
            <a:schemeClr val="bg2"/>
          </a:solidFill>
          <a:ln w="25400">
            <a:solidFill>
              <a:srgbClr val="66CCFF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 eaLnBrk="1" hangingPunct="1"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pl-PL" sz="40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ZASADA</a:t>
            </a:r>
            <a:endParaRPr lang="pl-PL" b="1" dirty="0">
              <a:solidFill>
                <a:srgbClr val="00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800772" name="AutoShape 4"/>
          <p:cNvSpPr>
            <a:spLocks noChangeArrowheads="1"/>
          </p:cNvSpPr>
          <p:nvPr/>
        </p:nvSpPr>
        <p:spPr bwMode="auto">
          <a:xfrm>
            <a:off x="3419872" y="1772816"/>
            <a:ext cx="1295400" cy="533400"/>
          </a:xfrm>
          <a:prstGeom prst="rightArrow">
            <a:avLst>
              <a:gd name="adj1" fmla="val 50000"/>
              <a:gd name="adj2" fmla="val 60714"/>
            </a:avLst>
          </a:prstGeom>
          <a:solidFill>
            <a:schemeClr val="bg2"/>
          </a:solidFill>
          <a:ln w="254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800773" name="Rectangle 5"/>
          <p:cNvSpPr>
            <a:spLocks noChangeArrowheads="1"/>
          </p:cNvSpPr>
          <p:nvPr/>
        </p:nvSpPr>
        <p:spPr bwMode="auto">
          <a:xfrm>
            <a:off x="4860032" y="3861048"/>
            <a:ext cx="4104456" cy="906016"/>
          </a:xfrm>
          <a:prstGeom prst="rect">
            <a:avLst/>
          </a:prstGeom>
          <a:solidFill>
            <a:schemeClr val="bg2"/>
          </a:solidFill>
          <a:ln w="25400">
            <a:solidFill>
              <a:srgbClr val="66CCFF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 eaLnBrk="1" hangingPunct="1"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pl-PL" sz="32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np. dawca</a:t>
            </a:r>
            <a:r>
              <a:rPr lang="pl-PL" sz="40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pl-PL" sz="36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komórek</a:t>
            </a:r>
            <a:endParaRPr lang="pl-PL" sz="4000" b="1" dirty="0">
              <a:solidFill>
                <a:srgbClr val="00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800774" name="AutoShape 6"/>
          <p:cNvSpPr>
            <a:spLocks noChangeArrowheads="1"/>
          </p:cNvSpPr>
          <p:nvPr/>
        </p:nvSpPr>
        <p:spPr bwMode="auto">
          <a:xfrm>
            <a:off x="3347864" y="3140968"/>
            <a:ext cx="1295400" cy="533400"/>
          </a:xfrm>
          <a:prstGeom prst="rightArrow">
            <a:avLst>
              <a:gd name="adj1" fmla="val 50000"/>
              <a:gd name="adj2" fmla="val 60714"/>
            </a:avLst>
          </a:prstGeom>
          <a:solidFill>
            <a:schemeClr val="bg2"/>
          </a:solidFill>
          <a:ln w="254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800775" name="Rectangle 7"/>
          <p:cNvSpPr>
            <a:spLocks noChangeArrowheads="1"/>
          </p:cNvSpPr>
          <p:nvPr/>
        </p:nvSpPr>
        <p:spPr bwMode="auto">
          <a:xfrm>
            <a:off x="323528" y="1772816"/>
            <a:ext cx="1981200" cy="762000"/>
          </a:xfrm>
          <a:prstGeom prst="rect">
            <a:avLst/>
          </a:prstGeom>
          <a:solidFill>
            <a:schemeClr val="bg2"/>
          </a:solidFill>
          <a:ln w="25400">
            <a:solidFill>
              <a:srgbClr val="66CCFF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 eaLnBrk="1" hangingPunct="1"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pl-PL" sz="40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80%</a:t>
            </a:r>
          </a:p>
        </p:txBody>
      </p:sp>
      <p:sp>
        <p:nvSpPr>
          <p:cNvPr id="800776" name="Rectangle 8"/>
          <p:cNvSpPr>
            <a:spLocks noChangeArrowheads="1"/>
          </p:cNvSpPr>
          <p:nvPr/>
        </p:nvSpPr>
        <p:spPr bwMode="auto">
          <a:xfrm>
            <a:off x="467544" y="2996952"/>
            <a:ext cx="1981200" cy="2514600"/>
          </a:xfrm>
          <a:prstGeom prst="rect">
            <a:avLst/>
          </a:prstGeom>
          <a:solidFill>
            <a:schemeClr val="bg2"/>
          </a:solidFill>
          <a:ln w="25400">
            <a:solidFill>
              <a:srgbClr val="66CCFF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 eaLnBrk="1" hangingPunct="1"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pl-PL" sz="4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100%</a:t>
            </a:r>
          </a:p>
        </p:txBody>
      </p:sp>
      <p:sp>
        <p:nvSpPr>
          <p:cNvPr id="800777" name="AutoShape 9"/>
          <p:cNvSpPr>
            <a:spLocks noChangeArrowheads="1"/>
          </p:cNvSpPr>
          <p:nvPr/>
        </p:nvSpPr>
        <p:spPr bwMode="auto">
          <a:xfrm>
            <a:off x="3347864" y="4077072"/>
            <a:ext cx="1295400" cy="533400"/>
          </a:xfrm>
          <a:prstGeom prst="rightArrow">
            <a:avLst>
              <a:gd name="adj1" fmla="val 50000"/>
              <a:gd name="adj2" fmla="val 60714"/>
            </a:avLst>
          </a:prstGeom>
          <a:solidFill>
            <a:schemeClr val="bg2"/>
          </a:solidFill>
          <a:ln w="254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800778" name="AutoShape 10"/>
          <p:cNvSpPr>
            <a:spLocks noChangeArrowheads="1"/>
          </p:cNvSpPr>
          <p:nvPr/>
        </p:nvSpPr>
        <p:spPr bwMode="auto">
          <a:xfrm>
            <a:off x="2699792" y="5085184"/>
            <a:ext cx="1295400" cy="533400"/>
          </a:xfrm>
          <a:prstGeom prst="rightArrow">
            <a:avLst>
              <a:gd name="adj1" fmla="val 50000"/>
              <a:gd name="adj2" fmla="val 60714"/>
            </a:avLst>
          </a:prstGeom>
          <a:solidFill>
            <a:schemeClr val="bg2"/>
          </a:solidFill>
          <a:ln w="254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800779" name="Rectangle 11"/>
          <p:cNvSpPr>
            <a:spLocks noChangeArrowheads="1"/>
          </p:cNvSpPr>
          <p:nvPr/>
        </p:nvSpPr>
        <p:spPr bwMode="auto">
          <a:xfrm>
            <a:off x="5004048" y="2996952"/>
            <a:ext cx="3581400" cy="685800"/>
          </a:xfrm>
          <a:prstGeom prst="rect">
            <a:avLst/>
          </a:prstGeom>
          <a:solidFill>
            <a:schemeClr val="bg2"/>
          </a:solidFill>
          <a:ln w="25400">
            <a:solidFill>
              <a:srgbClr val="66CCFF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 eaLnBrk="1" hangingPunct="1"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pl-PL" sz="4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ciąża</a:t>
            </a:r>
          </a:p>
        </p:txBody>
      </p:sp>
      <p:sp>
        <p:nvSpPr>
          <p:cNvPr id="800780" name="Rectangle 12"/>
          <p:cNvSpPr>
            <a:spLocks noChangeArrowheads="1"/>
          </p:cNvSpPr>
          <p:nvPr/>
        </p:nvSpPr>
        <p:spPr bwMode="auto">
          <a:xfrm>
            <a:off x="4139952" y="5013176"/>
            <a:ext cx="5004048" cy="1008112"/>
          </a:xfrm>
          <a:prstGeom prst="rect">
            <a:avLst/>
          </a:prstGeom>
          <a:solidFill>
            <a:schemeClr val="bg2"/>
          </a:solidFill>
          <a:ln w="25400">
            <a:solidFill>
              <a:srgbClr val="66CCFF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 eaLnBrk="1" hangingPunct="1"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pl-PL" sz="28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wypadek w </a:t>
            </a:r>
            <a:r>
              <a:rPr lang="pl-PL" sz="28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drodze do/z pracy </a:t>
            </a:r>
            <a:endParaRPr lang="pl-PL" sz="2800" b="1" dirty="0">
              <a:solidFill>
                <a:srgbClr val="00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077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00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00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800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800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00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00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00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00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800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800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00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00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800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800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3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00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00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4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800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800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53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00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00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0770" grpId="0" autoUpdateAnimBg="0"/>
      <p:bldP spid="800771" grpId="0" animBg="1" autoUpdateAnimBg="0"/>
      <p:bldP spid="800772" grpId="0" animBg="1"/>
      <p:bldP spid="800773" grpId="0" animBg="1" autoUpdateAnimBg="0"/>
      <p:bldP spid="800774" grpId="0" animBg="1"/>
      <p:bldP spid="800775" grpId="0" animBg="1" autoUpdateAnimBg="0"/>
      <p:bldP spid="800776" grpId="0" animBg="1" autoUpdateAnimBg="0"/>
      <p:bldP spid="800777" grpId="0" animBg="1"/>
      <p:bldP spid="800778" grpId="0" animBg="1"/>
      <p:bldP spid="800779" grpId="0" animBg="1" autoUpdateAnimBg="0"/>
      <p:bldP spid="800780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332656"/>
            <a:ext cx="7818072" cy="59157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   Okres niezdolności do pracy z powodu choroby (33 lub 14 dni), za który pracownik zachowuje prawo do wynagrodzenia jest okresem przypisanym do danego </a:t>
            </a:r>
            <a:r>
              <a:rPr lang="pl-PL" b="1" dirty="0" smtClean="0"/>
              <a:t>roku kalendarzowego. </a:t>
            </a:r>
            <a:r>
              <a:rPr lang="pl-PL" dirty="0" smtClean="0"/>
              <a:t>Ustala się go </a:t>
            </a:r>
            <a:r>
              <a:rPr lang="pl-PL" b="1" dirty="0" smtClean="0"/>
              <a:t>sumując</a:t>
            </a:r>
            <a:r>
              <a:rPr lang="pl-PL" dirty="0" smtClean="0"/>
              <a:t> poszczególne dni niezdolności do pracy w ciągu roku kalendarzowego</a:t>
            </a:r>
          </a:p>
          <a:p>
            <a:pPr>
              <a:buNone/>
            </a:pPr>
            <a:r>
              <a:rPr lang="pl-PL" dirty="0" smtClean="0"/>
              <a:t>   (bez względu na to, czy występują między nimi przerwy i bez względu na to, czy pracownik w tym roku jest zatrudniony u jednego, dwóch, czy więcej pracodawców)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effectLst/>
              </a:rPr>
              <a:t>PODSTAWA PRAWNA</a:t>
            </a:r>
            <a:endParaRPr lang="pl-PL" dirty="0">
              <a:effectLst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447800"/>
            <a:ext cx="8106104" cy="29893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pl-PL" dirty="0" smtClean="0"/>
              <a:t>ustawa z dnia 13 października 1998 r. o systemie    ubezpieczeń społecznych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2. ustawa z 25 czerwca 1999 r. o świadczeniach pieniężnych z ubezpieczenia społecznego w razie choroby i macierzyństwa tzw. 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ustawa zasiłkowa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03648" y="2276872"/>
            <a:ext cx="7498080" cy="1143000"/>
          </a:xfrm>
        </p:spPr>
        <p:txBody>
          <a:bodyPr/>
          <a:lstStyle/>
          <a:p>
            <a:r>
              <a:rPr lang="pl-PL" b="1" dirty="0" smtClean="0"/>
              <a:t>Podstawowe pojęcia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908720"/>
            <a:ext cx="7498080" cy="4800600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 </a:t>
            </a:r>
            <a:r>
              <a:rPr lang="pl-PL" b="1" dirty="0" smtClean="0"/>
              <a:t>Ubezpieczonym</a:t>
            </a:r>
            <a:r>
              <a:rPr lang="pl-PL" dirty="0" smtClean="0"/>
              <a:t> jest osoba fizyczna, która podlega chociaż jednemu z ubezpieczeń społecznych. </a:t>
            </a:r>
          </a:p>
          <a:p>
            <a:pPr>
              <a:buNone/>
            </a:pPr>
            <a:r>
              <a:rPr lang="pl-PL" dirty="0" smtClean="0"/>
              <a:t>  Ustawa o systemie ubezpieczeń społecznych wprowadziła ubezpieczenia:</a:t>
            </a:r>
          </a:p>
          <a:p>
            <a:pPr>
              <a:buNone/>
            </a:pPr>
            <a:r>
              <a:rPr lang="pl-PL" dirty="0" smtClean="0"/>
              <a:t> - obowiązkowe, </a:t>
            </a:r>
          </a:p>
          <a:p>
            <a:pPr>
              <a:buNone/>
            </a:pPr>
            <a:r>
              <a:rPr lang="pl-PL" dirty="0" smtClean="0"/>
              <a:t> - dobrowolne, a także </a:t>
            </a:r>
          </a:p>
          <a:p>
            <a:pPr>
              <a:buNone/>
            </a:pPr>
            <a:r>
              <a:rPr lang="pl-PL" dirty="0" smtClean="0"/>
              <a:t> - możliwość kontynuowania ubezpieczeń.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effectLst/>
              </a:rPr>
              <a:t>Zdarzenie ubezpieczeniowe:</a:t>
            </a:r>
            <a:endParaRPr lang="pl-PL" dirty="0">
              <a:effectLst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124744"/>
            <a:ext cx="7498080" cy="42595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-zdarzenie losowe, którego wystąpienie rodzi obowiązek spełnienia świadczenia po uprzednim nawiązaniu stosunku ubezpieczenia.</a:t>
            </a:r>
          </a:p>
          <a:p>
            <a:pPr>
              <a:buNone/>
            </a:pPr>
            <a:r>
              <a:rPr lang="pl-PL" dirty="0" smtClean="0"/>
              <a:t>   cechy:</a:t>
            </a:r>
            <a:br>
              <a:rPr lang="pl-PL" dirty="0" smtClean="0"/>
            </a:br>
            <a:r>
              <a:rPr lang="pl-PL" dirty="0" smtClean="0"/>
              <a:t>-niezależność od woli,</a:t>
            </a:r>
            <a:br>
              <a:rPr lang="pl-PL" dirty="0" smtClean="0"/>
            </a:br>
            <a:r>
              <a:rPr lang="pl-PL" dirty="0" smtClean="0"/>
              <a:t>-niepewność,</a:t>
            </a:r>
            <a:br>
              <a:rPr lang="pl-PL" dirty="0" smtClean="0"/>
            </a:br>
            <a:r>
              <a:rPr lang="pl-PL" dirty="0" smtClean="0"/>
              <a:t>-niekorzystność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Cel ubezpieczenia i narzędzia ochrony</a:t>
            </a:r>
            <a:endParaRPr lang="pl-PL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8229600" cy="55721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b="1" dirty="0" smtClean="0">
                <a:effectLst/>
              </a:rPr>
              <a:t>Choroba</a:t>
            </a:r>
            <a:r>
              <a:rPr lang="pl-PL" sz="3600" dirty="0" smtClean="0">
                <a:effectLst/>
              </a:rPr>
              <a:t> to każde organiczne lub funkcjonalne uszkodzenie stanu zdrowia (choroba, czyli zdarzenie </a:t>
            </a:r>
            <a:r>
              <a:rPr lang="pl-PL" sz="3600" b="1" dirty="0" smtClean="0">
                <a:effectLst/>
              </a:rPr>
              <a:t>przemijające</a:t>
            </a:r>
            <a:r>
              <a:rPr lang="pl-PL" sz="3600" dirty="0" smtClean="0">
                <a:effectLst/>
              </a:rPr>
              <a:t>, niezdolność </a:t>
            </a:r>
            <a:r>
              <a:rPr lang="pl-PL" sz="3600" b="1" dirty="0" smtClean="0">
                <a:effectLst/>
              </a:rPr>
              <a:t>czasowa</a:t>
            </a:r>
            <a:r>
              <a:rPr lang="pl-PL" sz="3600" dirty="0" smtClean="0">
                <a:effectLst/>
              </a:rPr>
              <a:t>)</a:t>
            </a:r>
            <a:br>
              <a:rPr lang="pl-PL" sz="3600" dirty="0" smtClean="0">
                <a:effectLst/>
              </a:rPr>
            </a:br>
            <a:r>
              <a:rPr lang="pl-PL" sz="3600" dirty="0" smtClean="0">
                <a:effectLst/>
              </a:rPr>
              <a:t/>
            </a:r>
            <a:br>
              <a:rPr lang="pl-PL" sz="3600" dirty="0" smtClean="0">
                <a:effectLst/>
              </a:rPr>
            </a:br>
            <a:r>
              <a:rPr lang="pl-PL" sz="3600" dirty="0" smtClean="0">
                <a:effectLst/>
              </a:rPr>
              <a:t>choroba = przyczyna chronionego           zdarzenia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E2205E-502A-479B-A65C-65589D11CF30}" type="slidenum">
              <a:rPr lang="pl-PL"/>
              <a:pPr>
                <a:defRPr/>
              </a:pPr>
              <a:t>8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86408" y="908720"/>
            <a:ext cx="8157592" cy="4176464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>
                <a:effectLst/>
              </a:rPr>
              <a:t>niezdolność do pracy </a:t>
            </a:r>
            <a:r>
              <a:rPr lang="pl-PL" sz="4000" b="1" dirty="0" smtClean="0">
                <a:effectLst/>
              </a:rPr>
              <a:t>aktualnie </a:t>
            </a:r>
            <a:r>
              <a:rPr lang="pl-PL" sz="4000" dirty="0" smtClean="0">
                <a:effectLst/>
              </a:rPr>
              <a:t>wykonywanej</a:t>
            </a:r>
            <a:br>
              <a:rPr lang="pl-PL" sz="4000" dirty="0" smtClean="0">
                <a:effectLst/>
              </a:rPr>
            </a:br>
            <a:r>
              <a:rPr lang="pl-PL" sz="4000" dirty="0" smtClean="0">
                <a:effectLst/>
              </a:rPr>
              <a:t/>
            </a:r>
            <a:br>
              <a:rPr lang="pl-PL" sz="4000" dirty="0" smtClean="0">
                <a:effectLst/>
              </a:rPr>
            </a:br>
            <a:r>
              <a:rPr lang="pl-PL" sz="4000" dirty="0" smtClean="0">
                <a:effectLst/>
              </a:rPr>
              <a:t>związek danej choroby z </a:t>
            </a:r>
            <a:r>
              <a:rPr lang="pl-PL" sz="4000" b="1" dirty="0" smtClean="0">
                <a:effectLst/>
              </a:rPr>
              <a:t>charakterem wykonywanej pracy </a:t>
            </a:r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E2205E-502A-479B-A65C-65589D11CF30}" type="slidenum">
              <a:rPr lang="pl-PL"/>
              <a:pPr>
                <a:defRPr/>
              </a:pPr>
              <a:t>9</a:t>
            </a:fld>
            <a:endParaRPr lang="pl-PL"/>
          </a:p>
        </p:txBody>
      </p:sp>
      <p:sp>
        <p:nvSpPr>
          <p:cNvPr id="5" name="Strzałka w dół 4"/>
          <p:cNvSpPr/>
          <p:nvPr/>
        </p:nvSpPr>
        <p:spPr>
          <a:xfrm>
            <a:off x="4139952" y="3140968"/>
            <a:ext cx="1008112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187624" y="4365104"/>
            <a:ext cx="77048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dirty="0" smtClean="0"/>
              <a:t>niezdolności do pracy powinna być osobno orzekana dla każdego zatrudnienia </a:t>
            </a:r>
            <a:br>
              <a:rPr lang="pl-PL" sz="3200" dirty="0" smtClean="0"/>
            </a:br>
            <a:r>
              <a:rPr lang="pl-PL" sz="3200" dirty="0" smtClean="0"/>
              <a:t>(art. 17 ustawy chorobowej)</a:t>
            </a:r>
            <a:endParaRPr lang="pl-P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96</TotalTime>
  <Words>643</Words>
  <Application>Microsoft Office PowerPoint</Application>
  <PresentationFormat>Pokaz na ekranie (4:3)</PresentationFormat>
  <Paragraphs>121</Paragraphs>
  <Slides>25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26" baseType="lpstr">
      <vt:lpstr>Przesilenie</vt:lpstr>
      <vt:lpstr>POLITYKA SPOŁECZNA I SYSTEM UBEZPIECZEŃ SPOŁECZNYCH</vt:lpstr>
      <vt:lpstr>Ubezpieczenie chorobowe</vt:lpstr>
      <vt:lpstr>PODSTAWA PRAWNA</vt:lpstr>
      <vt:lpstr>Podstawowe pojęcia</vt:lpstr>
      <vt:lpstr>Slajd 5</vt:lpstr>
      <vt:lpstr>Zdarzenie ubezpieczeniowe:</vt:lpstr>
      <vt:lpstr>Cel ubezpieczenia i narzędzia ochrony</vt:lpstr>
      <vt:lpstr>Choroba to każde organiczne lub funkcjonalne uszkodzenie stanu zdrowia (choroba, czyli zdarzenie przemijające, niezdolność czasowa)  choroba = przyczyna chronionego           zdarzenia </vt:lpstr>
      <vt:lpstr>niezdolność do pracy aktualnie wykonywanej  związek danej choroby z charakterem wykonywanej pracy      </vt:lpstr>
      <vt:lpstr>RODZAJE ŚWIADCZEŃ Z UBEZPIECZENIA CHOROBOWEGO</vt:lpstr>
      <vt:lpstr>ZAKRES PODMIOTOWY UBEZPIECZENIA CHOROBOWEGO  </vt:lpstr>
      <vt:lpstr>Slajd 12</vt:lpstr>
      <vt:lpstr>Pojęcie pracownika</vt:lpstr>
      <vt:lpstr>WARUNKI NABYCIA PRAWA DO ZASIŁKU CHOROBOWEGO</vt:lpstr>
      <vt:lpstr>Slajd 15</vt:lpstr>
      <vt:lpstr>Slajd 16</vt:lpstr>
      <vt:lpstr>Slajd 17</vt:lpstr>
      <vt:lpstr>Slajd 18</vt:lpstr>
      <vt:lpstr>Slajd 19</vt:lpstr>
      <vt:lpstr>Slajd 20</vt:lpstr>
      <vt:lpstr>Wysokość zasiłku  chorobowego             </vt:lpstr>
      <vt:lpstr>PODSTAWA WYMIARU</vt:lpstr>
      <vt:lpstr>Wynagrodzenie chorobowe   (art. 92 §1 pkt 1 Kodeksu pracy)                </vt:lpstr>
      <vt:lpstr>Wynagrodzenie chorobowe                                                                                                                                                                                                                                               </vt:lpstr>
      <vt:lpstr>Slajd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POLITYKA SPOŁECZNA I SYSTEM UBEZPIECZEŃ SPOŁECZNYCH</dc:title>
  <dc:creator>user</dc:creator>
  <cp:lastModifiedBy>user</cp:lastModifiedBy>
  <cp:revision>3</cp:revision>
  <dcterms:created xsi:type="dcterms:W3CDTF">2014-10-02T20:26:10Z</dcterms:created>
  <dcterms:modified xsi:type="dcterms:W3CDTF">2015-06-14T19:41:25Z</dcterms:modified>
</cp:coreProperties>
</file>