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85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6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28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05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5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90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11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7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58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20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358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lumMod val="5000"/>
                <a:lumOff val="95000"/>
              </a:schemeClr>
            </a:gs>
            <a:gs pos="32000">
              <a:schemeClr val="accent1">
                <a:lumMod val="45000"/>
                <a:lumOff val="5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CA0F-0EBB-40A5-8401-70FC34C49B94}" type="datetimeFigureOut">
              <a:rPr lang="pl-PL" smtClean="0"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2B4-3B96-4619-A7CD-90529700A8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35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Prawa człowieka i system ich ochrony</a:t>
            </a:r>
            <a:br>
              <a:rPr lang="pl-PL" dirty="0" smtClean="0"/>
            </a:br>
            <a:r>
              <a:rPr lang="pl-PL" dirty="0" smtClean="0"/>
              <a:t>Źródła </a:t>
            </a:r>
            <a:r>
              <a:rPr lang="pl-PL" smtClean="0"/>
              <a:t>praw człowieka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mgr Przemysław Mazurek</a:t>
            </a:r>
          </a:p>
          <a:p>
            <a:r>
              <a:rPr lang="pl-PL" dirty="0" smtClean="0"/>
              <a:t>Katedra Prawa Konstytucyjnego</a:t>
            </a:r>
          </a:p>
          <a:p>
            <a:r>
              <a:rPr lang="pl-PL" dirty="0" smtClean="0"/>
              <a:t>Rok akademicki 2016/2017</a:t>
            </a:r>
          </a:p>
          <a:p>
            <a:r>
              <a:rPr lang="pl-PL" dirty="0" smtClean="0"/>
              <a:t>Slajdy podlegają ochronie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3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Źródło praw człowieka posiada dwa znaczenia: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1 Materialne </a:t>
            </a:r>
            <a:r>
              <a:rPr lang="pl-PL" dirty="0" smtClean="0"/>
              <a:t>– to okoliczności, czynniki, którymi prawo zawdzięcza swoje powstanie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 Formalne </a:t>
            </a:r>
            <a:r>
              <a:rPr lang="pl-PL" dirty="0" smtClean="0"/>
              <a:t>– to forma, w jakiej prawo zostaje wyrażone</a:t>
            </a:r>
          </a:p>
        </p:txBody>
      </p:sp>
    </p:spTree>
    <p:extLst>
      <p:ext uri="{BB962C8B-B14F-4D97-AF65-F5344CB8AC3E}">
        <p14:creationId xmlns:p14="http://schemas.microsoft.com/office/powerpoint/2010/main" val="36182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Źródłami praw człowieka są:</a:t>
            </a:r>
          </a:p>
          <a:p>
            <a:pPr marL="0" indent="0" algn="just">
              <a:buNone/>
            </a:pPr>
            <a:r>
              <a:rPr lang="pl-PL" b="1" dirty="0" smtClean="0"/>
              <a:t>I Prawo międzynarodowe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1)</a:t>
            </a:r>
            <a:r>
              <a:rPr lang="pl-PL" dirty="0"/>
              <a:t> </a:t>
            </a:r>
            <a:r>
              <a:rPr lang="pl-PL" dirty="0" smtClean="0"/>
              <a:t>Umowa międzynarodowa o charakterze ogólnym – dotyczy szerokiego katalogu praw jednostki i podstawowych zasad ich ochrony(deklaracja</a:t>
            </a:r>
            <a:r>
              <a:rPr lang="pl-PL" dirty="0" smtClean="0"/>
              <a:t>)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2) Umowa międzynarodowa o charakterze szczegółowym – dotyczy pewnego katalogu, kategorii praw jednostki oraz zasad ich ochrony(konwencja</a:t>
            </a:r>
            <a:r>
              <a:rPr lang="pl-PL" dirty="0" smtClean="0"/>
              <a:t>)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9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II Zwyczaj</a:t>
            </a:r>
          </a:p>
          <a:p>
            <a:pPr marL="0" indent="0" algn="just">
              <a:buNone/>
            </a:pPr>
            <a:r>
              <a:rPr lang="pl-PL" dirty="0" smtClean="0"/>
              <a:t>Ma zastosowanie wtedy, kiedy dane państwo nie jest stroną umowy międzynarodowej. Zwyczaj tworzy praktyka podmiotów prawa międzynarodowego. Służy do wypełnienia luk.</a:t>
            </a:r>
          </a:p>
          <a:p>
            <a:pPr marL="0" indent="0" algn="just">
              <a:buNone/>
            </a:pPr>
            <a:r>
              <a:rPr lang="pl-PL" b="1" dirty="0" smtClean="0"/>
              <a:t>III Zasady ogólne</a:t>
            </a:r>
          </a:p>
          <a:p>
            <a:pPr marL="0" indent="0" algn="just">
              <a:buNone/>
            </a:pPr>
            <a:r>
              <a:rPr lang="pl-PL" dirty="0" smtClean="0"/>
              <a:t>Wywodzą się z Konwencji o zapobieganiu i karaniu zbrodni ludobójstwa. Konwencja u podstaw zasad ogólnych podkreśla, że tymi zasadami są zasady uznane przez narody cywilizowane, jako wiązce państwa nawet wtedy, jeśli nie wiążą je postanowienia konwencji.</a:t>
            </a:r>
          </a:p>
          <a:p>
            <a:pPr marL="0" indent="0" algn="just">
              <a:buNone/>
            </a:pPr>
            <a:r>
              <a:rPr lang="pl-PL" b="1" dirty="0" smtClean="0"/>
              <a:t>IV Prawo wewnętrzne danego kraju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749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praw człowieka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 Polsce źródłami praw człowieka są: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I Konstytucja 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jako </a:t>
            </a:r>
            <a:r>
              <a:rPr lang="pl-PL" dirty="0" smtClean="0"/>
              <a:t>najwyższy akt prawny zawierający normy i regulacje o charakterze ogólnym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II Ustawa 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jej </a:t>
            </a:r>
            <a:r>
              <a:rPr lang="pl-PL" dirty="0" smtClean="0"/>
              <a:t>normy nie mogą być sprzeczne z Konstytucją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44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176</Words>
  <Application>Microsoft Office PowerPoint</Application>
  <PresentationFormat>Panoramiczny</PresentationFormat>
  <Paragraphs>31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Prawa człowieka i system ich ochrony Źródła praw człowieka</vt:lpstr>
      <vt:lpstr>Źródła praw człowieka</vt:lpstr>
      <vt:lpstr>Źródła praw człowieka</vt:lpstr>
      <vt:lpstr>Źródła praw człowieka</vt:lpstr>
      <vt:lpstr>Źródła praw człowieka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i system ich ochrony</dc:title>
  <dc:creator>Przemysaw Mazurek</dc:creator>
  <cp:lastModifiedBy>Przemysaw Mazurek</cp:lastModifiedBy>
  <cp:revision>6</cp:revision>
  <dcterms:created xsi:type="dcterms:W3CDTF">2016-10-01T11:52:45Z</dcterms:created>
  <dcterms:modified xsi:type="dcterms:W3CDTF">2016-10-01T12:43:02Z</dcterms:modified>
</cp:coreProperties>
</file>