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7" r:id="rId10"/>
    <p:sldId id="266" r:id="rId11"/>
    <p:sldId id="265" r:id="rId12"/>
    <p:sldId id="268" r:id="rId13"/>
    <p:sldId id="264"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91" d="100"/>
          <a:sy n="91" d="100"/>
        </p:scale>
        <p:origin x="16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Łukasz Stępkowski" userId="ba6f77aeead517d8" providerId="LiveId" clId="{BD1103FC-5EEC-43EC-AAAD-6E8E6346AB4E}"/>
    <pc:docChg chg="undo redo custSel addSld modSld sldOrd">
      <pc:chgData name="Łukasz Stępkowski" userId="ba6f77aeead517d8" providerId="LiveId" clId="{BD1103FC-5EEC-43EC-AAAD-6E8E6346AB4E}" dt="2018-01-08T16:01:05.439" v="20390" actId="20577"/>
      <pc:docMkLst>
        <pc:docMk/>
      </pc:docMkLst>
      <pc:sldChg chg="modSp">
        <pc:chgData name="Łukasz Stępkowski" userId="ba6f77aeead517d8" providerId="LiveId" clId="{BD1103FC-5EEC-43EC-AAAD-6E8E6346AB4E}" dt="2018-01-08T10:00:32.026" v="7863" actId="20577"/>
        <pc:sldMkLst>
          <pc:docMk/>
          <pc:sldMk cId="2618298704" sldId="257"/>
        </pc:sldMkLst>
        <pc:spChg chg="mod">
          <ac:chgData name="Łukasz Stępkowski" userId="ba6f77aeead517d8" providerId="LiveId" clId="{BD1103FC-5EEC-43EC-AAAD-6E8E6346AB4E}" dt="2018-01-08T10:00:32.026" v="7863" actId="20577"/>
          <ac:spMkLst>
            <pc:docMk/>
            <pc:sldMk cId="2618298704" sldId="257"/>
            <ac:spMk id="3" creationId="{B5D32AC0-1097-4AE0-87C2-5CE2BDDDA7BF}"/>
          </ac:spMkLst>
        </pc:spChg>
      </pc:sldChg>
      <pc:sldChg chg="modSp add">
        <pc:chgData name="Łukasz Stępkowski" userId="ba6f77aeead517d8" providerId="LiveId" clId="{BD1103FC-5EEC-43EC-AAAD-6E8E6346AB4E}" dt="2018-01-08T09:34:19.515" v="7831" actId="20577"/>
        <pc:sldMkLst>
          <pc:docMk/>
          <pc:sldMk cId="3506361838" sldId="258"/>
        </pc:sldMkLst>
        <pc:spChg chg="mod">
          <ac:chgData name="Łukasz Stępkowski" userId="ba6f77aeead517d8" providerId="LiveId" clId="{BD1103FC-5EEC-43EC-AAAD-6E8E6346AB4E}" dt="2018-01-08T09:34:19.515" v="7831" actId="20577"/>
          <ac:spMkLst>
            <pc:docMk/>
            <pc:sldMk cId="3506361838" sldId="258"/>
            <ac:spMk id="3" creationId="{B5D32AC0-1097-4AE0-87C2-5CE2BDDDA7BF}"/>
          </ac:spMkLst>
        </pc:spChg>
      </pc:sldChg>
      <pc:sldChg chg="modSp add">
        <pc:chgData name="Łukasz Stępkowski" userId="ba6f77aeead517d8" providerId="LiveId" clId="{BD1103FC-5EEC-43EC-AAAD-6E8E6346AB4E}" dt="2018-01-07T22:44:15.599" v="2045" actId="20577"/>
        <pc:sldMkLst>
          <pc:docMk/>
          <pc:sldMk cId="1644387874" sldId="259"/>
        </pc:sldMkLst>
        <pc:spChg chg="mod">
          <ac:chgData name="Łukasz Stępkowski" userId="ba6f77aeead517d8" providerId="LiveId" clId="{BD1103FC-5EEC-43EC-AAAD-6E8E6346AB4E}" dt="2018-01-07T22:44:15.599" v="2045" actId="20577"/>
          <ac:spMkLst>
            <pc:docMk/>
            <pc:sldMk cId="1644387874" sldId="259"/>
            <ac:spMk id="3" creationId="{B5D32AC0-1097-4AE0-87C2-5CE2BDDDA7BF}"/>
          </ac:spMkLst>
        </pc:spChg>
      </pc:sldChg>
      <pc:sldChg chg="modSp add ord">
        <pc:chgData name="Łukasz Stępkowski" userId="ba6f77aeead517d8" providerId="LiveId" clId="{BD1103FC-5EEC-43EC-AAAD-6E8E6346AB4E}" dt="2018-01-07T23:07:57.327" v="2912" actId="20577"/>
        <pc:sldMkLst>
          <pc:docMk/>
          <pc:sldMk cId="895019608" sldId="260"/>
        </pc:sldMkLst>
        <pc:spChg chg="mod">
          <ac:chgData name="Łukasz Stępkowski" userId="ba6f77aeead517d8" providerId="LiveId" clId="{BD1103FC-5EEC-43EC-AAAD-6E8E6346AB4E}" dt="2018-01-07T23:01:29.090" v="2843" actId="20577"/>
          <ac:spMkLst>
            <pc:docMk/>
            <pc:sldMk cId="895019608" sldId="260"/>
            <ac:spMk id="3" creationId="{B5D32AC0-1097-4AE0-87C2-5CE2BDDDA7BF}"/>
          </ac:spMkLst>
        </pc:spChg>
      </pc:sldChg>
      <pc:sldChg chg="modSp add ord">
        <pc:chgData name="Łukasz Stępkowski" userId="ba6f77aeead517d8" providerId="LiveId" clId="{BD1103FC-5EEC-43EC-AAAD-6E8E6346AB4E}" dt="2018-01-07T23:21:35.807" v="3481" actId="20577"/>
        <pc:sldMkLst>
          <pc:docMk/>
          <pc:sldMk cId="285311545" sldId="261"/>
        </pc:sldMkLst>
        <pc:spChg chg="mod">
          <ac:chgData name="Łukasz Stępkowski" userId="ba6f77aeead517d8" providerId="LiveId" clId="{BD1103FC-5EEC-43EC-AAAD-6E8E6346AB4E}" dt="2018-01-07T23:21:35.807" v="3481" actId="20577"/>
          <ac:spMkLst>
            <pc:docMk/>
            <pc:sldMk cId="285311545" sldId="261"/>
            <ac:spMk id="3" creationId="{B5D32AC0-1097-4AE0-87C2-5CE2BDDDA7BF}"/>
          </ac:spMkLst>
        </pc:spChg>
      </pc:sldChg>
      <pc:sldChg chg="modSp add ord">
        <pc:chgData name="Łukasz Stępkowski" userId="ba6f77aeead517d8" providerId="LiveId" clId="{BD1103FC-5EEC-43EC-AAAD-6E8E6346AB4E}" dt="2018-01-08T00:26:36.819" v="5288" actId="20577"/>
        <pc:sldMkLst>
          <pc:docMk/>
          <pc:sldMk cId="2818174763" sldId="262"/>
        </pc:sldMkLst>
        <pc:spChg chg="mod">
          <ac:chgData name="Łukasz Stępkowski" userId="ba6f77aeead517d8" providerId="LiveId" clId="{BD1103FC-5EEC-43EC-AAAD-6E8E6346AB4E}" dt="2018-01-07T23:35:26.753" v="4228" actId="20577"/>
          <ac:spMkLst>
            <pc:docMk/>
            <pc:sldMk cId="2818174763" sldId="262"/>
            <ac:spMk id="3" creationId="{B5D32AC0-1097-4AE0-87C2-5CE2BDDDA7BF}"/>
          </ac:spMkLst>
        </pc:spChg>
      </pc:sldChg>
      <pc:sldChg chg="modSp add ord">
        <pc:chgData name="Łukasz Stępkowski" userId="ba6f77aeead517d8" providerId="LiveId" clId="{BD1103FC-5EEC-43EC-AAAD-6E8E6346AB4E}" dt="2018-01-08T10:29:51.475" v="9188" actId="20577"/>
        <pc:sldMkLst>
          <pc:docMk/>
          <pc:sldMk cId="346422641" sldId="263"/>
        </pc:sldMkLst>
        <pc:spChg chg="mod">
          <ac:chgData name="Łukasz Stępkowski" userId="ba6f77aeead517d8" providerId="LiveId" clId="{BD1103FC-5EEC-43EC-AAAD-6E8E6346AB4E}" dt="2018-01-08T10:29:51.475" v="9188" actId="20577"/>
          <ac:spMkLst>
            <pc:docMk/>
            <pc:sldMk cId="346422641" sldId="263"/>
            <ac:spMk id="3" creationId="{B5D32AC0-1097-4AE0-87C2-5CE2BDDDA7BF}"/>
          </ac:spMkLst>
        </pc:spChg>
      </pc:sldChg>
      <pc:sldChg chg="modSp add">
        <pc:chgData name="Łukasz Stępkowski" userId="ba6f77aeead517d8" providerId="LiveId" clId="{BD1103FC-5EEC-43EC-AAAD-6E8E6346AB4E}" dt="2018-01-08T10:46:22.778" v="9483" actId="20577"/>
        <pc:sldMkLst>
          <pc:docMk/>
          <pc:sldMk cId="3945162127" sldId="264"/>
        </pc:sldMkLst>
        <pc:spChg chg="mod">
          <ac:chgData name="Łukasz Stępkowski" userId="ba6f77aeead517d8" providerId="LiveId" clId="{BD1103FC-5EEC-43EC-AAAD-6E8E6346AB4E}" dt="2018-01-08T10:46:22.778" v="9483" actId="20577"/>
          <ac:spMkLst>
            <pc:docMk/>
            <pc:sldMk cId="3945162127" sldId="264"/>
            <ac:spMk id="3" creationId="{B5D32AC0-1097-4AE0-87C2-5CE2BDDDA7BF}"/>
          </ac:spMkLst>
        </pc:spChg>
      </pc:sldChg>
      <pc:sldChg chg="modSp add ord">
        <pc:chgData name="Łukasz Stępkowski" userId="ba6f77aeead517d8" providerId="LiveId" clId="{BD1103FC-5EEC-43EC-AAAD-6E8E6346AB4E}" dt="2018-01-08T11:03:26.560" v="10708" actId="20577"/>
        <pc:sldMkLst>
          <pc:docMk/>
          <pc:sldMk cId="13034580" sldId="265"/>
        </pc:sldMkLst>
        <pc:spChg chg="mod">
          <ac:chgData name="Łukasz Stępkowski" userId="ba6f77aeead517d8" providerId="LiveId" clId="{BD1103FC-5EEC-43EC-AAAD-6E8E6346AB4E}" dt="2018-01-08T11:03:26.560" v="10708" actId="20577"/>
          <ac:spMkLst>
            <pc:docMk/>
            <pc:sldMk cId="13034580" sldId="265"/>
            <ac:spMk id="3" creationId="{B5D32AC0-1097-4AE0-87C2-5CE2BDDDA7BF}"/>
          </ac:spMkLst>
        </pc:spChg>
      </pc:sldChg>
      <pc:sldChg chg="modSp add ord">
        <pc:chgData name="Łukasz Stępkowski" userId="ba6f77aeead517d8" providerId="LiveId" clId="{BD1103FC-5EEC-43EC-AAAD-6E8E6346AB4E}" dt="2018-01-08T10:32:08.719" v="9462" actId="20577"/>
        <pc:sldMkLst>
          <pc:docMk/>
          <pc:sldMk cId="1280783240" sldId="266"/>
        </pc:sldMkLst>
        <pc:spChg chg="mod">
          <ac:chgData name="Łukasz Stępkowski" userId="ba6f77aeead517d8" providerId="LiveId" clId="{BD1103FC-5EEC-43EC-AAAD-6E8E6346AB4E}" dt="2018-01-08T10:32:08.719" v="9462" actId="20577"/>
          <ac:spMkLst>
            <pc:docMk/>
            <pc:sldMk cId="1280783240" sldId="266"/>
            <ac:spMk id="3" creationId="{B5D32AC0-1097-4AE0-87C2-5CE2BDDDA7BF}"/>
          </ac:spMkLst>
        </pc:spChg>
      </pc:sldChg>
      <pc:sldChg chg="modSp add ord">
        <pc:chgData name="Łukasz Stępkowski" userId="ba6f77aeead517d8" providerId="LiveId" clId="{BD1103FC-5EEC-43EC-AAAD-6E8E6346AB4E}" dt="2018-01-08T01:24:45.267" v="7652" actId="20577"/>
        <pc:sldMkLst>
          <pc:docMk/>
          <pc:sldMk cId="2365928909" sldId="267"/>
        </pc:sldMkLst>
        <pc:spChg chg="mod">
          <ac:chgData name="Łukasz Stępkowski" userId="ba6f77aeead517d8" providerId="LiveId" clId="{BD1103FC-5EEC-43EC-AAAD-6E8E6346AB4E}" dt="2018-01-08T01:24:45.267" v="7652" actId="20577"/>
          <ac:spMkLst>
            <pc:docMk/>
            <pc:sldMk cId="2365928909" sldId="267"/>
            <ac:spMk id="3" creationId="{B5D32AC0-1097-4AE0-87C2-5CE2BDDDA7BF}"/>
          </ac:spMkLst>
        </pc:spChg>
      </pc:sldChg>
      <pc:sldChg chg="modSp add ord">
        <pc:chgData name="Łukasz Stępkowski" userId="ba6f77aeead517d8" providerId="LiveId" clId="{BD1103FC-5EEC-43EC-AAAD-6E8E6346AB4E}" dt="2018-01-08T10:58:47.055" v="10307" actId="20577"/>
        <pc:sldMkLst>
          <pc:docMk/>
          <pc:sldMk cId="3641188110" sldId="268"/>
        </pc:sldMkLst>
        <pc:spChg chg="mod">
          <ac:chgData name="Łukasz Stępkowski" userId="ba6f77aeead517d8" providerId="LiveId" clId="{BD1103FC-5EEC-43EC-AAAD-6E8E6346AB4E}" dt="2018-01-08T10:58:47.055" v="10307" actId="20577"/>
          <ac:spMkLst>
            <pc:docMk/>
            <pc:sldMk cId="3641188110" sldId="268"/>
            <ac:spMk id="3" creationId="{B5D32AC0-1097-4AE0-87C2-5CE2BDDDA7BF}"/>
          </ac:spMkLst>
        </pc:spChg>
      </pc:sldChg>
      <pc:sldChg chg="modSp add">
        <pc:chgData name="Łukasz Stępkowski" userId="ba6f77aeead517d8" providerId="LiveId" clId="{BD1103FC-5EEC-43EC-AAAD-6E8E6346AB4E}" dt="2018-01-08T12:05:51.047" v="12362" actId="20577"/>
        <pc:sldMkLst>
          <pc:docMk/>
          <pc:sldMk cId="3874639200" sldId="269"/>
        </pc:sldMkLst>
        <pc:spChg chg="mod">
          <ac:chgData name="Łukasz Stępkowski" userId="ba6f77aeead517d8" providerId="LiveId" clId="{BD1103FC-5EEC-43EC-AAAD-6E8E6346AB4E}" dt="2018-01-08T12:05:51.047" v="12362" actId="20577"/>
          <ac:spMkLst>
            <pc:docMk/>
            <pc:sldMk cId="3874639200" sldId="269"/>
            <ac:spMk id="3" creationId="{B5D32AC0-1097-4AE0-87C2-5CE2BDDDA7BF}"/>
          </ac:spMkLst>
        </pc:spChg>
      </pc:sldChg>
      <pc:sldChg chg="modSp add">
        <pc:chgData name="Łukasz Stępkowski" userId="ba6f77aeead517d8" providerId="LiveId" clId="{BD1103FC-5EEC-43EC-AAAD-6E8E6346AB4E}" dt="2018-01-08T12:59:47.184" v="13486" actId="20577"/>
        <pc:sldMkLst>
          <pc:docMk/>
          <pc:sldMk cId="2798968931" sldId="270"/>
        </pc:sldMkLst>
        <pc:spChg chg="mod">
          <ac:chgData name="Łukasz Stępkowski" userId="ba6f77aeead517d8" providerId="LiveId" clId="{BD1103FC-5EEC-43EC-AAAD-6E8E6346AB4E}" dt="2018-01-08T12:59:47.184" v="13486" actId="20577"/>
          <ac:spMkLst>
            <pc:docMk/>
            <pc:sldMk cId="2798968931" sldId="270"/>
            <ac:spMk id="3" creationId="{B5D32AC0-1097-4AE0-87C2-5CE2BDDDA7BF}"/>
          </ac:spMkLst>
        </pc:spChg>
      </pc:sldChg>
      <pc:sldChg chg="modSp add">
        <pc:chgData name="Łukasz Stępkowski" userId="ba6f77aeead517d8" providerId="LiveId" clId="{BD1103FC-5EEC-43EC-AAAD-6E8E6346AB4E}" dt="2018-01-08T13:39:41.587" v="14537" actId="20577"/>
        <pc:sldMkLst>
          <pc:docMk/>
          <pc:sldMk cId="130142099" sldId="271"/>
        </pc:sldMkLst>
        <pc:spChg chg="mod">
          <ac:chgData name="Łukasz Stępkowski" userId="ba6f77aeead517d8" providerId="LiveId" clId="{BD1103FC-5EEC-43EC-AAAD-6E8E6346AB4E}" dt="2018-01-08T13:39:41.587" v="14537" actId="20577"/>
          <ac:spMkLst>
            <pc:docMk/>
            <pc:sldMk cId="130142099" sldId="271"/>
            <ac:spMk id="3" creationId="{B5D32AC0-1097-4AE0-87C2-5CE2BDDDA7BF}"/>
          </ac:spMkLst>
        </pc:spChg>
      </pc:sldChg>
      <pc:sldChg chg="modSp add">
        <pc:chgData name="Łukasz Stępkowski" userId="ba6f77aeead517d8" providerId="LiveId" clId="{BD1103FC-5EEC-43EC-AAAD-6E8E6346AB4E}" dt="2018-01-08T14:05:01.757" v="15565" actId="20577"/>
        <pc:sldMkLst>
          <pc:docMk/>
          <pc:sldMk cId="3890260199" sldId="272"/>
        </pc:sldMkLst>
        <pc:spChg chg="mod">
          <ac:chgData name="Łukasz Stępkowski" userId="ba6f77aeead517d8" providerId="LiveId" clId="{BD1103FC-5EEC-43EC-AAAD-6E8E6346AB4E}" dt="2018-01-08T14:05:01.757" v="15565" actId="20577"/>
          <ac:spMkLst>
            <pc:docMk/>
            <pc:sldMk cId="3890260199" sldId="272"/>
            <ac:spMk id="3" creationId="{B5D32AC0-1097-4AE0-87C2-5CE2BDDDA7BF}"/>
          </ac:spMkLst>
        </pc:spChg>
      </pc:sldChg>
      <pc:sldChg chg="modSp add">
        <pc:chgData name="Łukasz Stępkowski" userId="ba6f77aeead517d8" providerId="LiveId" clId="{BD1103FC-5EEC-43EC-AAAD-6E8E6346AB4E}" dt="2018-01-08T14:28:49.223" v="16925" actId="20577"/>
        <pc:sldMkLst>
          <pc:docMk/>
          <pc:sldMk cId="2987854439" sldId="273"/>
        </pc:sldMkLst>
        <pc:spChg chg="mod">
          <ac:chgData name="Łukasz Stępkowski" userId="ba6f77aeead517d8" providerId="LiveId" clId="{BD1103FC-5EEC-43EC-AAAD-6E8E6346AB4E}" dt="2018-01-08T14:28:49.223" v="16925" actId="20577"/>
          <ac:spMkLst>
            <pc:docMk/>
            <pc:sldMk cId="2987854439" sldId="273"/>
            <ac:spMk id="3" creationId="{B5D32AC0-1097-4AE0-87C2-5CE2BDDDA7BF}"/>
          </ac:spMkLst>
        </pc:spChg>
      </pc:sldChg>
      <pc:sldChg chg="modSp add">
        <pc:chgData name="Łukasz Stępkowski" userId="ba6f77aeead517d8" providerId="LiveId" clId="{BD1103FC-5EEC-43EC-AAAD-6E8E6346AB4E}" dt="2018-01-08T15:36:05.132" v="18893" actId="20577"/>
        <pc:sldMkLst>
          <pc:docMk/>
          <pc:sldMk cId="294501472" sldId="274"/>
        </pc:sldMkLst>
        <pc:spChg chg="mod">
          <ac:chgData name="Łukasz Stępkowski" userId="ba6f77aeead517d8" providerId="LiveId" clId="{BD1103FC-5EEC-43EC-AAAD-6E8E6346AB4E}" dt="2018-01-08T15:36:05.132" v="18893" actId="20577"/>
          <ac:spMkLst>
            <pc:docMk/>
            <pc:sldMk cId="294501472" sldId="274"/>
            <ac:spMk id="3" creationId="{B5D32AC0-1097-4AE0-87C2-5CE2BDDDA7BF}"/>
          </ac:spMkLst>
        </pc:spChg>
      </pc:sldChg>
      <pc:sldChg chg="modSp add">
        <pc:chgData name="Łukasz Stępkowski" userId="ba6f77aeead517d8" providerId="LiveId" clId="{BD1103FC-5EEC-43EC-AAAD-6E8E6346AB4E}" dt="2018-01-08T15:46:51.270" v="19347" actId="20577"/>
        <pc:sldMkLst>
          <pc:docMk/>
          <pc:sldMk cId="2844321304" sldId="275"/>
        </pc:sldMkLst>
        <pc:spChg chg="mod">
          <ac:chgData name="Łukasz Stępkowski" userId="ba6f77aeead517d8" providerId="LiveId" clId="{BD1103FC-5EEC-43EC-AAAD-6E8E6346AB4E}" dt="2018-01-08T15:46:51.270" v="19347" actId="20577"/>
          <ac:spMkLst>
            <pc:docMk/>
            <pc:sldMk cId="2844321304" sldId="275"/>
            <ac:spMk id="3" creationId="{B5D32AC0-1097-4AE0-87C2-5CE2BDDDA7BF}"/>
          </ac:spMkLst>
        </pc:spChg>
      </pc:sldChg>
      <pc:sldChg chg="modSp add">
        <pc:chgData name="Łukasz Stępkowski" userId="ba6f77aeead517d8" providerId="LiveId" clId="{BD1103FC-5EEC-43EC-AAAD-6E8E6346AB4E}" dt="2018-01-08T16:01:05.439" v="20390" actId="20577"/>
        <pc:sldMkLst>
          <pc:docMk/>
          <pc:sldMk cId="1225590354" sldId="276"/>
        </pc:sldMkLst>
        <pc:spChg chg="mod">
          <ac:chgData name="Łukasz Stępkowski" userId="ba6f77aeead517d8" providerId="LiveId" clId="{BD1103FC-5EEC-43EC-AAAD-6E8E6346AB4E}" dt="2018-01-08T16:01:05.439" v="20390" actId="20577"/>
          <ac:spMkLst>
            <pc:docMk/>
            <pc:sldMk cId="1225590354" sldId="276"/>
            <ac:spMk id="3" creationId="{B5D32AC0-1097-4AE0-87C2-5CE2BDDDA7BF}"/>
          </ac:spMkLst>
        </pc:spChg>
      </pc:sldChg>
      <pc:sldChg chg="modSp add">
        <pc:chgData name="Łukasz Stępkowski" userId="ba6f77aeead517d8" providerId="LiveId" clId="{BD1103FC-5EEC-43EC-AAAD-6E8E6346AB4E}" dt="2018-01-07T19:16:51.085" v="40" actId="113"/>
        <pc:sldMkLst>
          <pc:docMk/>
          <pc:sldMk cId="2799861885" sldId="277"/>
        </pc:sldMkLst>
        <pc:spChg chg="mod">
          <ac:chgData name="Łukasz Stępkowski" userId="ba6f77aeead517d8" providerId="LiveId" clId="{BD1103FC-5EEC-43EC-AAAD-6E8E6346AB4E}" dt="2018-01-07T19:16:51.085" v="40" actId="113"/>
          <ac:spMkLst>
            <pc:docMk/>
            <pc:sldMk cId="2799861885" sldId="277"/>
            <ac:spMk id="3" creationId="{B5D32AC0-1097-4AE0-87C2-5CE2BDDDA7B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l-PL"/>
              <a:t>Kliknij, aby edytować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l-PL"/>
              <a:t>Kliknij, aby edytować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l-PL"/>
              <a:t>Edytuj style wzorca tekstu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509A250-FF31-4206-8172-F9D3106AACB1}"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1/8/2018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1/8/2018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9796027F-7875-4030-9381-8BD8C4F21935}" type="datetimeFigureOut">
              <a:rPr lang="en-US" dirty="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1/8/2018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1/8/2018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7" name="Date Placeholder 4"/>
          <p:cNvSpPr>
            <a:spLocks noGrp="1"/>
          </p:cNvSpPr>
          <p:nvPr>
            <p:ph type="dt" sz="half" idx="10"/>
          </p:nvPr>
        </p:nvSpPr>
        <p:spPr/>
        <p:txBody>
          <a:bodyPr/>
          <a:lstStyle/>
          <a:p>
            <a:fld id="{4509A250-FF31-4206-8172-F9D3106AACB1}" type="datetimeFigureOut">
              <a:rPr lang="en-US" dirty="0"/>
              <a:t>1/8/2018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4509A250-FF31-4206-8172-F9D3106AACB1}" type="datetimeFigureOut">
              <a:rPr lang="en-US" dirty="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1/8/2018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cj-cij.org/files/case-related/70/070-19860627-JUD-01-00-E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cj-cij.org/files/case-related/133/133-20090713-JUD-01-00-E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cj-cij.org/files/case-related/120/120-20071008-JUD-01-00-EN.pdf" TargetMode="External"/><Relationship Id="rId2" Type="http://schemas.openxmlformats.org/officeDocument/2006/relationships/hyperlink" Target="http://www.icj-cij.org/files/case-related/135/135-20100420-JUD-01-00-EN.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cj-cij.org/files/case-related/58/058-19741220-JUD-01-00-EN.pdf" TargetMode="External"/><Relationship Id="rId2" Type="http://schemas.openxmlformats.org/officeDocument/2006/relationships/hyperlink" Target="http://www.icj-cij.org/files/case-related/21/021-19540713-ADV-01-00-EN.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un-documents.net/a25r2625.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legal.un.org/il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cj-cij.org/files/case-related/144/144-20120720-JUD-01-00-EN.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cj-cij.org/files/case-related/143/143-20120203-JUD-01-00-EN.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0F1063-E333-4F8A-A8DD-50C688D77EED}"/>
              </a:ext>
            </a:extLst>
          </p:cNvPr>
          <p:cNvSpPr>
            <a:spLocks noGrp="1"/>
          </p:cNvSpPr>
          <p:nvPr>
            <p:ph type="ctrTitle"/>
          </p:nvPr>
        </p:nvSpPr>
        <p:spPr>
          <a:xfrm>
            <a:off x="1111576" y="644703"/>
            <a:ext cx="10221951" cy="5143701"/>
          </a:xfrm>
        </p:spPr>
        <p:txBody>
          <a:bodyPr/>
          <a:lstStyle/>
          <a:p>
            <a:r>
              <a:rPr lang="pl-PL" sz="6600" b="1" dirty="0"/>
              <a:t>Źródła prawa międzynarodowego publicznego</a:t>
            </a:r>
            <a:br>
              <a:rPr lang="pl-PL" sz="6600" b="1" dirty="0"/>
            </a:br>
            <a:r>
              <a:rPr lang="pl-PL" sz="6600" b="1" dirty="0"/>
              <a:t>inne niż umowy międzynarodowe</a:t>
            </a:r>
          </a:p>
        </p:txBody>
      </p:sp>
      <p:sp>
        <p:nvSpPr>
          <p:cNvPr id="3" name="Podtytuł 2">
            <a:extLst>
              <a:ext uri="{FF2B5EF4-FFF2-40B4-BE49-F238E27FC236}">
                <a16:creationId xmlns:a16="http://schemas.microsoft.com/office/drawing/2014/main" id="{60D52FAA-A1C6-4BD5-9EBE-11C6A3CE6137}"/>
              </a:ext>
            </a:extLst>
          </p:cNvPr>
          <p:cNvSpPr>
            <a:spLocks noGrp="1"/>
          </p:cNvSpPr>
          <p:nvPr>
            <p:ph type="subTitle" idx="1"/>
          </p:nvPr>
        </p:nvSpPr>
        <p:spPr>
          <a:xfrm>
            <a:off x="1111576" y="5918283"/>
            <a:ext cx="8825658" cy="861420"/>
          </a:xfrm>
        </p:spPr>
        <p:txBody>
          <a:bodyPr/>
          <a:lstStyle/>
          <a:p>
            <a:r>
              <a:rPr lang="pl-PL" b="1" dirty="0"/>
              <a:t>© Łukasz </a:t>
            </a:r>
            <a:r>
              <a:rPr lang="pl-PL" b="1" dirty="0" err="1"/>
              <a:t>stępkowski</a:t>
            </a:r>
            <a:endParaRPr lang="pl-PL" b="1" dirty="0"/>
          </a:p>
        </p:txBody>
      </p:sp>
    </p:spTree>
    <p:extLst>
      <p:ext uri="{BB962C8B-B14F-4D97-AF65-F5344CB8AC3E}">
        <p14:creationId xmlns:p14="http://schemas.microsoft.com/office/powerpoint/2010/main" val="883811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Kodyfikacja normy międzynarodowego prawa zwyczajowego sama z siebie nie pozbawia tej normy istnienia ani jej nie zastępuje</a:t>
            </a:r>
          </a:p>
          <a:p>
            <a:r>
              <a:rPr lang="pl-PL" dirty="0"/>
              <a:t>Nikaragua </a:t>
            </a:r>
            <a:r>
              <a:rPr lang="pl-PL" dirty="0" err="1"/>
              <a:t>pko</a:t>
            </a:r>
            <a:r>
              <a:rPr lang="pl-PL" dirty="0"/>
              <a:t> USA, MTS 1986, </a:t>
            </a:r>
            <a:r>
              <a:rPr lang="pl-PL" dirty="0">
                <a:hlinkClick r:id="rId2"/>
              </a:rPr>
              <a:t>http://www.icj-cij.org/files/case-related/70/070-19860627-JUD-01-00-EN.pdf</a:t>
            </a:r>
            <a:r>
              <a:rPr lang="pl-PL" dirty="0"/>
              <a:t> , pkt 177</a:t>
            </a:r>
          </a:p>
          <a:p>
            <a:r>
              <a:rPr lang="pl-PL" i="1" dirty="0"/>
              <a:t>„ (…) </a:t>
            </a:r>
            <a:r>
              <a:rPr lang="en-US" i="1" dirty="0"/>
              <a:t>even  if  the  </a:t>
            </a:r>
            <a:r>
              <a:rPr lang="en-US" i="1" dirty="0" err="1"/>
              <a:t>custo</a:t>
            </a:r>
            <a:r>
              <a:rPr lang="pl-PL" i="1" dirty="0"/>
              <a:t>m</a:t>
            </a:r>
            <a:r>
              <a:rPr lang="en-US" i="1" dirty="0" err="1"/>
              <a:t>ary</a:t>
            </a:r>
            <a:r>
              <a:rPr lang="en-US" i="1" dirty="0"/>
              <a:t>  nor</a:t>
            </a:r>
            <a:r>
              <a:rPr lang="pl-PL" i="1" dirty="0"/>
              <a:t>m</a:t>
            </a:r>
            <a:r>
              <a:rPr lang="en-US" i="1" dirty="0"/>
              <a:t>  and  the  treaty  no</a:t>
            </a:r>
            <a:r>
              <a:rPr lang="pl-PL" i="1" dirty="0" err="1"/>
              <a:t>rm</a:t>
            </a:r>
            <a:r>
              <a:rPr lang="en-US" i="1" dirty="0"/>
              <a:t>  were  to  have  exactly  the  </a:t>
            </a:r>
            <a:r>
              <a:rPr lang="en-US" i="1" dirty="0" err="1"/>
              <a:t>sarne</a:t>
            </a:r>
            <a:r>
              <a:rPr lang="en-US" i="1" dirty="0"/>
              <a:t>  content,  this</a:t>
            </a:r>
            <a:r>
              <a:rPr lang="pl-PL" i="1" dirty="0"/>
              <a:t> </a:t>
            </a:r>
            <a:r>
              <a:rPr lang="en-US" i="1" dirty="0"/>
              <a:t>would  not  be  a reason  for  the  Court  to  hold  that  the  incorporation  of  the  customary  norm  into  treaty-law  must  deprive  the  customary  norm  of  its  applicability  as  distinct  from  that  of  the  treaty  norm.  The  existence  of  identical  rules  in  international  treaty  law  and  customary  law  has  been  clearly recognized  by  </a:t>
            </a:r>
            <a:r>
              <a:rPr lang="en-US" i="1" dirty="0" err="1"/>
              <a:t>th</a:t>
            </a:r>
            <a:r>
              <a:rPr lang="pl-PL" i="1" dirty="0"/>
              <a:t>e Court (…)”</a:t>
            </a:r>
          </a:p>
          <a:p>
            <a:r>
              <a:rPr lang="pl-PL" i="1" dirty="0"/>
              <a:t>„(…) </a:t>
            </a:r>
            <a:r>
              <a:rPr lang="en-US" i="1" dirty="0"/>
              <a:t>there  are  no  grounds for  holding  that  when  customary  international  law  is comprised  of  rules  identical  to  those  of  treaty  law,  the  latter  "supervenes"  the  former,  so  that  the customary  international  law  has  no  further  existence  of  its  own</a:t>
            </a:r>
            <a:r>
              <a:rPr lang="pl-PL" i="1" dirty="0"/>
              <a:t>”</a:t>
            </a:r>
            <a:r>
              <a:rPr lang="en-US" dirty="0"/>
              <a:t>.</a:t>
            </a:r>
            <a:endParaRPr lang="pl-PL" dirty="0"/>
          </a:p>
          <a:p>
            <a:r>
              <a:rPr lang="pl-PL" dirty="0"/>
              <a:t>W efekcie, umowa międzynarodowa musiałaby wyraźnie wyłączyć stosowanie międzynarodowego prawa zwyczajowego między jej stronami, aby norma międzynarodowego prawa zwyczajowego nie miałaby zastosowania</a:t>
            </a:r>
          </a:p>
        </p:txBody>
      </p:sp>
    </p:spTree>
    <p:extLst>
      <p:ext uri="{BB962C8B-B14F-4D97-AF65-F5344CB8AC3E}">
        <p14:creationId xmlns:p14="http://schemas.microsoft.com/office/powerpoint/2010/main" val="1280783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Czy międzynarodowe prawo zwyczajowe może być „lokalne”?</a:t>
            </a:r>
          </a:p>
          <a:p>
            <a:r>
              <a:rPr lang="pl-PL" dirty="0"/>
              <a:t>Mogą istnieć normy międzynarodowego prawa zwyczajowego ograniczone lokalnie, na przykład tyczące się międzynarodowych rzek, tak samo jak mogą istnieć regionalne umowy międzynarodowe w tym przedmiocie</a:t>
            </a:r>
          </a:p>
          <a:p>
            <a:r>
              <a:rPr lang="pl-PL" dirty="0"/>
              <a:t>Zob. MTS, 2009, Kostaryka </a:t>
            </a:r>
            <a:r>
              <a:rPr lang="pl-PL" dirty="0" err="1"/>
              <a:t>pko</a:t>
            </a:r>
            <a:r>
              <a:rPr lang="pl-PL" dirty="0"/>
              <a:t> Nikaragui, pkt 35, rzeka San Juan i rozważanie norm prawa zwyczajowego; </a:t>
            </a:r>
            <a:r>
              <a:rPr lang="pl-PL" dirty="0">
                <a:hlinkClick r:id="rId2"/>
              </a:rPr>
              <a:t>http://www.icj-cij.org/files/case-related/133/133-20090713-JUD-01-00-EN.pdf</a:t>
            </a:r>
            <a:endParaRPr lang="pl-PL" dirty="0"/>
          </a:p>
          <a:p>
            <a:r>
              <a:rPr lang="pl-PL" dirty="0"/>
              <a:t>Konwencja regionalna może mieć skutek uchylenia norm „regionalnego” międzynarodowego prawa zwyczajowego (tamże)</a:t>
            </a:r>
          </a:p>
          <a:p>
            <a:r>
              <a:rPr lang="pl-PL" dirty="0"/>
              <a:t>Nie ma przeszkód, aby norma prawa zwyczajowego powstała z praktyki i opinio iuris tylko dwóch państw (zwyczaj dwustronny/</a:t>
            </a:r>
            <a:r>
              <a:rPr lang="pl-PL" dirty="0" err="1"/>
              <a:t>bilateral</a:t>
            </a:r>
            <a:r>
              <a:rPr lang="pl-PL" dirty="0"/>
              <a:t> </a:t>
            </a:r>
            <a:r>
              <a:rPr lang="pl-PL" dirty="0" err="1"/>
              <a:t>custom</a:t>
            </a:r>
            <a:r>
              <a:rPr lang="pl-PL" dirty="0"/>
              <a:t>; I. </a:t>
            </a:r>
            <a:r>
              <a:rPr lang="pl-PL" dirty="0" err="1"/>
              <a:t>Brownlie</a:t>
            </a:r>
            <a:r>
              <a:rPr lang="pl-PL" dirty="0"/>
              <a:t>, </a:t>
            </a:r>
            <a:r>
              <a:rPr lang="pl-PL" dirty="0" err="1"/>
              <a:t>Principles</a:t>
            </a:r>
            <a:r>
              <a:rPr lang="pl-PL" dirty="0"/>
              <a:t> of Public International Law, Oxford 2008, s. 29); w efekcie, nie ma czegoś w rodzaju konieczności co najmniej trzech podmiotów („</a:t>
            </a:r>
            <a:r>
              <a:rPr lang="pl-PL" dirty="0" err="1"/>
              <a:t>tres</a:t>
            </a:r>
            <a:r>
              <a:rPr lang="pl-PL" dirty="0"/>
              <a:t> </a:t>
            </a:r>
            <a:r>
              <a:rPr lang="pl-PL" dirty="0" err="1"/>
              <a:t>faciunt</a:t>
            </a:r>
            <a:r>
              <a:rPr lang="pl-PL" dirty="0"/>
              <a:t> collegium”)</a:t>
            </a:r>
          </a:p>
        </p:txBody>
      </p:sp>
    </p:spTree>
    <p:extLst>
      <p:ext uri="{BB962C8B-B14F-4D97-AF65-F5344CB8AC3E}">
        <p14:creationId xmlns:p14="http://schemas.microsoft.com/office/powerpoint/2010/main" val="13034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Czy można nie być związanym zwyczajowym prawem międzynarodowym?</a:t>
            </a:r>
          </a:p>
          <a:p>
            <a:r>
              <a:rPr lang="pl-PL" dirty="0"/>
              <a:t>Podmiot prawa międzynarodowego może sprzeciwić się powstawaniu zwyczaju; takie podmioty, które konsekwentnie i wyraźnie sprzeciwiają się powstawaniu normy prawa zwyczajowego (</a:t>
            </a:r>
            <a:r>
              <a:rPr lang="pl-PL" i="1" dirty="0" err="1"/>
              <a:t>persistent</a:t>
            </a:r>
            <a:r>
              <a:rPr lang="pl-PL" i="1" dirty="0"/>
              <a:t> </a:t>
            </a:r>
            <a:r>
              <a:rPr lang="pl-PL" i="1" dirty="0" err="1"/>
              <a:t>objectors</a:t>
            </a:r>
            <a:r>
              <a:rPr lang="pl-PL" dirty="0"/>
              <a:t>) nie będą nim związane</a:t>
            </a:r>
          </a:p>
          <a:p>
            <a:r>
              <a:rPr lang="pl-PL" dirty="0"/>
              <a:t>Natomiast, międzynarodowe prawo zwyczajowe </a:t>
            </a:r>
            <a:r>
              <a:rPr lang="pl-PL" i="1" dirty="0"/>
              <a:t>nie posiada możliwości wycofania się z niego</a:t>
            </a:r>
            <a:r>
              <a:rPr lang="pl-PL" dirty="0"/>
              <a:t>, prócz zawarcia umowy międzynarodowej, która znosiłaby normę prawa zwyczajowego między danymi stronami; podmiot może też próbować powołać się na okoliczności wyłączające odpowiedzialność, np. zasadę rebus sic </a:t>
            </a:r>
            <a:r>
              <a:rPr lang="pl-PL" dirty="0" err="1"/>
              <a:t>stantibus</a:t>
            </a:r>
            <a:endParaRPr lang="pl-PL" dirty="0"/>
          </a:p>
          <a:p>
            <a:r>
              <a:rPr lang="pl-PL" dirty="0" err="1"/>
              <a:t>Persistent</a:t>
            </a:r>
            <a:r>
              <a:rPr lang="pl-PL" dirty="0"/>
              <a:t> </a:t>
            </a:r>
            <a:r>
              <a:rPr lang="pl-PL" dirty="0" err="1"/>
              <a:t>objectors</a:t>
            </a:r>
            <a:r>
              <a:rPr lang="pl-PL" dirty="0"/>
              <a:t> a milczenie</a:t>
            </a:r>
          </a:p>
          <a:p>
            <a:r>
              <a:rPr lang="pl-PL" dirty="0"/>
              <a:t>Można zauważyć, że w razie powstania normy prawa międzynarodowego zwyczajowego państwo, które nie wyraziło stanowczego sprzeciwu na etapie powstawania normy – czyli albo wyraziło swoje poparcie, albo milczało – jest związane normą prawa międzynarodowego zwyczajowego</a:t>
            </a:r>
          </a:p>
          <a:p>
            <a:r>
              <a:rPr lang="pl-PL" dirty="0"/>
              <a:t>Oznacza to, że nie istnieje możliwość zgłoszenia sprzeciwu już po powstaniu normy (nie ma instytucji </a:t>
            </a:r>
            <a:r>
              <a:rPr lang="pl-PL" i="1" dirty="0" err="1"/>
              <a:t>subsequent</a:t>
            </a:r>
            <a:r>
              <a:rPr lang="pl-PL" i="1" dirty="0"/>
              <a:t> </a:t>
            </a:r>
            <a:r>
              <a:rPr lang="pl-PL" i="1" dirty="0" err="1"/>
              <a:t>objector</a:t>
            </a:r>
            <a:r>
              <a:rPr lang="pl-PL" dirty="0"/>
              <a:t>; </a:t>
            </a:r>
            <a:r>
              <a:rPr lang="pl-PL" dirty="0" err="1"/>
              <a:t>Rothwell</a:t>
            </a:r>
            <a:r>
              <a:rPr lang="pl-PL" dirty="0"/>
              <a:t>/</a:t>
            </a:r>
            <a:r>
              <a:rPr lang="pl-PL" dirty="0" err="1"/>
              <a:t>Kaye</a:t>
            </a:r>
            <a:r>
              <a:rPr lang="pl-PL" dirty="0"/>
              <a:t>, op. cit., s. 91)</a:t>
            </a:r>
          </a:p>
          <a:p>
            <a:r>
              <a:rPr lang="pl-PL" dirty="0"/>
              <a:t>Co więcej, sytuacja, gdzie jakaś grupa państw wyraża sprzeciw, nie oznacza, że norma prawa międzynarodowego zwyczajowego koniecznie nie powstanie; zamiast tego, norma prawa zwyczajowego po prostu nie obejmie sprzeciwiających się państw (tamże)</a:t>
            </a:r>
          </a:p>
        </p:txBody>
      </p:sp>
    </p:spTree>
    <p:extLst>
      <p:ext uri="{BB962C8B-B14F-4D97-AF65-F5344CB8AC3E}">
        <p14:creationId xmlns:p14="http://schemas.microsoft.com/office/powerpoint/2010/main" val="3641188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normAutofit lnSpcReduction="10000"/>
          </a:bodyPr>
          <a:lstStyle/>
          <a:p>
            <a:r>
              <a:rPr lang="pl-PL" dirty="0"/>
              <a:t>Przykłady różnorakich kwestii regulowanych międzynarodowym prawem zwyczajowym</a:t>
            </a:r>
          </a:p>
          <a:p>
            <a:r>
              <a:rPr lang="pl-PL" dirty="0"/>
              <a:t>Międzynarodowe prawo zwyczajowe reguluje kwestię dopuszczalnych roszczeń, z którymi może wystąpić państwo (podmiot prawa międzynarodowego) z tytułu naruszenia (</a:t>
            </a:r>
            <a:r>
              <a:rPr lang="pl-PL" dirty="0" err="1"/>
              <a:t>injury</a:t>
            </a:r>
            <a:r>
              <a:rPr lang="pl-PL" dirty="0"/>
              <a:t>)</a:t>
            </a:r>
          </a:p>
          <a:p>
            <a:r>
              <a:rPr lang="pl-PL" i="1" dirty="0"/>
              <a:t>„(…) </a:t>
            </a:r>
            <a:r>
              <a:rPr lang="en-US" i="1" dirty="0"/>
              <a:t>customary international law provides for restitution  as  one  form  of  reparation  for  injury,  restitution  being  the re-establishment of the situation which existed before occurrence of the wrongful act. </a:t>
            </a:r>
            <a:endParaRPr lang="pl-PL" i="1" dirty="0"/>
          </a:p>
          <a:p>
            <a:r>
              <a:rPr lang="en-US" i="1" dirty="0"/>
              <a:t>The Court further recalls that, where restitution is materially impossible or involves a burden out of all proportion to the benefit deriving from it, reparation takes the form of compensation or satisfaction, or even both</a:t>
            </a:r>
            <a:r>
              <a:rPr lang="pl-PL" i="1" dirty="0"/>
              <a:t>”</a:t>
            </a:r>
          </a:p>
          <a:p>
            <a:r>
              <a:rPr lang="pl-PL" i="1" dirty="0"/>
              <a:t>Przywrócenie stanu poprzedniego, odszkodowanie lub zadośćuczynienie</a:t>
            </a:r>
          </a:p>
          <a:p>
            <a:r>
              <a:rPr lang="pl-PL" i="1" dirty="0"/>
              <a:t>MTS, 2010, Argentyna </a:t>
            </a:r>
            <a:r>
              <a:rPr lang="pl-PL" i="1" dirty="0" err="1"/>
              <a:t>pko</a:t>
            </a:r>
            <a:r>
              <a:rPr lang="pl-PL" i="1" dirty="0"/>
              <a:t> Urugwajowi (Pulp </a:t>
            </a:r>
            <a:r>
              <a:rPr lang="pl-PL" i="1" dirty="0" err="1"/>
              <a:t>Mills</a:t>
            </a:r>
            <a:r>
              <a:rPr lang="pl-PL" i="1" dirty="0"/>
              <a:t>), pkt 273 (</a:t>
            </a:r>
            <a:r>
              <a:rPr lang="pl-PL" i="1" dirty="0">
                <a:hlinkClick r:id="rId2"/>
              </a:rPr>
              <a:t>http://www.icj-cij.org/files/case-related/135/135-20100420-JUD-01-00-EN.pdf</a:t>
            </a:r>
            <a:r>
              <a:rPr lang="pl-PL" i="1" dirty="0"/>
              <a:t>) </a:t>
            </a:r>
          </a:p>
          <a:p>
            <a:r>
              <a:rPr lang="pl-PL" i="1" dirty="0"/>
              <a:t>274: </a:t>
            </a:r>
            <a:r>
              <a:rPr lang="en-US" i="1" dirty="0"/>
              <a:t>Like other forms of reparation, restitution must be appropriate to</a:t>
            </a:r>
            <a:r>
              <a:rPr lang="pl-PL" i="1" dirty="0"/>
              <a:t> </a:t>
            </a:r>
            <a:r>
              <a:rPr lang="en-US" i="1" dirty="0"/>
              <a:t>the injury suffered, taking into account the nature of the wrongful act</a:t>
            </a:r>
            <a:r>
              <a:rPr lang="pl-PL" i="1" dirty="0"/>
              <a:t> </a:t>
            </a:r>
            <a:r>
              <a:rPr lang="en-US" i="1" dirty="0"/>
              <a:t>having caused it</a:t>
            </a:r>
            <a:endParaRPr lang="pl-PL" i="1" dirty="0"/>
          </a:p>
          <a:p>
            <a:r>
              <a:rPr lang="pl-PL" i="1" dirty="0"/>
              <a:t>Międzynarodowe prawo zwyczajowe w prawie morza : status wysp</a:t>
            </a:r>
          </a:p>
          <a:p>
            <a:r>
              <a:rPr lang="pl-PL" i="1" dirty="0"/>
              <a:t>„(…) </a:t>
            </a:r>
            <a:r>
              <a:rPr lang="en-US" i="1" dirty="0"/>
              <a:t>islands, regardless of their size, in this respect enjoy the same status,</a:t>
            </a:r>
            <a:r>
              <a:rPr lang="pl-PL" i="1" dirty="0"/>
              <a:t> </a:t>
            </a:r>
            <a:r>
              <a:rPr lang="en-US" i="1" dirty="0"/>
              <a:t>and therefore generate the same maritime rights, as other land territory</a:t>
            </a:r>
            <a:r>
              <a:rPr lang="pl-PL" i="1" dirty="0"/>
              <a:t>”, MTS, 2007, Nikaragua </a:t>
            </a:r>
            <a:r>
              <a:rPr lang="pl-PL" i="1" dirty="0" err="1"/>
              <a:t>pko</a:t>
            </a:r>
            <a:r>
              <a:rPr lang="pl-PL" i="1" dirty="0"/>
              <a:t> Hondurasowi, </a:t>
            </a:r>
            <a:r>
              <a:rPr lang="pl-PL" i="1" dirty="0">
                <a:hlinkClick r:id="rId3"/>
              </a:rPr>
              <a:t>http://www.icj-cij.org/files/case-related/120/120-20071008-JUD-01-00-EN.pdf</a:t>
            </a:r>
            <a:r>
              <a:rPr lang="pl-PL" i="1" dirty="0"/>
              <a:t>, pkt 113</a:t>
            </a:r>
            <a:endParaRPr lang="en-US" i="1" dirty="0"/>
          </a:p>
          <a:p>
            <a:endParaRPr lang="en-US" i="1" dirty="0"/>
          </a:p>
          <a:p>
            <a:endParaRPr lang="pl-PL" i="1" dirty="0"/>
          </a:p>
        </p:txBody>
      </p:sp>
    </p:spTree>
    <p:extLst>
      <p:ext uri="{BB962C8B-B14F-4D97-AF65-F5344CB8AC3E}">
        <p14:creationId xmlns:p14="http://schemas.microsoft.com/office/powerpoint/2010/main" val="3945162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„Zasady ogólne prawa, uznane przez narody cywilizowane”, art. 38 ust. 1 lit. c Statutu MTS</a:t>
            </a:r>
          </a:p>
          <a:p>
            <a:r>
              <a:rPr lang="pl-PL" dirty="0"/>
              <a:t>Odnotowuje się w doktrynie, że MTS wstrzemięźliwie używa i odnosi się do tego źródła (</a:t>
            </a:r>
            <a:r>
              <a:rPr lang="pl-PL" dirty="0" err="1"/>
              <a:t>Brownlie</a:t>
            </a:r>
            <a:r>
              <a:rPr lang="pl-PL" dirty="0"/>
              <a:t>, op. cit., s. 36)</a:t>
            </a:r>
          </a:p>
          <a:p>
            <a:r>
              <a:rPr lang="pl-PL" dirty="0"/>
              <a:t>Co więcej, odnotowuje się w doktrynie, że nie do końca wiadomo, czy chodzi o takie zasady ogólne, które mają wynikać spoza prawa międzynarodowego, a zwłaszcza z prawa krajowego, czy o takie zasady ogólne, które wynikają z prawa międzynarodowego jako takiego, a jedynie są ewentualnie inspirowane prawem krajowym (por. B. Shaw, op. cit., s. 70)</a:t>
            </a:r>
          </a:p>
          <a:p>
            <a:r>
              <a:rPr lang="pl-PL" dirty="0"/>
              <a:t> Powyższa rozbieżność terminologiczna nie znaczy, że treść takich zasad nie może się pokrywać</a:t>
            </a:r>
          </a:p>
          <a:p>
            <a:r>
              <a:rPr lang="pl-PL" dirty="0"/>
              <a:t>Zasady w tym powyższym rozumieniu (jednym albo drugim) mogą być tożsame co do swojej treści, lub mogą wyrastać jedne z drugich (tj. ewolucja ogólnej zasady prawa międzynarodowego z ogólnej zasady prawa; A. Kozłowski, Istota zasad ogólnych prawa i orzeczeń sądów, Wrocław 2016 [w:] J. Kolasa (red.) Istota źródła w porządku prawa międzynarodowego, s. 185-186)</a:t>
            </a:r>
          </a:p>
          <a:p>
            <a:r>
              <a:rPr lang="pl-PL" dirty="0"/>
              <a:t>Zasady ogólne wykształcają się na dwa sposoby (A. Kozłowski, op. cit., s. 187):</a:t>
            </a:r>
          </a:p>
          <a:p>
            <a:pPr lvl="1"/>
            <a:r>
              <a:rPr lang="pl-PL" dirty="0"/>
              <a:t>Przez praktykę i zwyczaj międzynarodowy do uogólnienia (wyabstrahowania) jakiejś normy, do poziomu, gdy nie jest już potrzebne przedstawienie dowodu na okoliczność praktyki, lub</a:t>
            </a:r>
          </a:p>
          <a:p>
            <a:pPr lvl="1"/>
            <a:r>
              <a:rPr lang="pl-PL" dirty="0"/>
              <a:t>Z wykorzystaniem aksjologicznego źródła, formalnie odrębnego w stosunku do </a:t>
            </a:r>
            <a:r>
              <a:rPr lang="pl-PL" dirty="0" err="1"/>
              <a:t>p.m.p</a:t>
            </a:r>
            <a:r>
              <a:rPr lang="pl-PL" dirty="0"/>
              <a:t>., ale ze względów warunkowanych istotą prawa międzynarodowego, skutecznego w granicach </a:t>
            </a:r>
            <a:r>
              <a:rPr lang="pl-PL" dirty="0" err="1"/>
              <a:t>p.m.p</a:t>
            </a:r>
            <a:r>
              <a:rPr lang="pl-PL" dirty="0"/>
              <a:t>.</a:t>
            </a:r>
          </a:p>
        </p:txBody>
      </p:sp>
    </p:spTree>
    <p:extLst>
      <p:ext uri="{BB962C8B-B14F-4D97-AF65-F5344CB8AC3E}">
        <p14:creationId xmlns:p14="http://schemas.microsoft.com/office/powerpoint/2010/main" val="3874639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Przykłady doktrynalne ogólnych zasad prawa w rozumieniu art. 38 ust. 1 </a:t>
            </a:r>
            <a:r>
              <a:rPr lang="pl-PL" dirty="0" err="1"/>
              <a:t>lit.c</a:t>
            </a:r>
            <a:r>
              <a:rPr lang="pl-PL" dirty="0"/>
              <a:t> Statutu MTS</a:t>
            </a:r>
          </a:p>
          <a:p>
            <a:r>
              <a:rPr lang="pl-PL" dirty="0"/>
              <a:t>Zasada obowiązku naprawienia szkody z tytułu naruszenia normy prawa międzynarodowego (Shaw, op. cit., s. 71) i pełnego odszkodowania, z </a:t>
            </a:r>
            <a:r>
              <a:rPr lang="pl-PL" dirty="0" err="1"/>
              <a:t>damnum</a:t>
            </a:r>
            <a:r>
              <a:rPr lang="pl-PL" dirty="0"/>
              <a:t> </a:t>
            </a:r>
            <a:r>
              <a:rPr lang="pl-PL" dirty="0" err="1"/>
              <a:t>emergens</a:t>
            </a:r>
            <a:r>
              <a:rPr lang="pl-PL" dirty="0"/>
              <a:t> i </a:t>
            </a:r>
            <a:r>
              <a:rPr lang="pl-PL" dirty="0" err="1"/>
              <a:t>lucrum</a:t>
            </a:r>
            <a:r>
              <a:rPr lang="pl-PL" dirty="0"/>
              <a:t> </a:t>
            </a:r>
            <a:r>
              <a:rPr lang="pl-PL" dirty="0" err="1"/>
              <a:t>cessans</a:t>
            </a:r>
            <a:r>
              <a:rPr lang="pl-PL" dirty="0"/>
              <a:t> (s. 74)</a:t>
            </a:r>
          </a:p>
          <a:p>
            <a:r>
              <a:rPr lang="pl-PL" dirty="0"/>
              <a:t>Zasada mocy wiążącej wyroku sądowego (res iudicata): „</a:t>
            </a:r>
            <a:r>
              <a:rPr lang="en-US" i="1" dirty="0"/>
              <a:t>According  to  a  well-established  and  generally  recognized  principle  of  law,  a  judgment  rendered  by  such  a  judicial  body  is  res  judicata  and  has  binding  force  between  the  parties  to  the  dispute</a:t>
            </a:r>
            <a:r>
              <a:rPr lang="pl-PL" i="1" dirty="0"/>
              <a:t> (MTS opinia doradcza 1954, Efekt orzeczeń arbitrażowych</a:t>
            </a:r>
            <a:r>
              <a:rPr lang="pl-PL" dirty="0"/>
              <a:t>”, </a:t>
            </a:r>
            <a:r>
              <a:rPr lang="pl-PL" dirty="0">
                <a:hlinkClick r:id="rId2"/>
              </a:rPr>
              <a:t>http://www.icj-cij.org/files/case-related/21/021-19540713-ADV-01-00-EN.pdf</a:t>
            </a:r>
            <a:r>
              <a:rPr lang="pl-PL" dirty="0"/>
              <a:t> , s.10)</a:t>
            </a:r>
          </a:p>
          <a:p>
            <a:r>
              <a:rPr lang="pl-PL" dirty="0"/>
              <a:t>Zasada, że wycofanie zgody na jurysdykcję MTS w trakcie sporu jest bezskuteczne (Shaw, s. 72)</a:t>
            </a:r>
          </a:p>
          <a:p>
            <a:r>
              <a:rPr lang="pl-PL" dirty="0" err="1"/>
              <a:t>Estoppel</a:t>
            </a:r>
            <a:r>
              <a:rPr lang="pl-PL" dirty="0"/>
              <a:t> (patrz monografia Prof. Kozłowskiego, passim)</a:t>
            </a:r>
          </a:p>
          <a:p>
            <a:r>
              <a:rPr lang="pl-PL" dirty="0"/>
              <a:t>Zasada dobrej wiary (Shaw, s. 73): MTS, Sprawa testów nuklearnych -  Australia </a:t>
            </a:r>
            <a:r>
              <a:rPr lang="pl-PL" dirty="0" err="1"/>
              <a:t>pko</a:t>
            </a:r>
            <a:r>
              <a:rPr lang="pl-PL" dirty="0"/>
              <a:t> Francji, 1974 pkt 46: </a:t>
            </a:r>
            <a:r>
              <a:rPr lang="en-US" dirty="0"/>
              <a:t>One  of  the  basic  principles  governing  the  creation  and  performance  of  legal  obligations,  whatever  their  source,  is  the  principle  of  good  faith</a:t>
            </a:r>
            <a:r>
              <a:rPr lang="pl-PL" dirty="0"/>
              <a:t> (</a:t>
            </a:r>
            <a:r>
              <a:rPr lang="pl-PL" dirty="0">
                <a:hlinkClick r:id="rId3"/>
              </a:rPr>
              <a:t>http://www.icj-cij.org/files/case-related/58/058-19741220-JUD-01-00-EN.pdf</a:t>
            </a:r>
            <a:r>
              <a:rPr lang="pl-PL" dirty="0"/>
              <a:t> )</a:t>
            </a:r>
          </a:p>
          <a:p>
            <a:r>
              <a:rPr lang="pl-PL" dirty="0"/>
              <a:t>Niemożność bycia sędzią we własnej sprawie, </a:t>
            </a:r>
            <a:r>
              <a:rPr lang="pl-PL" dirty="0" err="1"/>
              <a:t>litispendencja</a:t>
            </a:r>
            <a:r>
              <a:rPr lang="pl-PL" dirty="0"/>
              <a:t> [zawisłość sporu], zasada iż strony nie mogą podejmować czynności w celu przeszkodzenia skuteczności przyszłego rozstrzygnięcia sądowego (</a:t>
            </a:r>
            <a:r>
              <a:rPr lang="pl-PL" dirty="0" err="1"/>
              <a:t>Brownlie</a:t>
            </a:r>
            <a:r>
              <a:rPr lang="pl-PL" dirty="0"/>
              <a:t>, op. cit., s. 36)</a:t>
            </a:r>
          </a:p>
        </p:txBody>
      </p:sp>
    </p:spTree>
    <p:extLst>
      <p:ext uri="{BB962C8B-B14F-4D97-AF65-F5344CB8AC3E}">
        <p14:creationId xmlns:p14="http://schemas.microsoft.com/office/powerpoint/2010/main" val="2798968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Art. 38 ust. 1 lit. d : </a:t>
            </a:r>
            <a:r>
              <a:rPr lang="pl-PL" b="1" dirty="0"/>
              <a:t>z zastrzeżeniem postanowień artykułu 59 [</a:t>
            </a:r>
            <a:r>
              <a:rPr lang="pl-PL" dirty="0"/>
              <a:t>Wyrok sądu wiąże tylko strony będące w sporze i tylko w stosunku do danego sporu]</a:t>
            </a:r>
            <a:r>
              <a:rPr lang="pl-PL" b="1" dirty="0"/>
              <a:t>, wyroki sądowe </a:t>
            </a:r>
            <a:r>
              <a:rPr lang="pl-PL" dirty="0"/>
              <a:t>tudzież zdania najznakomitszych znawców prawa publicznego różnych narodów</a:t>
            </a:r>
            <a:r>
              <a:rPr lang="pl-PL" b="1" dirty="0"/>
              <a:t>, jako środek pomocniczy do stwierdzania przepisów prawnych</a:t>
            </a:r>
          </a:p>
          <a:p>
            <a:r>
              <a:rPr lang="pl-PL" dirty="0"/>
              <a:t>Pomocnicze źródło prawa, w tym sensie, że może stanowić dowód na istnienie normy prawnej (</a:t>
            </a:r>
            <a:r>
              <a:rPr lang="pl-PL" dirty="0" err="1"/>
              <a:t>Brownlie</a:t>
            </a:r>
            <a:r>
              <a:rPr lang="pl-PL" dirty="0"/>
              <a:t>, op. cit., s.37)</a:t>
            </a:r>
          </a:p>
          <a:p>
            <a:r>
              <a:rPr lang="pl-PL" dirty="0"/>
              <a:t>Nie istnieje doktryna precedensu przed MTS (art. 59 Statutu, </a:t>
            </a:r>
            <a:r>
              <a:rPr lang="pl-PL" dirty="0" err="1"/>
              <a:t>Brownlie</a:t>
            </a:r>
            <a:r>
              <a:rPr lang="pl-PL" dirty="0"/>
              <a:t>, s. 38)</a:t>
            </a:r>
          </a:p>
          <a:p>
            <a:r>
              <a:rPr lang="pl-PL" dirty="0"/>
              <a:t>Podwójne rozumienie wyroku - </a:t>
            </a:r>
          </a:p>
          <a:p>
            <a:r>
              <a:rPr lang="pl-PL" dirty="0"/>
              <a:t>W doktrynie uznaje się, że art. 38 ust. 1 lit. d statutu MTS nie jest ograniczony do wyroków MTS, ale odnosi się do wyroków jako takich – MTS, arbitrażu międzynarodowego, sądów międzynarodowych wyspecjalizowanych (np. MTK), a nawet sądów krajowych (</a:t>
            </a:r>
            <a:r>
              <a:rPr lang="pl-PL" dirty="0" err="1"/>
              <a:t>Brownlie</a:t>
            </a:r>
            <a:r>
              <a:rPr lang="pl-PL" dirty="0"/>
              <a:t>, s. 41)</a:t>
            </a:r>
          </a:p>
          <a:p>
            <a:r>
              <a:rPr lang="pl-PL" dirty="0"/>
              <a:t>Orzeczenie sądu międzynarodowego ma charakter prawotwórczy, o ile w sposób systemowo trafny identyfikuje treści i formy charakteryzujące zasady ogólne prawa jako nośniki wartości, które z kolei przekładają się na normy bądź ich dalsze, inferencyjne rozwinięcie w zgodzie z istotą międzynarodowego ładu prawnego (A. Kozłowski, op. cit., s. 233)</a:t>
            </a:r>
          </a:p>
        </p:txBody>
      </p:sp>
    </p:spTree>
    <p:extLst>
      <p:ext uri="{BB962C8B-B14F-4D97-AF65-F5344CB8AC3E}">
        <p14:creationId xmlns:p14="http://schemas.microsoft.com/office/powerpoint/2010/main" val="130142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Art. 38 ust. 1 lit. d : z zastrzeżeniem postanowień artykułu 59 [Wyrok sądu wiąże tylko strony będące w sporze i tylko w stosunku do danego sporu], wyroki sądowe tudzież </a:t>
            </a:r>
            <a:r>
              <a:rPr lang="pl-PL" b="1" dirty="0"/>
              <a:t>zdania najznakomitszych znawców prawa publicznego różnych narodów, jako środek pomocniczy do stwierdzania przepisów prawnych</a:t>
            </a:r>
          </a:p>
          <a:p>
            <a:r>
              <a:rPr lang="pl-PL" dirty="0"/>
              <a:t>Kolejne źródło pomocnicze to doktryna</a:t>
            </a:r>
          </a:p>
          <a:p>
            <a:r>
              <a:rPr lang="pl-PL" dirty="0"/>
              <a:t>Doktryna ma to do siebie, że w toku swoich prac i sporów przedstawia sposób rozumienia prawa, a więc może posłużyć do poznania, wyjaśnienia albo rekomendowania rozwoju de lege </a:t>
            </a:r>
            <a:r>
              <a:rPr lang="pl-PL" dirty="0" err="1"/>
              <a:t>ferenda</a:t>
            </a:r>
            <a:r>
              <a:rPr lang="pl-PL" dirty="0"/>
              <a:t> tego prawa; uznaje się raczej, że nie jest ona elementem bezpośrednio prawotwórczym (por. A. </a:t>
            </a:r>
            <a:r>
              <a:rPr lang="pl-PL" dirty="0" err="1"/>
              <a:t>Wnukiewicz</a:t>
            </a:r>
            <a:r>
              <a:rPr lang="pl-PL" dirty="0"/>
              <a:t>-Kozłowska, Doktryna jako źródło prawa międzynarodowego, Wrocław 2016, s. 344 [w:] J. Kolasa (red.), op. cit.</a:t>
            </a:r>
          </a:p>
          <a:p>
            <a:r>
              <a:rPr lang="pl-PL" dirty="0"/>
              <a:t>Nie bardzo wiadomo, kto jest najznakomitszym znawcą prawa publicznego różnych narodów, a w samej doktrynie może być niezręczna konsternacja w tym przedmiocie</a:t>
            </a:r>
          </a:p>
          <a:p>
            <a:r>
              <a:rPr lang="pl-PL" dirty="0"/>
              <a:t>Liczba </a:t>
            </a:r>
            <a:r>
              <a:rPr lang="pl-PL" dirty="0" err="1"/>
              <a:t>cytowań</a:t>
            </a:r>
            <a:r>
              <a:rPr lang="pl-PL" dirty="0"/>
              <a:t> danego podmiotu w orzecznictwie MTS (powyżej 80, w kolejności cytacji): KPM, S. </a:t>
            </a:r>
            <a:r>
              <a:rPr lang="pl-PL" dirty="0" err="1"/>
              <a:t>Rosenne</a:t>
            </a:r>
            <a:r>
              <a:rPr lang="pl-PL" dirty="0"/>
              <a:t>, H. </a:t>
            </a:r>
            <a:r>
              <a:rPr lang="pl-PL" dirty="0" err="1"/>
              <a:t>Lauterpacht</a:t>
            </a:r>
            <a:r>
              <a:rPr lang="pl-PL" dirty="0"/>
              <a:t>, Instytut Prawa Międzynarodowego, G. </a:t>
            </a:r>
            <a:r>
              <a:rPr lang="pl-PL" dirty="0" err="1"/>
              <a:t>Fitzmaurice</a:t>
            </a:r>
            <a:r>
              <a:rPr lang="pl-PL" dirty="0"/>
              <a:t>, L. </a:t>
            </a:r>
            <a:r>
              <a:rPr lang="pl-PL" dirty="0" err="1"/>
              <a:t>Oppenheim</a:t>
            </a:r>
            <a:r>
              <a:rPr lang="pl-PL" dirty="0"/>
              <a:t> z jego podręcznikiem, M. Hudson, C. de </a:t>
            </a:r>
            <a:r>
              <a:rPr lang="pl-PL" dirty="0" err="1"/>
              <a:t>Visscher</a:t>
            </a:r>
            <a:r>
              <a:rPr lang="pl-PL" dirty="0"/>
              <a:t> (A. </a:t>
            </a:r>
            <a:r>
              <a:rPr lang="pl-PL" dirty="0" err="1"/>
              <a:t>Wnukiewicz</a:t>
            </a:r>
            <a:r>
              <a:rPr lang="pl-PL" dirty="0"/>
              <a:t>-Kozłowska, op. cit., s. 372, za M. </a:t>
            </a:r>
            <a:r>
              <a:rPr lang="pl-PL" dirty="0" err="1"/>
              <a:t>Peile’em</a:t>
            </a:r>
            <a:r>
              <a:rPr lang="pl-PL" dirty="0"/>
              <a:t>)</a:t>
            </a:r>
          </a:p>
        </p:txBody>
      </p:sp>
    </p:spTree>
    <p:extLst>
      <p:ext uri="{BB962C8B-B14F-4D97-AF65-F5344CB8AC3E}">
        <p14:creationId xmlns:p14="http://schemas.microsoft.com/office/powerpoint/2010/main" val="3890260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normAutofit lnSpcReduction="10000"/>
          </a:bodyPr>
          <a:lstStyle/>
          <a:p>
            <a:r>
              <a:rPr lang="pl-PL" dirty="0"/>
              <a:t>Akty jednostronne – niewymienione w statucie MTS</a:t>
            </a:r>
          </a:p>
          <a:p>
            <a:r>
              <a:rPr lang="pl-PL" dirty="0"/>
              <a:t>Akty państwowe jednostronne autonomiczne</a:t>
            </a:r>
          </a:p>
          <a:p>
            <a:r>
              <a:rPr lang="en-US" dirty="0"/>
              <a:t> </a:t>
            </a:r>
            <a:r>
              <a:rPr lang="pl-PL" dirty="0"/>
              <a:t>Australia </a:t>
            </a:r>
            <a:r>
              <a:rPr lang="pl-PL" dirty="0" err="1"/>
              <a:t>pko</a:t>
            </a:r>
            <a:r>
              <a:rPr lang="pl-PL" dirty="0"/>
              <a:t> Francji (Testy nuklearne, 1974, MTS, pkt 46: „(…) </a:t>
            </a:r>
            <a:r>
              <a:rPr lang="en-US" i="1" dirty="0"/>
              <a:t>Trust  and  confidence  are  inherent  in  international  cooperation,  in  particular  in  an  age  when  this  </a:t>
            </a:r>
            <a:r>
              <a:rPr lang="pl-PL" i="1" dirty="0"/>
              <a:t>co</a:t>
            </a:r>
            <a:r>
              <a:rPr lang="en-US" i="1" dirty="0"/>
              <a:t>operation  in  many  fields  is  becoming  increasingly  essential.  Just  as  the  very  rule  of  </a:t>
            </a:r>
            <a:r>
              <a:rPr lang="en-US" i="1" dirty="0" err="1"/>
              <a:t>pacta</a:t>
            </a:r>
            <a:r>
              <a:rPr lang="en-US" i="1" dirty="0"/>
              <a:t>  </a:t>
            </a:r>
            <a:r>
              <a:rPr lang="en-US" i="1" dirty="0" err="1"/>
              <a:t>sunt</a:t>
            </a:r>
            <a:r>
              <a:rPr lang="en-US" i="1" dirty="0"/>
              <a:t>  </a:t>
            </a:r>
            <a:r>
              <a:rPr lang="en-US" i="1" dirty="0" err="1"/>
              <a:t>servanda</a:t>
            </a:r>
            <a:r>
              <a:rPr lang="en-US" i="1" dirty="0"/>
              <a:t> in  the  law  of  treaties  is based  on  good  faith,  so also  is the  binding  character  of  an  international  obligation  assumed  by  unilateral  declaration.  Thus  interested  States  may  take  cognizance  of  unilateral  declarations  and  place  confidence  in  them,  and  are  entitled  to  require  that  the  obligation  thus  created  be  respected</a:t>
            </a:r>
            <a:r>
              <a:rPr lang="pl-PL" i="1" dirty="0"/>
              <a:t>”</a:t>
            </a:r>
            <a:r>
              <a:rPr lang="en-US" i="1" dirty="0"/>
              <a:t>. </a:t>
            </a:r>
            <a:endParaRPr lang="pl-PL" i="1" dirty="0"/>
          </a:p>
          <a:p>
            <a:r>
              <a:rPr lang="pl-PL" dirty="0"/>
              <a:t>W doktrynie odnotowuje się, że „źródło wiążących zobowiązań” i źródło prawa międzynarodowego nie są tym samym, według niektórych (por. P. Saganek, Akty jednostronne państw a problematyka źródeł prawa międzynarodowego [w:] B. Mielnik (red.), Z problematyki źródeł prawa międzynarodowego, Wrocław 2017, s.68); sam ów autor wskazuje, że na obecnym etapie nie sposób odmawiać wszystkim aktom jednostronnym charakteru źródeł prawa międzynarodowego (s. 87)</a:t>
            </a:r>
          </a:p>
          <a:p>
            <a:r>
              <a:rPr lang="pl-PL" dirty="0"/>
              <a:t>J. Kolasa odnotowuje trzy rodzaje autonomicznych aktów jednostronnych, które wywierają „źródłowe” skutki prawne : przyrzeczenie, zrzeczenie się i zachowanie się tworzące uprawnienia (np. zasiedzenie), J. Kolasa, Charakter prawny aktu unilateralnego państwa [w:] tenże (red) </a:t>
            </a:r>
            <a:r>
              <a:rPr lang="pl-PL" dirty="0" err="1"/>
              <a:t>op</a:t>
            </a:r>
            <a:r>
              <a:rPr lang="pl-PL" dirty="0"/>
              <a:t> </a:t>
            </a:r>
            <a:r>
              <a:rPr lang="pl-PL" dirty="0" err="1"/>
              <a:t>cit</a:t>
            </a:r>
            <a:r>
              <a:rPr lang="pl-PL" dirty="0"/>
              <a:t>, s. 92-93</a:t>
            </a:r>
          </a:p>
          <a:p>
            <a:r>
              <a:rPr lang="pl-PL" dirty="0"/>
              <a:t>Pochodzenie od kompetentnego organu państwowego, cel i treść nie mogą być sprzeczne z </a:t>
            </a:r>
            <a:r>
              <a:rPr lang="pl-PL" dirty="0" err="1"/>
              <a:t>pmp</a:t>
            </a:r>
            <a:r>
              <a:rPr lang="pl-PL" dirty="0"/>
              <a:t>, wyraźne wyrażenie intencji, w formie dostępnej dla adresatów – warunki ważności aktu jednostronnego autonomicznego (ibidem, s.110) </a:t>
            </a:r>
          </a:p>
        </p:txBody>
      </p:sp>
    </p:spTree>
    <p:extLst>
      <p:ext uri="{BB962C8B-B14F-4D97-AF65-F5344CB8AC3E}">
        <p14:creationId xmlns:p14="http://schemas.microsoft.com/office/powerpoint/2010/main" val="2987854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Akty jednostronne organizacji międzynarodowych</a:t>
            </a:r>
          </a:p>
          <a:p>
            <a:r>
              <a:rPr lang="pl-PL" dirty="0"/>
              <a:t>Uchwały organizacji międzynarodowych nie są bezpośrednim wyrazem woli ich państw członkowskich; tym ostatnim jest ich zgoda na traktat tworzący organizację (por. B. Krzan, Akty jednostronne organizacji międzynarodowych [w:] J. Kolasa (red)., s.121)</a:t>
            </a:r>
          </a:p>
          <a:p>
            <a:r>
              <a:rPr lang="pl-PL" dirty="0"/>
              <a:t>Uchwały organizacji międzynarodowych nie są wymienione w art. 38 statutu MTS</a:t>
            </a:r>
          </a:p>
          <a:p>
            <a:r>
              <a:rPr lang="pl-PL" dirty="0"/>
              <a:t>Zdolność wywołania wiążącego skutku przez uchwałę organizacji to wyjątek; zasadniczo są to akty niewiążące; wskazanie na koncepcję </a:t>
            </a:r>
            <a:r>
              <a:rPr lang="pl-PL" dirty="0" err="1"/>
              <a:t>contracting</a:t>
            </a:r>
            <a:r>
              <a:rPr lang="pl-PL" dirty="0"/>
              <a:t> out (państwo – członek organizacji zgłasza sprzeciw co do uchwały, w braku sprzeciwu uchwała jest wiążąca; B. Krzan, op. cit. s. 149-151)</a:t>
            </a:r>
          </a:p>
          <a:p>
            <a:r>
              <a:rPr lang="pl-PL" dirty="0"/>
              <a:t>Uchwały, które stanowią interpretację innych norm prawa międzynarodowego, w sposób abstrakcyjno-generalny : </a:t>
            </a:r>
            <a:r>
              <a:rPr lang="en-US" dirty="0"/>
              <a:t>Declaration on Principles of International Law concerning Friendly Relations and Co-operation among States in accordance with the Charter of the United Nations </a:t>
            </a:r>
            <a:r>
              <a:rPr lang="pl-PL" dirty="0"/>
              <a:t>[Deklaracja zasad prawa międzynarodowego, dotycząca przyjaznych stosunków i współpracy pomiędzy państwami zgodnie z Kartą Narodów Zjednoczonych], 24.10.1970, </a:t>
            </a:r>
            <a:r>
              <a:rPr lang="pl-PL" dirty="0">
                <a:hlinkClick r:id="rId2"/>
              </a:rPr>
              <a:t>http://www.un-documents.net/a25r2625.htm</a:t>
            </a:r>
            <a:r>
              <a:rPr lang="pl-PL" dirty="0"/>
              <a:t>; jednogłośnie przyjęta przez ZO ONZ</a:t>
            </a:r>
          </a:p>
          <a:p>
            <a:r>
              <a:rPr lang="pl-PL" dirty="0"/>
              <a:t>Rezolucje RB ONZ</a:t>
            </a:r>
          </a:p>
          <a:p>
            <a:endParaRPr lang="pl-PL" dirty="0"/>
          </a:p>
          <a:p>
            <a:pPr marL="0" indent="0">
              <a:buNone/>
            </a:pPr>
            <a:r>
              <a:rPr lang="pl-PL" dirty="0"/>
              <a:t>Prawo Unii to insza inszość</a:t>
            </a:r>
          </a:p>
        </p:txBody>
      </p:sp>
    </p:spTree>
    <p:extLst>
      <p:ext uri="{BB962C8B-B14F-4D97-AF65-F5344CB8AC3E}">
        <p14:creationId xmlns:p14="http://schemas.microsoft.com/office/powerpoint/2010/main" val="294501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Katalog źródeł prawa międzynarodowego – jak już wiadomo – obejmuje umowy międzynarodowe, ale umowy międzynarodowe nie są jedynym źródłem tego prawa</a:t>
            </a:r>
          </a:p>
          <a:p>
            <a:r>
              <a:rPr lang="pl-PL" dirty="0"/>
              <a:t>Niektóre nie-umowne źródła prawa są wymienione w art. 38 Statutu MTS; jest to katalog niezupełny</a:t>
            </a:r>
          </a:p>
          <a:p>
            <a:r>
              <a:rPr lang="pl-PL" dirty="0"/>
              <a:t>1. Trybunał, którego zadaniem jest orzekać na podstawie prawa międzynarodowego w sporach, które będą mu przekazane, będzie stosował:</a:t>
            </a:r>
          </a:p>
          <a:p>
            <a:r>
              <a:rPr lang="pl-PL" dirty="0"/>
              <a:t>a) konwencje międzynarodowe, bądź ogólne, bądź specjalne, ustalające reguły, wyraźnie uznane przez państwa spór wiodące;</a:t>
            </a:r>
          </a:p>
          <a:p>
            <a:r>
              <a:rPr lang="pl-PL" b="1" dirty="0"/>
              <a:t>b) zwyczaj międzynarodowy, jako dowód istnienia powszechnej praktyki, przyjętej jako prawo;</a:t>
            </a:r>
          </a:p>
          <a:p>
            <a:r>
              <a:rPr lang="pl-PL" b="1" dirty="0"/>
              <a:t>c) zasady ogólne prawa, uznane przez narody cywilizowane;</a:t>
            </a:r>
          </a:p>
          <a:p>
            <a:r>
              <a:rPr lang="pl-PL" b="1" dirty="0"/>
              <a:t>d) z zastrzeżeniem postanowień artykułu 59 [</a:t>
            </a:r>
            <a:r>
              <a:rPr lang="pl-PL" dirty="0"/>
              <a:t>Wyrok sądu wiąże tylko strony będące w sporze i tylko w stosunku do danego sporu]</a:t>
            </a:r>
            <a:r>
              <a:rPr lang="pl-PL" b="1" dirty="0"/>
              <a:t>, wyroki sądowe tudzież zdania najznakomitszych znawców prawa publicznego różnych narodów, jako środek pomocniczy do stwierdzania przepisów prawnych.</a:t>
            </a:r>
          </a:p>
          <a:p>
            <a:r>
              <a:rPr lang="pl-PL" dirty="0"/>
              <a:t>2. Postanowienie niniejsze nie stanowi przeszkody, aby Trybunał mógł orzekać ex aequo et bono, o ile strony na to zgadzają się.</a:t>
            </a:r>
          </a:p>
        </p:txBody>
      </p:sp>
    </p:spTree>
    <p:extLst>
      <p:ext uri="{BB962C8B-B14F-4D97-AF65-F5344CB8AC3E}">
        <p14:creationId xmlns:p14="http://schemas.microsoft.com/office/powerpoint/2010/main" val="2618298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Inne źródła : prawo krajowe ?</a:t>
            </a:r>
          </a:p>
          <a:p>
            <a:r>
              <a:rPr lang="pl-PL" dirty="0"/>
              <a:t>Zasadniczo i klasycznie, prawo krajowe jest uważane za fakt podlegający ustaleniu przed sądem międzynarodowym, a nie prawo, które podlega zastosowaniu przez sąd</a:t>
            </a:r>
          </a:p>
          <a:p>
            <a:r>
              <a:rPr lang="pl-PL" dirty="0"/>
              <a:t>STSM, </a:t>
            </a:r>
            <a:r>
              <a:rPr lang="pl-PL" i="1" dirty="0"/>
              <a:t>Fabryka Chorzowska (1926)</a:t>
            </a:r>
            <a:r>
              <a:rPr lang="pl-PL" dirty="0"/>
              <a:t>, za B. Mielnik, Prawo wewnętrzne jako źródło prawa międzynarodowego [w:] J. Kolasa (red.), op. cit., s. 267: „Z punktu widzenia prawa międzynarodowego i Trybunału (STSM), który jest jego organem, prawo wewnętrzne jest tylko faktem, który wyraża wolę i tworzy aktywność państwa, w tym samym wymiarze, jak czynią to decyzje prawne i środki administracyjne”.</a:t>
            </a:r>
          </a:p>
          <a:p>
            <a:r>
              <a:rPr lang="pl-PL" dirty="0"/>
              <a:t>Można odnotować, że jednostronny autonomiczny akt państwa, a więc źródło prawa międzynarodowego, może mieć formę jakiegoś rodzaju aktu prawa krajowego (nie zawsze i nie należy tego traktować na wyrost, zob. B. Mielnik, op. cit., s. 332).</a:t>
            </a:r>
          </a:p>
          <a:p>
            <a:r>
              <a:rPr lang="pl-PL" dirty="0"/>
              <a:t>Prawa krajowe źródłem/katalizatorem ogólnych zasad prawa </a:t>
            </a:r>
          </a:p>
          <a:p>
            <a:r>
              <a:rPr lang="pl-PL" dirty="0"/>
              <a:t>Prawo krajowe katalizatorem późniejszych norm prawa międzynarodowego (por. co do norm względem szelfu kontynentalnego, B. Mielnik, op. cit., s. 326)</a:t>
            </a:r>
          </a:p>
          <a:p>
            <a:r>
              <a:rPr lang="pl-PL" dirty="0"/>
              <a:t>Prawo krajowe jako możliwy materiał dla usus przy międzynarodowym prawie zwyczajowym</a:t>
            </a:r>
          </a:p>
        </p:txBody>
      </p:sp>
    </p:spTree>
    <p:extLst>
      <p:ext uri="{BB962C8B-B14F-4D97-AF65-F5344CB8AC3E}">
        <p14:creationId xmlns:p14="http://schemas.microsoft.com/office/powerpoint/2010/main" val="2844321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Inne potencjalne źródła prawa międzynarodowego</a:t>
            </a:r>
          </a:p>
          <a:p>
            <a:r>
              <a:rPr lang="pl-PL" dirty="0"/>
              <a:t>Lex </a:t>
            </a:r>
            <a:r>
              <a:rPr lang="pl-PL" dirty="0" err="1"/>
              <a:t>mercatoria</a:t>
            </a:r>
            <a:r>
              <a:rPr lang="pl-PL" dirty="0"/>
              <a:t> – zbiór norm prawa handlowego (kupieckiego), który ma charakter transgraniczny; uważa się, że jest odrębny od praw wewnętrznych, ale jest tworzony przez podmioty prywatne (transgraniczne przedsiębiorstwa; por. B. </a:t>
            </a:r>
            <a:r>
              <a:rPr lang="pl-PL" dirty="0" err="1"/>
              <a:t>Ziemblicki</a:t>
            </a:r>
            <a:r>
              <a:rPr lang="pl-PL" dirty="0"/>
              <a:t>, Lex </a:t>
            </a:r>
            <a:r>
              <a:rPr lang="pl-PL" dirty="0" err="1"/>
              <a:t>mercatoria</a:t>
            </a:r>
            <a:r>
              <a:rPr lang="pl-PL" dirty="0"/>
              <a:t> jako prawo właściwe do rozstrzygnięcia sporu [w:] B. Mielnik (red.), </a:t>
            </a:r>
            <a:r>
              <a:rPr lang="pl-PL" dirty="0" err="1"/>
              <a:t>op</a:t>
            </a:r>
            <a:r>
              <a:rPr lang="pl-PL" dirty="0"/>
              <a:t> </a:t>
            </a:r>
            <a:r>
              <a:rPr lang="pl-PL" dirty="0" err="1"/>
              <a:t>cit</a:t>
            </a:r>
            <a:r>
              <a:rPr lang="pl-PL" dirty="0"/>
              <a:t>, s. 125)</a:t>
            </a:r>
          </a:p>
          <a:p>
            <a:r>
              <a:rPr lang="pl-PL" dirty="0" err="1"/>
              <a:t>Soft</a:t>
            </a:r>
            <a:r>
              <a:rPr lang="pl-PL" dirty="0"/>
              <a:t> law międzynarodowe – dokumenty tworzone przez państwa i podmioty niepaństwowe w kontekście prawa międzynarodowego, niemające mocy wiążącej</a:t>
            </a:r>
          </a:p>
          <a:p>
            <a:r>
              <a:rPr lang="pl-PL" dirty="0"/>
              <a:t>Słuszność / zasada słuszności / equity – ogólna zasada w rozumieniu art. 38 ust. 1 lit. c statutu MTS (E. Lis, Zasada słuszności w prawie międzynarodowym [w:] B. Mielnik (red.), </a:t>
            </a:r>
            <a:r>
              <a:rPr lang="pl-PL" dirty="0" err="1"/>
              <a:t>op</a:t>
            </a:r>
            <a:r>
              <a:rPr lang="pl-PL" dirty="0"/>
              <a:t> </a:t>
            </a:r>
            <a:r>
              <a:rPr lang="pl-PL" dirty="0" err="1"/>
              <a:t>cit</a:t>
            </a:r>
            <a:r>
              <a:rPr lang="pl-PL" dirty="0"/>
              <a:t>, s. 44), albo i nie (</a:t>
            </a:r>
            <a:r>
              <a:rPr lang="pl-PL" dirty="0" err="1"/>
              <a:t>Brownlie</a:t>
            </a:r>
            <a:r>
              <a:rPr lang="pl-PL" dirty="0"/>
              <a:t>, s. 44)</a:t>
            </a:r>
          </a:p>
          <a:p>
            <a:r>
              <a:rPr lang="pl-PL" dirty="0"/>
              <a:t>Prace Komisji Prawa Międzynarodowego (</a:t>
            </a:r>
            <a:r>
              <a:rPr lang="pl-PL" dirty="0">
                <a:hlinkClick r:id="rId2"/>
              </a:rPr>
              <a:t>http://legal.un.org/ilc/</a:t>
            </a:r>
            <a:r>
              <a:rPr lang="pl-PL" dirty="0"/>
              <a:t>), organu powołanego przez ZO ONZ, najpoczytniejszego w cytacjach MTS – analogiczność do doktryny</a:t>
            </a:r>
          </a:p>
        </p:txBody>
      </p:sp>
    </p:spTree>
    <p:extLst>
      <p:ext uri="{BB962C8B-B14F-4D97-AF65-F5344CB8AC3E}">
        <p14:creationId xmlns:p14="http://schemas.microsoft.com/office/powerpoint/2010/main" val="1225590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713064" y="2625753"/>
            <a:ext cx="11048301" cy="3611461"/>
          </a:xfrm>
        </p:spPr>
        <p:txBody>
          <a:bodyPr/>
          <a:lstStyle/>
          <a:p>
            <a:r>
              <a:rPr lang="pl-PL" b="1" dirty="0"/>
              <a:t>Dziękuję za uwagę</a:t>
            </a:r>
          </a:p>
        </p:txBody>
      </p:sp>
    </p:spTree>
    <p:extLst>
      <p:ext uri="{BB962C8B-B14F-4D97-AF65-F5344CB8AC3E}">
        <p14:creationId xmlns:p14="http://schemas.microsoft.com/office/powerpoint/2010/main" val="2799861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Nieumowne źródła prawa międzynarodowego publicznego można podzielić na następujące przykłady źródeł:</a:t>
            </a:r>
          </a:p>
          <a:p>
            <a:pPr lvl="1"/>
            <a:r>
              <a:rPr lang="pl-PL" dirty="0"/>
              <a:t>Międzynarodowe prawo zwyczajowe</a:t>
            </a:r>
          </a:p>
          <a:p>
            <a:pPr lvl="1"/>
            <a:r>
              <a:rPr lang="pl-PL" dirty="0"/>
              <a:t>Ogólne zasady prawa międzynarodowego</a:t>
            </a:r>
          </a:p>
          <a:p>
            <a:pPr lvl="1"/>
            <a:r>
              <a:rPr lang="pl-PL" dirty="0"/>
              <a:t>Orzecznictwo sądów międzynarodowych</a:t>
            </a:r>
          </a:p>
          <a:p>
            <a:pPr lvl="1"/>
            <a:r>
              <a:rPr lang="pl-PL" dirty="0"/>
              <a:t>Doktryna</a:t>
            </a:r>
          </a:p>
          <a:p>
            <a:pPr lvl="1"/>
            <a:r>
              <a:rPr lang="pl-PL" dirty="0"/>
              <a:t>Akty jednostronne jako źródło prawa międzynarodowego</a:t>
            </a:r>
          </a:p>
          <a:p>
            <a:pPr lvl="1"/>
            <a:r>
              <a:rPr lang="pl-PL" dirty="0"/>
              <a:t>Inne źródła prawa międzynarodowego publicznego – potencjalne przykłady</a:t>
            </a:r>
          </a:p>
          <a:p>
            <a:pPr lvl="2"/>
            <a:r>
              <a:rPr lang="pl-PL" dirty="0"/>
              <a:t>Prawo krajowe jako źródło prawa międzynarodowego publicznego (?) </a:t>
            </a:r>
          </a:p>
          <a:p>
            <a:pPr lvl="2"/>
            <a:r>
              <a:rPr lang="pl-PL" dirty="0"/>
              <a:t>Lex </a:t>
            </a:r>
            <a:r>
              <a:rPr lang="pl-PL" dirty="0" err="1"/>
              <a:t>mercatoria</a:t>
            </a:r>
            <a:r>
              <a:rPr lang="pl-PL" dirty="0"/>
              <a:t> (?)</a:t>
            </a:r>
          </a:p>
          <a:p>
            <a:pPr lvl="2"/>
            <a:r>
              <a:rPr lang="pl-PL" dirty="0" err="1"/>
              <a:t>Soft</a:t>
            </a:r>
            <a:r>
              <a:rPr lang="pl-PL" dirty="0"/>
              <a:t> law (?)</a:t>
            </a:r>
          </a:p>
          <a:p>
            <a:pPr lvl="2"/>
            <a:r>
              <a:rPr lang="pl-PL" dirty="0"/>
              <a:t>Słuszność/zasady słuszności/</a:t>
            </a:r>
            <a:r>
              <a:rPr lang="pl-PL" i="1" dirty="0"/>
              <a:t>[</a:t>
            </a:r>
            <a:r>
              <a:rPr lang="pl-PL" i="1" dirty="0" err="1"/>
              <a:t>principles</a:t>
            </a:r>
            <a:r>
              <a:rPr lang="pl-PL" i="1" dirty="0"/>
              <a:t> of]</a:t>
            </a:r>
            <a:r>
              <a:rPr lang="pl-PL" dirty="0"/>
              <a:t> </a:t>
            </a:r>
            <a:r>
              <a:rPr lang="pl-PL" i="1" dirty="0"/>
              <a:t>equity </a:t>
            </a:r>
            <a:r>
              <a:rPr lang="pl-PL" dirty="0"/>
              <a:t>(?)</a:t>
            </a:r>
          </a:p>
          <a:p>
            <a:pPr lvl="2"/>
            <a:r>
              <a:rPr lang="pl-PL" dirty="0"/>
              <a:t>Prace KPM (</a:t>
            </a:r>
            <a:r>
              <a:rPr lang="pl-PL" sz="1100" dirty="0"/>
              <a:t>?</a:t>
            </a:r>
            <a:r>
              <a:rPr lang="pl-PL" dirty="0"/>
              <a:t>)</a:t>
            </a:r>
          </a:p>
          <a:p>
            <a:pPr marL="914400" lvl="2" indent="0">
              <a:buNone/>
            </a:pPr>
            <a:endParaRPr lang="pl-PL" dirty="0"/>
          </a:p>
          <a:p>
            <a:pPr marL="0" indent="0">
              <a:buNone/>
            </a:pPr>
            <a:endParaRPr lang="pl-PL" dirty="0"/>
          </a:p>
        </p:txBody>
      </p:sp>
    </p:spTree>
    <p:extLst>
      <p:ext uri="{BB962C8B-B14F-4D97-AF65-F5344CB8AC3E}">
        <p14:creationId xmlns:p14="http://schemas.microsoft.com/office/powerpoint/2010/main" val="3506361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Międzynarodowe prawo zwyczajowe (</a:t>
            </a:r>
            <a:r>
              <a:rPr lang="pl-PL" i="1" dirty="0" err="1"/>
              <a:t>customary</a:t>
            </a:r>
            <a:r>
              <a:rPr lang="pl-PL" i="1" dirty="0"/>
              <a:t> </a:t>
            </a:r>
            <a:r>
              <a:rPr lang="pl-PL" i="1" dirty="0" err="1"/>
              <a:t>international</a:t>
            </a:r>
            <a:r>
              <a:rPr lang="pl-PL" i="1" dirty="0"/>
              <a:t> law</a:t>
            </a:r>
            <a:r>
              <a:rPr lang="pl-PL" dirty="0"/>
              <a:t>) jest jednym z niekwestionowanych źródeł prawa międzynarodowego publicznego</a:t>
            </a:r>
          </a:p>
          <a:p>
            <a:r>
              <a:rPr lang="pl-PL" dirty="0"/>
              <a:t>Jest ono wymienione wprost w art. 38 ust. 1 lit. b Statutu MTS, przy czym przepis ten powinien być wykładany w określony sposób</a:t>
            </a:r>
          </a:p>
          <a:p>
            <a:r>
              <a:rPr lang="pl-PL" dirty="0"/>
              <a:t>Aby zaistniała norma prawa międzynarodowego zwyczajowego, konieczne są dwa elementy</a:t>
            </a:r>
          </a:p>
          <a:p>
            <a:r>
              <a:rPr lang="pl-PL" dirty="0"/>
              <a:t>Praktyka (</a:t>
            </a:r>
            <a:r>
              <a:rPr lang="pl-PL" i="1" dirty="0"/>
              <a:t>usus</a:t>
            </a:r>
            <a:r>
              <a:rPr lang="pl-PL" dirty="0"/>
              <a:t>) państw (podmiotu prawa międzynarodowego), oraz</a:t>
            </a:r>
          </a:p>
          <a:p>
            <a:r>
              <a:rPr lang="pl-PL" dirty="0"/>
              <a:t>Uznanie praktyki za prawo (</a:t>
            </a:r>
            <a:r>
              <a:rPr lang="pl-PL" i="1" dirty="0"/>
              <a:t>opinio iuris </a:t>
            </a:r>
            <a:r>
              <a:rPr lang="pl-PL" i="1" dirty="0" err="1"/>
              <a:t>sive</a:t>
            </a:r>
            <a:r>
              <a:rPr lang="pl-PL" i="1" dirty="0"/>
              <a:t> </a:t>
            </a:r>
            <a:r>
              <a:rPr lang="pl-PL" i="1" dirty="0" err="1"/>
              <a:t>necessitatis</a:t>
            </a:r>
            <a:r>
              <a:rPr lang="pl-PL" dirty="0"/>
              <a:t>), tj. przekonanie, że praktyka jest prawnie wiążąca (B. Shaw, </a:t>
            </a:r>
            <a:r>
              <a:rPr lang="pl-PL" i="1" dirty="0"/>
              <a:t>International Law</a:t>
            </a:r>
            <a:r>
              <a:rPr lang="pl-PL" dirty="0"/>
              <a:t>, Cambridge 2014, s. 60)</a:t>
            </a:r>
          </a:p>
          <a:p>
            <a:r>
              <a:rPr lang="pl-PL" dirty="0"/>
              <a:t>Zwyczajowa praktyka bez uznania jej za prawo nie jest dowodem na istnienie normy prawa międzynarodowego; nie ma również normy prawa międzynarodowego, gdy nie ma praktyki</a:t>
            </a:r>
          </a:p>
          <a:p>
            <a:r>
              <a:rPr lang="pl-PL" dirty="0"/>
              <a:t>Międzynarodowe prawo zwyczajowe jest zdolne do bycia (z formalnoprawnego punktu widzenia) statusem normy </a:t>
            </a:r>
            <a:r>
              <a:rPr lang="pl-PL" dirty="0" err="1"/>
              <a:t>ius</a:t>
            </a:r>
            <a:r>
              <a:rPr lang="pl-PL" dirty="0"/>
              <a:t> </a:t>
            </a:r>
            <a:r>
              <a:rPr lang="pl-PL" dirty="0" err="1"/>
              <a:t>cogens</a:t>
            </a:r>
            <a:endParaRPr lang="pl-PL" dirty="0"/>
          </a:p>
          <a:p>
            <a:r>
              <a:rPr lang="pl-PL" i="1" dirty="0"/>
              <a:t>„</a:t>
            </a:r>
            <a:r>
              <a:rPr lang="en-US" i="1" dirty="0"/>
              <a:t>In the Court’s opinion, the prohibition of torture is part of customary international law and it has become a peremptory norm  (jus </a:t>
            </a:r>
            <a:r>
              <a:rPr lang="en-US" i="1" dirty="0" err="1"/>
              <a:t>cogens</a:t>
            </a:r>
            <a:r>
              <a:rPr lang="en-US" i="1" dirty="0"/>
              <a:t>)</a:t>
            </a:r>
            <a:r>
              <a:rPr lang="pl-PL" i="1" dirty="0"/>
              <a:t>” – </a:t>
            </a:r>
            <a:r>
              <a:rPr lang="pl-PL" dirty="0"/>
              <a:t>zakaz tortur, prócz regulacji umownej i statusu </a:t>
            </a:r>
            <a:r>
              <a:rPr lang="pl-PL" dirty="0" err="1"/>
              <a:t>ius</a:t>
            </a:r>
            <a:r>
              <a:rPr lang="pl-PL" dirty="0"/>
              <a:t> </a:t>
            </a:r>
            <a:r>
              <a:rPr lang="pl-PL" dirty="0" err="1"/>
              <a:t>cogens</a:t>
            </a:r>
            <a:r>
              <a:rPr lang="pl-PL" dirty="0"/>
              <a:t>, ma status międzynarodowego prawa zwyczajowego (</a:t>
            </a:r>
            <a:r>
              <a:rPr lang="pl-PL" dirty="0">
                <a:hlinkClick r:id="rId2"/>
              </a:rPr>
              <a:t>http://www.icj-cij.org/files/case-related/144/144-20120720-JUD-01-00-EN.pdf</a:t>
            </a:r>
            <a:r>
              <a:rPr lang="pl-PL" dirty="0"/>
              <a:t>, MTS, Belgia </a:t>
            </a:r>
            <a:r>
              <a:rPr lang="pl-PL" dirty="0" err="1"/>
              <a:t>pko</a:t>
            </a:r>
            <a:r>
              <a:rPr lang="pl-PL" dirty="0"/>
              <a:t> Senegalowi, pkt 99)</a:t>
            </a:r>
            <a:r>
              <a:rPr lang="en-US" dirty="0"/>
              <a:t>.</a:t>
            </a:r>
            <a:endParaRPr lang="pl-PL" dirty="0"/>
          </a:p>
        </p:txBody>
      </p:sp>
    </p:spTree>
    <p:extLst>
      <p:ext uri="{BB962C8B-B14F-4D97-AF65-F5344CB8AC3E}">
        <p14:creationId xmlns:p14="http://schemas.microsoft.com/office/powerpoint/2010/main" val="1644387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Istnienie międzynarodowego prawa zwyczajowego musi być dowiedzione, a więc musi być przedstawiony dowód na praktykę i opinio iuris</a:t>
            </a:r>
          </a:p>
          <a:p>
            <a:r>
              <a:rPr lang="pl-PL" i="1" dirty="0"/>
              <a:t>Belgia </a:t>
            </a:r>
            <a:r>
              <a:rPr lang="pl-PL" i="1" dirty="0" err="1"/>
              <a:t>pko</a:t>
            </a:r>
            <a:r>
              <a:rPr lang="pl-PL" i="1" dirty="0"/>
              <a:t> Senegalowi</a:t>
            </a:r>
            <a:r>
              <a:rPr lang="pl-PL" dirty="0"/>
              <a:t>, pkt 100:</a:t>
            </a:r>
          </a:p>
          <a:p>
            <a:r>
              <a:rPr lang="en-US" i="1" dirty="0"/>
              <a:t>That  prohibition  is  grounded  in  a  </a:t>
            </a:r>
            <a:r>
              <a:rPr lang="en-US" b="1" i="1" dirty="0"/>
              <a:t>widespread  international  practice   </a:t>
            </a:r>
            <a:r>
              <a:rPr lang="en-US" i="1" dirty="0"/>
              <a:t>and  on  the   </a:t>
            </a:r>
            <a:r>
              <a:rPr lang="en-US" b="1" i="1" dirty="0" err="1"/>
              <a:t>opinio</a:t>
            </a:r>
            <a:r>
              <a:rPr lang="en-US" b="1" i="1" dirty="0"/>
              <a:t>  juris  </a:t>
            </a:r>
            <a:r>
              <a:rPr lang="en-US" i="1" dirty="0"/>
              <a:t> of  States.  It  appears  in  </a:t>
            </a:r>
            <a:r>
              <a:rPr lang="en-US" b="1" i="1" dirty="0"/>
              <a:t>numerous  international   instruments of universal application </a:t>
            </a:r>
            <a:r>
              <a:rPr lang="en-US" i="1" dirty="0"/>
              <a:t>(in particular the Universal Declaration of Human Rights of 1948, the 1949 Geneva Conventions for the protection of war victims  ; the International Covenant on Civil and Political  Rights of 1966  ; General Assembly resolution 3452/30 of 9 December 1975  on  the  Protection  of  All  Persons  from  Being  Subjected  to  Torture  and   Other  Cruel,  Inhuman  or  Degrading  Treatment  or  Punishment),  and  it   has  been  introduced  into  the  domestic  law  of  almost  all  States   ;  finally,   acts of torture are regularly denounced within national and international  fora.</a:t>
            </a:r>
            <a:endParaRPr lang="pl-PL" i="1" dirty="0"/>
          </a:p>
          <a:p>
            <a:r>
              <a:rPr lang="pl-PL" i="1" dirty="0"/>
              <a:t>Elementy dowodowe wspierające istnienie praktyki i opinio iuris co do zakazu tortur:</a:t>
            </a:r>
          </a:p>
          <a:p>
            <a:pPr lvl="1"/>
            <a:r>
              <a:rPr lang="pl-PL" i="1" dirty="0"/>
              <a:t>Jak największa powszechność praktyki</a:t>
            </a:r>
          </a:p>
          <a:p>
            <a:pPr lvl="1"/>
            <a:r>
              <a:rPr lang="pl-PL" i="1" dirty="0"/>
              <a:t>Ujawnienie w aktach międzynarodowych powszechnego zastosowania, zwłaszcza w Powszechnej Deklaracji Praw Człowieka i Paktach Praw Człowieka</a:t>
            </a:r>
          </a:p>
          <a:p>
            <a:pPr lvl="1"/>
            <a:r>
              <a:rPr lang="pl-PL" i="1" dirty="0"/>
              <a:t>Ujawnienie w rezolucjach ZO ONZ</a:t>
            </a:r>
          </a:p>
          <a:p>
            <a:pPr lvl="1"/>
            <a:r>
              <a:rPr lang="pl-PL" i="1" dirty="0"/>
              <a:t>Wprowadzenie do praw krajowych prawie wszystkich państw</a:t>
            </a:r>
          </a:p>
          <a:p>
            <a:pPr lvl="1"/>
            <a:r>
              <a:rPr lang="pl-PL" i="1" dirty="0"/>
              <a:t>Akty tortur są regularnie potępianie na forach krajowych i międzynarodowych</a:t>
            </a:r>
          </a:p>
          <a:p>
            <a:pPr lvl="1"/>
            <a:endParaRPr lang="pl-PL" i="1" dirty="0"/>
          </a:p>
        </p:txBody>
      </p:sp>
    </p:spTree>
    <p:extLst>
      <p:ext uri="{BB962C8B-B14F-4D97-AF65-F5344CB8AC3E}">
        <p14:creationId xmlns:p14="http://schemas.microsoft.com/office/powerpoint/2010/main" val="895019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Zagadnienie natężenia praktyki (</a:t>
            </a:r>
            <a:r>
              <a:rPr lang="pl-PL" i="1" dirty="0"/>
              <a:t>usus</a:t>
            </a:r>
            <a:r>
              <a:rPr lang="pl-PL" dirty="0"/>
              <a:t>)</a:t>
            </a:r>
          </a:p>
          <a:p>
            <a:r>
              <a:rPr lang="pl-PL" dirty="0"/>
              <a:t>Art. 38 ust. 1 </a:t>
            </a:r>
            <a:r>
              <a:rPr lang="pl-PL" dirty="0" err="1"/>
              <a:t>lit.b</a:t>
            </a:r>
            <a:r>
              <a:rPr lang="pl-PL" dirty="0"/>
              <a:t> statutu literalnie wskazuje na konieczność „powszechnej” praktyki, co sugerowałoby, że praktyka powinna być powszechna wszędzie u wszystkich państw; </a:t>
            </a:r>
          </a:p>
          <a:p>
            <a:r>
              <a:rPr lang="pl-PL" dirty="0"/>
              <a:t>jest to nieprawidłowa wykładnia</a:t>
            </a:r>
          </a:p>
          <a:p>
            <a:r>
              <a:rPr lang="pl-PL" dirty="0"/>
              <a:t>Wymagane jest zamiast tego, aby praktyka była ustalona (</a:t>
            </a:r>
            <a:r>
              <a:rPr lang="pl-PL" i="1" dirty="0" err="1"/>
              <a:t>settled</a:t>
            </a:r>
            <a:r>
              <a:rPr lang="pl-PL" i="1" dirty="0"/>
              <a:t> </a:t>
            </a:r>
            <a:r>
              <a:rPr lang="pl-PL" i="1" dirty="0" err="1"/>
              <a:t>practice</a:t>
            </a:r>
            <a:r>
              <a:rPr lang="pl-PL" dirty="0"/>
              <a:t>)</a:t>
            </a:r>
          </a:p>
          <a:p>
            <a:r>
              <a:rPr lang="pl-PL" i="1" dirty="0"/>
              <a:t>„(…) </a:t>
            </a:r>
            <a:r>
              <a:rPr lang="en-US" i="1" dirty="0"/>
              <a:t>the Court must determine, in accordance with Article 38(1)(b)</a:t>
            </a:r>
            <a:r>
              <a:rPr lang="pl-PL" i="1" dirty="0"/>
              <a:t> </a:t>
            </a:r>
            <a:r>
              <a:rPr lang="en-US" i="1" dirty="0"/>
              <a:t>of its Statute, the  existence of “international custom, as evidence  of  a  general  practice  accepted  as  law” conferring immunity on States and, if so, what is the scope and extent of that immunity. To do so,  it must apply the criteria which it has repeatedly laid down for identifying  a  rule  of  customary international law.  In particular, as the Court made clear in the North</a:t>
            </a:r>
            <a:r>
              <a:rPr lang="pl-PL" i="1" dirty="0"/>
              <a:t> </a:t>
            </a:r>
            <a:r>
              <a:rPr lang="en-US" i="1" dirty="0"/>
              <a:t>Sea  Continental Shelf cases, the existence of a  rule  of   customary  international  law  requires  that there be “</a:t>
            </a:r>
            <a:r>
              <a:rPr lang="en-US" b="1" i="1" dirty="0"/>
              <a:t>a  settled  practice</a:t>
            </a:r>
            <a:r>
              <a:rPr lang="en-US" i="1" dirty="0"/>
              <a:t>” together  with </a:t>
            </a:r>
            <a:r>
              <a:rPr lang="en-US" i="1" dirty="0" err="1"/>
              <a:t>opinio</a:t>
            </a:r>
            <a:r>
              <a:rPr lang="en-US" i="1" dirty="0"/>
              <a:t>  juris</a:t>
            </a:r>
            <a:r>
              <a:rPr lang="pl-PL" i="1" dirty="0"/>
              <a:t> (…)”</a:t>
            </a:r>
          </a:p>
          <a:p>
            <a:r>
              <a:rPr lang="pl-PL" i="1" dirty="0"/>
              <a:t>MTS, 2012, Niemcy </a:t>
            </a:r>
            <a:r>
              <a:rPr lang="pl-PL" i="1" dirty="0" err="1"/>
              <a:t>pko</a:t>
            </a:r>
            <a:r>
              <a:rPr lang="pl-PL" i="1" dirty="0"/>
              <a:t> Włochom, </a:t>
            </a:r>
            <a:r>
              <a:rPr lang="pl-PL" dirty="0"/>
              <a:t>pkt 55, </a:t>
            </a:r>
            <a:r>
              <a:rPr lang="pl-PL" dirty="0">
                <a:hlinkClick r:id="rId2"/>
              </a:rPr>
              <a:t>http://www.icj-cij.org/files/case-related/143/143-20120203-JUD-01-00-EN.pdf</a:t>
            </a:r>
            <a:r>
              <a:rPr lang="pl-PL" dirty="0"/>
              <a:t> </a:t>
            </a:r>
          </a:p>
          <a:p>
            <a:r>
              <a:rPr lang="pl-PL" i="1" dirty="0"/>
              <a:t>(…) </a:t>
            </a:r>
            <a:r>
              <a:rPr lang="en-US" i="1" dirty="0"/>
              <a:t>the material of customary international  law is to be looked for primarily in the </a:t>
            </a:r>
            <a:r>
              <a:rPr lang="en-US" b="1" i="1" dirty="0"/>
              <a:t>actual practice</a:t>
            </a:r>
            <a:r>
              <a:rPr lang="pl-PL" b="1" i="1" dirty="0"/>
              <a:t> </a:t>
            </a:r>
            <a:r>
              <a:rPr lang="en-US" b="1" i="1" dirty="0"/>
              <a:t>and </a:t>
            </a:r>
            <a:r>
              <a:rPr lang="en-US" b="1" i="1" dirty="0" err="1"/>
              <a:t>opinio</a:t>
            </a:r>
            <a:r>
              <a:rPr lang="en-US" b="1" i="1" dirty="0"/>
              <a:t> juris</a:t>
            </a:r>
            <a:r>
              <a:rPr lang="pl-PL" b="1" i="1" dirty="0"/>
              <a:t> </a:t>
            </a:r>
            <a:r>
              <a:rPr lang="en-US" b="1" i="1" dirty="0"/>
              <a:t>of  States</a:t>
            </a:r>
            <a:r>
              <a:rPr lang="en-US" i="1" dirty="0"/>
              <a:t>,  even  though  multilateral  conventions  may  have  an  important role to play in recording and defining rules deriving from custom,  or indeed in developing them</a:t>
            </a:r>
            <a:r>
              <a:rPr lang="pl-PL" i="1" dirty="0"/>
              <a:t> (…) – tamże, Niemcy </a:t>
            </a:r>
            <a:r>
              <a:rPr lang="pl-PL" i="1" dirty="0" err="1"/>
              <a:t>pko</a:t>
            </a:r>
            <a:r>
              <a:rPr lang="pl-PL" i="1" dirty="0"/>
              <a:t> Włochom</a:t>
            </a:r>
          </a:p>
        </p:txBody>
      </p:sp>
    </p:spTree>
    <p:extLst>
      <p:ext uri="{BB962C8B-B14F-4D97-AF65-F5344CB8AC3E}">
        <p14:creationId xmlns:p14="http://schemas.microsoft.com/office/powerpoint/2010/main" val="285311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endParaRPr lang="pl-PL" dirty="0"/>
          </a:p>
          <a:p>
            <a:r>
              <a:rPr lang="pl-PL" i="1" dirty="0"/>
              <a:t>Niemcy </a:t>
            </a:r>
            <a:r>
              <a:rPr lang="pl-PL" i="1" dirty="0" err="1"/>
              <a:t>pko</a:t>
            </a:r>
            <a:r>
              <a:rPr lang="pl-PL" i="1" dirty="0"/>
              <a:t> Włochom – sprawa immunitetu państwowego – gdzie MTS szukał ususu</a:t>
            </a:r>
          </a:p>
          <a:p>
            <a:r>
              <a:rPr lang="en-US" i="1" dirty="0"/>
              <a:t>In  the  present  context,  State  practice  of  particular  significance  is  to  be   found in the </a:t>
            </a:r>
            <a:r>
              <a:rPr lang="en-US" b="1" i="1" dirty="0"/>
              <a:t>judgments of national courts</a:t>
            </a:r>
            <a:r>
              <a:rPr lang="en-US" i="1" dirty="0"/>
              <a:t> faced with the question whether  a  foreign  State  is  immune,  </a:t>
            </a:r>
            <a:r>
              <a:rPr lang="en-US" b="1" i="1" dirty="0"/>
              <a:t>the  legislation</a:t>
            </a:r>
            <a:r>
              <a:rPr lang="en-US" i="1" dirty="0"/>
              <a:t>  of  those  States  which  have   enacted statutes dealing with immunity, the </a:t>
            </a:r>
            <a:r>
              <a:rPr lang="en-US" b="1" i="1" dirty="0"/>
              <a:t>claims to immunity advanced  by States before foreign courts </a:t>
            </a:r>
            <a:r>
              <a:rPr lang="en-US" i="1" dirty="0"/>
              <a:t>and </a:t>
            </a:r>
            <a:r>
              <a:rPr lang="en-US" b="1" i="1" dirty="0"/>
              <a:t>the statements made by States,</a:t>
            </a:r>
            <a:r>
              <a:rPr lang="en-US" i="1" dirty="0"/>
              <a:t> first in  the course of the extensive study of the subject </a:t>
            </a:r>
            <a:r>
              <a:rPr lang="en-US" b="1" i="1" dirty="0"/>
              <a:t>by the International Law  Commission</a:t>
            </a:r>
            <a:r>
              <a:rPr lang="en-US" i="1" dirty="0"/>
              <a:t>  and  then  in  the  context  of  the  adoption  </a:t>
            </a:r>
            <a:r>
              <a:rPr lang="en-US" b="1" i="1" dirty="0"/>
              <a:t>of  the  United   Nations  Convention.</a:t>
            </a:r>
            <a:endParaRPr lang="pl-PL" b="1" i="1" dirty="0"/>
          </a:p>
          <a:p>
            <a:r>
              <a:rPr lang="pl-PL" b="1" i="1" dirty="0"/>
              <a:t>Orzeczenia sądów krajowych</a:t>
            </a:r>
          </a:p>
          <a:p>
            <a:r>
              <a:rPr lang="pl-PL" b="1" i="1" dirty="0"/>
              <a:t>Ustawodawstwo</a:t>
            </a:r>
          </a:p>
          <a:p>
            <a:r>
              <a:rPr lang="pl-PL" b="1" i="1" dirty="0"/>
              <a:t>Roszczenia wysuwane przez państwo przed sądami państw obcych</a:t>
            </a:r>
          </a:p>
          <a:p>
            <a:r>
              <a:rPr lang="pl-PL" b="1" i="1" dirty="0"/>
              <a:t>Oświadczenia czynione przez państwo w ramach prac KPM i w ramach prac nad umowami międzynarodowymi</a:t>
            </a:r>
          </a:p>
        </p:txBody>
      </p:sp>
    </p:spTree>
    <p:extLst>
      <p:ext uri="{BB962C8B-B14F-4D97-AF65-F5344CB8AC3E}">
        <p14:creationId xmlns:p14="http://schemas.microsoft.com/office/powerpoint/2010/main" val="2818174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normAutofit lnSpcReduction="10000"/>
          </a:bodyPr>
          <a:lstStyle/>
          <a:p>
            <a:r>
              <a:rPr lang="pl-PL" dirty="0"/>
              <a:t>Zagadnienie natężenia praktyki</a:t>
            </a:r>
          </a:p>
          <a:p>
            <a:r>
              <a:rPr lang="pl-PL" dirty="0"/>
              <a:t>Powstaje pytanie, czy praktyka musi być powtarzalna przez jakiś okres czasu (i jeśli tak, to przez jaki) aby była ustalona, czy nie jest to wymóg konieczny dla jej powstania</a:t>
            </a:r>
          </a:p>
          <a:p>
            <a:r>
              <a:rPr lang="pl-PL" dirty="0"/>
              <a:t>Na dawniejszym etapie rozwoju prawa międzynarodowego przyjmowano, że praktyka zasadniczo musi być znacząca (</a:t>
            </a:r>
            <a:r>
              <a:rPr lang="pl-PL" i="1" dirty="0" err="1"/>
              <a:t>considerable</a:t>
            </a:r>
            <a:r>
              <a:rPr lang="pl-PL" dirty="0"/>
              <a:t>), ale już w 1969 MTS zauważył, że norma prawa zwyczajowego może powstać pomimo braku praktyki, w razie zaistnienia „bardzo rozpowszechnionego i reprezentatywnego udziału w umowie międzynarodowej” ; MTS, Niemcy/Holandia (</a:t>
            </a:r>
            <a:r>
              <a:rPr lang="pl-PL" dirty="0" err="1"/>
              <a:t>North</a:t>
            </a:r>
            <a:r>
              <a:rPr lang="pl-PL" dirty="0"/>
              <a:t> Sea), 1969; pkt 73 </a:t>
            </a:r>
            <a:r>
              <a:rPr lang="pl-PL" dirty="0" err="1"/>
              <a:t>Rothwell</a:t>
            </a:r>
            <a:r>
              <a:rPr lang="pl-PL" dirty="0"/>
              <a:t>/</a:t>
            </a:r>
            <a:r>
              <a:rPr lang="pl-PL" dirty="0" err="1"/>
              <a:t>Kaye</a:t>
            </a:r>
            <a:r>
              <a:rPr lang="pl-PL" dirty="0"/>
              <a:t> et al., International Law, Cambridge 2014, s. 65); </a:t>
            </a:r>
          </a:p>
          <a:p>
            <a:r>
              <a:rPr lang="pl-PL" dirty="0"/>
              <a:t>MTS, pkt 74 tamże : „(…)</a:t>
            </a:r>
            <a:r>
              <a:rPr lang="pl-PL" i="1" dirty="0" err="1"/>
              <a:t>Although</a:t>
            </a:r>
            <a:r>
              <a:rPr lang="pl-PL" i="1" dirty="0"/>
              <a:t> the </a:t>
            </a:r>
            <a:r>
              <a:rPr lang="pl-PL" i="1" dirty="0" err="1"/>
              <a:t>passage</a:t>
            </a:r>
            <a:r>
              <a:rPr lang="pl-PL" i="1" dirty="0"/>
              <a:t> of </a:t>
            </a:r>
            <a:r>
              <a:rPr lang="pl-PL" i="1" dirty="0" err="1"/>
              <a:t>only</a:t>
            </a:r>
            <a:r>
              <a:rPr lang="pl-PL" i="1" dirty="0"/>
              <a:t> a </a:t>
            </a:r>
            <a:r>
              <a:rPr lang="pl-PL" i="1" dirty="0" err="1"/>
              <a:t>short</a:t>
            </a:r>
            <a:r>
              <a:rPr lang="pl-PL" i="1" dirty="0"/>
              <a:t> period of </a:t>
            </a:r>
            <a:r>
              <a:rPr lang="pl-PL" i="1" dirty="0" err="1"/>
              <a:t>time</a:t>
            </a:r>
            <a:r>
              <a:rPr lang="pl-PL" i="1" dirty="0"/>
              <a:t> </a:t>
            </a:r>
            <a:r>
              <a:rPr lang="pl-PL" i="1" dirty="0" err="1"/>
              <a:t>is</a:t>
            </a:r>
            <a:r>
              <a:rPr lang="pl-PL" i="1" dirty="0"/>
              <a:t> not </a:t>
            </a:r>
            <a:r>
              <a:rPr lang="pl-PL" i="1" dirty="0" err="1"/>
              <a:t>necessarily</a:t>
            </a:r>
            <a:r>
              <a:rPr lang="pl-PL" i="1" dirty="0"/>
              <a:t>, </a:t>
            </a:r>
            <a:r>
              <a:rPr lang="pl-PL" i="1" dirty="0" err="1"/>
              <a:t>or</a:t>
            </a:r>
            <a:r>
              <a:rPr lang="pl-PL" i="1" dirty="0"/>
              <a:t> of </a:t>
            </a:r>
            <a:r>
              <a:rPr lang="pl-PL" i="1" dirty="0" err="1"/>
              <a:t>itself</a:t>
            </a:r>
            <a:r>
              <a:rPr lang="pl-PL" i="1" dirty="0"/>
              <a:t>, a bar to the </a:t>
            </a:r>
            <a:r>
              <a:rPr lang="pl-PL" i="1" dirty="0" err="1"/>
              <a:t>formation</a:t>
            </a:r>
            <a:r>
              <a:rPr lang="pl-PL" i="1" dirty="0"/>
              <a:t> of a </a:t>
            </a:r>
            <a:r>
              <a:rPr lang="pl-PL" i="1" dirty="0" err="1"/>
              <a:t>new</a:t>
            </a:r>
            <a:r>
              <a:rPr lang="pl-PL" i="1" dirty="0"/>
              <a:t> </a:t>
            </a:r>
            <a:r>
              <a:rPr lang="pl-PL" i="1" dirty="0" err="1"/>
              <a:t>rule</a:t>
            </a:r>
            <a:r>
              <a:rPr lang="pl-PL" i="1" dirty="0"/>
              <a:t> of </a:t>
            </a:r>
            <a:r>
              <a:rPr lang="pl-PL" i="1" dirty="0" err="1"/>
              <a:t>customary</a:t>
            </a:r>
            <a:r>
              <a:rPr lang="pl-PL" i="1" dirty="0"/>
              <a:t> </a:t>
            </a:r>
            <a:r>
              <a:rPr lang="pl-PL" i="1" dirty="0" err="1"/>
              <a:t>international</a:t>
            </a:r>
            <a:r>
              <a:rPr lang="pl-PL" i="1" dirty="0"/>
              <a:t> law on the </a:t>
            </a:r>
            <a:r>
              <a:rPr lang="pl-PL" i="1" dirty="0" err="1"/>
              <a:t>basis</a:t>
            </a:r>
            <a:r>
              <a:rPr lang="pl-PL" i="1" dirty="0"/>
              <a:t> of </a:t>
            </a:r>
            <a:r>
              <a:rPr lang="pl-PL" i="1" dirty="0" err="1"/>
              <a:t>what</a:t>
            </a:r>
            <a:r>
              <a:rPr lang="pl-PL" i="1" dirty="0"/>
              <a:t> was </a:t>
            </a:r>
            <a:r>
              <a:rPr lang="pl-PL" i="1" dirty="0" err="1"/>
              <a:t>originally</a:t>
            </a:r>
            <a:r>
              <a:rPr lang="pl-PL" i="1" dirty="0"/>
              <a:t> a </a:t>
            </a:r>
            <a:r>
              <a:rPr lang="pl-PL" i="1" dirty="0" err="1"/>
              <a:t>purely</a:t>
            </a:r>
            <a:r>
              <a:rPr lang="pl-PL" i="1" dirty="0"/>
              <a:t> </a:t>
            </a:r>
            <a:r>
              <a:rPr lang="pl-PL" i="1" dirty="0" err="1"/>
              <a:t>conventional</a:t>
            </a:r>
            <a:r>
              <a:rPr lang="pl-PL" i="1" dirty="0"/>
              <a:t> </a:t>
            </a:r>
            <a:r>
              <a:rPr lang="pl-PL" i="1" dirty="0" err="1"/>
              <a:t>rule</a:t>
            </a:r>
            <a:r>
              <a:rPr lang="pl-PL" i="1" dirty="0"/>
              <a:t>, </a:t>
            </a:r>
            <a:r>
              <a:rPr lang="pl-PL" i="1" dirty="0" err="1"/>
              <a:t>an</a:t>
            </a:r>
            <a:r>
              <a:rPr lang="pl-PL" i="1" dirty="0"/>
              <a:t> </a:t>
            </a:r>
            <a:r>
              <a:rPr lang="pl-PL" i="1" dirty="0" err="1"/>
              <a:t>indispensable</a:t>
            </a:r>
            <a:r>
              <a:rPr lang="pl-PL" i="1" dirty="0"/>
              <a:t> </a:t>
            </a:r>
            <a:r>
              <a:rPr lang="pl-PL" i="1" dirty="0" err="1"/>
              <a:t>requirement</a:t>
            </a:r>
            <a:r>
              <a:rPr lang="pl-PL" i="1" dirty="0"/>
              <a:t> </a:t>
            </a:r>
            <a:r>
              <a:rPr lang="pl-PL" i="1" dirty="0" err="1"/>
              <a:t>would</a:t>
            </a:r>
            <a:r>
              <a:rPr lang="pl-PL" i="1" dirty="0"/>
              <a:t> be </a:t>
            </a:r>
            <a:r>
              <a:rPr lang="pl-PL" i="1" dirty="0" err="1"/>
              <a:t>that</a:t>
            </a:r>
            <a:r>
              <a:rPr lang="pl-PL" i="1" dirty="0"/>
              <a:t> </a:t>
            </a:r>
            <a:r>
              <a:rPr lang="pl-PL" i="1" dirty="0" err="1"/>
              <a:t>within</a:t>
            </a:r>
            <a:r>
              <a:rPr lang="pl-PL" i="1" dirty="0"/>
              <a:t> the period in </a:t>
            </a:r>
            <a:r>
              <a:rPr lang="pl-PL" i="1" dirty="0" err="1"/>
              <a:t>question</a:t>
            </a:r>
            <a:r>
              <a:rPr lang="pl-PL" i="1" dirty="0"/>
              <a:t>, </a:t>
            </a:r>
            <a:r>
              <a:rPr lang="pl-PL" i="1" dirty="0" err="1"/>
              <a:t>short</a:t>
            </a:r>
            <a:r>
              <a:rPr lang="pl-PL" i="1" dirty="0"/>
              <a:t> </a:t>
            </a:r>
            <a:r>
              <a:rPr lang="pl-PL" i="1" dirty="0" err="1"/>
              <a:t>though</a:t>
            </a:r>
            <a:r>
              <a:rPr lang="pl-PL" i="1" dirty="0"/>
              <a:t> </a:t>
            </a:r>
            <a:r>
              <a:rPr lang="pl-PL" i="1" dirty="0" err="1"/>
              <a:t>it</a:t>
            </a:r>
            <a:r>
              <a:rPr lang="pl-PL" i="1" dirty="0"/>
              <a:t> </a:t>
            </a:r>
            <a:r>
              <a:rPr lang="pl-PL" i="1" dirty="0" err="1"/>
              <a:t>might</a:t>
            </a:r>
            <a:r>
              <a:rPr lang="pl-PL" i="1" dirty="0"/>
              <a:t> be, </a:t>
            </a:r>
            <a:r>
              <a:rPr lang="pl-PL" i="1" dirty="0" err="1"/>
              <a:t>State</a:t>
            </a:r>
            <a:r>
              <a:rPr lang="pl-PL" i="1" dirty="0"/>
              <a:t> </a:t>
            </a:r>
            <a:r>
              <a:rPr lang="pl-PL" i="1" dirty="0" err="1"/>
              <a:t>practice</a:t>
            </a:r>
            <a:r>
              <a:rPr lang="pl-PL" i="1" dirty="0"/>
              <a:t>, </a:t>
            </a:r>
            <a:r>
              <a:rPr lang="pl-PL" i="1" dirty="0" err="1"/>
              <a:t>including</a:t>
            </a:r>
            <a:r>
              <a:rPr lang="pl-PL" i="1" dirty="0"/>
              <a:t> </a:t>
            </a:r>
            <a:r>
              <a:rPr lang="pl-PL" i="1" dirty="0" err="1"/>
              <a:t>that</a:t>
            </a:r>
            <a:r>
              <a:rPr lang="pl-PL" i="1" dirty="0"/>
              <a:t> of </a:t>
            </a:r>
            <a:r>
              <a:rPr lang="pl-PL" i="1" dirty="0" err="1"/>
              <a:t>States</a:t>
            </a:r>
            <a:r>
              <a:rPr lang="pl-PL" i="1" dirty="0"/>
              <a:t> </a:t>
            </a:r>
            <a:r>
              <a:rPr lang="pl-PL" i="1" dirty="0" err="1"/>
              <a:t>whose</a:t>
            </a:r>
            <a:r>
              <a:rPr lang="pl-PL" i="1" dirty="0"/>
              <a:t> </a:t>
            </a:r>
            <a:r>
              <a:rPr lang="pl-PL" i="1" dirty="0" err="1"/>
              <a:t>interests</a:t>
            </a:r>
            <a:r>
              <a:rPr lang="pl-PL" i="1" dirty="0"/>
              <a:t> </a:t>
            </a:r>
            <a:r>
              <a:rPr lang="pl-PL" i="1" dirty="0" err="1"/>
              <a:t>are</a:t>
            </a:r>
            <a:r>
              <a:rPr lang="pl-PL" i="1" dirty="0"/>
              <a:t> </a:t>
            </a:r>
            <a:r>
              <a:rPr lang="pl-PL" i="1" dirty="0" err="1"/>
              <a:t>specially</a:t>
            </a:r>
            <a:r>
              <a:rPr lang="pl-PL" i="1" dirty="0"/>
              <a:t> </a:t>
            </a:r>
            <a:r>
              <a:rPr lang="pl-PL" i="1" dirty="0" err="1"/>
              <a:t>affected</a:t>
            </a:r>
            <a:r>
              <a:rPr lang="pl-PL" i="1" dirty="0"/>
              <a:t>, </a:t>
            </a:r>
            <a:r>
              <a:rPr lang="pl-PL" i="1" dirty="0" err="1"/>
              <a:t>should</a:t>
            </a:r>
            <a:r>
              <a:rPr lang="pl-PL" i="1" dirty="0"/>
              <a:t> </a:t>
            </a:r>
            <a:r>
              <a:rPr lang="pl-PL" i="1" dirty="0" err="1"/>
              <a:t>have</a:t>
            </a:r>
            <a:r>
              <a:rPr lang="pl-PL" i="1" dirty="0"/>
              <a:t> </a:t>
            </a:r>
            <a:r>
              <a:rPr lang="pl-PL" i="1" dirty="0" err="1"/>
              <a:t>been</a:t>
            </a:r>
            <a:r>
              <a:rPr lang="pl-PL" i="1" dirty="0"/>
              <a:t> </a:t>
            </a:r>
            <a:r>
              <a:rPr lang="pl-PL" i="1" dirty="0" err="1"/>
              <a:t>both</a:t>
            </a:r>
            <a:r>
              <a:rPr lang="pl-PL" i="1" dirty="0"/>
              <a:t> </a:t>
            </a:r>
            <a:r>
              <a:rPr lang="pl-PL" i="1" dirty="0" err="1"/>
              <a:t>expensive</a:t>
            </a:r>
            <a:r>
              <a:rPr lang="pl-PL" i="1" dirty="0"/>
              <a:t> and </a:t>
            </a:r>
            <a:r>
              <a:rPr lang="pl-PL" i="1" dirty="0" err="1"/>
              <a:t>virtually</a:t>
            </a:r>
            <a:r>
              <a:rPr lang="pl-PL" i="1" dirty="0"/>
              <a:t> uniform in the </a:t>
            </a:r>
            <a:r>
              <a:rPr lang="pl-PL" i="1" dirty="0" err="1"/>
              <a:t>sense</a:t>
            </a:r>
            <a:r>
              <a:rPr lang="pl-PL" i="1" dirty="0"/>
              <a:t> of the </a:t>
            </a:r>
            <a:r>
              <a:rPr lang="pl-PL" i="1" dirty="0" err="1"/>
              <a:t>provision</a:t>
            </a:r>
            <a:r>
              <a:rPr lang="pl-PL" i="1" dirty="0"/>
              <a:t> </a:t>
            </a:r>
            <a:r>
              <a:rPr lang="pl-PL" i="1" dirty="0" err="1"/>
              <a:t>invoked</a:t>
            </a:r>
            <a:r>
              <a:rPr lang="pl-PL" i="1" dirty="0"/>
              <a:t>; and </a:t>
            </a:r>
            <a:r>
              <a:rPr lang="pl-PL" i="1" dirty="0" err="1"/>
              <a:t>should</a:t>
            </a:r>
            <a:r>
              <a:rPr lang="pl-PL" i="1" dirty="0"/>
              <a:t> </a:t>
            </a:r>
            <a:r>
              <a:rPr lang="pl-PL" i="1" dirty="0" err="1"/>
              <a:t>moreover</a:t>
            </a:r>
            <a:r>
              <a:rPr lang="pl-PL" i="1" dirty="0"/>
              <a:t> </a:t>
            </a:r>
            <a:r>
              <a:rPr lang="pl-PL" i="1" dirty="0" err="1"/>
              <a:t>have</a:t>
            </a:r>
            <a:r>
              <a:rPr lang="pl-PL" i="1" dirty="0"/>
              <a:t> </a:t>
            </a:r>
            <a:r>
              <a:rPr lang="pl-PL" i="1" dirty="0" err="1"/>
              <a:t>occured</a:t>
            </a:r>
            <a:r>
              <a:rPr lang="pl-PL" i="1" dirty="0"/>
              <a:t> in </a:t>
            </a:r>
            <a:r>
              <a:rPr lang="pl-PL" i="1" dirty="0" err="1"/>
              <a:t>such</a:t>
            </a:r>
            <a:r>
              <a:rPr lang="pl-PL" i="1" dirty="0"/>
              <a:t> a </a:t>
            </a:r>
            <a:r>
              <a:rPr lang="pl-PL" i="1" dirty="0" err="1"/>
              <a:t>way</a:t>
            </a:r>
            <a:r>
              <a:rPr lang="pl-PL" i="1" dirty="0"/>
              <a:t> as to show a </a:t>
            </a:r>
            <a:r>
              <a:rPr lang="pl-PL" i="1" dirty="0" err="1"/>
              <a:t>general</a:t>
            </a:r>
            <a:r>
              <a:rPr lang="pl-PL" i="1" dirty="0"/>
              <a:t> </a:t>
            </a:r>
            <a:r>
              <a:rPr lang="pl-PL" i="1" dirty="0" err="1"/>
              <a:t>recognition</a:t>
            </a:r>
            <a:r>
              <a:rPr lang="pl-PL" i="1" dirty="0"/>
              <a:t> </a:t>
            </a:r>
            <a:r>
              <a:rPr lang="pl-PL" i="1" dirty="0" err="1"/>
              <a:t>that</a:t>
            </a:r>
            <a:r>
              <a:rPr lang="pl-PL" i="1" dirty="0"/>
              <a:t> a </a:t>
            </a:r>
            <a:r>
              <a:rPr lang="pl-PL" i="1" dirty="0" err="1"/>
              <a:t>rule</a:t>
            </a:r>
            <a:r>
              <a:rPr lang="pl-PL" i="1" dirty="0"/>
              <a:t> of law </a:t>
            </a:r>
            <a:r>
              <a:rPr lang="pl-PL" i="1" dirty="0" err="1"/>
              <a:t>or</a:t>
            </a:r>
            <a:r>
              <a:rPr lang="pl-PL" i="1" dirty="0"/>
              <a:t> </a:t>
            </a:r>
            <a:r>
              <a:rPr lang="pl-PL" i="1" dirty="0" err="1"/>
              <a:t>legal</a:t>
            </a:r>
            <a:r>
              <a:rPr lang="pl-PL" i="1" dirty="0"/>
              <a:t> </a:t>
            </a:r>
            <a:r>
              <a:rPr lang="pl-PL" i="1" dirty="0" err="1"/>
              <a:t>obligation</a:t>
            </a:r>
            <a:r>
              <a:rPr lang="pl-PL" i="1" dirty="0"/>
              <a:t> </a:t>
            </a:r>
            <a:r>
              <a:rPr lang="pl-PL" i="1" dirty="0" err="1"/>
              <a:t>is</a:t>
            </a:r>
            <a:r>
              <a:rPr lang="pl-PL" i="1" dirty="0"/>
              <a:t> </a:t>
            </a:r>
            <a:r>
              <a:rPr lang="pl-PL" i="1" dirty="0" err="1"/>
              <a:t>involved</a:t>
            </a:r>
            <a:r>
              <a:rPr lang="pl-PL" i="1" dirty="0"/>
              <a:t>”.</a:t>
            </a:r>
            <a:endParaRPr lang="pl-PL" dirty="0"/>
          </a:p>
          <a:p>
            <a:r>
              <a:rPr lang="pl-PL" dirty="0"/>
              <a:t>Na obecnym etapie rozwoju prawa międzynarodowego – i rozwoju techniki – przyjmuje się, że praktyka istotna dla międzynarodowego prawa zwyczajowego może być krótka, w zależności od danej sprawy</a:t>
            </a:r>
          </a:p>
          <a:p>
            <a:r>
              <a:rPr lang="pl-PL" dirty="0"/>
              <a:t>Niektórzy przedstawiciele doktryny mówią nawet o natychmiastowym zwyczaju (</a:t>
            </a:r>
            <a:r>
              <a:rPr lang="pl-PL" i="1" dirty="0"/>
              <a:t>instant </a:t>
            </a:r>
            <a:r>
              <a:rPr lang="pl-PL" i="1" dirty="0" err="1"/>
              <a:t>custom</a:t>
            </a:r>
            <a:r>
              <a:rPr lang="pl-PL" dirty="0"/>
              <a:t>), np. w dziedzinie prawa kosmicznego, od pojedynczego zdarzenia – na przykład rozpoczęcia lotów w Kosmos bezzałogowych statków kosmicznych</a:t>
            </a:r>
          </a:p>
        </p:txBody>
      </p:sp>
    </p:spTree>
    <p:extLst>
      <p:ext uri="{BB962C8B-B14F-4D97-AF65-F5344CB8AC3E}">
        <p14:creationId xmlns:p14="http://schemas.microsoft.com/office/powerpoint/2010/main" val="346422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5D32AC0-1097-4AE0-87C2-5CE2BDDDA7BF}"/>
              </a:ext>
            </a:extLst>
          </p:cNvPr>
          <p:cNvSpPr>
            <a:spLocks noGrp="1"/>
          </p:cNvSpPr>
          <p:nvPr>
            <p:ph idx="1"/>
          </p:nvPr>
        </p:nvSpPr>
        <p:spPr>
          <a:xfrm>
            <a:off x="0" y="22782"/>
            <a:ext cx="12122092" cy="6835218"/>
          </a:xfrm>
        </p:spPr>
        <p:txBody>
          <a:bodyPr/>
          <a:lstStyle/>
          <a:p>
            <a:r>
              <a:rPr lang="pl-PL" dirty="0"/>
              <a:t>Opinio iuris</a:t>
            </a:r>
          </a:p>
          <a:p>
            <a:r>
              <a:rPr lang="pl-PL" dirty="0"/>
              <a:t>Nazywane również elementem subiektywnym, bez tego elementu również nie zaistnieje norma prawa międzynarodowego zwyczajowego</a:t>
            </a:r>
          </a:p>
          <a:p>
            <a:r>
              <a:rPr lang="pl-PL" dirty="0"/>
              <a:t>Opinio iuris nie musi być, zdaniem MTS, jednoznacznie, wyraźnie i konkretnie sformułowane w stosunku do danej praktyki, ale może być niekiedy z należytą uwagą wydedukowane (MTS, Nikaragua </a:t>
            </a:r>
            <a:r>
              <a:rPr lang="pl-PL" dirty="0" err="1"/>
              <a:t>pko</a:t>
            </a:r>
            <a:r>
              <a:rPr lang="pl-PL" dirty="0"/>
              <a:t> USA, pkt 188 : „(…)</a:t>
            </a:r>
            <a:r>
              <a:rPr lang="en-US" dirty="0" err="1"/>
              <a:t>opinio</a:t>
            </a:r>
            <a:r>
              <a:rPr lang="en-US" dirty="0"/>
              <a:t>  juris  may, though  with  al1  due  caution,  be  deduced</a:t>
            </a:r>
            <a:r>
              <a:rPr lang="pl-PL" dirty="0"/>
              <a:t>”</a:t>
            </a:r>
          </a:p>
          <a:p>
            <a:r>
              <a:rPr lang="pl-PL" dirty="0"/>
              <a:t>Opinio iuris można wydedukować między innymi ze stosunku państwa do rezolucji ZO ONZ („efekt krystalizujący”, por. tamże), a także </a:t>
            </a:r>
          </a:p>
          <a:p>
            <a:r>
              <a:rPr lang="pl-PL" dirty="0"/>
              <a:t>z rezolucji innych organizacji międzynarodowych :</a:t>
            </a:r>
            <a:r>
              <a:rPr lang="pl-PL" i="1" dirty="0"/>
              <a:t>„</a:t>
            </a:r>
            <a:r>
              <a:rPr lang="en-US" i="1" dirty="0"/>
              <a:t>As  regards the United States  in  particular, the  weight  of  an  </a:t>
            </a:r>
            <a:r>
              <a:rPr lang="en-US" i="1" dirty="0" err="1"/>
              <a:t>expres</a:t>
            </a:r>
            <a:r>
              <a:rPr lang="en-US" i="1" dirty="0"/>
              <a:t>-  </a:t>
            </a:r>
            <a:r>
              <a:rPr lang="en-US" i="1" dirty="0" err="1"/>
              <a:t>sion</a:t>
            </a:r>
            <a:r>
              <a:rPr lang="en-US" i="1" dirty="0"/>
              <a:t>  of  </a:t>
            </a:r>
            <a:r>
              <a:rPr lang="en-US" i="1" dirty="0" err="1"/>
              <a:t>opiniojuris</a:t>
            </a:r>
            <a:r>
              <a:rPr lang="en-US" i="1" dirty="0"/>
              <a:t>  can  similarly be  attached  to  its  support  of  the resolution  of  the  Sixth  International  Conference  of  American  States  condemning  aggression</a:t>
            </a:r>
            <a:r>
              <a:rPr lang="pl-PL" i="1" dirty="0"/>
              <a:t> </a:t>
            </a:r>
            <a:r>
              <a:rPr lang="pl-PL" dirty="0"/>
              <a:t>(pkt 189 tamże)”, a także</a:t>
            </a:r>
          </a:p>
          <a:p>
            <a:r>
              <a:rPr lang="pl-PL" dirty="0"/>
              <a:t>Pkt 190 : opinio iuris wynikająca z uznania ważności zasad przez przedstawicieli danego państwa: „</a:t>
            </a:r>
            <a:r>
              <a:rPr lang="en-US" i="1" dirty="0"/>
              <a:t>A  further  confirmation  of  the validity  as customary international  law </a:t>
            </a:r>
            <a:r>
              <a:rPr lang="pl-PL" i="1" dirty="0"/>
              <a:t>(…) </a:t>
            </a:r>
            <a:r>
              <a:rPr lang="en-US" i="1" dirty="0"/>
              <a:t>may  be found  in  the  fact  that  it  is  frequently  referred  to  in  statements  by  State  representatives as  being not only  a principle  of  customary international  law  but  also a  fundamental  or cardinal  principle  of  such  law</a:t>
            </a:r>
            <a:r>
              <a:rPr lang="pl-PL" dirty="0"/>
              <a:t>”</a:t>
            </a:r>
          </a:p>
        </p:txBody>
      </p:sp>
    </p:spTree>
    <p:extLst>
      <p:ext uri="{BB962C8B-B14F-4D97-AF65-F5344CB8AC3E}">
        <p14:creationId xmlns:p14="http://schemas.microsoft.com/office/powerpoint/2010/main" val="23659289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731</TotalTime>
  <Words>4170</Words>
  <Application>Microsoft Office PowerPoint</Application>
  <PresentationFormat>Panoramiczny</PresentationFormat>
  <Paragraphs>144</Paragraphs>
  <Slides>22</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22</vt:i4>
      </vt:variant>
    </vt:vector>
  </HeadingPairs>
  <TitlesOfParts>
    <vt:vector size="26" baseType="lpstr">
      <vt:lpstr>Arial</vt:lpstr>
      <vt:lpstr>Century Gothic</vt:lpstr>
      <vt:lpstr>Wingdings 3</vt:lpstr>
      <vt:lpstr>Jon</vt:lpstr>
      <vt:lpstr>Źródła prawa międzynarodowego publicznego inne niż umowy międzynarodowe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Źródła prawa międzynarodowego publicznego inne niż umowy międzynarodowe</dc:title>
  <dc:creator>Łukasz Stępkowski</dc:creator>
  <cp:lastModifiedBy>Łukasz Stępkowski</cp:lastModifiedBy>
  <cp:revision>1</cp:revision>
  <dcterms:created xsi:type="dcterms:W3CDTF">2018-01-07T19:13:55Z</dcterms:created>
  <dcterms:modified xsi:type="dcterms:W3CDTF">2018-01-08T16:05:02Z</dcterms:modified>
</cp:coreProperties>
</file>