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2"/>
  </p:notesMasterIdLst>
  <p:sldIdLst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0" r:id="rId21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l-PL" altLang="pl-P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l-PL" altLang="pl-P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pl-PL" altLang="pl-PL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47522AC-B2B8-4118-9241-0C345860E94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37853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7BED30C-7D29-4F03-A13D-D422AD2AA9B5}" type="slidenum">
              <a:rPr lang="pl-PL" altLang="pl-PL"/>
              <a:pPr/>
              <a:t>1</a:t>
            </a:fld>
            <a:endParaRPr lang="pl-PL" altLang="pl-PL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AC4D83-9CF2-4001-AEB3-8CE5ADD57048}" type="slidenum">
              <a:rPr lang="pl-PL" altLang="pl-PL"/>
              <a:pPr/>
              <a:t>10</a:t>
            </a:fld>
            <a:endParaRPr lang="pl-PL" altLang="pl-PL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52EC60-B18B-4E0A-8C12-3680FBC5DD54}" type="slidenum">
              <a:rPr lang="pl-PL" altLang="pl-PL"/>
              <a:pPr/>
              <a:t>11</a:t>
            </a:fld>
            <a:endParaRPr lang="pl-PL" altLang="pl-PL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A19BCDC-B611-4359-8E37-A1B0E69FCB57}" type="slidenum">
              <a:rPr lang="pl-PL" altLang="pl-PL"/>
              <a:pPr/>
              <a:t>12</a:t>
            </a:fld>
            <a:endParaRPr lang="pl-PL" altLang="pl-PL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13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14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15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16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17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8C1D1-7754-47C4-8712-10119612F08F}" type="slidenum">
              <a:rPr lang="pl-PL" altLang="pl-PL"/>
              <a:pPr/>
              <a:t>18</a:t>
            </a:fld>
            <a:endParaRPr lang="pl-PL" altLang="pl-PL"/>
          </a:p>
        </p:txBody>
      </p:sp>
      <p:sp>
        <p:nvSpPr>
          <p:cNvPr id="32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EFCF90E-639B-448F-B81B-9371DFC25A04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33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9941A4-09F3-4B98-B68B-E76490B21CD9}" type="slidenum">
              <a:rPr lang="pl-PL" altLang="pl-PL"/>
              <a:pPr/>
              <a:t>2</a:t>
            </a:fld>
            <a:endParaRPr lang="pl-PL" altLang="pl-PL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10A302-E75A-4956-B0BB-0E5804D0FBFF}" type="slidenum">
              <a:rPr lang="pl-PL" altLang="pl-PL"/>
              <a:pPr/>
              <a:t>3</a:t>
            </a:fld>
            <a:endParaRPr lang="pl-PL" altLang="pl-PL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B6DC40-B867-4383-A845-2F13D864C3F6}" type="slidenum">
              <a:rPr lang="pl-PL" altLang="pl-PL"/>
              <a:pPr/>
              <a:t>4</a:t>
            </a:fld>
            <a:endParaRPr lang="pl-PL" altLang="pl-PL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2CA71E-1CC6-4B1A-90F2-581958BBD421}" type="slidenum">
              <a:rPr lang="pl-PL" altLang="pl-PL"/>
              <a:pPr/>
              <a:t>5</a:t>
            </a:fld>
            <a:endParaRPr lang="pl-PL" altLang="pl-PL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162B24-1DC6-486A-92F0-C6FF54EA78B1}" type="slidenum">
              <a:rPr lang="pl-PL" altLang="pl-PL"/>
              <a:pPr/>
              <a:t>6</a:t>
            </a:fld>
            <a:endParaRPr lang="pl-PL" altLang="pl-PL"/>
          </a:p>
        </p:txBody>
      </p:sp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401B82-00A2-47A5-87C3-5E59B7C2AAE9}" type="slidenum">
              <a:rPr lang="pl-PL" altLang="pl-PL"/>
              <a:pPr/>
              <a:t>7</a:t>
            </a:fld>
            <a:endParaRPr lang="pl-PL" altLang="pl-PL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C934790-E2DA-488E-882A-7002D8618B0B}" type="slidenum">
              <a:rPr lang="pl-PL" altLang="pl-PL"/>
              <a:pPr/>
              <a:t>8</a:t>
            </a:fld>
            <a:endParaRPr lang="pl-PL" altLang="pl-PL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3381B8-D5CC-45E7-AA00-BA88F118BCDB}" type="slidenum">
              <a:rPr lang="pl-PL" altLang="pl-PL"/>
              <a:pPr/>
              <a:t>9</a:t>
            </a:fld>
            <a:endParaRPr lang="pl-PL" altLang="pl-PL"/>
          </a:p>
        </p:txBody>
      </p:sp>
      <p:sp>
        <p:nvSpPr>
          <p:cNvPr id="286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F16FFD-819D-4753-A1FF-C5B0DEB5D0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00383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99F7C5-6905-4B1A-BAF3-B9568371F17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8707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452437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452437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6836E9-2C41-4011-85D8-BD2CDC0C60B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621D2B10-3062-4477-9692-5C8EC504261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30287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16EDF0-3F36-416E-8ABB-7D00BBB183A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219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377365-C2F3-4B1C-B46C-AA6AAEBC57D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5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47C6DB-11D4-4404-AB84-22037205DD7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990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53A09D0-2668-46D3-83F5-18DF65CD5B2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4450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C1959AC-1796-47B8-AAB3-1FD44D3991D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32590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C569B2D-5D75-4131-9E18-E72DF7F4E53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57394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D8ACDE-A3AA-4068-962E-87171D9255A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8824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271D561-1D5E-4191-91B2-0F5FA0FB297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9482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5D7B5D3-EF8C-4AE9-9DFF-21AF958B471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72708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9B721F-C232-4F50-B9CF-64AAFE9E63F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4189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558CF7-6612-4CFD-B5AB-809C2D83412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70838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1EF72F-A334-45B3-91A3-EB696EF3778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2928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F7F4C0B-79A6-4DE2-B02F-F456A4A03E4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358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4F7DC3-602B-44CF-82FD-A84FAD4C209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4475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1547028-B90F-496E-B42D-CA89C1C7932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5059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61C817-2380-4D53-A487-BF0D34D0572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97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B48F674-A440-4154-89E1-628EE017E4F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144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8E5D0C1-C432-4339-A6AA-FBC5D5C3EF4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4828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AD4865B-7C9A-4319-8187-160259B90A7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386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70813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tytułuKliknij, aby edytować styl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26856EAD-629A-49D4-85C4-E78898BD7D67}" type="slidenum">
              <a:rPr lang="pl-PL" altLang="pl-PL"/>
              <a:pPr/>
              <a:t>‹#›</a:t>
            </a:fld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4"/>
            <a:r>
              <a:rPr lang="en-GB" altLang="pl-PL" smtClean="0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tytułuKliknij, aby edytować styl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Kliknij, aby edytować format tekstu konspektu</a:t>
            </a:r>
          </a:p>
          <a:p>
            <a:pPr lvl="1"/>
            <a:r>
              <a:rPr lang="en-GB" altLang="pl-PL" smtClean="0"/>
              <a:t>Drugi poziom konspektu</a:t>
            </a:r>
          </a:p>
          <a:p>
            <a:pPr lvl="2"/>
            <a:r>
              <a:rPr lang="en-GB" altLang="pl-PL" smtClean="0"/>
              <a:t>Trzeci poziom konspektu</a:t>
            </a:r>
          </a:p>
          <a:p>
            <a:pPr lvl="3"/>
            <a:r>
              <a:rPr lang="en-GB" altLang="pl-PL" smtClean="0"/>
              <a:t>Czwarty poziom konspektu</a:t>
            </a:r>
          </a:p>
          <a:p>
            <a:pPr lvl="4"/>
            <a:r>
              <a:rPr lang="en-GB" altLang="pl-PL" smtClean="0"/>
              <a:t>Piąty poziom konspektu</a:t>
            </a:r>
          </a:p>
          <a:p>
            <a:pPr lvl="4"/>
            <a:r>
              <a:rPr lang="en-GB" altLang="pl-PL" smtClean="0"/>
              <a:t>Szósty poziom konspektu</a:t>
            </a:r>
          </a:p>
          <a:p>
            <a:pPr lvl="4"/>
            <a:r>
              <a:rPr lang="en-GB" altLang="pl-PL" smtClean="0"/>
              <a:t>Siódmy poziom konspektu</a:t>
            </a:r>
          </a:p>
          <a:p>
            <a:pPr lvl="4"/>
            <a:r>
              <a:rPr lang="en-GB" altLang="pl-PL" smtClean="0"/>
              <a:t>Ósmy poziom konspektu</a:t>
            </a:r>
          </a:p>
          <a:p>
            <a:pPr lvl="0"/>
            <a:r>
              <a:rPr lang="en-GB" altLang="pl-PL" smtClean="0"/>
              <a:t>Dziewiąty poziom konspektuKliknij, aby edytować style wzorca tekstu</a:t>
            </a:r>
          </a:p>
          <a:p>
            <a:pPr lvl="1"/>
            <a:r>
              <a:rPr lang="en-GB" altLang="pl-PL" smtClean="0"/>
              <a:t>Drugi poziom</a:t>
            </a:r>
          </a:p>
          <a:p>
            <a:pPr lvl="2"/>
            <a:r>
              <a:rPr lang="en-GB" altLang="pl-PL" smtClean="0"/>
              <a:t>Trzeci poziom</a:t>
            </a:r>
          </a:p>
          <a:p>
            <a:pPr lvl="3"/>
            <a:r>
              <a:rPr lang="en-GB" altLang="pl-PL" smtClean="0"/>
              <a:t>Czwarty poziom</a:t>
            </a:r>
          </a:p>
          <a:p>
            <a:pPr lvl="4"/>
            <a:r>
              <a:rPr lang="en-GB" altLang="pl-PL" smtClean="0"/>
              <a:t>Piąty poziom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r>
              <a:rPr lang="pl-PL" altLang="pl-PL"/>
              <a:t>18-3-17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fld id="{EC874B77-F8E1-447C-94BE-EBB34E969D52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333375"/>
            <a:ext cx="7772400" cy="147002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000" b="1" dirty="0"/>
              <a:t>POLITYKA  ADMINISTRACYJNA</a:t>
            </a:r>
            <a:br>
              <a:rPr lang="pl-PL" altLang="pl-PL" sz="4000" b="1" dirty="0"/>
            </a:br>
            <a:r>
              <a:rPr lang="pl-PL" altLang="pl-PL" sz="4000" b="1" dirty="0" smtClean="0"/>
              <a:t>triada i wyodrębnienie</a:t>
            </a:r>
            <a:endParaRPr lang="pl-PL" altLang="pl-PL" sz="40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3" r="5229"/>
          <a:stretch>
            <a:fillRect/>
          </a:stretch>
        </p:blipFill>
        <p:spPr bwMode="auto">
          <a:xfrm>
            <a:off x="-1588" y="1831975"/>
            <a:ext cx="9144001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4993" r="5229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0650" y="6167438"/>
            <a:ext cx="3200400" cy="639762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pl-PL" altLang="pl-PL" b="1">
                <a:latin typeface="Calibri" charset="0"/>
              </a:rPr>
              <a:t>Małgorzata Giełda</a:t>
            </a:r>
          </a:p>
          <a:p>
            <a:pPr hangingPunct="1">
              <a:lnSpc>
                <a:spcPct val="100000"/>
              </a:lnSpc>
            </a:pPr>
            <a:r>
              <a:rPr lang="pl-PL" altLang="pl-PL" b="1">
                <a:latin typeface="Calibri" charset="0"/>
              </a:rPr>
              <a:t>Zakład Nauki Administracji UWr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179388" y="1496011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03238" y="1484312"/>
            <a:ext cx="8183562" cy="792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FAZA – NOWE ZJAWISKO</a:t>
            </a:r>
          </a:p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DOKTRYNA LIBERALNEGO PAŃSTWA KONSTYTUCYJNEGO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68540" y="2443423"/>
            <a:ext cx="8229600" cy="1827138"/>
          </a:xfrm>
          <a:prstGeom prst="rect">
            <a:avLst/>
          </a:prstGeom>
          <a:noFill/>
          <a:ln w="9525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000" b="1" dirty="0">
                <a:solidFill>
                  <a:schemeClr val="tx2"/>
                </a:solidFill>
                <a:latin typeface="+mn-lt"/>
              </a:rPr>
              <a:t>CECHA CHARAKTERYSTYCZNA DOKTRYNY</a:t>
            </a:r>
          </a:p>
          <a:p>
            <a:pPr algn="ctr"/>
            <a:r>
              <a:rPr lang="pl-PL" altLang="pl-PL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ZAINTERESOWANIE</a:t>
            </a:r>
          </a:p>
          <a:p>
            <a:pPr algn="ctr"/>
            <a:endParaRPr lang="pl-PL" altLang="pl-PL" sz="2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PRAWEM					NAUKĄ PRAWA </a:t>
            </a: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ADMINISTRACYJNYM		ADMINISTRACYJNEGO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03238" y="4632376"/>
            <a:ext cx="8194902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KIERUNKI ZWIĄZANE Z IDEĄ LIBERALIZMU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79388" y="5252116"/>
            <a:ext cx="403257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KIERUNEK </a:t>
            </a:r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PIERWSZY</a:t>
            </a:r>
          </a:p>
          <a:p>
            <a:endParaRPr lang="pl-PL" altLang="pl-PL" sz="10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Maksymalne ograniczenie wpływu administracji na </a:t>
            </a:r>
            <a:r>
              <a:rPr lang="pl-PL" altLang="pl-PL" sz="2200" dirty="0" smtClean="0">
                <a:latin typeface="+mn-lt"/>
              </a:rPr>
              <a:t>obywateli.</a:t>
            </a:r>
            <a:endParaRPr lang="pl-PL" altLang="pl-PL" sz="2200" dirty="0">
              <a:latin typeface="+mn-lt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355976" y="5207586"/>
            <a:ext cx="4788023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	KIERUNEK </a:t>
            </a:r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DRUGI</a:t>
            </a:r>
          </a:p>
          <a:p>
            <a:endParaRPr lang="pl-PL" altLang="pl-PL" sz="10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Ochrona wolności </a:t>
            </a:r>
            <a:r>
              <a:rPr lang="pl-PL" altLang="pl-PL" sz="2200" dirty="0" smtClean="0">
                <a:latin typeface="+mn-lt"/>
              </a:rPr>
              <a:t>obywatelskich.</a:t>
            </a:r>
            <a:endParaRPr lang="pl-PL" altLang="pl-PL" sz="22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Ochronę porządku prawnego przed naruszeniem go przez władzę </a:t>
            </a:r>
            <a:r>
              <a:rPr lang="pl-PL" altLang="pl-PL" sz="2200" dirty="0" smtClean="0">
                <a:latin typeface="+mn-lt"/>
              </a:rPr>
              <a:t>publiczną.</a:t>
            </a:r>
            <a:endParaRPr lang="pl-PL" altLang="pl-PL" sz="2200" dirty="0">
              <a:latin typeface="+mn-lt"/>
            </a:endParaRPr>
          </a:p>
        </p:txBody>
      </p:sp>
      <p:cxnSp>
        <p:nvCxnSpPr>
          <p:cNvPr id="3" name="Łącznik prosty ze strzałką 2"/>
          <p:cNvCxnSpPr/>
          <p:nvPr/>
        </p:nvCxnSpPr>
        <p:spPr bwMode="auto">
          <a:xfrm>
            <a:off x="4572000" y="3163503"/>
            <a:ext cx="1129109" cy="193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Łącznik prosty ze strzałką 4"/>
          <p:cNvCxnSpPr/>
          <p:nvPr/>
        </p:nvCxnSpPr>
        <p:spPr bwMode="auto">
          <a:xfrm flipH="1">
            <a:off x="3563888" y="3163503"/>
            <a:ext cx="1008112" cy="1934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Łącznik prosty ze strzałką 7"/>
          <p:cNvCxnSpPr/>
          <p:nvPr/>
        </p:nvCxnSpPr>
        <p:spPr bwMode="auto">
          <a:xfrm flipH="1">
            <a:off x="2987824" y="4978451"/>
            <a:ext cx="1612865" cy="2736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Łącznik prosty ze strzałką 9"/>
          <p:cNvCxnSpPr>
            <a:stCxn id="14341" idx="2"/>
          </p:cNvCxnSpPr>
          <p:nvPr/>
        </p:nvCxnSpPr>
        <p:spPr bwMode="auto">
          <a:xfrm>
            <a:off x="4600689" y="4978451"/>
            <a:ext cx="1339463" cy="2736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+mn-lt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+mn-lt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525588"/>
            <a:ext cx="4992688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FAZA – POCZĄTKI SAMODZIELNOŚCI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+mn-lt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+mn-lt"/>
              </a:rPr>
              <a:t>jako przedmiotu badań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738519" y="5241925"/>
            <a:ext cx="158432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dirty="0" err="1">
                <a:latin typeface="+mn-lt"/>
              </a:rPr>
              <a:t>Ignaz</a:t>
            </a:r>
            <a:r>
              <a:rPr lang="pl-PL" altLang="pl-PL" dirty="0">
                <a:latin typeface="+mn-lt"/>
              </a:rPr>
              <a:t> </a:t>
            </a:r>
            <a:r>
              <a:rPr lang="pl-PL" altLang="pl-PL" dirty="0" err="1">
                <a:latin typeface="+mn-lt"/>
              </a:rPr>
              <a:t>Jastrow</a:t>
            </a:r>
            <a:endParaRPr lang="pl-PL" altLang="pl-PL" dirty="0">
              <a:latin typeface="+mn-lt"/>
            </a:endParaRPr>
          </a:p>
          <a:p>
            <a:pPr algn="ctr"/>
            <a:r>
              <a:rPr lang="pl-PL" altLang="pl-PL" dirty="0">
                <a:latin typeface="+mn-lt"/>
              </a:rPr>
              <a:t>(1856-1937)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63" y="1634460"/>
            <a:ext cx="2357438" cy="322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144462" y="2300288"/>
            <a:ext cx="6083722" cy="4225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200" b="1" dirty="0">
                <a:latin typeface="+mn-lt"/>
              </a:rPr>
              <a:t>Nauka prawa administracyjnego </a:t>
            </a:r>
            <a:endParaRPr lang="pl-PL" altLang="pl-PL" sz="2200" b="1" dirty="0" smtClean="0">
              <a:latin typeface="+mn-lt"/>
            </a:endParaRPr>
          </a:p>
          <a:p>
            <a:pPr algn="ctr"/>
            <a:r>
              <a:rPr lang="pl-PL" altLang="pl-PL" sz="2200" b="1" dirty="0" smtClean="0">
                <a:latin typeface="+mn-lt"/>
              </a:rPr>
              <a:t>nie </a:t>
            </a:r>
            <a:r>
              <a:rPr lang="pl-PL" altLang="pl-PL" sz="2200" b="1" dirty="0">
                <a:latin typeface="+mn-lt"/>
              </a:rPr>
              <a:t>daje wszystkich informacji </a:t>
            </a:r>
            <a:endParaRPr lang="pl-PL" altLang="pl-PL" sz="2200" b="1" dirty="0" smtClean="0">
              <a:latin typeface="+mn-lt"/>
            </a:endParaRPr>
          </a:p>
          <a:p>
            <a:pPr algn="ctr"/>
            <a:r>
              <a:rPr lang="pl-PL" altLang="pl-PL" sz="2200" b="1" dirty="0" smtClean="0">
                <a:latin typeface="+mn-lt"/>
              </a:rPr>
              <a:t>potrzebnych </a:t>
            </a:r>
            <a:r>
              <a:rPr lang="pl-PL" altLang="pl-PL" sz="2200" b="1" dirty="0">
                <a:latin typeface="+mn-lt"/>
              </a:rPr>
              <a:t>do </a:t>
            </a:r>
            <a:r>
              <a:rPr lang="pl-PL" altLang="pl-PL" sz="2200" b="1" dirty="0" smtClean="0">
                <a:latin typeface="+mn-lt"/>
              </a:rPr>
              <a:t>administrowania.</a:t>
            </a:r>
            <a:endParaRPr lang="pl-PL" altLang="pl-PL" sz="2200" b="1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>
                <a:latin typeface="+mn-lt"/>
              </a:rPr>
              <a:t>Zwraca uwagę na naukę administracji</a:t>
            </a:r>
            <a:r>
              <a:rPr lang="pl-PL" altLang="pl-PL" sz="2200" dirty="0">
                <a:latin typeface="+mn-lt"/>
              </a:rPr>
              <a:t>, która: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daje informacje nauce prawa administracyjnego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jest podstawa </a:t>
            </a:r>
            <a:r>
              <a:rPr lang="pl-PL" altLang="pl-PL" sz="2200" dirty="0">
                <a:latin typeface="+mn-lt"/>
              </a:rPr>
              <a:t>polityki administracyjnej</a:t>
            </a:r>
          </a:p>
          <a:p>
            <a:endParaRPr lang="pl-PL" altLang="pl-PL" sz="2200" dirty="0">
              <a:latin typeface="+mn-lt"/>
            </a:endParaRPr>
          </a:p>
          <a:p>
            <a:pPr algn="ctr"/>
            <a:r>
              <a:rPr lang="pl-PL" altLang="pl-PL" sz="2200" b="1" dirty="0">
                <a:latin typeface="+mn-lt"/>
              </a:rPr>
              <a:t>Pierwszy </a:t>
            </a:r>
            <a:r>
              <a:rPr lang="pl-PL" altLang="pl-PL" sz="2200" b="1" dirty="0" smtClean="0">
                <a:latin typeface="+mn-lt"/>
              </a:rPr>
              <a:t>określa </a:t>
            </a:r>
            <a:r>
              <a:rPr lang="pl-PL" altLang="pl-PL" sz="2200" b="1" dirty="0">
                <a:latin typeface="+mn-lt"/>
              </a:rPr>
              <a:t>politykę </a:t>
            </a:r>
            <a:endParaRPr lang="pl-PL" altLang="pl-PL" sz="2200" b="1" dirty="0" smtClean="0">
              <a:latin typeface="+mn-lt"/>
            </a:endParaRPr>
          </a:p>
          <a:p>
            <a:pPr algn="ctr"/>
            <a:r>
              <a:rPr lang="pl-PL" altLang="pl-PL" sz="2200" b="1" dirty="0" smtClean="0">
                <a:latin typeface="+mn-lt"/>
              </a:rPr>
              <a:t>jako samodzielną naukę</a:t>
            </a:r>
            <a:r>
              <a:rPr lang="pl-PL" altLang="pl-PL" sz="2200" dirty="0" smtClean="0">
                <a:latin typeface="+mn-lt"/>
              </a:rPr>
              <a:t>.</a:t>
            </a:r>
            <a:endParaRPr lang="pl-PL" altLang="pl-PL" sz="2200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  <a:p>
            <a:pPr algn="ctr"/>
            <a:r>
              <a:rPr lang="pl-PL" altLang="pl-PL" sz="2200" b="1" dirty="0">
                <a:latin typeface="+mn-lt"/>
              </a:rPr>
              <a:t>Utożsamia </a:t>
            </a:r>
            <a:endParaRPr lang="pl-PL" altLang="pl-PL" sz="2200" b="1" dirty="0" smtClean="0">
              <a:latin typeface="+mn-lt"/>
            </a:endParaRPr>
          </a:p>
          <a:p>
            <a:pPr algn="ctr"/>
            <a:r>
              <a:rPr lang="pl-PL" altLang="pl-PL" sz="2200" dirty="0" smtClean="0">
                <a:latin typeface="+mn-lt"/>
              </a:rPr>
              <a:t>politykę </a:t>
            </a:r>
            <a:r>
              <a:rPr lang="pl-PL" altLang="pl-PL" sz="2200" dirty="0">
                <a:latin typeface="+mn-lt"/>
              </a:rPr>
              <a:t>administracyjną z polityką </a:t>
            </a:r>
            <a:r>
              <a:rPr lang="pl-PL" altLang="pl-PL" sz="2200" dirty="0" smtClean="0">
                <a:latin typeface="+mn-lt"/>
              </a:rPr>
              <a:t>społeczną.</a:t>
            </a:r>
            <a:endParaRPr lang="pl-PL" altLang="pl-PL" sz="22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49228" y="1635279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886861" y="5619034"/>
            <a:ext cx="1881187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dirty="0">
                <a:latin typeface="+mn-lt"/>
              </a:rPr>
              <a:t>Fritz </a:t>
            </a:r>
            <a:r>
              <a:rPr lang="pl-PL" altLang="pl-PL" dirty="0" err="1">
                <a:latin typeface="+mn-lt"/>
              </a:rPr>
              <a:t>Stier-Somlo</a:t>
            </a:r>
            <a:endParaRPr lang="pl-PL" altLang="pl-PL" dirty="0">
              <a:latin typeface="+mn-lt"/>
            </a:endParaRPr>
          </a:p>
          <a:p>
            <a:pPr algn="ctr"/>
            <a:r>
              <a:rPr lang="pl-PL" altLang="pl-PL" dirty="0">
                <a:latin typeface="+mn-lt"/>
              </a:rPr>
              <a:t>(1873-1932)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44462" y="2300288"/>
            <a:ext cx="6154737" cy="214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dirty="0">
                <a:latin typeface="+mn-lt"/>
              </a:rPr>
              <a:t>Zdecydowanie wyodrębnia trzy kierunki: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nauka administracji			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nauka prawa administracyjnego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polityka administracyjna</a:t>
            </a:r>
            <a:endParaRPr lang="pl-PL" altLang="pl-PL" sz="2200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ADMINISTRACYJNA</a:t>
            </a:r>
          </a:p>
          <a:p>
            <a:endParaRPr lang="pl-PL" altLang="pl-PL" sz="2200" dirty="0">
              <a:latin typeface="+mn-lt"/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575" y="2317209"/>
            <a:ext cx="2191761" cy="3061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91" name="Text Box 7"/>
          <p:cNvSpPr txBox="1">
            <a:spLocks noChangeArrowheads="1"/>
          </p:cNvSpPr>
          <p:nvPr/>
        </p:nvSpPr>
        <p:spPr bwMode="auto">
          <a:xfrm rot="3708080">
            <a:off x="4664143" y="2842812"/>
            <a:ext cx="2339975" cy="707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b="1" dirty="0">
                <a:solidFill>
                  <a:schemeClr val="tx2"/>
                </a:solidFill>
              </a:rPr>
              <a:t>WIEDZA </a:t>
            </a:r>
          </a:p>
          <a:p>
            <a:pPr algn="ctr"/>
            <a:r>
              <a:rPr lang="pl-PL" altLang="pl-PL" b="1" dirty="0">
                <a:solidFill>
                  <a:schemeClr val="tx2"/>
                </a:solidFill>
              </a:rPr>
              <a:t>ADMINISTRACYJNA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44462" y="4760196"/>
            <a:ext cx="3347418" cy="161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PRZEDMIOT</a:t>
            </a:r>
            <a:endParaRPr lang="pl-PL" alt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ustalanie celów działania </a:t>
            </a:r>
          </a:p>
          <a:p>
            <a:pPr marL="354013"/>
            <a:r>
              <a:rPr lang="pl-PL" altLang="pl-PL" sz="2000" dirty="0" smtClean="0">
                <a:latin typeface="+mn-lt"/>
              </a:rPr>
              <a:t>administracji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ustalanie sposobów </a:t>
            </a:r>
          </a:p>
          <a:p>
            <a:pPr marL="354013"/>
            <a:r>
              <a:rPr lang="pl-PL" altLang="pl-PL" sz="2000" dirty="0" smtClean="0">
                <a:latin typeface="+mn-lt"/>
              </a:rPr>
              <a:t>ich osiągania</a:t>
            </a:r>
            <a:endParaRPr lang="pl-PL" altLang="pl-PL" sz="2000" dirty="0">
              <a:latin typeface="+mn-lt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707904" y="4760196"/>
            <a:ext cx="24384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PODSTAWA</a:t>
            </a:r>
            <a:endParaRPr lang="pl-PL" alt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pl-PL" altLang="pl-PL" sz="2000" dirty="0">
                <a:latin typeface="+mn-lt"/>
              </a:rPr>
              <a:t>Opisowa i obiektywna </a:t>
            </a:r>
          </a:p>
          <a:p>
            <a:r>
              <a:rPr lang="pl-PL" altLang="pl-PL" sz="2000" dirty="0">
                <a:latin typeface="+mn-lt"/>
              </a:rPr>
              <a:t>nauka administracji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46931" y="1600200"/>
            <a:ext cx="4992688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FAZA – POCZĄTKI SAMODZIELNOŚCI</a:t>
            </a:r>
          </a:p>
        </p:txBody>
      </p:sp>
      <p:cxnSp>
        <p:nvCxnSpPr>
          <p:cNvPr id="3" name="Łącznik prosty ze strzałką 2"/>
          <p:cNvCxnSpPr/>
          <p:nvPr/>
        </p:nvCxnSpPr>
        <p:spPr bwMode="auto">
          <a:xfrm flipH="1">
            <a:off x="1818171" y="4293096"/>
            <a:ext cx="1313669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Łącznik prosty ze strzałką 5"/>
          <p:cNvCxnSpPr/>
          <p:nvPr/>
        </p:nvCxnSpPr>
        <p:spPr bwMode="auto">
          <a:xfrm>
            <a:off x="3131840" y="4293096"/>
            <a:ext cx="1296144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899274" y="5302661"/>
            <a:ext cx="1654175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dirty="0">
                <a:latin typeface="+mn-lt"/>
              </a:rPr>
              <a:t>Walter Jellinek</a:t>
            </a:r>
          </a:p>
          <a:p>
            <a:pPr algn="ctr"/>
            <a:r>
              <a:rPr lang="pl-PL" altLang="pl-PL" dirty="0">
                <a:latin typeface="+mn-lt"/>
              </a:rPr>
              <a:t>(1885-1955)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4462" y="2300288"/>
            <a:ext cx="6586538" cy="4441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u="sng" dirty="0" smtClean="0">
                <a:solidFill>
                  <a:schemeClr val="tx2"/>
                </a:solidFill>
                <a:latin typeface="+mn-lt"/>
              </a:rPr>
              <a:t>Wyróżnia trzy nauki.</a:t>
            </a:r>
            <a:endParaRPr lang="pl-PL" altLang="pl-PL" sz="2400" b="1" u="sng" dirty="0">
              <a:solidFill>
                <a:schemeClr val="tx2"/>
              </a:solidFill>
              <a:latin typeface="+mn-lt"/>
            </a:endParaRPr>
          </a:p>
          <a:p>
            <a:endParaRPr lang="pl-PL" altLang="pl-PL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NAUKA </a:t>
            </a:r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PRAWA ADMINISTRACYJNEGO</a:t>
            </a:r>
          </a:p>
          <a:p>
            <a:r>
              <a:rPr lang="pl-PL" altLang="pl-PL" sz="2200" dirty="0" smtClean="0">
                <a:latin typeface="+mn-lt"/>
              </a:rPr>
              <a:t>Charakteryzuje ją słowo: </a:t>
            </a:r>
            <a:r>
              <a:rPr lang="pl-PL" altLang="pl-PL" sz="2200" dirty="0" smtClean="0">
                <a:solidFill>
                  <a:schemeClr val="tx1"/>
                </a:solidFill>
                <a:latin typeface="+mn-lt"/>
              </a:rPr>
              <a:t>„powinien”</a:t>
            </a:r>
          </a:p>
          <a:p>
            <a:r>
              <a:rPr lang="pl-PL" altLang="pl-PL" sz="2200" dirty="0" smtClean="0">
                <a:latin typeface="+mn-lt"/>
              </a:rPr>
              <a:t>np.: organ powinien wydać zezwolenie</a:t>
            </a:r>
          </a:p>
          <a:p>
            <a:endParaRPr lang="pl-PL" altLang="pl-PL" sz="1100" dirty="0"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NAUKA ADMINISTRACJI</a:t>
            </a:r>
          </a:p>
          <a:p>
            <a:r>
              <a:rPr lang="pl-PL" altLang="pl-PL" sz="2200" dirty="0" smtClean="0">
                <a:latin typeface="+mn-lt"/>
              </a:rPr>
              <a:t>Używa słowa: „jest”</a:t>
            </a:r>
          </a:p>
          <a:p>
            <a:r>
              <a:rPr lang="pl-PL" altLang="pl-PL" sz="2200" dirty="0" smtClean="0">
                <a:latin typeface="+mn-lt"/>
              </a:rPr>
              <a:t>np.: ten urząd jest strukturą, która funkcjonuje nieefektywnie</a:t>
            </a:r>
          </a:p>
          <a:p>
            <a:endParaRPr lang="pl-PL" altLang="pl-PL" sz="1100" dirty="0">
              <a:latin typeface="+mn-lt"/>
            </a:endParaRPr>
          </a:p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ADMINISTRACYJNA</a:t>
            </a:r>
          </a:p>
          <a:p>
            <a:r>
              <a:rPr lang="pl-PL" altLang="pl-PL" sz="2200" dirty="0" smtClean="0">
                <a:latin typeface="+mn-lt"/>
              </a:rPr>
              <a:t>Posługuje się zwrotem: „tak powinno być"</a:t>
            </a:r>
            <a:endParaRPr lang="pl-PL" altLang="pl-PL" sz="2200" dirty="0">
              <a:latin typeface="+mn-lt"/>
            </a:endParaRPr>
          </a:p>
          <a:p>
            <a:r>
              <a:rPr lang="pl-PL" altLang="pl-PL" sz="2200" dirty="0" smtClean="0">
                <a:latin typeface="+mn-lt"/>
              </a:rPr>
              <a:t>np.: służba zdrowia powinna być dostępna dla każdego.</a:t>
            </a:r>
            <a:endParaRPr lang="pl-PL" altLang="pl-PL" sz="2200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0" y="2300288"/>
            <a:ext cx="1990725" cy="2769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043608" y="1600200"/>
            <a:ext cx="4992688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FAZA – POCZĄTKI </a:t>
            </a:r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SAMODZIELNOŚCI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14963" y="2132856"/>
            <a:ext cx="8749650" cy="47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POJĘCIE WIELOZNACZNE:</a:t>
            </a:r>
          </a:p>
          <a:p>
            <a:pPr marL="725488" indent="-342900">
              <a:buFont typeface="Arial" panose="020B0604020202020204" pitchFamily="34" charset="0"/>
              <a:buChar char="•"/>
            </a:pPr>
            <a:r>
              <a:rPr lang="pl-PL" altLang="pl-PL" sz="2200" b="1" dirty="0" smtClean="0">
                <a:solidFill>
                  <a:schemeClr val="tx1"/>
                </a:solidFill>
                <a:latin typeface="+mn-lt"/>
              </a:rPr>
              <a:t>wytyczenie kierunków </a:t>
            </a:r>
            <a:r>
              <a:rPr lang="pl-PL" altLang="pl-PL" sz="2200" dirty="0" smtClean="0">
                <a:solidFill>
                  <a:schemeClr val="tx1"/>
                </a:solidFill>
                <a:latin typeface="+mn-lt"/>
              </a:rPr>
              <a:t>działalności państwa</a:t>
            </a:r>
          </a:p>
          <a:p>
            <a:pPr marL="725488" indent="-342900">
              <a:buFont typeface="Arial" panose="020B0604020202020204" pitchFamily="34" charset="0"/>
              <a:buChar char="•"/>
            </a:pPr>
            <a:r>
              <a:rPr lang="pl-PL" altLang="pl-PL" sz="2200" b="1" dirty="0" smtClean="0">
                <a:solidFill>
                  <a:schemeClr val="tx1"/>
                </a:solidFill>
                <a:latin typeface="+mn-lt"/>
              </a:rPr>
              <a:t>wiedza i umiejętności </a:t>
            </a:r>
            <a:r>
              <a:rPr lang="pl-PL" altLang="pl-PL" sz="2200" dirty="0" smtClean="0">
                <a:solidFill>
                  <a:schemeClr val="tx1"/>
                </a:solidFill>
                <a:latin typeface="+mn-lt"/>
              </a:rPr>
              <a:t>dot. prowadzenia polityki</a:t>
            </a:r>
          </a:p>
          <a:p>
            <a:pPr marL="725488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solidFill>
                  <a:schemeClr val="tx1"/>
                </a:solidFill>
                <a:latin typeface="+mn-lt"/>
              </a:rPr>
              <a:t>system </a:t>
            </a:r>
            <a:r>
              <a:rPr lang="pl-PL" altLang="pl-PL" sz="2200" b="1" dirty="0" smtClean="0">
                <a:solidFill>
                  <a:schemeClr val="tx1"/>
                </a:solidFill>
                <a:latin typeface="+mn-lt"/>
              </a:rPr>
              <a:t>pozaprawnych i postulowanych wyp</a:t>
            </a:r>
            <a:r>
              <a:rPr lang="pl-PL" altLang="pl-PL" sz="2200" dirty="0" smtClean="0">
                <a:solidFill>
                  <a:schemeClr val="tx1"/>
                </a:solidFill>
                <a:latin typeface="+mn-lt"/>
              </a:rPr>
              <a:t>owiedzi</a:t>
            </a:r>
          </a:p>
          <a:p>
            <a:endParaRPr lang="pl-PL" alt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POLITYCZNY CHARAKTER ADMINISTRACJI</a:t>
            </a:r>
          </a:p>
          <a:p>
            <a:r>
              <a:rPr lang="pl-PL" altLang="pl-PL" sz="2200" dirty="0" smtClean="0">
                <a:latin typeface="+mn-lt"/>
              </a:rPr>
              <a:t>ma podwójny sens: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sz="2200" dirty="0" smtClean="0">
                <a:latin typeface="+mn-lt"/>
              </a:rPr>
              <a:t>jest zjawiskiem ze sfery stosunków politycznych,</a:t>
            </a:r>
          </a:p>
          <a:p>
            <a:pPr marL="457200" indent="-457200">
              <a:buFont typeface="+mj-lt"/>
              <a:buAutoNum type="arabicPeriod"/>
            </a:pPr>
            <a:r>
              <a:rPr lang="pl-PL" altLang="pl-PL" sz="2200" dirty="0" smtClean="0">
                <a:latin typeface="+mn-lt"/>
              </a:rPr>
              <a:t>działalność administracji służy osiąganiu celów publicznych.</a:t>
            </a:r>
          </a:p>
          <a:p>
            <a:endParaRPr lang="pl-PL" altLang="pl-PL" sz="1400" dirty="0" smtClean="0">
              <a:latin typeface="+mn-lt"/>
            </a:endParaRPr>
          </a:p>
          <a:p>
            <a:endParaRPr lang="pl-PL" altLang="pl-PL" sz="1400" dirty="0">
              <a:latin typeface="+mn-lt"/>
            </a:endParaRPr>
          </a:p>
          <a:p>
            <a:pPr algn="ctr"/>
            <a:r>
              <a:rPr lang="pl-PL" altLang="pl-PL" sz="2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POWIĄZANIE POLITYKI I ADMINISTRACJI JEST ZWROTNE</a:t>
            </a:r>
          </a:p>
          <a:p>
            <a:endParaRPr lang="pl-PL" altLang="pl-PL" sz="2200" dirty="0" smtClean="0">
              <a:latin typeface="+mn-lt"/>
            </a:endParaRPr>
          </a:p>
          <a:p>
            <a:pPr algn="ctr"/>
            <a:r>
              <a:rPr lang="pl-PL" alt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                         ADMINISTRACJA</a:t>
            </a:r>
            <a:endParaRPr lang="pl-PL" alt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50404" y="1484784"/>
            <a:ext cx="7643192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WSPÓŁCZESNE ROZUMIENIE POLITYKI ADMINISTRACYJNEJ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cxnSp>
        <p:nvCxnSpPr>
          <p:cNvPr id="5" name="Łącznik prosty ze strzałką 4"/>
          <p:cNvCxnSpPr/>
          <p:nvPr/>
        </p:nvCxnSpPr>
        <p:spPr bwMode="auto">
          <a:xfrm>
            <a:off x="3203848" y="6126163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465197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9388" y="2132856"/>
            <a:ext cx="8749650" cy="4538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TREŚĆ POLITYKI ADMINISTRACYJNEJ:</a:t>
            </a:r>
          </a:p>
          <a:p>
            <a:r>
              <a:rPr lang="pl-PL" altLang="pl-PL" sz="2200" dirty="0" smtClean="0">
                <a:latin typeface="+mn-lt"/>
              </a:rPr>
              <a:t>Wskazanie najbardziej przydatnych </a:t>
            </a:r>
            <a:r>
              <a:rPr lang="pl-PL" altLang="pl-PL" sz="2200" b="1" dirty="0" smtClean="0">
                <a:latin typeface="+mn-lt"/>
              </a:rPr>
              <a:t>metod regulacji prawnej </a:t>
            </a:r>
            <a:r>
              <a:rPr lang="pl-PL" altLang="pl-PL" sz="2200" dirty="0" smtClean="0">
                <a:latin typeface="+mn-lt"/>
              </a:rPr>
              <a:t>w danej dziedzinie.</a:t>
            </a:r>
          </a:p>
          <a:p>
            <a:r>
              <a:rPr lang="pl-PL" altLang="pl-PL" sz="2200" dirty="0" smtClean="0">
                <a:latin typeface="+mn-lt"/>
              </a:rPr>
              <a:t>Określenie najbardziej efektywnych i  prawem dopuszczonych </a:t>
            </a:r>
          </a:p>
          <a:p>
            <a:r>
              <a:rPr lang="pl-PL" altLang="pl-PL" sz="2200" b="1" dirty="0" smtClean="0">
                <a:latin typeface="+mn-lt"/>
              </a:rPr>
              <a:t>sposobów działania administracji </a:t>
            </a:r>
            <a:r>
              <a:rPr lang="pl-PL" altLang="pl-PL" sz="2200" dirty="0" smtClean="0">
                <a:latin typeface="+mn-lt"/>
              </a:rPr>
              <a:t>w osiąganiu celów publicznych.</a:t>
            </a:r>
          </a:p>
          <a:p>
            <a:endParaRPr lang="pl-PL" altLang="pl-PL" sz="2200" dirty="0" smtClean="0"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ADMINISTRACYJNA:</a:t>
            </a:r>
          </a:p>
          <a:p>
            <a:pPr marL="12573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polityka administracji</a:t>
            </a:r>
          </a:p>
          <a:p>
            <a:pPr marL="12573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polityka wobec administracji</a:t>
            </a:r>
            <a:endParaRPr lang="pl-PL" altLang="pl-PL" sz="2200" dirty="0">
              <a:latin typeface="+mn-lt"/>
            </a:endParaRPr>
          </a:p>
          <a:p>
            <a:endParaRPr lang="pl-PL" altLang="pl-PL" sz="2200" dirty="0" smtClean="0"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ADMINISTRACYJNA MUSI UZWGLĘDNIAĆ:</a:t>
            </a:r>
          </a:p>
          <a:p>
            <a:r>
              <a:rPr lang="pl-PL" altLang="pl-PL" sz="2200" dirty="0" smtClean="0">
                <a:latin typeface="+mn-lt"/>
              </a:rPr>
              <a:t>* stan edukacyjny społeczeństwa		* stan kulturalny kraju</a:t>
            </a:r>
          </a:p>
          <a:p>
            <a:r>
              <a:rPr lang="pl-PL" altLang="pl-PL" sz="2200" dirty="0" smtClean="0">
                <a:latin typeface="+mn-lt"/>
              </a:rPr>
              <a:t>* stan sanitarny kraju				* stan gospodarczy kraju</a:t>
            </a:r>
          </a:p>
          <a:p>
            <a:r>
              <a:rPr lang="pl-PL" altLang="pl-PL" sz="2200" dirty="0" smtClean="0">
                <a:latin typeface="+mn-lt"/>
              </a:rPr>
              <a:t>* oczekiwania społeczeństwa (grup i jednostek) w stosunku do państwa</a:t>
            </a:r>
            <a:endParaRPr lang="pl-PL" altLang="pl-PL" sz="2200" dirty="0">
              <a:latin typeface="+mn-lt"/>
            </a:endParaRP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68192" y="1484784"/>
            <a:ext cx="7643192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WSPÓŁCZESNE ROZUMIENIE POLITYKI ADMINISTRACYJNEJ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67149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9050"/>
            <a:ext cx="8229600" cy="88967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jako przedmiotu badań</a:t>
            </a: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50404" y="1050574"/>
            <a:ext cx="7643192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WSPÓŁCZESNE ROZUMIENIE POLITYKI ADMINISTRACYJNEJ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02143"/>
              </p:ext>
            </p:extLst>
          </p:nvPr>
        </p:nvGraphicFramePr>
        <p:xfrm>
          <a:off x="141724" y="1524648"/>
          <a:ext cx="8817687" cy="4907280"/>
        </p:xfrm>
        <a:graphic>
          <a:graphicData uri="http://schemas.openxmlformats.org/drawingml/2006/table">
            <a:tbl>
              <a:tblPr firstRow="1" bandRow="1"/>
              <a:tblGrid>
                <a:gridCol w="1976803"/>
                <a:gridCol w="2232248"/>
                <a:gridCol w="46086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chemeClr val="bg1"/>
                          </a:solidFill>
                        </a:rPr>
                        <a:t>Źródło prawa</a:t>
                      </a:r>
                      <a:endParaRPr lang="pl-PL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chemeClr val="bg1"/>
                          </a:solidFill>
                        </a:rPr>
                        <a:t>Rodzaj</a:t>
                      </a:r>
                      <a:r>
                        <a:rPr lang="pl-PL" sz="2000" b="1" baseline="0" dirty="0" smtClean="0">
                          <a:solidFill>
                            <a:schemeClr val="bg1"/>
                          </a:solidFill>
                        </a:rPr>
                        <a:t> polityki</a:t>
                      </a:r>
                      <a:endParaRPr lang="pl-PL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 smtClean="0">
                          <a:solidFill>
                            <a:schemeClr val="bg1"/>
                          </a:solidFill>
                        </a:rPr>
                        <a:t>Formy </a:t>
                      </a:r>
                    </a:p>
                    <a:p>
                      <a:pPr algn="ctr"/>
                      <a:r>
                        <a:rPr lang="pl-PL" sz="2000" b="1" dirty="0" smtClean="0">
                          <a:solidFill>
                            <a:schemeClr val="bg1"/>
                          </a:solidFill>
                        </a:rPr>
                        <a:t>wyrażania (stanowienia) polityki</a:t>
                      </a:r>
                      <a:endParaRPr lang="pl-PL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Ustawa o zagospodarowaniu przestrzennym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Polityka przestrzenna gminy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studium uwarunkowań i kierunków zagospodarowania przestrzennego gminy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miejscowe plany zagospodarowania przestrzennego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Polityka przestrzenna województwa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Przykładowe dokumenty: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koncepcje i programy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strategie rozwoju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plan zagospodarowania przestrzennego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Ustawa Prawo energetyczne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Polityka energetyczna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Polityka energetyczna państwa</a:t>
                      </a:r>
                    </a:p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Współdziałanie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Ustawa Prawo ochrony środowiska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Polityka ekologiczna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Uwzględnianie</a:t>
                      </a:r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 innych polityk</a:t>
                      </a:r>
                    </a:p>
                    <a:p>
                      <a:r>
                        <a:rPr lang="pl-PL" baseline="0" dirty="0" smtClean="0">
                          <a:solidFill>
                            <a:schemeClr val="bg1"/>
                          </a:solidFill>
                        </a:rPr>
                        <a:t>Współpraca</a:t>
                      </a:r>
                    </a:p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Zespół działań</a:t>
                      </a:r>
                    </a:p>
                    <a:p>
                      <a:r>
                        <a:rPr lang="pl-PL" dirty="0" smtClean="0">
                          <a:solidFill>
                            <a:schemeClr val="bg1"/>
                          </a:solidFill>
                        </a:rPr>
                        <a:t>Strategie, programy …</a:t>
                      </a:r>
                      <a:endParaRPr lang="pl-P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838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964406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jako przedmiotu badań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79388" y="1725498"/>
            <a:ext cx="8749650" cy="494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TYPY NORM USTAWOWYCH </a:t>
            </a:r>
          </a:p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OKREŚLAJĄCYCH POLITYKĘ ADMINISTRACYJNĄ</a:t>
            </a:r>
          </a:p>
          <a:p>
            <a:endParaRPr lang="pl-PL" altLang="pl-PL" sz="2200" dirty="0" smtClean="0">
              <a:solidFill>
                <a:srgbClr val="C00000"/>
              </a:solidFill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PIERWSZY TYP </a:t>
            </a:r>
            <a:r>
              <a:rPr lang="pl-PL" altLang="pl-PL" sz="2200" dirty="0" smtClean="0">
                <a:latin typeface="+mn-lt"/>
              </a:rPr>
              <a:t>to normy, które: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określają </a:t>
            </a:r>
            <a:r>
              <a:rPr lang="pl-PL" altLang="pl-PL" sz="2200" b="1" dirty="0" smtClean="0">
                <a:latin typeface="+mn-lt"/>
              </a:rPr>
              <a:t>podmioty</a:t>
            </a:r>
            <a:r>
              <a:rPr lang="pl-PL" altLang="pl-PL" sz="2200" dirty="0" smtClean="0">
                <a:latin typeface="+mn-lt"/>
              </a:rPr>
              <a:t> polityki administracyjnej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określają </a:t>
            </a:r>
            <a:r>
              <a:rPr lang="pl-PL" altLang="pl-PL" sz="2200" b="1" dirty="0" smtClean="0">
                <a:latin typeface="+mn-lt"/>
              </a:rPr>
              <a:t>typ aktu </a:t>
            </a:r>
            <a:r>
              <a:rPr lang="pl-PL" altLang="pl-PL" sz="2200" dirty="0" smtClean="0">
                <a:latin typeface="+mn-lt"/>
              </a:rPr>
              <a:t>polityki administracyjnej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zawierają </a:t>
            </a:r>
            <a:r>
              <a:rPr lang="pl-PL" altLang="pl-PL" sz="2200" b="1" dirty="0" smtClean="0">
                <a:latin typeface="+mn-lt"/>
              </a:rPr>
              <a:t>wytyczne co do treści </a:t>
            </a:r>
            <a:r>
              <a:rPr lang="pl-PL" altLang="pl-PL" sz="2200" dirty="0" smtClean="0">
                <a:latin typeface="+mn-lt"/>
              </a:rPr>
              <a:t>aktu polityki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ustanawiają </a:t>
            </a:r>
            <a:r>
              <a:rPr lang="pl-PL" altLang="pl-PL" sz="2200" b="1" dirty="0" smtClean="0">
                <a:latin typeface="+mn-lt"/>
              </a:rPr>
              <a:t>obowiązek podjęcia </a:t>
            </a:r>
            <a:r>
              <a:rPr lang="pl-PL" altLang="pl-PL" sz="2200" dirty="0" smtClean="0">
                <a:latin typeface="+mn-lt"/>
              </a:rPr>
              <a:t>określonych </a:t>
            </a:r>
            <a:r>
              <a:rPr lang="pl-PL" altLang="pl-PL" sz="2200" b="1" dirty="0" smtClean="0">
                <a:latin typeface="+mn-lt"/>
              </a:rPr>
              <a:t>działań</a:t>
            </a:r>
            <a:r>
              <a:rPr lang="pl-PL" altLang="pl-PL" sz="2200" dirty="0" smtClean="0">
                <a:latin typeface="+mn-lt"/>
              </a:rPr>
              <a:t>:</a:t>
            </a:r>
          </a:p>
          <a:p>
            <a:pPr marL="2967038" indent="-342900">
              <a:buFont typeface="Wingdings" panose="05000000000000000000" pitchFamily="2" charset="2"/>
              <a:buChar char="§"/>
            </a:pPr>
            <a:r>
              <a:rPr lang="pl-PL" altLang="pl-PL" sz="2200" dirty="0" err="1" smtClean="0">
                <a:latin typeface="+mn-lt"/>
              </a:rPr>
              <a:t>ocennych</a:t>
            </a:r>
            <a:r>
              <a:rPr lang="pl-PL" altLang="pl-PL" sz="2200" dirty="0" smtClean="0">
                <a:latin typeface="+mn-lt"/>
              </a:rPr>
              <a:t>, </a:t>
            </a:r>
          </a:p>
          <a:p>
            <a:pPr marL="2967038" indent="-342900">
              <a:buFont typeface="Wingdings" panose="05000000000000000000" pitchFamily="2" charset="2"/>
              <a:buChar char="§"/>
            </a:pPr>
            <a:r>
              <a:rPr lang="pl-PL" altLang="pl-PL" sz="2200" dirty="0" smtClean="0">
                <a:latin typeface="+mn-lt"/>
              </a:rPr>
              <a:t>programujących, </a:t>
            </a:r>
          </a:p>
          <a:p>
            <a:pPr marL="2967038" indent="-342900">
              <a:buFont typeface="Wingdings" panose="05000000000000000000" pitchFamily="2" charset="2"/>
              <a:buChar char="§"/>
            </a:pPr>
            <a:r>
              <a:rPr lang="pl-PL" altLang="pl-PL" sz="2200" dirty="0" smtClean="0">
                <a:latin typeface="+mn-lt"/>
              </a:rPr>
              <a:t>realizujących</a:t>
            </a:r>
          </a:p>
          <a:p>
            <a:endParaRPr lang="pl-PL" altLang="pl-PL" sz="1100" dirty="0"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DRUGI TYP </a:t>
            </a:r>
            <a:r>
              <a:rPr lang="pl-PL" altLang="pl-PL" sz="2200" dirty="0" smtClean="0">
                <a:latin typeface="+mn-lt"/>
              </a:rPr>
              <a:t>to normy, które występują </a:t>
            </a:r>
            <a:r>
              <a:rPr lang="pl-PL" altLang="pl-PL" sz="2200" b="1" dirty="0" smtClean="0">
                <a:latin typeface="+mn-lt"/>
              </a:rPr>
              <a:t>z normami pierwszego typu </a:t>
            </a:r>
          </a:p>
          <a:p>
            <a:r>
              <a:rPr lang="pl-PL" altLang="pl-PL" sz="2200" dirty="0" smtClean="0">
                <a:latin typeface="+mn-lt"/>
              </a:rPr>
              <a:t>i jednocześnie określają: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b="1" dirty="0" smtClean="0">
                <a:latin typeface="+mn-lt"/>
              </a:rPr>
              <a:t>tryb sporządzenia </a:t>
            </a:r>
            <a:r>
              <a:rPr lang="pl-PL" altLang="pl-PL" sz="2200" dirty="0" smtClean="0">
                <a:latin typeface="+mn-lt"/>
              </a:rPr>
              <a:t>aktu polityki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b="1" dirty="0" smtClean="0">
                <a:latin typeface="+mn-lt"/>
              </a:rPr>
              <a:t>tryb uchwalania </a:t>
            </a:r>
            <a:r>
              <a:rPr lang="pl-PL" altLang="pl-PL" sz="2200" dirty="0" smtClean="0">
                <a:latin typeface="+mn-lt"/>
              </a:rPr>
              <a:t>aktu polityki</a:t>
            </a: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50404" y="1253158"/>
            <a:ext cx="7643192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WSPÓŁCZESNE ROZUMIENIE POLITYKI ADMINISTRACYJNEJ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55825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366962"/>
            <a:ext cx="2664421" cy="2617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964406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jako przedmiotu badań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0" y="1725498"/>
            <a:ext cx="9144000" cy="494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endParaRPr lang="pl-PL" altLang="pl-PL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AKTY POLITYKI ADMINISTRACYJNEJ</a:t>
            </a:r>
          </a:p>
          <a:p>
            <a:endParaRPr lang="pl-PL" altLang="pl-PL" sz="2200" dirty="0">
              <a:latin typeface="+mn-lt"/>
            </a:endParaRPr>
          </a:p>
          <a:p>
            <a:pPr marL="636588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Nie mają mocy obowiązującej poza układem </a:t>
            </a:r>
          </a:p>
          <a:p>
            <a:pPr marL="631825"/>
            <a:r>
              <a:rPr lang="pl-PL" altLang="pl-PL" sz="2200" dirty="0" smtClean="0">
                <a:latin typeface="+mn-lt"/>
              </a:rPr>
              <a:t>bezpośredniego podporządkowania organizacyjnego.</a:t>
            </a:r>
          </a:p>
          <a:p>
            <a:pPr marL="636588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Nie wywołują samoistnych skutków prawnych </a:t>
            </a:r>
          </a:p>
          <a:p>
            <a:pPr marL="633413">
              <a:tabLst>
                <a:tab pos="176213" algn="l"/>
                <a:tab pos="633413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200" dirty="0" smtClean="0">
                <a:latin typeface="+mn-lt"/>
              </a:rPr>
              <a:t>(co do zasady).</a:t>
            </a:r>
          </a:p>
          <a:p>
            <a:pPr marL="636588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Mogą być kwalifikowane na różnych </a:t>
            </a:r>
          </a:p>
          <a:p>
            <a:pPr marL="631825"/>
            <a:r>
              <a:rPr lang="pl-PL" altLang="pl-PL" sz="2200" dirty="0" smtClean="0">
                <a:latin typeface="+mn-lt"/>
              </a:rPr>
              <a:t>poziomach ogólności.</a:t>
            </a:r>
          </a:p>
          <a:p>
            <a:endParaRPr lang="pl-PL" altLang="pl-PL" sz="2200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300" b="1" dirty="0" smtClean="0">
                <a:solidFill>
                  <a:srgbClr val="C00000"/>
                </a:solidFill>
                <a:latin typeface="+mn-lt"/>
              </a:rPr>
              <a:t>STRATEGIA * PROGRAM * PLAN * KONCEPCJA * STUDIUM * WYTYCZNE</a:t>
            </a: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2" name="AutoShape 11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155575" y="-133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" name="AutoShape 13" descr="Znalezione obrazy dla zapytania walter jellinek"/>
          <p:cNvSpPr>
            <a:spLocks noChangeAspect="1" noChangeArrowheads="1"/>
          </p:cNvSpPr>
          <p:nvPr/>
        </p:nvSpPr>
        <p:spPr bwMode="auto">
          <a:xfrm>
            <a:off x="307975" y="190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50404" y="1253158"/>
            <a:ext cx="7643192" cy="463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WSPÓŁCZESNE ROZUMIENIE POLITYKI ADMINISTRACYJNEJ</a:t>
            </a:r>
            <a:endParaRPr lang="pl-PL" altLang="pl-PL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AutoShape 2" descr="Znalezione obrazy dla zapytania strategia program plan"/>
          <p:cNvSpPr>
            <a:spLocks noChangeAspect="1" noChangeArrowheads="1"/>
          </p:cNvSpPr>
          <p:nvPr/>
        </p:nvSpPr>
        <p:spPr bwMode="auto">
          <a:xfrm>
            <a:off x="460375" y="1714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08987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60675" y="3068638"/>
            <a:ext cx="367823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DZIĘKUJĘ ZA UWAGĘ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884863" y="6100763"/>
            <a:ext cx="3106737" cy="639762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</a:pPr>
            <a:r>
              <a:rPr lang="pl-PL" altLang="pl-PL">
                <a:latin typeface="Calibri" charset="0"/>
              </a:rPr>
              <a:t>Małgorzata Giełda</a:t>
            </a:r>
          </a:p>
          <a:p>
            <a:pPr hangingPunct="1">
              <a:lnSpc>
                <a:spcPct val="100000"/>
              </a:lnSpc>
            </a:pPr>
            <a:r>
              <a:rPr lang="pl-PL" altLang="pl-PL">
                <a:latin typeface="Calibri" charset="0"/>
              </a:rPr>
              <a:t>Zakład Nauki Administracji UWr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6170"/>
          </a:xfrm>
          <a:ln cap="flat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pl-PL" altLang="pl-PL" sz="4400" b="1" smtClean="0"/>
              <a:t>TRIADA I WYODRĘBNIENIE </a:t>
            </a:r>
            <a:r>
              <a:rPr lang="pl-PL" altLang="pl-PL" sz="4400" b="1" dirty="0"/>
              <a:t/>
            </a:r>
            <a:br>
              <a:rPr lang="pl-PL" altLang="pl-PL" sz="4400" b="1" dirty="0"/>
            </a:br>
            <a:r>
              <a:rPr lang="pl-PL" altLang="pl-PL" sz="4400" b="1" dirty="0"/>
              <a:t>Zagadnienia wykładu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endParaRPr lang="pl-PL" altLang="pl-PL" sz="3200" dirty="0"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pl-PL" altLang="pl-PL" sz="3200" dirty="0" smtClean="0">
                <a:latin typeface="Calibri" charset="0"/>
              </a:rPr>
              <a:t>Triada nauk </a:t>
            </a:r>
            <a:r>
              <a:rPr lang="pl-PL" altLang="pl-PL" sz="3200" dirty="0">
                <a:solidFill>
                  <a:schemeClr val="tx1"/>
                </a:solidFill>
                <a:latin typeface="Calibri" charset="0"/>
              </a:rPr>
              <a:t>administracyjnych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pl-PL" altLang="pl-PL" sz="3200" dirty="0" smtClean="0">
                <a:solidFill>
                  <a:schemeClr val="tx1"/>
                </a:solidFill>
                <a:latin typeface="Calibri" charset="0"/>
              </a:rPr>
              <a:t>Wyodrębnienie polityki administracyjnej</a:t>
            </a: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r>
              <a:rPr lang="pl-PL" altLang="pl-PL" sz="3200" dirty="0" smtClean="0">
                <a:solidFill>
                  <a:schemeClr val="tx1"/>
                </a:solidFill>
                <a:latin typeface="Calibri" charset="0"/>
              </a:rPr>
              <a:t>Współczesne rozumienie polityki administracyjnej</a:t>
            </a:r>
            <a:endParaRPr lang="pl-PL" altLang="pl-PL" sz="3200" dirty="0">
              <a:solidFill>
                <a:schemeClr val="tx1"/>
              </a:solidFill>
              <a:latin typeface="Calibri" charset="0"/>
            </a:endParaRPr>
          </a:p>
          <a:p>
            <a:pPr hangingPunct="1">
              <a:lnSpc>
                <a:spcPct val="100000"/>
              </a:lnSpc>
              <a:spcBef>
                <a:spcPts val="638"/>
              </a:spcBef>
              <a:spcAft>
                <a:spcPts val="1425"/>
              </a:spcAft>
            </a:pPr>
            <a:endParaRPr lang="pl-PL" altLang="pl-PL" sz="3200" dirty="0">
              <a:latin typeface="Calibr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600" b="1">
                <a:latin typeface="Calibri" charset="0"/>
              </a:rPr>
              <a:t>TRIADA NAUK ADMINISTRACYJNYCH</a:t>
            </a:r>
            <a:br>
              <a:rPr lang="pl-PL" altLang="pl-PL" sz="3600" b="1">
                <a:latin typeface="Calibri" charset="0"/>
              </a:rPr>
            </a:br>
            <a:r>
              <a:rPr lang="pl-PL" altLang="pl-PL" sz="3600" b="1">
                <a:latin typeface="Calibri" charset="0"/>
              </a:rPr>
              <a:t>Ujęcie klasyczne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34639" y="1754444"/>
            <a:ext cx="8529974" cy="436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TRIADA ADMINISTRACJI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NAUKA PRAWA ADMINISTRACYJNEGO</a:t>
            </a:r>
          </a:p>
          <a:p>
            <a:r>
              <a:rPr lang="pl-PL" altLang="pl-PL" sz="2200" dirty="0">
                <a:latin typeface="+mn-lt"/>
              </a:rPr>
              <a:t>Bada normy prawa administracyjnego </a:t>
            </a:r>
            <a:r>
              <a:rPr lang="pl-PL" altLang="pl-PL" sz="2200" dirty="0" smtClean="0">
                <a:latin typeface="+mn-lt"/>
              </a:rPr>
              <a:t>		</a:t>
            </a:r>
            <a:r>
              <a:rPr lang="pl-PL" altLang="pl-PL" sz="2200" b="1" dirty="0" smtClean="0">
                <a:latin typeface="+mn-lt"/>
              </a:rPr>
              <a:t>(</a:t>
            </a:r>
            <a:r>
              <a:rPr lang="pl-PL" altLang="pl-PL" sz="2200" b="1" dirty="0">
                <a:latin typeface="+mn-lt"/>
              </a:rPr>
              <a:t>jak jest w prawie)</a:t>
            </a:r>
          </a:p>
          <a:p>
            <a:r>
              <a:rPr lang="pl-PL" altLang="pl-PL" sz="2200" dirty="0">
                <a:latin typeface="+mn-lt"/>
              </a:rPr>
              <a:t>(np.: poddanie władzy wykonawczej prawu)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NAUKA ADMINISTRACJI PUBLICZNEJ</a:t>
            </a:r>
          </a:p>
          <a:p>
            <a:r>
              <a:rPr lang="pl-PL" altLang="pl-PL" sz="2200" dirty="0">
                <a:latin typeface="+mn-lt"/>
              </a:rPr>
              <a:t>Bada codzienność administracyjną </a:t>
            </a:r>
            <a:r>
              <a:rPr lang="pl-PL" altLang="pl-PL" sz="2200" dirty="0" smtClean="0">
                <a:latin typeface="+mn-lt"/>
              </a:rPr>
              <a:t>		</a:t>
            </a:r>
            <a:r>
              <a:rPr lang="pl-PL" altLang="pl-PL" sz="2200" b="1" dirty="0" smtClean="0">
                <a:latin typeface="+mn-lt"/>
              </a:rPr>
              <a:t>(</a:t>
            </a:r>
            <a:r>
              <a:rPr lang="pl-PL" altLang="pl-PL" sz="2200" b="1" dirty="0">
                <a:latin typeface="+mn-lt"/>
              </a:rPr>
              <a:t>jak jest w rzeczywistości)</a:t>
            </a:r>
          </a:p>
          <a:p>
            <a:r>
              <a:rPr lang="pl-PL" altLang="pl-PL" sz="2200" dirty="0">
                <a:latin typeface="+mn-lt"/>
              </a:rPr>
              <a:t>(np.: pracę urzędów)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ADMINISTRACYJNA</a:t>
            </a:r>
          </a:p>
          <a:p>
            <a:r>
              <a:rPr lang="pl-PL" altLang="pl-PL" sz="2200" dirty="0">
                <a:latin typeface="+mn-lt"/>
              </a:rPr>
              <a:t>Postuluje rzeczywistość administracyjną </a:t>
            </a:r>
            <a:r>
              <a:rPr lang="pl-PL" altLang="pl-PL" sz="2200" dirty="0" smtClean="0">
                <a:latin typeface="+mn-lt"/>
              </a:rPr>
              <a:t>	</a:t>
            </a:r>
            <a:r>
              <a:rPr lang="pl-PL" altLang="pl-PL" sz="2200" b="1" dirty="0" smtClean="0">
                <a:latin typeface="+mn-lt"/>
              </a:rPr>
              <a:t>(</a:t>
            </a:r>
            <a:r>
              <a:rPr lang="pl-PL" altLang="pl-PL" sz="2200" b="1" dirty="0">
                <a:latin typeface="+mn-lt"/>
              </a:rPr>
              <a:t>jak być powinno)</a:t>
            </a:r>
          </a:p>
          <a:p>
            <a:r>
              <a:rPr lang="pl-PL" altLang="pl-PL" sz="2200" dirty="0">
                <a:latin typeface="+mn-lt"/>
              </a:rPr>
              <a:t>(np.: zmiany w służbie zdrowia)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8" name="Picture 10" descr="Podobny obraz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5" r="28179"/>
          <a:stretch/>
        </p:blipFill>
        <p:spPr bwMode="auto">
          <a:xfrm>
            <a:off x="4572000" y="1866837"/>
            <a:ext cx="4392613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-1548680" y="2332037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600" b="1">
                <a:latin typeface="Calibri" charset="0"/>
              </a:rPr>
              <a:t>TRIADA NAUK ADMINISTRACYJNYCH</a:t>
            </a:r>
            <a:br>
              <a:rPr lang="pl-PL" altLang="pl-PL" sz="3600" b="1">
                <a:latin typeface="Calibri" charset="0"/>
              </a:rPr>
            </a:br>
            <a:r>
              <a:rPr lang="pl-PL" altLang="pl-PL" sz="3600" b="1">
                <a:latin typeface="Calibri" charset="0"/>
              </a:rPr>
              <a:t>Ujęcie klasyczne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23527" y="2564904"/>
            <a:ext cx="5524723" cy="2842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POLITYKA </a:t>
            </a:r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ADMINISTRACYJNA</a:t>
            </a:r>
          </a:p>
          <a:p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ODPOWIADA NA PYTANIA:</a:t>
            </a: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dirty="0">
                <a:latin typeface="+mn-lt"/>
              </a:rPr>
              <a:t>Jaka jest wartość </a:t>
            </a:r>
            <a:r>
              <a:rPr lang="pl-PL" altLang="pl-PL" sz="2400" dirty="0" smtClean="0">
                <a:latin typeface="+mn-lt"/>
              </a:rPr>
              <a:t>administracji?</a:t>
            </a: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dirty="0">
                <a:latin typeface="+mn-lt"/>
              </a:rPr>
              <a:t>Jaka powinna być </a:t>
            </a:r>
            <a:r>
              <a:rPr lang="pl-PL" altLang="pl-PL" sz="2400" dirty="0" smtClean="0">
                <a:latin typeface="+mn-lt"/>
              </a:rPr>
              <a:t>administracja?</a:t>
            </a: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dirty="0">
                <a:latin typeface="+mn-lt"/>
              </a:rPr>
              <a:t>Jak </a:t>
            </a:r>
            <a:r>
              <a:rPr lang="pl-PL" altLang="pl-PL" sz="2400" dirty="0" smtClean="0">
                <a:latin typeface="+mn-lt"/>
              </a:rPr>
              <a:t>kształtować administrację?</a:t>
            </a:r>
            <a:endParaRPr lang="pl-PL" altLang="pl-PL" sz="24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91545" y="1752587"/>
            <a:ext cx="8410575" cy="422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 FAZY WYODRĘBNIENIA POLITYKI </a:t>
            </a:r>
            <a:r>
              <a:rPr lang="pl-PL" altLang="pl-PL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ADMINISTRACYJNEJ</a:t>
            </a:r>
            <a:endParaRPr lang="pl-PL" altLang="pl-PL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b="1" dirty="0">
                <a:latin typeface="+mn-lt"/>
              </a:rPr>
              <a:t>1 FAZA – </a:t>
            </a:r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PAŃSTWO POLICYJNE</a:t>
            </a:r>
          </a:p>
          <a:p>
            <a:r>
              <a:rPr lang="pl-PL" altLang="pl-PL" sz="2400" dirty="0">
                <a:latin typeface="+mn-lt"/>
              </a:rPr>
              <a:t>(</a:t>
            </a:r>
            <a:r>
              <a:rPr lang="pl-PL" altLang="pl-PL" sz="2400" dirty="0" smtClean="0">
                <a:latin typeface="+mn-lt"/>
              </a:rPr>
              <a:t>merkantylizm	kameralizm	</a:t>
            </a:r>
            <a:r>
              <a:rPr lang="pl-PL" altLang="pl-PL" sz="2400" dirty="0">
                <a:latin typeface="+mn-lt"/>
              </a:rPr>
              <a:t>	</a:t>
            </a:r>
            <a:r>
              <a:rPr lang="pl-PL" altLang="pl-PL" sz="2400" dirty="0" err="1">
                <a:latin typeface="+mn-lt"/>
              </a:rPr>
              <a:t>policyści</a:t>
            </a:r>
            <a:r>
              <a:rPr lang="pl-PL" altLang="pl-PL" sz="2400" dirty="0">
                <a:latin typeface="+mn-lt"/>
              </a:rPr>
              <a:t>)</a:t>
            </a: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b="1" dirty="0">
                <a:latin typeface="+mn-lt"/>
              </a:rPr>
              <a:t>2 FAZA – </a:t>
            </a:r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NOWE ZJAWISKO</a:t>
            </a:r>
          </a:p>
          <a:p>
            <a:r>
              <a:rPr lang="pl-PL" altLang="pl-PL" sz="2400" dirty="0">
                <a:latin typeface="+mn-lt"/>
              </a:rPr>
              <a:t>(doktryna liberalnego państwa konstytucyjnego, </a:t>
            </a:r>
            <a:endParaRPr lang="pl-PL" altLang="pl-PL" sz="2400" dirty="0" smtClean="0">
              <a:latin typeface="+mn-lt"/>
            </a:endParaRPr>
          </a:p>
          <a:p>
            <a:r>
              <a:rPr lang="pl-PL" altLang="pl-PL" sz="2400" dirty="0" smtClean="0">
                <a:latin typeface="+mn-lt"/>
              </a:rPr>
              <a:t>prawo </a:t>
            </a:r>
            <a:r>
              <a:rPr lang="pl-PL" altLang="pl-PL" sz="2400" dirty="0">
                <a:latin typeface="+mn-lt"/>
              </a:rPr>
              <a:t>administracyjna, nauka administracji)</a:t>
            </a:r>
          </a:p>
          <a:p>
            <a:endParaRPr lang="pl-PL" altLang="pl-PL" sz="2400" dirty="0">
              <a:latin typeface="+mn-lt"/>
            </a:endParaRPr>
          </a:p>
          <a:p>
            <a:r>
              <a:rPr lang="pl-PL" altLang="pl-PL" sz="2400" b="1" dirty="0">
                <a:latin typeface="+mn-lt"/>
              </a:rPr>
              <a:t>3 FAZA – </a:t>
            </a:r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POCZĄTKI SAMODZIELNOŚCI</a:t>
            </a:r>
          </a:p>
          <a:p>
            <a:r>
              <a:rPr lang="pl-PL" altLang="pl-PL" sz="2400" dirty="0">
                <a:latin typeface="+mn-lt"/>
              </a:rPr>
              <a:t>(</a:t>
            </a:r>
            <a:r>
              <a:rPr lang="pl-PL" altLang="pl-PL" sz="2400" dirty="0" err="1">
                <a:latin typeface="+mn-lt"/>
              </a:rPr>
              <a:t>Jastrow</a:t>
            </a:r>
            <a:r>
              <a:rPr lang="pl-PL" altLang="pl-PL" sz="2400" dirty="0">
                <a:latin typeface="+mn-lt"/>
              </a:rPr>
              <a:t>, </a:t>
            </a:r>
            <a:r>
              <a:rPr lang="pl-PL" altLang="pl-PL" sz="2400" dirty="0" smtClean="0">
                <a:latin typeface="+mn-lt"/>
              </a:rPr>
              <a:t>	</a:t>
            </a:r>
            <a:r>
              <a:rPr lang="pl-PL" altLang="pl-PL" sz="2400" dirty="0" err="1" smtClean="0">
                <a:latin typeface="+mn-lt"/>
              </a:rPr>
              <a:t>Stier-Somlo</a:t>
            </a:r>
            <a:r>
              <a:rPr lang="pl-PL" altLang="pl-PL" sz="2400" dirty="0">
                <a:latin typeface="+mn-lt"/>
              </a:rPr>
              <a:t>, </a:t>
            </a:r>
            <a:r>
              <a:rPr lang="pl-PL" altLang="pl-PL" sz="2400" dirty="0" smtClean="0">
                <a:latin typeface="+mn-lt"/>
              </a:rPr>
              <a:t>	Jellinek</a:t>
            </a:r>
            <a:r>
              <a:rPr lang="pl-PL" altLang="pl-PL" sz="2400" dirty="0">
                <a:latin typeface="+mn-lt"/>
              </a:rPr>
              <a:t>)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pic>
        <p:nvPicPr>
          <p:cNvPr id="8198" name="Picture 6" descr="Znalezione obrazy dla zapytania etapy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89" r="27191"/>
          <a:stretch/>
        </p:blipFill>
        <p:spPr bwMode="auto">
          <a:xfrm>
            <a:off x="6668630" y="3083013"/>
            <a:ext cx="1933490" cy="289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47663" y="1632870"/>
            <a:ext cx="8339137" cy="3020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FAZA – PAŃSTWO POLICYJNE  XVIII/XIX w</a:t>
            </a:r>
            <a:r>
              <a:rPr lang="pl-PL" alt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  <a:p>
            <a:endParaRPr lang="pl-PL" altLang="pl-PL" sz="1200" dirty="0">
              <a:latin typeface="+mn-lt"/>
            </a:endParaRPr>
          </a:p>
          <a:p>
            <a:r>
              <a:rPr lang="pl-PL" altLang="pl-PL" sz="2200" dirty="0" smtClean="0">
                <a:latin typeface="+mn-lt"/>
              </a:rPr>
              <a:t>W literaturze pojawiają </a:t>
            </a:r>
            <a:r>
              <a:rPr lang="pl-PL" altLang="pl-PL" sz="2200" dirty="0">
                <a:latin typeface="+mn-lt"/>
              </a:rPr>
              <a:t>się </a:t>
            </a:r>
            <a:r>
              <a:rPr lang="pl-PL" altLang="pl-PL" sz="2200" b="1" dirty="0" smtClean="0">
                <a:latin typeface="+mn-lt"/>
              </a:rPr>
              <a:t>pierwsze </a:t>
            </a:r>
            <a:r>
              <a:rPr lang="pl-PL" altLang="pl-PL" sz="2200" b="1" dirty="0">
                <a:latin typeface="+mn-lt"/>
              </a:rPr>
              <a:t>wzmianki </a:t>
            </a:r>
            <a:endParaRPr lang="pl-PL" altLang="pl-PL" sz="2200" b="1" dirty="0" smtClean="0">
              <a:latin typeface="+mn-lt"/>
            </a:endParaRPr>
          </a:p>
          <a:p>
            <a:r>
              <a:rPr lang="pl-PL" altLang="pl-PL" sz="2200" dirty="0" smtClean="0">
                <a:latin typeface="+mn-lt"/>
              </a:rPr>
              <a:t>z zakresu </a:t>
            </a:r>
            <a:r>
              <a:rPr lang="pl-PL" altLang="pl-PL" sz="2200" dirty="0">
                <a:latin typeface="+mn-lt"/>
              </a:rPr>
              <a:t>polityki </a:t>
            </a:r>
            <a:r>
              <a:rPr lang="pl-PL" altLang="pl-PL" sz="2200" dirty="0" smtClean="0">
                <a:latin typeface="+mn-lt"/>
              </a:rPr>
              <a:t>administracyjnej.</a:t>
            </a:r>
            <a:endParaRPr lang="pl-PL" altLang="pl-PL" sz="2200" dirty="0">
              <a:latin typeface="+mn-lt"/>
            </a:endParaRPr>
          </a:p>
          <a:p>
            <a:endParaRPr lang="pl-PL" altLang="pl-PL" sz="1100" dirty="0" smtClean="0">
              <a:latin typeface="+mn-lt"/>
            </a:endParaRPr>
          </a:p>
          <a:p>
            <a:r>
              <a:rPr lang="pl-PL" altLang="pl-PL" sz="2200" b="1" dirty="0" smtClean="0">
                <a:latin typeface="+mn-lt"/>
              </a:rPr>
              <a:t>Dotyczą </a:t>
            </a:r>
            <a:r>
              <a:rPr lang="pl-PL" altLang="pl-PL" sz="2200" b="1" dirty="0">
                <a:latin typeface="+mn-lt"/>
              </a:rPr>
              <a:t>one: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ustroju gospodarczego państwa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systemu gospodarczego państwa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ideologii wszechobecności państwa</a:t>
            </a:r>
            <a:endParaRPr lang="pl-PL" altLang="pl-PL" sz="2200" dirty="0">
              <a:latin typeface="+mn-lt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47663" y="4653136"/>
            <a:ext cx="8339137" cy="1944216"/>
          </a:xfrm>
          <a:prstGeom prst="rect">
            <a:avLst/>
          </a:prstGeom>
          <a:noFill/>
          <a:ln w="9525" cap="flat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NURTY</a:t>
            </a:r>
            <a:endParaRPr lang="pl-PL" altLang="pl-PL" sz="2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pl-PL" altLang="pl-PL" sz="2200" dirty="0">
                <a:latin typeface="+mn-lt"/>
              </a:rPr>
              <a:t>(różnice: postawa ideowa i działalność praktyczna)</a:t>
            </a:r>
          </a:p>
          <a:p>
            <a:pPr algn="ctr"/>
            <a:endParaRPr lang="pl-PL" altLang="pl-PL" sz="2200" dirty="0" smtClean="0">
              <a:latin typeface="+mn-lt"/>
            </a:endParaRPr>
          </a:p>
          <a:p>
            <a:pPr algn="ctr"/>
            <a:endParaRPr lang="pl-PL" altLang="pl-PL" sz="2200" dirty="0">
              <a:latin typeface="+mn-lt"/>
            </a:endParaRPr>
          </a:p>
          <a:p>
            <a:pPr algn="ctr"/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MERKANTYLIŚCI</a:t>
            </a:r>
            <a:r>
              <a:rPr lang="pl-PL" altLang="pl-PL" sz="2200" dirty="0">
                <a:latin typeface="+mn-lt"/>
              </a:rPr>
              <a:t>				</a:t>
            </a:r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POLICYŚCI</a:t>
            </a:r>
          </a:p>
          <a:p>
            <a:r>
              <a:rPr lang="pl-PL" altLang="pl-PL" sz="2200" dirty="0">
                <a:latin typeface="+mn-lt"/>
              </a:rPr>
              <a:t>	</a:t>
            </a:r>
            <a:r>
              <a:rPr lang="pl-PL" altLang="pl-PL" sz="2200" dirty="0">
                <a:solidFill>
                  <a:srgbClr val="C00000"/>
                </a:solidFill>
                <a:latin typeface="+mn-lt"/>
              </a:rPr>
              <a:t> </a:t>
            </a:r>
            <a:r>
              <a:rPr lang="pl-PL" altLang="pl-PL" sz="2200" dirty="0" smtClean="0">
                <a:solidFill>
                  <a:srgbClr val="C00000"/>
                </a:solidFill>
                <a:latin typeface="+mn-lt"/>
              </a:rPr>
              <a:t>         (KAMERALIŚCI</a:t>
            </a:r>
            <a:r>
              <a:rPr lang="pl-PL" altLang="pl-PL" sz="2200" dirty="0">
                <a:solidFill>
                  <a:srgbClr val="C00000"/>
                </a:solidFill>
                <a:latin typeface="+mn-lt"/>
              </a:rPr>
              <a:t>)</a:t>
            </a:r>
          </a:p>
        </p:txBody>
      </p:sp>
      <p:pic>
        <p:nvPicPr>
          <p:cNvPr id="9223" name="Picture 7" descr="Znalezione obrazy dla zapytania państwo policyj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13" b="23653"/>
          <a:stretch/>
        </p:blipFill>
        <p:spPr bwMode="auto">
          <a:xfrm rot="20078744">
            <a:off x="5649285" y="2637299"/>
            <a:ext cx="3168403" cy="1019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Łącznik prosty ze strzałką 4"/>
          <p:cNvCxnSpPr/>
          <p:nvPr/>
        </p:nvCxnSpPr>
        <p:spPr bwMode="auto">
          <a:xfrm>
            <a:off x="4572000" y="5445224"/>
            <a:ext cx="2016224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Łącznik prosty ze strzałką 6"/>
          <p:cNvCxnSpPr/>
          <p:nvPr/>
        </p:nvCxnSpPr>
        <p:spPr bwMode="auto">
          <a:xfrm flipH="1">
            <a:off x="2627784" y="5445224"/>
            <a:ext cx="194421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57200" y="12854"/>
            <a:ext cx="8229600" cy="964406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 dirty="0">
                <a:latin typeface="Calibri" charset="0"/>
              </a:rPr>
              <a:t>jako przedmiotu badań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41945" y="1070719"/>
            <a:ext cx="8460109" cy="529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FAZA – PAŃSTWO POLICYJNE  XVIII/XIX w.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41944" y="1582123"/>
            <a:ext cx="4878127" cy="5015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MERKANTYKLIŚĆI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PODSTAWOWE ZAŁOŻENIE:</a:t>
            </a:r>
          </a:p>
          <a:p>
            <a:r>
              <a:rPr lang="pl-PL" altLang="pl-PL" sz="2000" dirty="0">
                <a:latin typeface="+mn-lt"/>
              </a:rPr>
              <a:t>Rozwój handlu i </a:t>
            </a:r>
            <a:r>
              <a:rPr lang="pl-PL" altLang="pl-PL" sz="2000" dirty="0" smtClean="0">
                <a:latin typeface="+mn-lt"/>
              </a:rPr>
              <a:t>produkcji.</a:t>
            </a:r>
            <a:endParaRPr lang="pl-PL" altLang="pl-PL" sz="2000" dirty="0">
              <a:latin typeface="+mn-lt"/>
            </a:endParaRPr>
          </a:p>
          <a:p>
            <a:endParaRPr lang="pl-PL" altLang="pl-PL" sz="1200" dirty="0">
              <a:latin typeface="+mn-lt"/>
            </a:endParaRPr>
          </a:p>
          <a:p>
            <a:r>
              <a:rPr lang="pl-PL" alt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ROLA PAŃSTWA: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ochrona rynku wew. </a:t>
            </a:r>
          </a:p>
          <a:p>
            <a:pPr marL="354013"/>
            <a:r>
              <a:rPr lang="pl-PL" altLang="pl-PL" sz="2000" dirty="0" smtClean="0">
                <a:latin typeface="+mn-lt"/>
              </a:rPr>
              <a:t>(policja gospodarcza, reglamentacja, ograniczenia działalności)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tworzenie rezerw towarowych,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ograniczenie importu,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osłabienie dominacji cechów,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popieranie własnej wytwórczości.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pl-PL" altLang="pl-PL" sz="1200" dirty="0" smtClean="0">
              <a:latin typeface="+mn-lt"/>
            </a:endParaRPr>
          </a:p>
          <a:p>
            <a:r>
              <a:rPr lang="pl-PL" altLang="pl-PL" sz="2000" u="sng" dirty="0" smtClean="0">
                <a:solidFill>
                  <a:srgbClr val="C00000"/>
                </a:solidFill>
                <a:latin typeface="+mn-lt"/>
              </a:rPr>
              <a:t>KAMERALIŚCI</a:t>
            </a:r>
            <a:r>
              <a:rPr lang="pl-PL" altLang="pl-PL" sz="2000" dirty="0" smtClean="0">
                <a:latin typeface="+mn-lt"/>
              </a:rPr>
              <a:t> </a:t>
            </a:r>
            <a:r>
              <a:rPr lang="pl-PL" altLang="pl-PL" sz="2000" dirty="0">
                <a:latin typeface="+mn-lt"/>
              </a:rPr>
              <a:t>– Austria, </a:t>
            </a:r>
            <a:r>
              <a:rPr lang="pl-PL" altLang="pl-PL" sz="2000" dirty="0" smtClean="0">
                <a:latin typeface="+mn-lt"/>
              </a:rPr>
              <a:t>Niemcy</a:t>
            </a:r>
            <a:endParaRPr lang="pl-PL" altLang="pl-PL" sz="20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racjonalna organizacja skarbowości,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zapełnienie skarbca (kamery) monarchy.</a:t>
            </a:r>
            <a:endParaRPr lang="pl-PL" altLang="pl-PL" sz="2000" dirty="0">
              <a:latin typeface="+mn-lt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508103" y="1582123"/>
            <a:ext cx="3178697" cy="444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POLICYŚCI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PODSTAWOWE ZAŁOŻENIE:</a:t>
            </a:r>
          </a:p>
          <a:p>
            <a:r>
              <a:rPr lang="pl-PL" altLang="pl-PL" sz="2000" dirty="0">
                <a:latin typeface="+mn-lt"/>
              </a:rPr>
              <a:t>Nieograniczone prawo </a:t>
            </a:r>
            <a:endParaRPr lang="pl-PL" altLang="pl-PL" sz="2000" dirty="0" smtClean="0">
              <a:latin typeface="+mn-lt"/>
            </a:endParaRPr>
          </a:p>
          <a:p>
            <a:r>
              <a:rPr lang="pl-PL" altLang="pl-PL" sz="2000" dirty="0" smtClean="0">
                <a:latin typeface="+mn-lt"/>
              </a:rPr>
              <a:t>monarchy </a:t>
            </a:r>
            <a:r>
              <a:rPr lang="pl-PL" altLang="pl-PL" sz="2000" dirty="0">
                <a:latin typeface="+mn-lt"/>
              </a:rPr>
              <a:t>absolutnego </a:t>
            </a:r>
            <a:endParaRPr lang="pl-PL" altLang="pl-PL" sz="2000" dirty="0" smtClean="0">
              <a:latin typeface="+mn-lt"/>
            </a:endParaRPr>
          </a:p>
          <a:p>
            <a:r>
              <a:rPr lang="pl-PL" altLang="pl-PL" sz="2000" dirty="0" smtClean="0">
                <a:latin typeface="+mn-lt"/>
              </a:rPr>
              <a:t>do </a:t>
            </a:r>
            <a:r>
              <a:rPr lang="pl-PL" altLang="pl-PL" sz="2000" dirty="0">
                <a:latin typeface="+mn-lt"/>
              </a:rPr>
              <a:t>wkraczania </a:t>
            </a:r>
            <a:endParaRPr lang="pl-PL" altLang="pl-PL" sz="2000" dirty="0" smtClean="0">
              <a:latin typeface="+mn-lt"/>
            </a:endParaRPr>
          </a:p>
          <a:p>
            <a:r>
              <a:rPr lang="pl-PL" altLang="pl-PL" sz="2000" dirty="0" smtClean="0">
                <a:latin typeface="+mn-lt"/>
              </a:rPr>
              <a:t>w sfery </a:t>
            </a:r>
            <a:r>
              <a:rPr lang="pl-PL" altLang="pl-PL" sz="2000" dirty="0">
                <a:latin typeface="+mn-lt"/>
              </a:rPr>
              <a:t>życia społecznego </a:t>
            </a:r>
            <a:endParaRPr lang="pl-PL" altLang="pl-PL" sz="2000" dirty="0" smtClean="0">
              <a:latin typeface="+mn-lt"/>
            </a:endParaRPr>
          </a:p>
          <a:p>
            <a:r>
              <a:rPr lang="pl-PL" altLang="pl-PL" sz="2000" dirty="0" smtClean="0">
                <a:latin typeface="+mn-lt"/>
              </a:rPr>
              <a:t>dla </a:t>
            </a:r>
            <a:r>
              <a:rPr lang="pl-PL" altLang="pl-PL" sz="2000" dirty="0">
                <a:latin typeface="+mn-lt"/>
              </a:rPr>
              <a:t>zapewnienia </a:t>
            </a:r>
            <a:r>
              <a:rPr lang="pl-PL" altLang="pl-PL" sz="2000" dirty="0" smtClean="0">
                <a:latin typeface="+mn-lt"/>
              </a:rPr>
              <a:t>pomyślności </a:t>
            </a:r>
          </a:p>
          <a:p>
            <a:r>
              <a:rPr lang="pl-PL" altLang="pl-PL" sz="2000" dirty="0" smtClean="0">
                <a:latin typeface="+mn-lt"/>
              </a:rPr>
              <a:t>i </a:t>
            </a:r>
            <a:r>
              <a:rPr lang="pl-PL" altLang="pl-PL" sz="2000" dirty="0">
                <a:latin typeface="+mn-lt"/>
              </a:rPr>
              <a:t>dobrobytu </a:t>
            </a:r>
            <a:r>
              <a:rPr lang="pl-PL" altLang="pl-PL" sz="2000" dirty="0" smtClean="0">
                <a:latin typeface="+mn-lt"/>
              </a:rPr>
              <a:t>poddanym.</a:t>
            </a:r>
            <a:endParaRPr lang="pl-PL" altLang="pl-PL" sz="2000" dirty="0">
              <a:latin typeface="+mn-lt"/>
            </a:endParaRPr>
          </a:p>
          <a:p>
            <a:endParaRPr lang="pl-PL" altLang="pl-PL" sz="2000" dirty="0">
              <a:latin typeface="+mn-lt"/>
            </a:endParaRPr>
          </a:p>
          <a:p>
            <a:r>
              <a:rPr lang="pl-PL" alt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ROLA PAŃSTWA: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zapewnienie porządku i bezpieczeństwa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000" dirty="0" smtClean="0">
                <a:latin typeface="+mn-lt"/>
              </a:rPr>
              <a:t>regulacja i reglamentacja działalności gospodarczej</a:t>
            </a:r>
            <a:endParaRPr lang="pl-PL" altLang="pl-PL" sz="20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5" name="Picture 7" descr="Znalezione obrazy dla zapytania merkantylizm rysune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15"/>
          <a:stretch/>
        </p:blipFill>
        <p:spPr bwMode="auto">
          <a:xfrm rot="2797681">
            <a:off x="6055402" y="1902810"/>
            <a:ext cx="3654163" cy="318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91730" y="1666383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396081" y="1417637"/>
            <a:ext cx="8351837" cy="497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 FAZA – PAŃSTWO POLICYJNE  XVIII/XIX w.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8541" y="1916102"/>
            <a:ext cx="8370887" cy="470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MERKANTYLIŚCI I </a:t>
            </a:r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POLICYŚCI – POZYTYWNE ASPEKTY:</a:t>
            </a:r>
            <a:endParaRPr lang="pl-PL" altLang="pl-PL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endParaRPr lang="pl-PL" altLang="pl-PL" sz="1000" dirty="0">
              <a:latin typeface="+mn-lt"/>
            </a:endParaRPr>
          </a:p>
          <a:p>
            <a:r>
              <a:rPr lang="pl-PL" altLang="pl-PL" sz="2200" b="1" dirty="0">
                <a:latin typeface="+mn-lt"/>
              </a:rPr>
              <a:t>Prekursorzy</a:t>
            </a:r>
            <a:r>
              <a:rPr lang="pl-PL" altLang="pl-PL" sz="2200" dirty="0">
                <a:latin typeface="+mn-lt"/>
              </a:rPr>
              <a:t> polityki administracyjnej</a:t>
            </a:r>
          </a:p>
          <a:p>
            <a:r>
              <a:rPr lang="pl-PL" altLang="pl-PL" sz="2200" b="1" dirty="0">
                <a:latin typeface="+mn-lt"/>
              </a:rPr>
              <a:t>Formułowali wskazania</a:t>
            </a:r>
            <a:r>
              <a:rPr lang="pl-PL" altLang="pl-PL" sz="2200" dirty="0">
                <a:latin typeface="+mn-lt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>
                <a:latin typeface="+mn-lt"/>
              </a:rPr>
              <a:t>jak powinna działać administracja państwa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>
                <a:latin typeface="+mn-lt"/>
              </a:rPr>
              <a:t>cele zmian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>
                <a:latin typeface="+mn-lt"/>
              </a:rPr>
              <a:t>środki i sposoby osiągania zmian</a:t>
            </a:r>
          </a:p>
          <a:p>
            <a:r>
              <a:rPr lang="pl-PL" altLang="pl-PL" sz="2200" dirty="0">
                <a:latin typeface="+mn-lt"/>
              </a:rPr>
              <a:t>Zwracali uwagę na </a:t>
            </a:r>
            <a:r>
              <a:rPr lang="pl-PL" altLang="pl-PL" sz="2200" b="1" dirty="0">
                <a:latin typeface="+mn-lt"/>
              </a:rPr>
              <a:t>konieczność kształcenia </a:t>
            </a:r>
            <a:r>
              <a:rPr lang="pl-PL" altLang="pl-PL" sz="2200" dirty="0">
                <a:latin typeface="+mn-lt"/>
              </a:rPr>
              <a:t>w dziedzinie administracji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MERKANTYLIŚCI I POLICYŚCI – NEGATYWNE ASPEKTY</a:t>
            </a:r>
          </a:p>
          <a:p>
            <a:endParaRPr lang="pl-PL" altLang="pl-PL" sz="1000" dirty="0">
              <a:latin typeface="+mn-lt"/>
            </a:endParaRPr>
          </a:p>
          <a:p>
            <a:r>
              <a:rPr lang="pl-PL" altLang="pl-PL" sz="2200" dirty="0" smtClean="0">
                <a:latin typeface="+mn-lt"/>
              </a:rPr>
              <a:t>Oba </a:t>
            </a:r>
            <a:r>
              <a:rPr lang="pl-PL" altLang="pl-PL" sz="2200" dirty="0">
                <a:latin typeface="+mn-lt"/>
              </a:rPr>
              <a:t>nurty zakładały </a:t>
            </a:r>
            <a:r>
              <a:rPr lang="pl-PL" altLang="pl-PL" sz="2200" b="1" dirty="0">
                <a:latin typeface="+mn-lt"/>
              </a:rPr>
              <a:t>umacnianie państwa policyjnego</a:t>
            </a:r>
            <a:r>
              <a:rPr lang="pl-PL" altLang="pl-PL" sz="2200" dirty="0">
                <a:latin typeface="+mn-lt"/>
              </a:rPr>
              <a:t>, </a:t>
            </a:r>
            <a:endParaRPr lang="pl-PL" altLang="pl-PL" sz="2200" dirty="0" smtClean="0">
              <a:latin typeface="+mn-lt"/>
            </a:endParaRPr>
          </a:p>
          <a:p>
            <a:r>
              <a:rPr lang="pl-PL" altLang="pl-PL" sz="2200" dirty="0" smtClean="0">
                <a:latin typeface="+mn-lt"/>
              </a:rPr>
              <a:t>stającego </a:t>
            </a:r>
            <a:r>
              <a:rPr lang="pl-PL" altLang="pl-PL" sz="2200" dirty="0">
                <a:latin typeface="+mn-lt"/>
              </a:rPr>
              <a:t>ponad społeczeństwem</a:t>
            </a:r>
          </a:p>
          <a:p>
            <a:r>
              <a:rPr lang="pl-PL" altLang="pl-PL" sz="2200" dirty="0">
                <a:latin typeface="+mn-lt"/>
              </a:rPr>
              <a:t>Nie tworzono </a:t>
            </a:r>
            <a:r>
              <a:rPr lang="pl-PL" altLang="pl-PL" sz="2200" b="1" dirty="0">
                <a:latin typeface="+mn-lt"/>
              </a:rPr>
              <a:t>polityki społecznej</a:t>
            </a:r>
            <a:r>
              <a:rPr lang="pl-PL" altLang="pl-PL" sz="2200" dirty="0">
                <a:latin typeface="+mn-lt"/>
              </a:rPr>
              <a:t>.</a:t>
            </a:r>
          </a:p>
          <a:p>
            <a:r>
              <a:rPr lang="pl-PL" altLang="pl-PL" sz="2200" b="1" dirty="0">
                <a:latin typeface="+mn-lt"/>
              </a:rPr>
              <a:t>Polityka gospodarcza </a:t>
            </a:r>
            <a:r>
              <a:rPr lang="pl-PL" altLang="pl-PL" sz="2200" dirty="0">
                <a:latin typeface="+mn-lt"/>
              </a:rPr>
              <a:t>była traktowana </a:t>
            </a:r>
            <a:r>
              <a:rPr lang="pl-PL" altLang="pl-PL" sz="2200" dirty="0" smtClean="0">
                <a:latin typeface="+mn-lt"/>
              </a:rPr>
              <a:t>wybiórczo</a:t>
            </a:r>
            <a:endParaRPr lang="pl-PL" altLang="pl-PL" sz="22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(monarcha, osoby zamożne związane z władzą)</a:t>
            </a: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2" name="Prostokąt 1"/>
          <p:cNvSpPr/>
          <p:nvPr/>
        </p:nvSpPr>
        <p:spPr>
          <a:xfrm rot="21117948">
            <a:off x="6304704" y="5301455"/>
            <a:ext cx="3155558" cy="8651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l-PL" altLang="pl-PL" sz="54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+mn-lt"/>
              </a:rPr>
              <a:t>POLICYSM</a:t>
            </a:r>
            <a:endParaRPr lang="pl-PL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79388" y="1600200"/>
            <a:ext cx="87852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  <a:p>
            <a:pPr hangingPunct="1">
              <a:lnSpc>
                <a:spcPct val="100000"/>
              </a:lnSpc>
              <a:spcAft>
                <a:spcPts val="1425"/>
              </a:spcAft>
            </a:pPr>
            <a:endParaRPr lang="pl-PL" altLang="pl-PL" sz="3200">
              <a:latin typeface="Calibri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456342" y="1600200"/>
            <a:ext cx="8230457" cy="3917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2 FAZA – NOWE ZJAWISKO</a:t>
            </a:r>
          </a:p>
          <a:p>
            <a:pPr algn="ctr"/>
            <a:r>
              <a:rPr lang="pl-PL" altLang="pl-PL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DOKTRYNA LIBERALNEGO PAŃSTWA KONSTYTUCYJNEGO</a:t>
            </a: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Zastępuje ideologię </a:t>
            </a:r>
            <a:r>
              <a:rPr lang="pl-PL" altLang="pl-PL" sz="2200" dirty="0" smtClean="0">
                <a:latin typeface="+mn-lt"/>
              </a:rPr>
              <a:t>państwa absolutnego.</a:t>
            </a:r>
            <a:endParaRPr lang="pl-PL" altLang="pl-PL" sz="2200" dirty="0">
              <a:latin typeface="+mn-lt"/>
            </a:endParaRPr>
          </a:p>
          <a:p>
            <a:r>
              <a:rPr lang="pl-PL" altLang="pl-PL" sz="2200" dirty="0">
                <a:latin typeface="+mn-lt"/>
              </a:rPr>
              <a:t>Staje się </a:t>
            </a:r>
            <a:r>
              <a:rPr lang="pl-PL" altLang="pl-PL" sz="2200" dirty="0" smtClean="0">
                <a:latin typeface="+mn-lt"/>
              </a:rPr>
              <a:t>podstawą </a:t>
            </a:r>
            <a:r>
              <a:rPr lang="pl-PL" altLang="pl-PL" sz="2200" dirty="0">
                <a:latin typeface="+mn-lt"/>
              </a:rPr>
              <a:t>porządku prawnego i zasad </a:t>
            </a:r>
            <a:r>
              <a:rPr lang="pl-PL" altLang="pl-PL" sz="2200" dirty="0" smtClean="0">
                <a:latin typeface="+mn-lt"/>
              </a:rPr>
              <a:t>gospodarowania.</a:t>
            </a:r>
            <a:endParaRPr lang="pl-PL" altLang="pl-PL" sz="2200" dirty="0">
              <a:latin typeface="+mn-lt"/>
            </a:endParaRPr>
          </a:p>
          <a:p>
            <a:endParaRPr lang="pl-PL" altLang="pl-PL" sz="2200" dirty="0">
              <a:latin typeface="+mn-lt"/>
            </a:endParaRPr>
          </a:p>
          <a:p>
            <a:r>
              <a:rPr lang="pl-PL" altLang="pl-PL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ZADANIA PAŃSTWA: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zapewnienie obrony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zapewnienie bezpieczeństwa i porządku publicznego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zabezpieczenie wolnej konkurencji w działalności gospodarczej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200" dirty="0" smtClean="0">
                <a:latin typeface="+mn-lt"/>
              </a:rPr>
              <a:t>konstytucyjne gwarancje </a:t>
            </a:r>
            <a:r>
              <a:rPr lang="pl-PL" altLang="pl-PL" sz="2200" dirty="0">
                <a:latin typeface="+mn-lt"/>
              </a:rPr>
              <a:t>praw jednostki</a:t>
            </a:r>
          </a:p>
          <a:p>
            <a:endParaRPr lang="pl-PL" altLang="pl-PL" sz="2200" dirty="0">
              <a:latin typeface="+mn-lt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57200" y="160338"/>
            <a:ext cx="8229600" cy="1143000"/>
          </a:xfrm>
          <a:prstGeom prst="rect">
            <a:avLst/>
          </a:prstGeom>
          <a:noFill/>
          <a:ln w="9525" cap="flat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WYODRĘBNIENIE POLITYKI ADMINISTRACYJNEJ</a:t>
            </a:r>
          </a:p>
          <a:p>
            <a:pPr algn="ctr" hangingPunct="1">
              <a:lnSpc>
                <a:spcPct val="100000"/>
              </a:lnSpc>
            </a:pPr>
            <a:r>
              <a:rPr lang="pl-PL" altLang="pl-PL" sz="3200" b="1">
                <a:latin typeface="Calibri" charset="0"/>
              </a:rPr>
              <a:t>jako przedmiotu badań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910</Words>
  <Application>Microsoft Office PowerPoint</Application>
  <PresentationFormat>Pokaz na ekranie (4:3)</PresentationFormat>
  <Paragraphs>315</Paragraphs>
  <Slides>19</Slides>
  <Notes>19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19</vt:i4>
      </vt:variant>
    </vt:vector>
  </HeadingPairs>
  <TitlesOfParts>
    <vt:vector size="21" baseType="lpstr">
      <vt:lpstr>Motyw pakietu Office</vt:lpstr>
      <vt:lpstr>Motyw pakietu Office</vt:lpstr>
      <vt:lpstr>POLITYKA  ADMINISTRACYJNA triada i wyodrębnienie</vt:lpstr>
      <vt:lpstr>TRIADA I WYODRĘBNIENIE  Zagadnienia wykładu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POLITYKA  ADMINISTRACYJNA pojęcia podstawowe</dc:title>
  <dc:creator>mg</dc:creator>
  <cp:lastModifiedBy>mg</cp:lastModifiedBy>
  <cp:revision>25</cp:revision>
  <cp:lastPrinted>1601-01-01T00:00:00Z</cp:lastPrinted>
  <dcterms:created xsi:type="dcterms:W3CDTF">1601-01-01T00:00:00Z</dcterms:created>
  <dcterms:modified xsi:type="dcterms:W3CDTF">2018-03-18T01:25:56Z</dcterms:modified>
</cp:coreProperties>
</file>