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66" r:id="rId3"/>
    <p:sldId id="280" r:id="rId4"/>
    <p:sldId id="289" r:id="rId5"/>
    <p:sldId id="322" r:id="rId6"/>
    <p:sldId id="323" r:id="rId7"/>
    <p:sldId id="324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302" r:id="rId16"/>
    <p:sldId id="305" r:id="rId17"/>
    <p:sldId id="306" r:id="rId18"/>
    <p:sldId id="307" r:id="rId19"/>
    <p:sldId id="345" r:id="rId20"/>
    <p:sldId id="346" r:id="rId21"/>
    <p:sldId id="311" r:id="rId22"/>
    <p:sldId id="312" r:id="rId23"/>
    <p:sldId id="313" r:id="rId24"/>
    <p:sldId id="314" r:id="rId25"/>
    <p:sldId id="315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288" r:id="rId46"/>
  </p:sldIdLst>
  <p:sldSz cx="9144000" cy="6858000" type="screen4x3"/>
  <p:notesSz cx="6858000" cy="99472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0EC"/>
    <a:srgbClr val="B81212"/>
    <a:srgbClr val="BD6F7D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67" autoAdjust="0"/>
  </p:normalViewPr>
  <p:slideViewPr>
    <p:cSldViewPr>
      <p:cViewPr varScale="1">
        <p:scale>
          <a:sx n="60" d="100"/>
          <a:sy n="60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AB020-793C-4F27-A404-8C1EA5EA1BF3}" type="datetimeFigureOut">
              <a:rPr lang="pl-PL" smtClean="0"/>
              <a:t>2018-04-14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EEBB-AD1A-4A9A-80DF-A371B7B256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800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C52934-01B4-4E49-B52E-BD1B8D8A4FAB}" type="slidenum">
              <a:rPr lang="pl-PL" altLang="pl-PL" sz="1200"/>
              <a:pPr/>
              <a:t>5</a:t>
            </a:fld>
            <a:endParaRPr lang="pl-PL" altLang="pl-PL" sz="1200"/>
          </a:p>
        </p:txBody>
      </p:sp>
    </p:spTree>
    <p:extLst>
      <p:ext uri="{BB962C8B-B14F-4D97-AF65-F5344CB8AC3E}">
        <p14:creationId xmlns:p14="http://schemas.microsoft.com/office/powerpoint/2010/main" val="849070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49E1BF0-6CEC-465F-88FC-97297BAFF4E5}" type="slidenum">
              <a:rPr lang="pl-PL" altLang="pl-PL" sz="140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pl-PL" altLang="pl-PL" sz="140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60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524537"/>
            <a:ext cx="6042025" cy="52275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802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C4400E-53F8-40A4-A6FD-C9BFB1125A41}" type="slidenum">
              <a:rPr lang="pl-PL" altLang="pl-PL" sz="140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pl-PL" altLang="pl-PL" sz="140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60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524537"/>
            <a:ext cx="6042025" cy="52275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14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18962B-3FE4-422E-AC17-BDE477ABE8EE}" type="slidenum">
              <a:rPr lang="pl-PL" altLang="pl-PL" sz="1400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pl-PL" altLang="pl-PL" sz="140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60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524537"/>
            <a:ext cx="6042025" cy="52275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20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D7663C-DEFF-4CDB-BF9D-7C5BB634DA1E}" type="slidenum">
              <a:rPr lang="pl-PL" altLang="pl-PL" sz="140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pl-PL" altLang="pl-PL" sz="140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07075" cy="435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524537"/>
            <a:ext cx="6042025" cy="52275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15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6AE7BB-B4D0-41C4-A335-1807FB2505B5}" type="slidenum">
              <a:rPr lang="pl-PL" altLang="pl-PL" sz="140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pl-PL" altLang="pl-PL" sz="140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07075" cy="435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524537"/>
            <a:ext cx="6042025" cy="52275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04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8EC03F-DCDC-4B96-A9CB-7958E01BAD0D}" type="slidenum">
              <a:rPr lang="pl-PL" altLang="pl-PL" sz="140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pl-PL" altLang="pl-PL" sz="140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60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524537"/>
            <a:ext cx="6042025" cy="52275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68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A41A49C-4B5E-406C-9F7B-9E0C2DDDDF76}" type="slidenum">
              <a:rPr lang="pl-PL" altLang="pl-PL" sz="140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pl-PL" altLang="pl-PL" sz="140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60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524537"/>
            <a:ext cx="6042025" cy="52275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44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C6749B-F343-42F4-AEE6-56346230E0EA}" type="slidenum">
              <a:rPr lang="pl-PL" altLang="pl-PL" sz="140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pl-PL" altLang="pl-PL" sz="140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07075" cy="435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524537"/>
            <a:ext cx="6042025" cy="52275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80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8770D8-1C9D-4216-8B6A-33DF157EC0EA}" type="slidenum">
              <a:rPr lang="pl-PL" altLang="pl-PL" sz="140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pl-PL" altLang="pl-PL" sz="140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60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524537"/>
            <a:ext cx="6042025" cy="52275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11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318D53-43AB-4B53-95DF-118BA5FA643F}" type="slidenum">
              <a:rPr lang="pl-PL" altLang="pl-PL" sz="140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pl-PL" altLang="pl-PL" sz="1400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60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524537"/>
            <a:ext cx="6042025" cy="52275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6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EEBB-AD1A-4A9A-80DF-A371B7B25618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615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ADF4B2-273D-48F9-BFF6-B2E8E3C1CCE8}" type="slidenum">
              <a:rPr lang="pl-PL" altLang="pl-PL" sz="1400"/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pl-PL" altLang="pl-PL" sz="140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60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524537"/>
            <a:ext cx="6042025" cy="52275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1280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1B1D70-FBB0-46DB-928C-AD25ECEC2173}" type="slidenum">
              <a:rPr lang="pl-PL" altLang="pl-PL" sz="1400"/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pl-PL" altLang="pl-PL" sz="1400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07075" cy="435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524537"/>
            <a:ext cx="6042025" cy="52275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61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36B11F-59F0-48A4-B817-F7E14A248999}" type="slidenum">
              <a:rPr lang="pl-PL" altLang="pl-PL" sz="140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pl-PL" altLang="pl-PL" sz="140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60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524537"/>
            <a:ext cx="6042025" cy="52275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44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903EFA-84CA-468A-A85F-587FD712D854}" type="slidenum">
              <a:rPr lang="pl-PL" altLang="pl-PL" sz="140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pl-PL" altLang="pl-PL" sz="140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60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524537"/>
            <a:ext cx="6042025" cy="52275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25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50FA5B-895F-4135-83E4-ACEC89A4B05C}" type="slidenum">
              <a:rPr lang="pl-PL" altLang="pl-PL" sz="140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pl-PL" altLang="pl-PL" sz="140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60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524537"/>
            <a:ext cx="6042025" cy="52275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373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4C05A0-3570-4824-B6C7-80E5A68FD92C}" type="slidenum">
              <a:rPr lang="pl-PL" altLang="pl-PL" sz="140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pl-PL" altLang="pl-PL" sz="140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60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524537"/>
            <a:ext cx="6042025" cy="52275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2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965A3B-DA83-4F2B-9463-E675D4BADB60}" type="slidenum">
              <a:rPr lang="pl-PL" altLang="pl-PL" sz="140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pl-PL" altLang="pl-PL" sz="140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60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524537"/>
            <a:ext cx="6042025" cy="52275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671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EB5B16-0F2B-41D2-B78B-6AD188F2CC22}" type="slidenum">
              <a:rPr lang="pl-PL" altLang="pl-PL" sz="140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pl-PL" altLang="pl-PL" sz="140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07075" cy="435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524537"/>
            <a:ext cx="6042025" cy="52275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5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16D8DA-DEC5-4B97-8290-CA626EF78499}" type="slidenum">
              <a:rPr lang="pl-PL" altLang="pl-PL" sz="140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pl-PL" altLang="pl-PL" sz="140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60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524537"/>
            <a:ext cx="6042025" cy="52275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89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1515-C024-4446-9505-10A827E0D2A0}" type="datetimeFigureOut">
              <a:rPr lang="pl-PL" smtClean="0"/>
              <a:t>2018-04-14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8319-CE65-4601-BDEA-90FEED0609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583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1515-C024-4446-9505-10A827E0D2A0}" type="datetimeFigureOut">
              <a:rPr lang="pl-PL" smtClean="0"/>
              <a:t>2018-04-14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8319-CE65-4601-BDEA-90FEED0609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59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1515-C024-4446-9505-10A827E0D2A0}" type="datetimeFigureOut">
              <a:rPr lang="pl-PL" smtClean="0"/>
              <a:t>2018-04-14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8319-CE65-4601-BDEA-90FEED0609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0825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0960" cy="11377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D6831-CA20-4675-A350-24DCA6A36EB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2473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1515-C024-4446-9505-10A827E0D2A0}" type="datetimeFigureOut">
              <a:rPr lang="pl-PL" smtClean="0"/>
              <a:t>2018-04-14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8319-CE65-4601-BDEA-90FEED0609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506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1515-C024-4446-9505-10A827E0D2A0}" type="datetimeFigureOut">
              <a:rPr lang="pl-PL" smtClean="0"/>
              <a:t>2018-04-14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8319-CE65-4601-BDEA-90FEED0609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308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1515-C024-4446-9505-10A827E0D2A0}" type="datetimeFigureOut">
              <a:rPr lang="pl-PL" smtClean="0"/>
              <a:t>2018-04-14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8319-CE65-4601-BDEA-90FEED0609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730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1515-C024-4446-9505-10A827E0D2A0}" type="datetimeFigureOut">
              <a:rPr lang="pl-PL" smtClean="0"/>
              <a:t>2018-04-14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8319-CE65-4601-BDEA-90FEED0609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789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1515-C024-4446-9505-10A827E0D2A0}" type="datetimeFigureOut">
              <a:rPr lang="pl-PL" smtClean="0"/>
              <a:t>2018-04-14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8319-CE65-4601-BDEA-90FEED0609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561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1515-C024-4446-9505-10A827E0D2A0}" type="datetimeFigureOut">
              <a:rPr lang="pl-PL" smtClean="0"/>
              <a:t>2018-04-14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8319-CE65-4601-BDEA-90FEED0609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243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1515-C024-4446-9505-10A827E0D2A0}" type="datetimeFigureOut">
              <a:rPr lang="pl-PL" smtClean="0"/>
              <a:t>2018-04-14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8319-CE65-4601-BDEA-90FEED0609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501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1515-C024-4446-9505-10A827E0D2A0}" type="datetimeFigureOut">
              <a:rPr lang="pl-PL" smtClean="0"/>
              <a:t>2018-04-14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8319-CE65-4601-BDEA-90FEED0609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852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11515-C024-4446-9505-10A827E0D2A0}" type="datetimeFigureOut">
              <a:rPr lang="pl-PL" smtClean="0"/>
              <a:t>2018-04-14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B8319-CE65-4601-BDEA-90FEED0609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8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76770" y="188640"/>
            <a:ext cx="7772400" cy="2306687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PSYCHOLOGIA ZARZĄDZANIA </a:t>
            </a:r>
            <a:b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BIZNESIE</a:t>
            </a:r>
            <a:b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Decydowanie</a:t>
            </a:r>
            <a:endParaRPr lang="pl-PL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Znalezione obrazy dla zapytania osobowość symb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 t="6422" r="14344" b="8601"/>
          <a:stretch/>
        </p:blipFill>
        <p:spPr bwMode="auto">
          <a:xfrm>
            <a:off x="3187464" y="2492896"/>
            <a:ext cx="2751013" cy="321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992251" y="6042784"/>
            <a:ext cx="314143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Małgorzata Giełda</a:t>
            </a:r>
          </a:p>
          <a:p>
            <a:r>
              <a:rPr lang="pl-PL" dirty="0" smtClean="0"/>
              <a:t>Zakład Nauki Administracji </a:t>
            </a:r>
            <a:r>
              <a:rPr lang="pl-PL" dirty="0" err="1" smtClean="0"/>
              <a:t>UWr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3050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395288" y="1412875"/>
            <a:ext cx="7921625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pl-PL" altLang="pl-PL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Decydowanie</a:t>
            </a:r>
            <a:r>
              <a:rPr lang="pl-PL" altLang="pl-PL" sz="2600" dirty="0" smtClean="0">
                <a:latin typeface="Calibri" pitchFamily="34" charset="0"/>
              </a:rPr>
              <a:t> jest to dokonywanie nielosowego wyboru w działaniu.  </a:t>
            </a:r>
          </a:p>
          <a:p>
            <a:pPr>
              <a:defRPr/>
            </a:pPr>
            <a:endParaRPr lang="pl-PL" altLang="pl-PL" sz="2600" dirty="0" smtClean="0">
              <a:latin typeface="Calibri" pitchFamily="34" charset="0"/>
            </a:endParaRPr>
          </a:p>
          <a:p>
            <a:pPr>
              <a:defRPr/>
            </a:pPr>
            <a:r>
              <a:rPr lang="pl-PL" altLang="pl-PL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Cechy specjalne decydowania:</a:t>
            </a:r>
          </a:p>
          <a:p>
            <a:pPr>
              <a:buSzPct val="75000"/>
              <a:buFontTx/>
              <a:buChar char="•"/>
              <a:defRPr/>
            </a:pPr>
            <a:r>
              <a:rPr lang="pl-PL" altLang="pl-PL" sz="2600" dirty="0" smtClean="0">
                <a:latin typeface="Calibri" pitchFamily="34" charset="0"/>
              </a:rPr>
              <a:t> (wybieranie) nielosowe </a:t>
            </a:r>
          </a:p>
          <a:p>
            <a:pPr>
              <a:buSzPct val="75000"/>
              <a:buFontTx/>
              <a:buChar char="•"/>
              <a:defRPr/>
            </a:pPr>
            <a:r>
              <a:rPr lang="pl-PL" altLang="pl-PL" sz="2600" dirty="0" smtClean="0">
                <a:latin typeface="Calibri" pitchFamily="34" charset="0"/>
              </a:rPr>
              <a:t> (wybieranie) w działaniu</a:t>
            </a:r>
          </a:p>
          <a:p>
            <a:pPr>
              <a:buSzPct val="75000"/>
              <a:defRPr/>
            </a:pPr>
            <a:endParaRPr lang="pl-PL" altLang="pl-PL" sz="2600" dirty="0" smtClean="0">
              <a:latin typeface="Calibri" pitchFamily="34" charset="0"/>
            </a:endParaRPr>
          </a:p>
          <a:p>
            <a:pPr>
              <a:buSzPct val="75000"/>
              <a:defRPr/>
            </a:pPr>
            <a:r>
              <a:rPr lang="pl-PL" altLang="pl-PL" sz="2600" dirty="0" smtClean="0">
                <a:latin typeface="Calibri" pitchFamily="34" charset="0"/>
              </a:rPr>
              <a:t>Nielosowe = 	uzasadnione, racjonalne, świadome,</a:t>
            </a:r>
          </a:p>
          <a:p>
            <a:pPr>
              <a:buSzPct val="75000"/>
              <a:defRPr/>
            </a:pPr>
            <a:r>
              <a:rPr lang="pl-PL" altLang="pl-PL" sz="2600" dirty="0" smtClean="0">
                <a:latin typeface="Calibri" pitchFamily="34" charset="0"/>
              </a:rPr>
              <a:t>		oparte na dostępnej wiedzy.</a:t>
            </a:r>
          </a:p>
          <a:p>
            <a:pPr>
              <a:buSzPct val="75000"/>
              <a:defRPr/>
            </a:pPr>
            <a:endParaRPr lang="pl-PL" altLang="pl-PL" sz="2600" dirty="0" smtClean="0">
              <a:latin typeface="Calibri" pitchFamily="34" charset="0"/>
            </a:endParaRPr>
          </a:p>
          <a:p>
            <a:pPr>
              <a:buSzPct val="75000"/>
              <a:defRPr/>
            </a:pPr>
            <a:r>
              <a:rPr lang="pl-PL" altLang="pl-PL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DZIAŁANIE</a:t>
            </a:r>
            <a:r>
              <a:rPr lang="pl-PL" altLang="pl-PL" sz="2600" dirty="0" smtClean="0">
                <a:latin typeface="Calibri" pitchFamily="34" charset="0"/>
              </a:rPr>
              <a:t>			WYBÓR KIERUNKU DALSZEGO 				POSTĘPOWANIA (DZIAŁANIA)</a:t>
            </a:r>
          </a:p>
        </p:txBody>
      </p:sp>
      <p:sp>
        <p:nvSpPr>
          <p:cNvPr id="5123" name="Rectangle 16"/>
          <p:cNvSpPr>
            <a:spLocks noChangeArrowheads="1"/>
          </p:cNvSpPr>
          <p:nvPr/>
        </p:nvSpPr>
        <p:spPr bwMode="auto">
          <a:xfrm>
            <a:off x="539750" y="-38100"/>
            <a:ext cx="77771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chemeClr val="bg1"/>
                </a:solidFill>
                <a:latin typeface="Tahoma" panose="020B0604030504040204" pitchFamily="34" charset="0"/>
              </a:rPr>
              <a:t>Pojęcia decydowania i decyzji</a:t>
            </a:r>
          </a:p>
        </p:txBody>
      </p:sp>
      <p:cxnSp>
        <p:nvCxnSpPr>
          <p:cNvPr id="5124" name="Łącznik prosty ze strzałką 2"/>
          <p:cNvCxnSpPr>
            <a:cxnSpLocks noChangeShapeType="1"/>
          </p:cNvCxnSpPr>
          <p:nvPr/>
        </p:nvCxnSpPr>
        <p:spPr bwMode="auto">
          <a:xfrm>
            <a:off x="2484438" y="5732463"/>
            <a:ext cx="935037" cy="0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pole tekstowe 5"/>
          <p:cNvSpPr txBox="1"/>
          <p:nvPr/>
        </p:nvSpPr>
        <p:spPr>
          <a:xfrm>
            <a:off x="-4763" y="196850"/>
            <a:ext cx="9144001" cy="955675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POJĘCIE DECYZJI I DECYDOWANIA</a:t>
            </a:r>
          </a:p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Decydowanie – 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Jan Zieleniewski</a:t>
            </a:r>
          </a:p>
        </p:txBody>
      </p:sp>
    </p:spTree>
    <p:extLst>
      <p:ext uri="{BB962C8B-B14F-4D97-AF65-F5344CB8AC3E}">
        <p14:creationId xmlns:p14="http://schemas.microsoft.com/office/powerpoint/2010/main" val="83301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-4763" y="196850"/>
            <a:ext cx="9144001" cy="955675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POJĘCIE DECYZJI I DECYDOWANIA</a:t>
            </a:r>
          </a:p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Działanie</a:t>
            </a:r>
            <a:endParaRPr lang="pl-P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267" name="pole tekstowe 5"/>
          <p:cNvSpPr txBox="1">
            <a:spLocks noChangeArrowheads="1"/>
          </p:cNvSpPr>
          <p:nvPr/>
        </p:nvSpPr>
        <p:spPr bwMode="auto">
          <a:xfrm>
            <a:off x="468313" y="1773238"/>
            <a:ext cx="82073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pl-PL" altLang="pl-PL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DZIAŁANIE</a:t>
            </a:r>
            <a:r>
              <a:rPr lang="pl-PL" alt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l-PL" altLang="pl-PL" dirty="0" smtClean="0">
                <a:latin typeface="Calibri" pitchFamily="34" charset="0"/>
              </a:rPr>
              <a:t>jest to dowolne zachowanie się, zmierzające do osiągnięcia celu, które może polegać na wykonaniu czegoś lub wstrzymaniu się od czegoś. </a:t>
            </a:r>
            <a:r>
              <a:rPr lang="pl-PL" altLang="pl-PL" sz="2200" dirty="0" smtClean="0">
                <a:latin typeface="Calibri" pitchFamily="34" charset="0"/>
              </a:rPr>
              <a:t>(Jan Zieleniewski)</a:t>
            </a:r>
          </a:p>
        </p:txBody>
      </p:sp>
      <p:sp>
        <p:nvSpPr>
          <p:cNvPr id="11268" name="pole tekstowe 9"/>
          <p:cNvSpPr txBox="1">
            <a:spLocks noChangeArrowheads="1"/>
          </p:cNvSpPr>
          <p:nvPr/>
        </p:nvSpPr>
        <p:spPr bwMode="auto">
          <a:xfrm>
            <a:off x="384175" y="3627438"/>
            <a:ext cx="8064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pl-PL" altLang="pl-PL" dirty="0" smtClean="0">
                <a:latin typeface="Calibri" panose="020F0502020204030204" pitchFamily="34" charset="0"/>
              </a:rPr>
              <a:t>					</a:t>
            </a:r>
            <a:r>
              <a:rPr lang="pl-PL" alt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WYKONANIE CZEGOŚ</a:t>
            </a:r>
          </a:p>
          <a:p>
            <a:pPr>
              <a:defRPr/>
            </a:pPr>
            <a:r>
              <a:rPr lang="pl-PL" alt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ZACHOWANIE</a:t>
            </a:r>
            <a:r>
              <a:rPr lang="pl-PL" altLang="pl-PL" dirty="0" smtClean="0">
                <a:latin typeface="Calibri" panose="020F0502020204030204" pitchFamily="34" charset="0"/>
              </a:rPr>
              <a:t>		</a:t>
            </a:r>
            <a:r>
              <a:rPr lang="pl-PL" alt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CEL</a:t>
            </a:r>
          </a:p>
          <a:p>
            <a:pPr>
              <a:defRPr/>
            </a:pPr>
            <a:r>
              <a:rPr lang="pl-PL" altLang="pl-PL" dirty="0" smtClean="0">
                <a:latin typeface="Calibri" panose="020F0502020204030204" pitchFamily="34" charset="0"/>
              </a:rPr>
              <a:t>					</a:t>
            </a:r>
            <a:r>
              <a:rPr lang="pl-PL" alt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WSTRZYMANIE SIĘ </a:t>
            </a:r>
          </a:p>
          <a:p>
            <a:pPr>
              <a:defRPr/>
            </a:pPr>
            <a:r>
              <a:rPr lang="pl-PL" alt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				OD CZEGOŚ</a:t>
            </a:r>
          </a:p>
        </p:txBody>
      </p:sp>
      <p:cxnSp>
        <p:nvCxnSpPr>
          <p:cNvPr id="6149" name="Łącznik prosty ze strzałką 11"/>
          <p:cNvCxnSpPr>
            <a:cxnSpLocks noChangeShapeType="1"/>
          </p:cNvCxnSpPr>
          <p:nvPr/>
        </p:nvCxnSpPr>
        <p:spPr bwMode="auto">
          <a:xfrm>
            <a:off x="2427288" y="4286250"/>
            <a:ext cx="504825" cy="0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0" name="Łącznik prosty ze strzałką 13"/>
          <p:cNvCxnSpPr>
            <a:cxnSpLocks noChangeShapeType="1"/>
          </p:cNvCxnSpPr>
          <p:nvPr/>
        </p:nvCxnSpPr>
        <p:spPr bwMode="auto">
          <a:xfrm flipH="1">
            <a:off x="3843339" y="3933056"/>
            <a:ext cx="944685" cy="353194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1" name="Łącznik prosty ze strzałką 15"/>
          <p:cNvCxnSpPr>
            <a:cxnSpLocks noChangeShapeType="1"/>
          </p:cNvCxnSpPr>
          <p:nvPr/>
        </p:nvCxnSpPr>
        <p:spPr bwMode="auto">
          <a:xfrm flipH="1" flipV="1">
            <a:off x="3843340" y="4307122"/>
            <a:ext cx="944684" cy="306549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9231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-4763" y="196850"/>
            <a:ext cx="9144001" cy="955675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POJĘCIE DECYZJI I DECYDOWANIA</a:t>
            </a:r>
          </a:p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Działanie</a:t>
            </a:r>
            <a:endParaRPr lang="pl-P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291" name="Prostokąt 3"/>
          <p:cNvSpPr>
            <a:spLocks noChangeArrowheads="1"/>
          </p:cNvSpPr>
          <p:nvPr/>
        </p:nvSpPr>
        <p:spPr bwMode="auto">
          <a:xfrm>
            <a:off x="222250" y="2276475"/>
            <a:ext cx="583247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pl-PL" alt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Nie istnieje wyłączna aktywność </a:t>
            </a:r>
            <a:br>
              <a:rPr lang="pl-PL" alt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pl-PL" alt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 wyłączna bezczynność człowieka.</a:t>
            </a:r>
          </a:p>
          <a:p>
            <a:pPr>
              <a:defRPr/>
            </a:pPr>
            <a:r>
              <a:rPr lang="pl-PL" altLang="pl-PL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>
              <a:defRPr/>
            </a:pPr>
            <a:endParaRPr lang="pl-PL" altLang="pl-PL" sz="2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l-PL" altLang="pl-PL" dirty="0" smtClean="0">
                <a:solidFill>
                  <a:srgbClr val="000000"/>
                </a:solidFill>
                <a:latin typeface="Calibri" pitchFamily="34" charset="0"/>
              </a:rPr>
              <a:t>„Człowiek zawsze gdy coś robi, jednocześnie czegoś innego nie robi, i w ten sposób także wpływa na rzeczywistość. Nie wycinając lasów na stokach gór, człowiek przeciwdziała erozji gleby”.</a:t>
            </a:r>
          </a:p>
        </p:txBody>
      </p:sp>
      <p:sp>
        <p:nvSpPr>
          <p:cNvPr id="7172" name="pole tekstowe 5"/>
          <p:cNvSpPr txBox="1">
            <a:spLocks noChangeArrowheads="1"/>
          </p:cNvSpPr>
          <p:nvPr/>
        </p:nvSpPr>
        <p:spPr bwMode="auto">
          <a:xfrm>
            <a:off x="6435725" y="5445125"/>
            <a:ext cx="2357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Stanisław Ehrlich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(1907-1997) </a:t>
            </a: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1412875"/>
            <a:ext cx="286385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58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-4763" y="196850"/>
            <a:ext cx="9144001" cy="955675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POJĘCIE DECYZJI I DECYDOWANIA</a:t>
            </a:r>
          </a:p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Działanie</a:t>
            </a:r>
            <a:endParaRPr lang="pl-P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195" name="pole tekstowe 4"/>
          <p:cNvSpPr txBox="1">
            <a:spLocks noChangeArrowheads="1"/>
          </p:cNvSpPr>
          <p:nvPr/>
        </p:nvSpPr>
        <p:spPr bwMode="auto">
          <a:xfrm>
            <a:off x="179388" y="5949950"/>
            <a:ext cx="88566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200">
                <a:solidFill>
                  <a:srgbClr val="000000"/>
                </a:solidFill>
                <a:latin typeface="Calibri" panose="020F0502020204030204" pitchFamily="34" charset="0"/>
              </a:rPr>
              <a:t>Jedna z maksym prawniczych głosi: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 i="1">
                <a:solidFill>
                  <a:srgbClr val="000000"/>
                </a:solidFill>
                <a:latin typeface="Calibri" panose="020F0502020204030204" pitchFamily="34" charset="0"/>
              </a:rPr>
              <a:t>Et non facere facere est – p</a:t>
            </a:r>
            <a:r>
              <a:rPr lang="pl-PL" altLang="pl-PL" sz="2200">
                <a:solidFill>
                  <a:srgbClr val="000000"/>
                </a:solidFill>
                <a:latin typeface="Calibri" panose="020F0502020204030204" pitchFamily="34" charset="0"/>
              </a:rPr>
              <a:t>owstrzymywanie się od działania jest działaniem.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05000"/>
            <a:ext cx="33813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1844675"/>
            <a:ext cx="363696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76763"/>
            <a:ext cx="33813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68313" y="1312863"/>
            <a:ext cx="83470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DECYZJA O NIC NIEROBIENIU</a:t>
            </a:r>
          </a:p>
        </p:txBody>
      </p:sp>
    </p:spTree>
    <p:extLst>
      <p:ext uri="{BB962C8B-B14F-4D97-AF65-F5344CB8AC3E}">
        <p14:creationId xmlns:p14="http://schemas.microsoft.com/office/powerpoint/2010/main" val="123931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5"/>
          <p:cNvSpPr>
            <a:spLocks noChangeArrowheads="1"/>
          </p:cNvSpPr>
          <p:nvPr/>
        </p:nvSpPr>
        <p:spPr bwMode="auto">
          <a:xfrm>
            <a:off x="539750" y="-38100"/>
            <a:ext cx="77771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chemeClr val="bg1"/>
                </a:solidFill>
                <a:latin typeface="Tahoma" panose="020B0604030504040204" pitchFamily="34" charset="0"/>
              </a:rPr>
              <a:t>Pojęcia decydowania i decyzji</a:t>
            </a:r>
          </a:p>
        </p:txBody>
      </p:sp>
      <p:sp>
        <p:nvSpPr>
          <p:cNvPr id="13315" name="Text Box 18"/>
          <p:cNvSpPr txBox="1">
            <a:spLocks noChangeArrowheads="1"/>
          </p:cNvSpPr>
          <p:nvPr/>
        </p:nvSpPr>
        <p:spPr bwMode="auto">
          <a:xfrm>
            <a:off x="168275" y="1936750"/>
            <a:ext cx="83566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pl-PL" altLang="pl-PL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DECYZJA</a:t>
            </a:r>
          </a:p>
          <a:p>
            <a:pPr algn="just">
              <a:spcBef>
                <a:spcPct val="50000"/>
              </a:spcBef>
              <a:defRPr/>
            </a:pPr>
            <a:r>
              <a:rPr lang="pl-PL" altLang="pl-PL" dirty="0" smtClean="0">
                <a:latin typeface="Calibri" pitchFamily="34" charset="0"/>
              </a:rPr>
              <a:t>1. 	jest to akt świadomego i nielosowego wyboru</a:t>
            </a:r>
          </a:p>
          <a:p>
            <a:pPr algn="just">
              <a:spcBef>
                <a:spcPct val="50000"/>
              </a:spcBef>
              <a:defRPr/>
            </a:pPr>
            <a:r>
              <a:rPr lang="pl-PL" altLang="pl-PL" dirty="0" smtClean="0">
                <a:latin typeface="Calibri" pitchFamily="34" charset="0"/>
              </a:rPr>
              <a:t>	jednego z rozpoznanych i uznanych za  dopuszczalne</a:t>
            </a:r>
          </a:p>
          <a:p>
            <a:pPr algn="just">
              <a:spcBef>
                <a:spcPct val="50000"/>
              </a:spcBef>
              <a:defRPr/>
            </a:pPr>
            <a:r>
              <a:rPr lang="pl-PL" altLang="pl-PL" dirty="0" smtClean="0">
                <a:latin typeface="Calibri" pitchFamily="34" charset="0"/>
              </a:rPr>
              <a:t> 	kierunków przyszłego działania.</a:t>
            </a:r>
          </a:p>
          <a:p>
            <a:pPr algn="just">
              <a:spcBef>
                <a:spcPct val="50000"/>
              </a:spcBef>
              <a:defRPr/>
            </a:pPr>
            <a:endParaRPr lang="pl-PL" altLang="pl-PL" dirty="0" smtClean="0">
              <a:latin typeface="Calibri" pitchFamily="34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pl-PL" altLang="pl-PL" dirty="0" smtClean="0">
                <a:latin typeface="Calibri" pitchFamily="34" charset="0"/>
              </a:rPr>
              <a:t>2. 	to wynik procesu decydowania.</a:t>
            </a:r>
          </a:p>
          <a:p>
            <a:pPr algn="just">
              <a:spcBef>
                <a:spcPct val="50000"/>
              </a:spcBef>
              <a:defRPr/>
            </a:pPr>
            <a:endParaRPr lang="pl-PL" altLang="pl-PL" dirty="0" smtClean="0">
              <a:latin typeface="Calibri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-4763" y="196850"/>
            <a:ext cx="9144001" cy="955675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POJĘCIE DECYZJI I DECYDOWANIA</a:t>
            </a:r>
          </a:p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Decyzja</a:t>
            </a:r>
            <a:endParaRPr lang="pl-P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221" name="AutoShape 6" descr="Znalezione obrazy dla zapytania toma de decisiones del consumidor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860800"/>
            <a:ext cx="3897313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7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ChangeArrowheads="1"/>
          </p:cNvSpPr>
          <p:nvPr/>
        </p:nvSpPr>
        <p:spPr bwMode="auto">
          <a:xfrm>
            <a:off x="539750" y="-38100"/>
            <a:ext cx="77771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chemeClr val="bg1"/>
                </a:solidFill>
                <a:latin typeface="Tahoma" panose="020B0604030504040204" pitchFamily="34" charset="0"/>
              </a:rPr>
              <a:t>Pojęcia decydowania i decyzji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0" y="0"/>
            <a:ext cx="9144000" cy="954088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POJĘCIE DECYZJI I DECYDOWANIA</a:t>
            </a:r>
          </a:p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Decyzja 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kierownicza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07950" y="3860800"/>
            <a:ext cx="889635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Cechy charakterystyczne:</a:t>
            </a:r>
          </a:p>
          <a:p>
            <a:pPr>
              <a:defRPr/>
            </a:pPr>
            <a:endParaRPr lang="pl-PL" sz="1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200" dirty="0">
                <a:latin typeface="Calibri" panose="020F0502020204030204" pitchFamily="34" charset="0"/>
              </a:rPr>
              <a:t>są związane z realizacją podstawowych funkcji kierowniczych </a:t>
            </a:r>
          </a:p>
          <a:p>
            <a:pPr>
              <a:defRPr/>
            </a:pPr>
            <a:r>
              <a:rPr lang="pl-PL" sz="2200" dirty="0">
                <a:latin typeface="Calibri" panose="020F0502020204030204" pitchFamily="34" charset="0"/>
              </a:rPr>
              <a:t>(planowania, organizowania, rozkazywania, koordynowania, kontrolowania)</a:t>
            </a:r>
          </a:p>
          <a:p>
            <a:pPr>
              <a:defRPr/>
            </a:pPr>
            <a:endParaRPr lang="pl-PL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200" dirty="0">
                <a:latin typeface="Calibri" panose="020F0502020204030204" pitchFamily="34" charset="0"/>
              </a:rPr>
              <a:t>są decyzjami w sprawie celów i sposobów działania </a:t>
            </a:r>
            <a:endParaRPr lang="pl-PL" sz="2200" dirty="0" smtClean="0">
              <a:latin typeface="Calibri" panose="020F0502020204030204" pitchFamily="34" charset="0"/>
            </a:endParaRPr>
          </a:p>
          <a:p>
            <a:pPr marL="361950">
              <a:defRPr/>
            </a:pPr>
            <a:r>
              <a:rPr lang="pl-PL" sz="2200" dirty="0" smtClean="0">
                <a:latin typeface="Calibri" panose="020F0502020204030204" pitchFamily="34" charset="0"/>
              </a:rPr>
              <a:t>decydenta </a:t>
            </a:r>
            <a:r>
              <a:rPr lang="pl-PL" sz="2200" dirty="0">
                <a:latin typeface="Calibri" panose="020F0502020204030204" pitchFamily="34" charset="0"/>
              </a:rPr>
              <a:t>oraz innych osób </a:t>
            </a:r>
          </a:p>
          <a:p>
            <a:pPr>
              <a:defRPr/>
            </a:pPr>
            <a:r>
              <a:rPr lang="pl-PL" sz="2200" dirty="0">
                <a:latin typeface="Calibri" panose="020F0502020204030204" pitchFamily="34" charset="0"/>
              </a:rPr>
              <a:t>(tzw. dwuszczeblowość decyzji kierowniczych)</a:t>
            </a:r>
          </a:p>
        </p:txBody>
      </p:sp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484313"/>
            <a:ext cx="40957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07950" y="1484313"/>
            <a:ext cx="518413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DECYZJE KIEROWNICZE </a:t>
            </a:r>
          </a:p>
          <a:p>
            <a:pPr>
              <a:defRPr/>
            </a:pPr>
            <a:endParaRPr lang="pl-PL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pl-PL" sz="2400" dirty="0">
                <a:latin typeface="Calibri" panose="020F0502020204030204" pitchFamily="34" charset="0"/>
              </a:rPr>
              <a:t>to najbardziej doniosła kategoria decyzji </a:t>
            </a:r>
            <a:endParaRPr lang="pl-PL" sz="2400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pl-PL" sz="2400" dirty="0" smtClean="0">
                <a:latin typeface="Calibri" panose="020F0502020204030204" pitchFamily="34" charset="0"/>
              </a:rPr>
              <a:t>dla </a:t>
            </a:r>
            <a:r>
              <a:rPr lang="pl-PL" sz="2400" dirty="0">
                <a:latin typeface="Calibri" panose="020F0502020204030204" pitchFamily="34" charset="0"/>
              </a:rPr>
              <a:t>praktyki i teorii zarządzania.</a:t>
            </a:r>
          </a:p>
        </p:txBody>
      </p:sp>
    </p:spTree>
    <p:extLst>
      <p:ext uri="{BB962C8B-B14F-4D97-AF65-F5344CB8AC3E}">
        <p14:creationId xmlns:p14="http://schemas.microsoft.com/office/powerpoint/2010/main" val="47163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ChangeArrowheads="1"/>
          </p:cNvSpPr>
          <p:nvPr/>
        </p:nvSpPr>
        <p:spPr bwMode="auto">
          <a:xfrm>
            <a:off x="539750" y="-38100"/>
            <a:ext cx="77771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chemeClr val="bg1"/>
                </a:solidFill>
                <a:latin typeface="Tahoma" panose="020B0604030504040204" pitchFamily="34" charset="0"/>
              </a:rPr>
              <a:t>Pojęcia decydowania i decyzji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008063" y="2314575"/>
            <a:ext cx="6840537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l-PL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Typologia decyzji pozwala </a:t>
            </a:r>
          </a:p>
          <a:p>
            <a:pPr algn="ctr">
              <a:spcBef>
                <a:spcPts val="600"/>
              </a:spcBef>
              <a:defRPr/>
            </a:pPr>
            <a:r>
              <a:rPr lang="pl-PL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lepiej zrozumieć </a:t>
            </a:r>
          </a:p>
          <a:p>
            <a:pPr algn="ctr">
              <a:spcBef>
                <a:spcPts val="600"/>
              </a:spcBef>
              <a:defRPr/>
            </a:pPr>
            <a:r>
              <a:rPr lang="pl-PL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pojęcia decydowania i decyzji, </a:t>
            </a:r>
          </a:p>
          <a:p>
            <a:pPr algn="ctr">
              <a:spcBef>
                <a:spcPts val="600"/>
              </a:spcBef>
              <a:defRPr/>
            </a:pPr>
            <a:r>
              <a:rPr lang="pl-PL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</a:t>
            </a:r>
            <a:r>
              <a:rPr lang="pl-PL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raz dostrzec </a:t>
            </a:r>
          </a:p>
          <a:p>
            <a:pPr algn="ctr">
              <a:spcBef>
                <a:spcPts val="600"/>
              </a:spcBef>
              <a:defRPr/>
            </a:pPr>
            <a:r>
              <a:rPr lang="pl-PL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ich aspekt psychologiczny.</a:t>
            </a:r>
            <a:endParaRPr lang="pl-PL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9158808" cy="1124744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TYPOLOGIA DECYZJI KIEROWNICZYCH</a:t>
            </a:r>
          </a:p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(wybór)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978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/>
          <p:cNvSpPr>
            <a:spLocks noChangeArrowheads="1"/>
          </p:cNvSpPr>
          <p:nvPr/>
        </p:nvSpPr>
        <p:spPr bwMode="auto">
          <a:xfrm>
            <a:off x="539750" y="-38100"/>
            <a:ext cx="77771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chemeClr val="bg1"/>
                </a:solidFill>
                <a:latin typeface="Tahoma" panose="020B0604030504040204" pitchFamily="34" charset="0"/>
              </a:rPr>
              <a:t>Pojęcia decydowania i decyzji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50825" y="1933575"/>
            <a:ext cx="5976938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WEDŁUG FUNKCJI KIEROWNICZYCH </a:t>
            </a:r>
          </a:p>
          <a:p>
            <a:pPr>
              <a:defRPr/>
            </a:pPr>
            <a:endParaRPr lang="pl-PL" sz="2200" b="1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pl-PL" sz="2200" dirty="0">
                <a:latin typeface="Calibri" panose="020F0502020204030204" pitchFamily="34" charset="0"/>
              </a:rPr>
              <a:t>decyzje związane z funkcją 	</a:t>
            </a:r>
            <a:r>
              <a:rPr lang="pl-PL" sz="2200" b="1" dirty="0">
                <a:latin typeface="Calibri" panose="020F0502020204030204" pitchFamily="34" charset="0"/>
              </a:rPr>
              <a:t>planowania</a:t>
            </a:r>
          </a:p>
          <a:p>
            <a:pPr>
              <a:defRPr/>
            </a:pPr>
            <a:r>
              <a:rPr lang="pl-PL" sz="2200" dirty="0">
                <a:latin typeface="Calibri" panose="020F0502020204030204" pitchFamily="34" charset="0"/>
              </a:rPr>
              <a:t>decyzje związane z funkcją 	</a:t>
            </a:r>
            <a:r>
              <a:rPr lang="pl-PL" sz="2200" b="1" dirty="0">
                <a:latin typeface="Calibri" panose="020F0502020204030204" pitchFamily="34" charset="0"/>
              </a:rPr>
              <a:t>organizowania</a:t>
            </a:r>
          </a:p>
          <a:p>
            <a:pPr>
              <a:defRPr/>
            </a:pPr>
            <a:r>
              <a:rPr lang="pl-PL" sz="2200" dirty="0">
                <a:latin typeface="Calibri" panose="020F0502020204030204" pitchFamily="34" charset="0"/>
              </a:rPr>
              <a:t>decyzje związane z funkcją 	</a:t>
            </a:r>
            <a:r>
              <a:rPr lang="pl-PL" sz="2200" b="1" dirty="0">
                <a:latin typeface="Calibri" panose="020F0502020204030204" pitchFamily="34" charset="0"/>
              </a:rPr>
              <a:t>rozkazywania</a:t>
            </a:r>
            <a:r>
              <a:rPr lang="pl-PL" sz="2200" dirty="0">
                <a:latin typeface="Calibri" panose="020F0502020204030204" pitchFamily="34" charset="0"/>
              </a:rPr>
              <a:t>*</a:t>
            </a:r>
          </a:p>
          <a:p>
            <a:pPr>
              <a:defRPr/>
            </a:pPr>
            <a:r>
              <a:rPr lang="pl-PL" sz="2200" dirty="0">
                <a:latin typeface="Calibri" panose="020F0502020204030204" pitchFamily="34" charset="0"/>
              </a:rPr>
              <a:t>decyzje związane z funkcją 	</a:t>
            </a:r>
            <a:r>
              <a:rPr lang="pl-PL" sz="2200" b="1" dirty="0">
                <a:latin typeface="Calibri" panose="020F0502020204030204" pitchFamily="34" charset="0"/>
              </a:rPr>
              <a:t>koordynowania</a:t>
            </a:r>
          </a:p>
          <a:p>
            <a:pPr>
              <a:defRPr/>
            </a:pPr>
            <a:r>
              <a:rPr lang="pl-PL" sz="2200" dirty="0">
                <a:latin typeface="Calibri" panose="020F0502020204030204" pitchFamily="34" charset="0"/>
              </a:rPr>
              <a:t>decyzje związane z funkcją 	</a:t>
            </a:r>
            <a:r>
              <a:rPr lang="pl-PL" sz="2200" b="1" dirty="0">
                <a:latin typeface="Calibri" panose="020F0502020204030204" pitchFamily="34" charset="0"/>
              </a:rPr>
              <a:t>kontrolowania</a:t>
            </a:r>
          </a:p>
        </p:txBody>
      </p:sp>
      <p:cxnSp>
        <p:nvCxnSpPr>
          <p:cNvPr id="19461" name="Łącznik prosty ze strzałką 5"/>
          <p:cNvCxnSpPr>
            <a:cxnSpLocks noChangeShapeType="1"/>
          </p:cNvCxnSpPr>
          <p:nvPr/>
        </p:nvCxnSpPr>
        <p:spPr bwMode="auto">
          <a:xfrm>
            <a:off x="1979613" y="6669088"/>
            <a:ext cx="7635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4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16050"/>
            <a:ext cx="26066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pole tekstowe 7"/>
          <p:cNvSpPr txBox="1">
            <a:spLocks noChangeArrowheads="1"/>
          </p:cNvSpPr>
          <p:nvPr/>
        </p:nvSpPr>
        <p:spPr bwMode="auto">
          <a:xfrm>
            <a:off x="279400" y="6083300"/>
            <a:ext cx="84343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100">
                <a:latin typeface="Calibri" panose="020F0502020204030204" pitchFamily="34" charset="0"/>
              </a:rPr>
              <a:t>* Z czasem następuje zmiana określenia: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100">
                <a:latin typeface="Calibri" panose="020F0502020204030204" pitchFamily="34" charset="0"/>
              </a:rPr>
              <a:t>rozkazywanie		przewodzenie i / lub motywowanie.</a:t>
            </a:r>
          </a:p>
        </p:txBody>
      </p:sp>
      <p:sp>
        <p:nvSpPr>
          <p:cNvPr id="19464" name="pole tekstowe 8"/>
          <p:cNvSpPr txBox="1">
            <a:spLocks noChangeArrowheads="1"/>
          </p:cNvSpPr>
          <p:nvPr/>
        </p:nvSpPr>
        <p:spPr bwMode="auto">
          <a:xfrm>
            <a:off x="6783003" y="4902200"/>
            <a:ext cx="14977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200" b="1" dirty="0">
                <a:latin typeface="Calibri" panose="020F0502020204030204" pitchFamily="34" charset="0"/>
              </a:rPr>
              <a:t>Henri </a:t>
            </a:r>
            <a:r>
              <a:rPr lang="pl-PL" altLang="pl-PL" sz="2200" b="1" dirty="0" err="1">
                <a:latin typeface="Calibri" panose="020F0502020204030204" pitchFamily="34" charset="0"/>
              </a:rPr>
              <a:t>Fayol</a:t>
            </a:r>
            <a:endParaRPr lang="pl-PL" altLang="pl-PL" sz="2200" b="1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dirty="0">
                <a:latin typeface="Calibri" panose="020F0502020204030204" pitchFamily="34" charset="0"/>
              </a:rPr>
              <a:t>(1841-1925)</a:t>
            </a:r>
          </a:p>
        </p:txBody>
      </p:sp>
      <p:cxnSp>
        <p:nvCxnSpPr>
          <p:cNvPr id="19465" name="Łącznik prostoliniowy 11"/>
          <p:cNvCxnSpPr>
            <a:cxnSpLocks noChangeShapeType="1"/>
          </p:cNvCxnSpPr>
          <p:nvPr/>
        </p:nvCxnSpPr>
        <p:spPr bwMode="auto">
          <a:xfrm>
            <a:off x="0" y="6083300"/>
            <a:ext cx="9396413" cy="0"/>
          </a:xfrm>
          <a:prstGeom prst="line">
            <a:avLst/>
          </a:prstGeom>
          <a:noFill/>
          <a:ln w="25400" algn="ctr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ytuł 1"/>
          <p:cNvSpPr txBox="1">
            <a:spLocks/>
          </p:cNvSpPr>
          <p:nvPr/>
        </p:nvSpPr>
        <p:spPr>
          <a:xfrm>
            <a:off x="0" y="0"/>
            <a:ext cx="9158808" cy="1124744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TYPOLOGIA DECYZJI KIEROWNICZYCH</a:t>
            </a:r>
          </a:p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(wybór)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061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5"/>
          <p:cNvSpPr>
            <a:spLocks noChangeArrowheads="1"/>
          </p:cNvSpPr>
          <p:nvPr/>
        </p:nvSpPr>
        <p:spPr bwMode="auto">
          <a:xfrm>
            <a:off x="539750" y="-38100"/>
            <a:ext cx="77771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chemeClr val="bg1"/>
                </a:solidFill>
                <a:latin typeface="Tahoma" panose="020B0604030504040204" pitchFamily="34" charset="0"/>
              </a:rPr>
              <a:t>Pojęcia decydowania i decyzji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39750" y="1412875"/>
            <a:ext cx="8240713" cy="25083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WEDŁUG OKOLICZNOŚCI</a:t>
            </a:r>
          </a:p>
          <a:p>
            <a:pPr algn="ctr">
              <a:defRPr/>
            </a:pPr>
            <a:endParaRPr lang="pl-PL" sz="9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</a:rPr>
              <a:t>decyzje podejmowane </a:t>
            </a:r>
            <a:r>
              <a:rPr lang="pl-PL" sz="2400" b="1" dirty="0">
                <a:latin typeface="Calibri" panose="020F0502020204030204" pitchFamily="34" charset="0"/>
              </a:rPr>
              <a:t>dobrowolnie</a:t>
            </a:r>
            <a:r>
              <a:rPr lang="pl-PL" sz="2400" dirty="0">
                <a:latin typeface="Calibri" panose="020F0502020204030204" pitchFamily="34" charset="0"/>
              </a:rPr>
              <a:t> w celu </a:t>
            </a:r>
            <a:r>
              <a:rPr lang="pl-PL" sz="2400" dirty="0" smtClean="0">
                <a:latin typeface="Calibri" panose="020F0502020204030204" pitchFamily="34" charset="0"/>
              </a:rPr>
              <a:t>skorzystania </a:t>
            </a:r>
            <a:br>
              <a:rPr lang="pl-PL" sz="2400" dirty="0" smtClean="0">
                <a:latin typeface="Calibri" panose="020F0502020204030204" pitchFamily="34" charset="0"/>
              </a:rPr>
            </a:br>
            <a:r>
              <a:rPr lang="pl-PL" sz="2400" dirty="0" smtClean="0">
                <a:latin typeface="Calibri" panose="020F0502020204030204" pitchFamily="34" charset="0"/>
              </a:rPr>
              <a:t>z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okazji </a:t>
            </a:r>
            <a:r>
              <a:rPr lang="pl-PL" sz="2400" dirty="0">
                <a:latin typeface="Calibri" panose="020F0502020204030204" pitchFamily="34" charset="0"/>
              </a:rPr>
              <a:t>jaka się nadarza,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</a:rPr>
              <a:t>decyzje </a:t>
            </a:r>
            <a:r>
              <a:rPr lang="pl-PL" sz="2400" b="1" dirty="0">
                <a:latin typeface="Calibri" panose="020F0502020204030204" pitchFamily="34" charset="0"/>
              </a:rPr>
              <a:t>problemowe</a:t>
            </a:r>
            <a:r>
              <a:rPr lang="pl-PL" sz="2400" dirty="0">
                <a:latin typeface="Calibri" panose="020F0502020204030204" pitchFamily="34" charset="0"/>
              </a:rPr>
              <a:t> (dot. problemów przyszłych </a:t>
            </a:r>
            <a:br>
              <a:rPr lang="pl-PL" sz="2400" dirty="0">
                <a:latin typeface="Calibri" panose="020F0502020204030204" pitchFamily="34" charset="0"/>
              </a:rPr>
            </a:br>
            <a:r>
              <a:rPr lang="pl-PL" sz="2400" dirty="0">
                <a:latin typeface="Calibri" panose="020F0502020204030204" pitchFamily="34" charset="0"/>
              </a:rPr>
              <a:t>i już trwających),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</a:rPr>
              <a:t>decyzje </a:t>
            </a:r>
            <a:r>
              <a:rPr lang="pl-PL" sz="2400" b="1" dirty="0">
                <a:latin typeface="Calibri" panose="020F0502020204030204" pitchFamily="34" charset="0"/>
              </a:rPr>
              <a:t>kryzysowe</a:t>
            </a:r>
            <a:r>
              <a:rPr lang="pl-PL" sz="24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04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3897313"/>
            <a:ext cx="1905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90538" y="4297363"/>
            <a:ext cx="6026150" cy="19697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David B. </a:t>
            </a:r>
            <a:r>
              <a:rPr lang="pl-PL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Gleicher</a:t>
            </a:r>
            <a:r>
              <a:rPr 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 </a:t>
            </a:r>
          </a:p>
          <a:p>
            <a:pPr>
              <a:defRPr/>
            </a:pPr>
            <a:endParaRPr lang="pl-PL" sz="1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pl-PL" sz="2200" b="1" dirty="0">
                <a:latin typeface="Calibri" panose="020F0502020204030204" pitchFamily="34" charset="0"/>
              </a:rPr>
              <a:t>„Okazja</a:t>
            </a:r>
            <a:r>
              <a:rPr lang="pl-PL" sz="2200" dirty="0">
                <a:latin typeface="Calibri" panose="020F0502020204030204" pitchFamily="34" charset="0"/>
              </a:rPr>
              <a:t> to coś, co stwarza szansę przekroczenia celów organizacji, </a:t>
            </a:r>
          </a:p>
          <a:p>
            <a:pPr algn="just">
              <a:defRPr/>
            </a:pPr>
            <a:r>
              <a:rPr lang="pl-PL" sz="2200" dirty="0">
                <a:latin typeface="Calibri" panose="020F0502020204030204" pitchFamily="34" charset="0"/>
              </a:rPr>
              <a:t>a </a:t>
            </a:r>
            <a:r>
              <a:rPr lang="pl-PL" sz="2200" b="1" dirty="0">
                <a:latin typeface="Calibri" panose="020F0502020204030204" pitchFamily="34" charset="0"/>
              </a:rPr>
              <a:t>problem</a:t>
            </a:r>
            <a:r>
              <a:rPr lang="pl-PL" sz="2200" dirty="0">
                <a:latin typeface="Calibri" panose="020F0502020204030204" pitchFamily="34" charset="0"/>
              </a:rPr>
              <a:t> to coś, co zagraża zdolności osiągnięcia jej celów”.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0"/>
            <a:ext cx="9158808" cy="1124744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TYPOLOGIA DECYZJI KIEROWNICZYCH</a:t>
            </a:r>
          </a:p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(wybór)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7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5"/>
          <p:cNvSpPr>
            <a:spLocks noChangeArrowheads="1"/>
          </p:cNvSpPr>
          <p:nvPr/>
        </p:nvSpPr>
        <p:spPr bwMode="auto">
          <a:xfrm>
            <a:off x="539750" y="-38100"/>
            <a:ext cx="77771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chemeClr val="bg1"/>
                </a:solidFill>
                <a:latin typeface="Tahoma" panose="020B0604030504040204" pitchFamily="34" charset="0"/>
              </a:rPr>
              <a:t>Pojęcia decydowania i decyzji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92437" y="1626171"/>
            <a:ext cx="8240713" cy="17697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WEDŁUG </a:t>
            </a:r>
            <a:r>
              <a:rPr lang="pl-PL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STOPNIA POINFORMOWANIA DECYDENTA</a:t>
            </a:r>
            <a:endParaRPr lang="pl-PL" sz="28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>
              <a:defRPr/>
            </a:pPr>
            <a:endParaRPr lang="pl-PL" sz="9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sz="2400" dirty="0" smtClean="0">
                <a:latin typeface="Calibri" panose="020F0502020204030204" pitchFamily="34" charset="0"/>
              </a:rPr>
              <a:t>decyzje podejmowane w warunkach </a:t>
            </a:r>
            <a:r>
              <a:rPr lang="pl-PL" sz="2400" b="1" dirty="0" smtClean="0">
                <a:latin typeface="Calibri" panose="020F0502020204030204" pitchFamily="34" charset="0"/>
              </a:rPr>
              <a:t>pewności</a:t>
            </a:r>
            <a:r>
              <a:rPr lang="pl-PL" sz="2400" dirty="0" smtClean="0">
                <a:latin typeface="Calibri" panose="020F0502020204030204" pitchFamily="34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sz="2400" dirty="0" smtClean="0">
                <a:latin typeface="Calibri" panose="020F0502020204030204" pitchFamily="34" charset="0"/>
              </a:rPr>
              <a:t>decyzje podejmowane w warunkach </a:t>
            </a:r>
            <a:r>
              <a:rPr lang="pl-PL" sz="2400" b="1" dirty="0" smtClean="0">
                <a:latin typeface="Calibri" panose="020F0502020204030204" pitchFamily="34" charset="0"/>
              </a:rPr>
              <a:t>ryzyka</a:t>
            </a:r>
            <a:r>
              <a:rPr lang="pl-PL" sz="2400" dirty="0" smtClean="0">
                <a:latin typeface="Calibri" panose="020F0502020204030204" pitchFamily="34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sz="2400" dirty="0" smtClean="0">
                <a:latin typeface="Calibri" panose="020F0502020204030204" pitchFamily="34" charset="0"/>
              </a:rPr>
              <a:t>decyzje podejmowane w warunkach </a:t>
            </a:r>
            <a:r>
              <a:rPr lang="pl-PL" sz="2400" b="1" dirty="0" smtClean="0">
                <a:latin typeface="Calibri" panose="020F0502020204030204" pitchFamily="34" charset="0"/>
              </a:rPr>
              <a:t>niepewności</a:t>
            </a:r>
            <a:r>
              <a:rPr lang="pl-PL" sz="2400" dirty="0" smtClean="0">
                <a:latin typeface="Calibri" panose="020F0502020204030204" pitchFamily="34" charset="0"/>
              </a:rPr>
              <a:t>.</a:t>
            </a:r>
            <a:endParaRPr lang="pl-PL" sz="2400" dirty="0">
              <a:latin typeface="Calibri" panose="020F050202020403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07024" y="3897313"/>
            <a:ext cx="858545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STAN PEWNO</a:t>
            </a:r>
            <a:r>
              <a:rPr lang="pl-PL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Ś</a:t>
            </a:r>
            <a:r>
              <a:rPr lang="pl-PL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CI</a:t>
            </a:r>
          </a:p>
          <a:p>
            <a:pPr algn="just">
              <a:defRPr/>
            </a:pPr>
            <a:r>
              <a:rPr lang="pl-PL" sz="2200" dirty="0" smtClean="0">
                <a:latin typeface="Calibri" panose="020F0502020204030204" pitchFamily="34" charset="0"/>
              </a:rPr>
              <a:t>Decydent wie jakie są możliwości wyboru i jakie towarzyszą im warunki.</a:t>
            </a:r>
          </a:p>
          <a:p>
            <a:pPr algn="just">
              <a:defRPr/>
            </a:pPr>
            <a:r>
              <a:rPr lang="pl-PL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STAN RYZYKA</a:t>
            </a:r>
          </a:p>
          <a:p>
            <a:pPr algn="just">
              <a:defRPr/>
            </a:pPr>
            <a:r>
              <a:rPr lang="pl-PL" sz="2200" dirty="0" smtClean="0">
                <a:latin typeface="Calibri" panose="020F0502020204030204" pitchFamily="34" charset="0"/>
              </a:rPr>
              <a:t>Decydent zna lub może szacować możliwości wyboru i potencjalne warunki (prawdopodobieństwo).</a:t>
            </a:r>
            <a:endParaRPr lang="pl-PL" sz="2200" dirty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pl-PL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STAN NIEPEWNO</a:t>
            </a:r>
            <a:r>
              <a:rPr lang="pl-PL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Ś</a:t>
            </a:r>
            <a:r>
              <a:rPr lang="pl-PL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CI</a:t>
            </a:r>
          </a:p>
          <a:p>
            <a:pPr algn="just">
              <a:defRPr/>
            </a:pPr>
            <a:r>
              <a:rPr lang="pl-PL" sz="2200" dirty="0" smtClean="0">
                <a:latin typeface="Calibri" panose="020F0502020204030204" pitchFamily="34" charset="0"/>
              </a:rPr>
              <a:t>Decydent nie zna wszystkich (większości) możliwości wyboru i warunków z nimi związanych</a:t>
            </a:r>
            <a:endParaRPr lang="pl-PL" sz="2200" dirty="0">
              <a:latin typeface="Calibri" panose="020F0502020204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0"/>
            <a:ext cx="9158808" cy="1124744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TYPOLOGIA DECYZJI KIEROWNICZYCH</a:t>
            </a:r>
          </a:p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(wybór)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316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837" y="2204865"/>
            <a:ext cx="8712968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700" dirty="0" smtClean="0"/>
              <a:t>Psychologia zarządzania – pojęcie i jego interdyscyplinarność</a:t>
            </a:r>
          </a:p>
          <a:p>
            <a:pPr marL="0" indent="0">
              <a:buNone/>
            </a:pPr>
            <a:r>
              <a:rPr lang="pl-PL" sz="2700" dirty="0" smtClean="0"/>
              <a:t>Dlaczego o decydowaniu</a:t>
            </a:r>
          </a:p>
          <a:p>
            <a:pPr marL="0" indent="0">
              <a:buNone/>
            </a:pPr>
            <a:r>
              <a:rPr lang="pl-PL" sz="2700" dirty="0" smtClean="0"/>
              <a:t>Pojęcie decyzji i decydowania</a:t>
            </a:r>
          </a:p>
          <a:p>
            <a:pPr marL="0" indent="0">
              <a:buNone/>
            </a:pPr>
            <a:r>
              <a:rPr lang="pl-PL" sz="2650" dirty="0" smtClean="0"/>
              <a:t>Typologia decyzji z uwzględnieniem aspektu psychologicznego</a:t>
            </a:r>
          </a:p>
          <a:p>
            <a:pPr marL="0" indent="0">
              <a:buNone/>
            </a:pPr>
            <a:r>
              <a:rPr lang="pl-PL" sz="2700" dirty="0" smtClean="0"/>
              <a:t>Myślenie grupowe</a:t>
            </a:r>
          </a:p>
          <a:p>
            <a:pPr marL="0" indent="0">
              <a:buNone/>
            </a:pPr>
            <a:r>
              <a:rPr lang="pl-PL" sz="2700" dirty="0" smtClean="0"/>
              <a:t>Eksperyment </a:t>
            </a:r>
            <a:r>
              <a:rPr lang="pl-PL" sz="2700" dirty="0" err="1" smtClean="0"/>
              <a:t>Ascha</a:t>
            </a:r>
            <a:r>
              <a:rPr lang="pl-PL" sz="2700" dirty="0" smtClean="0"/>
              <a:t> (konformizm)</a:t>
            </a:r>
          </a:p>
          <a:p>
            <a:pPr marL="0" indent="0">
              <a:buNone/>
            </a:pPr>
            <a:endParaRPr lang="pl-PL" sz="2700" dirty="0" smtClean="0"/>
          </a:p>
          <a:p>
            <a:pPr marL="0" indent="0">
              <a:buNone/>
            </a:pPr>
            <a:endParaRPr lang="pl-PL" sz="2700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917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dirty="0" smtClean="0">
                <a:solidFill>
                  <a:schemeClr val="bg1"/>
                </a:solidFill>
              </a:rPr>
              <a:t>DECYDOWANIE</a:t>
            </a:r>
          </a:p>
          <a:p>
            <a:r>
              <a:rPr lang="pl-PL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Zagadnienia wykładu</a:t>
            </a:r>
            <a:endParaRPr lang="pl-PL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867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5"/>
          <p:cNvSpPr>
            <a:spLocks noChangeArrowheads="1"/>
          </p:cNvSpPr>
          <p:nvPr/>
        </p:nvSpPr>
        <p:spPr bwMode="auto">
          <a:xfrm>
            <a:off x="539750" y="-38100"/>
            <a:ext cx="77771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chemeClr val="bg1"/>
                </a:solidFill>
                <a:latin typeface="Tahoma" panose="020B0604030504040204" pitchFamily="34" charset="0"/>
              </a:rPr>
              <a:t>Pojęcia decydowania i decyzji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07974" y="1443856"/>
            <a:ext cx="8240713" cy="661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WEDŁUG </a:t>
            </a:r>
            <a:r>
              <a:rPr lang="pl-PL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STOPNIA POINFORMOWANIA DECYDENTA</a:t>
            </a:r>
            <a:endParaRPr lang="pl-PL" sz="28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>
              <a:defRPr/>
            </a:pPr>
            <a:endParaRPr lang="pl-PL" sz="9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0"/>
            <a:ext cx="9158808" cy="1124744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TYPOLOGIA DECYZJI KIEROWNICZYCH</a:t>
            </a:r>
          </a:p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(wybór)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1908050" y="2506876"/>
            <a:ext cx="504056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100" b="1" dirty="0" smtClean="0"/>
              <a:t>PODEJMOWANIE DECYZJI W WARUNKACH</a:t>
            </a:r>
            <a:endParaRPr lang="pl-PL" sz="21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3526443" y="4221088"/>
            <a:ext cx="180020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RYZYKA</a:t>
            </a:r>
            <a:endParaRPr lang="pl-PL" b="1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07850" y="4221088"/>
            <a:ext cx="180020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PEWNOŚCI</a:t>
            </a:r>
            <a:endParaRPr lang="pl-PL" b="1" dirty="0"/>
          </a:p>
        </p:txBody>
      </p:sp>
      <p:sp>
        <p:nvSpPr>
          <p:cNvPr id="9" name="Prostokąt zaokrąglony 8"/>
          <p:cNvSpPr/>
          <p:nvPr/>
        </p:nvSpPr>
        <p:spPr>
          <a:xfrm>
            <a:off x="6732240" y="4221088"/>
            <a:ext cx="223224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NIEPEWNOŚCI</a:t>
            </a:r>
            <a:endParaRPr lang="pl-PL" sz="2000" b="1" dirty="0"/>
          </a:p>
        </p:txBody>
      </p:sp>
      <p:cxnSp>
        <p:nvCxnSpPr>
          <p:cNvPr id="10" name="Łącznik prosty ze strzałką 9"/>
          <p:cNvCxnSpPr>
            <a:stCxn id="4" idx="2"/>
          </p:cNvCxnSpPr>
          <p:nvPr/>
        </p:nvCxnSpPr>
        <p:spPr>
          <a:xfrm flipH="1">
            <a:off x="1007950" y="3586996"/>
            <a:ext cx="3420380" cy="562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>
            <a:stCxn id="4" idx="2"/>
          </p:cNvCxnSpPr>
          <p:nvPr/>
        </p:nvCxnSpPr>
        <p:spPr>
          <a:xfrm>
            <a:off x="4428330" y="3586996"/>
            <a:ext cx="3528046" cy="562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>
            <a:stCxn id="4" idx="2"/>
            <a:endCxn id="5" idx="0"/>
          </p:cNvCxnSpPr>
          <p:nvPr/>
        </p:nvCxnSpPr>
        <p:spPr>
          <a:xfrm flipH="1">
            <a:off x="4426543" y="3586996"/>
            <a:ext cx="1787" cy="634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trzałka w lewo i prawo 14"/>
          <p:cNvSpPr/>
          <p:nvPr/>
        </p:nvSpPr>
        <p:spPr>
          <a:xfrm>
            <a:off x="107850" y="5702508"/>
            <a:ext cx="8856638" cy="288032"/>
          </a:xfrm>
          <a:prstGeom prst="leftRightArrow">
            <a:avLst/>
          </a:prstGeom>
          <a:gradFill flip="none" rotWithShape="1">
            <a:gsLst>
              <a:gs pos="7000">
                <a:srgbClr val="C00000">
                  <a:alpha val="93000"/>
                  <a:lumMod val="93000"/>
                </a:srgb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287151" y="5485164"/>
            <a:ext cx="858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POZIOM NIEJASNOŚCI I NIEBEZPIECZEŃSTWO PODJĘCIA ZŁEJ DECYZJI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203435" y="6110460"/>
            <a:ext cx="8761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C2D0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NISKIE 			   </a:t>
            </a:r>
            <a:r>
              <a:rPr lang="pl-PL" sz="2400" b="1" dirty="0" smtClean="0">
                <a:solidFill>
                  <a:srgbClr val="BD6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UMIARKOWANE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</a:t>
            </a:r>
            <a:r>
              <a:rPr lang="pl-PL" sz="2400" b="1" dirty="0" smtClean="0">
                <a:solidFill>
                  <a:srgbClr val="B8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WYSOKIE</a:t>
            </a:r>
            <a:endParaRPr lang="pl-PL" sz="2400" b="1" dirty="0">
              <a:solidFill>
                <a:srgbClr val="B812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289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5"/>
          <p:cNvSpPr>
            <a:spLocks noChangeArrowheads="1"/>
          </p:cNvSpPr>
          <p:nvPr/>
        </p:nvSpPr>
        <p:spPr bwMode="auto">
          <a:xfrm>
            <a:off x="539750" y="-38100"/>
            <a:ext cx="77771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chemeClr val="bg1"/>
                </a:solidFill>
                <a:latin typeface="Tahoma" panose="020B0604030504040204" pitchFamily="34" charset="0"/>
              </a:rPr>
              <a:t>Pojęcia decydowania i decyzji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0" y="0"/>
            <a:ext cx="9144000" cy="954088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POJĘCIE DECYZJI I DECYDOWANIA</a:t>
            </a:r>
          </a:p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Typologia 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decyzji kierowniczych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62921" y="1752698"/>
            <a:ext cx="8208963" cy="33547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WEDŁUG STOPNIA TRUDNOŚCI SYTUACJI DECYZYJNEJ</a:t>
            </a:r>
          </a:p>
          <a:p>
            <a:pPr>
              <a:defRPr/>
            </a:pPr>
            <a:endParaRPr lang="pl-PL" sz="23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300" dirty="0">
                <a:latin typeface="Calibri" panose="020F0502020204030204" pitchFamily="34" charset="0"/>
              </a:rPr>
              <a:t>decyzje podejmowane w sytuacjach </a:t>
            </a:r>
            <a:r>
              <a:rPr lang="pl-PL" sz="2300" b="1" dirty="0">
                <a:latin typeface="Calibri" panose="020F0502020204030204" pitchFamily="34" charset="0"/>
              </a:rPr>
              <a:t>normalnych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300" dirty="0">
                <a:latin typeface="Calibri" panose="020F0502020204030204" pitchFamily="34" charset="0"/>
              </a:rPr>
              <a:t>decyzje podejmowane w sytuacjach </a:t>
            </a:r>
            <a:r>
              <a:rPr lang="pl-PL" sz="2300" b="1" dirty="0">
                <a:latin typeface="Calibri" panose="020F0502020204030204" pitchFamily="34" charset="0"/>
              </a:rPr>
              <a:t>trudnych/ stresowych</a:t>
            </a:r>
          </a:p>
          <a:p>
            <a:pPr>
              <a:defRPr/>
            </a:pPr>
            <a:r>
              <a:rPr lang="pl-PL" sz="2300" dirty="0">
                <a:latin typeface="Calibri" panose="020F0502020204030204" pitchFamily="34" charset="0"/>
              </a:rPr>
              <a:t>	</a:t>
            </a:r>
          </a:p>
          <a:p>
            <a:pPr algn="ctr">
              <a:defRPr/>
            </a:pPr>
            <a:r>
              <a:rPr lang="pl-PL" sz="2300" dirty="0">
                <a:latin typeface="Calibri" panose="020F0502020204030204" pitchFamily="34" charset="0"/>
              </a:rPr>
              <a:t>Często najlepszą decyzją w sytuacjach trudnych jest </a:t>
            </a:r>
            <a:endParaRPr lang="pl-PL" sz="2300" dirty="0" smtClean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pl-PL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opóźnienie </a:t>
            </a:r>
            <a:r>
              <a:rPr lang="pl-PL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dokonania wyboru</a:t>
            </a:r>
            <a:r>
              <a:rPr lang="pl-PL" sz="2300" dirty="0">
                <a:latin typeface="Calibri" panose="020F0502020204030204" pitchFamily="34" charset="0"/>
              </a:rPr>
              <a:t>.</a:t>
            </a:r>
          </a:p>
          <a:p>
            <a:pPr>
              <a:defRPr/>
            </a:pPr>
            <a:endParaRPr lang="pl-PL" sz="23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pl-PL" sz="2300" dirty="0">
                <a:latin typeface="Calibri" panose="020F0502020204030204" pitchFamily="34" charset="0"/>
              </a:rPr>
              <a:t>Anglicy mawiają: Jeżeli masz problem, to prześpij się z nim.</a:t>
            </a:r>
          </a:p>
        </p:txBody>
      </p:sp>
      <p:pic>
        <p:nvPicPr>
          <p:cNvPr id="245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11492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7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5"/>
          <p:cNvSpPr>
            <a:spLocks noChangeArrowheads="1"/>
          </p:cNvSpPr>
          <p:nvPr/>
        </p:nvSpPr>
        <p:spPr bwMode="auto">
          <a:xfrm>
            <a:off x="539750" y="-38100"/>
            <a:ext cx="77771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chemeClr val="bg1"/>
                </a:solidFill>
                <a:latin typeface="Tahoma" panose="020B0604030504040204" pitchFamily="34" charset="0"/>
              </a:rPr>
              <a:t>Pojęcia decydowania i decyzji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0" y="0"/>
            <a:ext cx="9144000" cy="954088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POJĘCIE DECYZJI I DECYDOWANIA</a:t>
            </a:r>
          </a:p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Typologia 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decyzji kierowniczych</a:t>
            </a:r>
          </a:p>
        </p:txBody>
      </p:sp>
      <p:sp>
        <p:nvSpPr>
          <p:cNvPr id="33796" name="pole tekstowe 1"/>
          <p:cNvSpPr txBox="1">
            <a:spLocks noChangeArrowheads="1"/>
          </p:cNvSpPr>
          <p:nvPr/>
        </p:nvSpPr>
        <p:spPr bwMode="auto">
          <a:xfrm>
            <a:off x="250825" y="1196975"/>
            <a:ext cx="8424863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WEDŁUG STRUKTURY PODMIOTU PODEJMUJĄCEGO DECYZJĘ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pl-PL" altLang="pl-PL" sz="2300" dirty="0" smtClean="0">
                <a:latin typeface="Calibri" panose="020F0502020204030204" pitchFamily="34" charset="0"/>
              </a:rPr>
              <a:t>decyzje </a:t>
            </a:r>
            <a:r>
              <a:rPr lang="pl-PL" altLang="pl-PL" sz="2300" b="1" dirty="0" smtClean="0">
                <a:latin typeface="Calibri" panose="020F0502020204030204" pitchFamily="34" charset="0"/>
              </a:rPr>
              <a:t>jednoosobowe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pl-PL" altLang="pl-PL" sz="2300" dirty="0" smtClean="0">
                <a:latin typeface="Calibri" panose="020F0502020204030204" pitchFamily="34" charset="0"/>
              </a:rPr>
              <a:t>decyzje </a:t>
            </a:r>
            <a:r>
              <a:rPr lang="pl-PL" altLang="pl-PL" sz="2300" b="1" dirty="0" smtClean="0">
                <a:latin typeface="Calibri" panose="020F0502020204030204" pitchFamily="34" charset="0"/>
              </a:rPr>
              <a:t>grupowe</a:t>
            </a:r>
            <a:r>
              <a:rPr lang="pl-PL" altLang="pl-PL" sz="2300" dirty="0" smtClean="0">
                <a:latin typeface="Calibri" panose="020F0502020204030204" pitchFamily="34" charset="0"/>
              </a:rPr>
              <a:t> (kolegialne)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400" dirty="0" smtClean="0">
                <a:latin typeface="Calibri" panose="020F0502020204030204" pitchFamily="34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Cechy charakterystyczne kolegialnego podejmowania decyzji: </a:t>
            </a:r>
            <a:endParaRPr lang="pl-PL" altLang="pl-PL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pl-PL" altLang="pl-PL" sz="2200" dirty="0" smtClean="0">
                <a:latin typeface="Calibri" panose="020F0502020204030204" pitchFamily="34" charset="0"/>
              </a:rPr>
              <a:t>wszyscy członkowie grupy pamiętają o (uzgodnionych) celach decyzji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pl-PL" altLang="pl-PL" sz="2200" dirty="0" smtClean="0">
                <a:latin typeface="Calibri" panose="020F0502020204030204" pitchFamily="34" charset="0"/>
              </a:rPr>
              <a:t>każdy z członków grupy uczestniczy w procesie dokonywania wyboru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pl-PL" altLang="pl-PL" sz="2200" dirty="0" smtClean="0">
                <a:latin typeface="Calibri" panose="020F0502020204030204" pitchFamily="34" charset="0"/>
              </a:rPr>
              <a:t>wszystkie istotne informacje są dostępne dla każdego z członków grupy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pl-PL" altLang="pl-PL" sz="2200" dirty="0" smtClean="0">
                <a:latin typeface="Calibri" panose="020F0502020204030204" pitchFamily="34" charset="0"/>
              </a:rPr>
              <a:t>pogląd (głos) każdego z członków grupy ma taką samą wagę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pl-PL" altLang="pl-PL" sz="2200" dirty="0" smtClean="0">
                <a:latin typeface="Calibri" panose="020F0502020204030204" pitchFamily="34" charset="0"/>
              </a:rPr>
              <a:t>ostateczny wybór następuje w drodze głosowania</a:t>
            </a:r>
          </a:p>
        </p:txBody>
      </p:sp>
      <p:pic>
        <p:nvPicPr>
          <p:cNvPr id="2560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941888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58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5"/>
          <p:cNvSpPr>
            <a:spLocks noChangeArrowheads="1"/>
          </p:cNvSpPr>
          <p:nvPr/>
        </p:nvSpPr>
        <p:spPr bwMode="auto">
          <a:xfrm>
            <a:off x="539750" y="-38100"/>
            <a:ext cx="77771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chemeClr val="bg1"/>
                </a:solidFill>
                <a:latin typeface="Tahoma" panose="020B0604030504040204" pitchFamily="34" charset="0"/>
              </a:rPr>
              <a:t>Pojęcia decydowania i decyzji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0" y="0"/>
            <a:ext cx="9144000" cy="954088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POJĘCIE DECYZJI I DECYDOWANIA</a:t>
            </a:r>
          </a:p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Typologia 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decyzji kierowniczych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31813" y="1643063"/>
          <a:ext cx="8001000" cy="4135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6506"/>
                <a:gridCol w="3112908"/>
                <a:gridCol w="2761586"/>
              </a:tblGrid>
              <a:tr h="358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1" kern="50" dirty="0">
                          <a:effectLst/>
                          <a:latin typeface="Calibri" panose="020F0502020204030204" pitchFamily="34" charset="0"/>
                        </a:rPr>
                        <a:t>Cecha</a:t>
                      </a:r>
                      <a:endParaRPr lang="pl-PL" sz="18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1" kern="50" dirty="0">
                          <a:effectLst/>
                          <a:latin typeface="Calibri" panose="020F0502020204030204" pitchFamily="34" charset="0"/>
                        </a:rPr>
                        <a:t>Decyzja kolegialna</a:t>
                      </a:r>
                      <a:endParaRPr lang="pl-PL" sz="18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1" kern="50" dirty="0">
                          <a:effectLst/>
                          <a:latin typeface="Calibri" panose="020F0502020204030204" pitchFamily="34" charset="0"/>
                        </a:rPr>
                        <a:t>Decyzja jednoosobowa</a:t>
                      </a:r>
                      <a:endParaRPr lang="pl-PL" sz="18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</a:tr>
              <a:tr h="3586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1" kern="50" dirty="0">
                          <a:effectLst/>
                          <a:latin typeface="Calibri" panose="020F0502020204030204" pitchFamily="34" charset="0"/>
                        </a:rPr>
                        <a:t>podmiot</a:t>
                      </a:r>
                      <a:endParaRPr lang="pl-PL" sz="18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pl-PL" sz="18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pl-PL" sz="18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</a:tr>
              <a:tr h="548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1" kern="50" dirty="0">
                          <a:effectLst/>
                          <a:latin typeface="Calibri" panose="020F0502020204030204" pitchFamily="34" charset="0"/>
                        </a:rPr>
                        <a:t>odpowiedzialność</a:t>
                      </a:r>
                      <a:endParaRPr lang="pl-PL" sz="18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pl-PL" sz="18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pl-PL" sz="18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</a:tr>
              <a:tr h="3586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1" kern="50" dirty="0">
                          <a:effectLst/>
                          <a:latin typeface="Calibri" panose="020F0502020204030204" pitchFamily="34" charset="0"/>
                        </a:rPr>
                        <a:t>czas podjęcia decyzji</a:t>
                      </a:r>
                      <a:endParaRPr lang="pl-PL" sz="18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pl-PL" sz="18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pl-PL" sz="18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</a:tr>
              <a:tr h="3586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1" kern="50" dirty="0">
                          <a:effectLst/>
                          <a:latin typeface="Calibri" panose="020F0502020204030204" pitchFamily="34" charset="0"/>
                        </a:rPr>
                        <a:t>charakter decyzji</a:t>
                      </a:r>
                      <a:endParaRPr lang="pl-PL" sz="18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pl-PL" sz="18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pl-PL" sz="1800" kern="5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</a:tr>
              <a:tr h="3586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1" kern="50" dirty="0">
                          <a:effectLst/>
                          <a:latin typeface="Calibri" panose="020F0502020204030204" pitchFamily="34" charset="0"/>
                        </a:rPr>
                        <a:t>patologia</a:t>
                      </a:r>
                      <a:endParaRPr lang="pl-PL" sz="18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pl-PL" sz="18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pl-PL" sz="18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</a:tr>
              <a:tr h="3586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1" kern="50" dirty="0">
                          <a:effectLst/>
                          <a:latin typeface="Calibri" panose="020F0502020204030204" pitchFamily="34" charset="0"/>
                        </a:rPr>
                        <a:t>koszt</a:t>
                      </a:r>
                      <a:endParaRPr lang="pl-PL" sz="18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pl-PL" sz="18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pl-PL" sz="18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</a:tr>
              <a:tr h="14347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1" kern="50" dirty="0">
                          <a:effectLst/>
                          <a:latin typeface="Calibri" panose="020F0502020204030204" pitchFamily="34" charset="0"/>
                        </a:rPr>
                        <a:t>ostateczny wybór</a:t>
                      </a:r>
                      <a:endParaRPr lang="pl-PL" sz="18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pl-PL" sz="18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pl-PL" sz="18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81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5"/>
          <p:cNvSpPr>
            <a:spLocks noChangeArrowheads="1"/>
          </p:cNvSpPr>
          <p:nvPr/>
        </p:nvSpPr>
        <p:spPr bwMode="auto">
          <a:xfrm>
            <a:off x="539750" y="-38100"/>
            <a:ext cx="77771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chemeClr val="bg1"/>
                </a:solidFill>
                <a:latin typeface="Tahoma" panose="020B0604030504040204" pitchFamily="34" charset="0"/>
              </a:rPr>
              <a:t>Pojęcia decydowania i decyzji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0" y="0"/>
            <a:ext cx="9144000" cy="954088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POJĘCIE DECYZJI I DECYDOWANIA</a:t>
            </a:r>
          </a:p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Typologia 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decyzji kierowniczych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31813" y="1643063"/>
          <a:ext cx="8001000" cy="4135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6506"/>
                <a:gridCol w="3112908"/>
                <a:gridCol w="2761586"/>
              </a:tblGrid>
              <a:tr h="358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1" kern="50" dirty="0">
                          <a:effectLst/>
                          <a:latin typeface="Calibri" panose="020F0502020204030204" pitchFamily="34" charset="0"/>
                        </a:rPr>
                        <a:t>Cecha</a:t>
                      </a:r>
                      <a:endParaRPr lang="pl-PL" sz="18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1" kern="50" dirty="0">
                          <a:effectLst/>
                          <a:latin typeface="Calibri" panose="020F0502020204030204" pitchFamily="34" charset="0"/>
                        </a:rPr>
                        <a:t>Decyzja kolegialna</a:t>
                      </a:r>
                      <a:endParaRPr lang="pl-PL" sz="18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1" kern="50" dirty="0">
                          <a:effectLst/>
                          <a:latin typeface="Calibri" panose="020F0502020204030204" pitchFamily="34" charset="0"/>
                        </a:rPr>
                        <a:t>Decyzja jednoosobowa</a:t>
                      </a:r>
                      <a:endParaRPr lang="pl-PL" sz="18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</a:tr>
              <a:tr h="3586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1" kern="50" dirty="0">
                          <a:effectLst/>
                          <a:latin typeface="Calibri" panose="020F0502020204030204" pitchFamily="34" charset="0"/>
                        </a:rPr>
                        <a:t>podmiot</a:t>
                      </a:r>
                      <a:endParaRPr lang="pl-PL" sz="18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kern="50" dirty="0">
                          <a:effectLst/>
                          <a:latin typeface="Calibri" panose="020F0502020204030204" pitchFamily="34" charset="0"/>
                        </a:rPr>
                        <a:t>Wieloosobowy </a:t>
                      </a:r>
                      <a:endParaRPr lang="pl-PL" sz="18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kern="50">
                          <a:effectLst/>
                          <a:latin typeface="Calibri" panose="020F0502020204030204" pitchFamily="34" charset="0"/>
                        </a:rPr>
                        <a:t>Jednoosobowy</a:t>
                      </a:r>
                      <a:endParaRPr lang="pl-PL" sz="1800" kern="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</a:tr>
              <a:tr h="548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1" kern="50" dirty="0">
                          <a:effectLst/>
                          <a:latin typeface="Calibri" panose="020F0502020204030204" pitchFamily="34" charset="0"/>
                        </a:rPr>
                        <a:t>odpowiedzialność</a:t>
                      </a:r>
                      <a:endParaRPr lang="pl-PL" sz="18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kern="50" dirty="0">
                          <a:effectLst/>
                          <a:latin typeface="Calibri" panose="020F0502020204030204" pitchFamily="34" charset="0"/>
                        </a:rPr>
                        <a:t>Rozmyta, </a:t>
                      </a:r>
                      <a:endParaRPr lang="pl-PL" sz="1800" kern="5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kern="50" dirty="0" smtClean="0">
                          <a:effectLst/>
                          <a:latin typeface="Calibri" panose="020F0502020204030204" pitchFamily="34" charset="0"/>
                        </a:rPr>
                        <a:t>nieokreślona </a:t>
                      </a:r>
                      <a:r>
                        <a:rPr lang="pl-PL" sz="1800" kern="50" dirty="0">
                          <a:effectLst/>
                          <a:latin typeface="Calibri" panose="020F0502020204030204" pitchFamily="34" charset="0"/>
                        </a:rPr>
                        <a:t>konkretnie </a:t>
                      </a:r>
                      <a:endParaRPr lang="pl-PL" sz="18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kern="50">
                          <a:effectLst/>
                          <a:latin typeface="Calibri" panose="020F0502020204030204" pitchFamily="34" charset="0"/>
                        </a:rPr>
                        <a:t>Konkretna (zlokalizowana)</a:t>
                      </a:r>
                      <a:endParaRPr lang="pl-PL" sz="1800" kern="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</a:tr>
              <a:tr h="3586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1" kern="50" dirty="0">
                          <a:effectLst/>
                          <a:latin typeface="Calibri" panose="020F0502020204030204" pitchFamily="34" charset="0"/>
                        </a:rPr>
                        <a:t>czas podjęcia decyzji</a:t>
                      </a:r>
                      <a:endParaRPr lang="pl-PL" sz="18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kern="50">
                          <a:effectLst/>
                          <a:latin typeface="Calibri" panose="020F0502020204030204" pitchFamily="34" charset="0"/>
                        </a:rPr>
                        <a:t>Decyduje dłużej (wolniej)</a:t>
                      </a:r>
                      <a:endParaRPr lang="pl-PL" sz="1800" kern="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kern="50">
                          <a:effectLst/>
                          <a:latin typeface="Calibri" panose="020F0502020204030204" pitchFamily="34" charset="0"/>
                        </a:rPr>
                        <a:t>Szybciej </a:t>
                      </a:r>
                      <a:endParaRPr lang="pl-PL" sz="1800" kern="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</a:tr>
              <a:tr h="3586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1" kern="50" dirty="0">
                          <a:effectLst/>
                          <a:latin typeface="Calibri" panose="020F0502020204030204" pitchFamily="34" charset="0"/>
                        </a:rPr>
                        <a:t>charakter decyzji</a:t>
                      </a:r>
                      <a:endParaRPr lang="pl-PL" sz="18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kern="50">
                          <a:effectLst/>
                          <a:latin typeface="Calibri" panose="020F0502020204030204" pitchFamily="34" charset="0"/>
                        </a:rPr>
                        <a:t>Odważne (nawet ryzykowne)</a:t>
                      </a:r>
                      <a:endParaRPr lang="pl-PL" sz="1800" kern="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kern="50">
                          <a:effectLst/>
                          <a:latin typeface="Calibri" panose="020F0502020204030204" pitchFamily="34" charset="0"/>
                        </a:rPr>
                        <a:t>Zachowawcze </a:t>
                      </a:r>
                      <a:endParaRPr lang="pl-PL" sz="1800" kern="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</a:tr>
              <a:tr h="3586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1" kern="50" dirty="0">
                          <a:effectLst/>
                          <a:latin typeface="Calibri" panose="020F0502020204030204" pitchFamily="34" charset="0"/>
                        </a:rPr>
                        <a:t>patologia</a:t>
                      </a:r>
                      <a:endParaRPr lang="pl-PL" sz="18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kern="50" dirty="0">
                          <a:effectLst/>
                          <a:latin typeface="Calibri" panose="020F0502020204030204" pitchFamily="34" charset="0"/>
                        </a:rPr>
                        <a:t>Bardzo możliwa korupcja</a:t>
                      </a:r>
                      <a:endParaRPr lang="pl-PL" sz="18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kern="50">
                          <a:effectLst/>
                          <a:latin typeface="Calibri" panose="020F0502020204030204" pitchFamily="34" charset="0"/>
                        </a:rPr>
                        <a:t>Rzadziej spotykana korupcja</a:t>
                      </a:r>
                      <a:endParaRPr lang="pl-PL" sz="1800" kern="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</a:tr>
              <a:tr h="3586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1" kern="50" dirty="0">
                          <a:effectLst/>
                          <a:latin typeface="Calibri" panose="020F0502020204030204" pitchFamily="34" charset="0"/>
                        </a:rPr>
                        <a:t>koszt</a:t>
                      </a:r>
                      <a:endParaRPr lang="pl-PL" sz="18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kern="50">
                          <a:effectLst/>
                          <a:latin typeface="Calibri" panose="020F0502020204030204" pitchFamily="34" charset="0"/>
                        </a:rPr>
                        <a:t>Kosztowne </a:t>
                      </a:r>
                      <a:endParaRPr lang="pl-PL" sz="1800" kern="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kern="50" dirty="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pl-PL" sz="1800" kern="50" dirty="0" smtClean="0">
                          <a:effectLst/>
                          <a:latin typeface="Calibri" panose="020F0502020204030204" pitchFamily="34" charset="0"/>
                        </a:rPr>
                        <a:t>szczędne</a:t>
                      </a:r>
                      <a:endParaRPr lang="pl-PL" sz="18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</a:tr>
              <a:tr h="14347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1" kern="50" dirty="0">
                          <a:effectLst/>
                          <a:latin typeface="Calibri" panose="020F0502020204030204" pitchFamily="34" charset="0"/>
                        </a:rPr>
                        <a:t>ostateczny wybór</a:t>
                      </a:r>
                      <a:endParaRPr lang="pl-PL" sz="18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kern="50">
                          <a:effectLst/>
                          <a:latin typeface="Calibri" panose="020F0502020204030204" pitchFamily="34" charset="0"/>
                        </a:rPr>
                        <a:t>W drodze głosowania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kern="50">
                          <a:effectLst/>
                          <a:latin typeface="Calibri" panose="020F0502020204030204" pitchFamily="34" charset="0"/>
                        </a:rPr>
                        <a:t>(może nie odzwierciedlać rzeczywistego stanowiska członków grupy)</a:t>
                      </a:r>
                      <a:endParaRPr lang="pl-PL" sz="1800" kern="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kern="50" dirty="0">
                          <a:effectLst/>
                          <a:latin typeface="Calibri" panose="020F0502020204030204" pitchFamily="34" charset="0"/>
                        </a:rPr>
                        <a:t>Samodzielnie podjęty</a:t>
                      </a:r>
                      <a:endParaRPr lang="pl-PL" sz="18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87" marR="685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00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5"/>
          <p:cNvSpPr>
            <a:spLocks noChangeArrowheads="1"/>
          </p:cNvSpPr>
          <p:nvPr/>
        </p:nvSpPr>
        <p:spPr bwMode="auto">
          <a:xfrm>
            <a:off x="161925" y="-109538"/>
            <a:ext cx="7777163" cy="58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chemeClr val="bg1"/>
                </a:solidFill>
                <a:latin typeface="Tahoma" panose="020B0604030504040204" pitchFamily="34" charset="0"/>
              </a:rPr>
              <a:t>Pojęcia decydowania i decyzji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0" y="0"/>
            <a:ext cx="9144000" cy="954088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POJĘCIE DECYZJI I DECYDOWANIA</a:t>
            </a:r>
          </a:p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Typologia 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decyzji kierowniczych</a:t>
            </a: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1563688" y="3116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28677" name="pole tekstowe 1"/>
          <p:cNvSpPr txBox="1">
            <a:spLocks noChangeArrowheads="1"/>
          </p:cNvSpPr>
          <p:nvPr/>
        </p:nvSpPr>
        <p:spPr bwMode="auto">
          <a:xfrm>
            <a:off x="107950" y="1554163"/>
            <a:ext cx="64801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0070C0"/>
                </a:solidFill>
                <a:latin typeface="Calibri" panose="020F0502020204030204" pitchFamily="34" charset="0"/>
              </a:rPr>
              <a:t>Giovanni Sartori </a:t>
            </a:r>
            <a:r>
              <a:rPr lang="pl-PL" altLang="pl-PL" sz="2400">
                <a:latin typeface="Calibri" panose="020F0502020204030204" pitchFamily="34" charset="0"/>
              </a:rPr>
              <a:t>(1924-2017):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latin typeface="Calibri" panose="020F0502020204030204" pitchFamily="34" charset="0"/>
              </a:rPr>
              <a:t>W praktyce komitetowe </a:t>
            </a:r>
            <a:r>
              <a:rPr lang="pl-PL" altLang="pl-PL" sz="2400" i="1">
                <a:latin typeface="Calibri" panose="020F0502020204030204" pitchFamily="34" charset="0"/>
              </a:rPr>
              <a:t>modus decidendi</a:t>
            </a:r>
            <a:r>
              <a:rPr lang="pl-PL" altLang="pl-PL" sz="2400">
                <a:latin typeface="Calibri" panose="020F0502020204030204" pitchFamily="34" charset="0"/>
              </a:rPr>
              <a:t> to nie reguła większości, lecz dążenie do jednomyślnych uzgodnień przy pomocy mechanizmu odroczonej wzajemnej kompensaty.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2867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95425"/>
            <a:ext cx="1982787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pole tekstowe 4"/>
          <p:cNvSpPr txBox="1">
            <a:spLocks noChangeArrowheads="1"/>
          </p:cNvSpPr>
          <p:nvPr/>
        </p:nvSpPr>
        <p:spPr bwMode="auto">
          <a:xfrm>
            <a:off x="336550" y="960438"/>
            <a:ext cx="7821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Wady kolegialnego systemu podejmowania decyzji:</a:t>
            </a:r>
            <a:endParaRPr lang="pl-PL" altLang="pl-PL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8680" name="pole tekstowe 6"/>
          <p:cNvSpPr txBox="1">
            <a:spLocks noChangeArrowheads="1"/>
          </p:cNvSpPr>
          <p:nvPr/>
        </p:nvSpPr>
        <p:spPr bwMode="auto">
          <a:xfrm>
            <a:off x="2843213" y="4059238"/>
            <a:ext cx="62642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0070C0"/>
                </a:solidFill>
                <a:latin typeface="Calibri" panose="020F0502020204030204" pitchFamily="34" charset="0"/>
              </a:rPr>
              <a:t>Max Weber </a:t>
            </a:r>
            <a:r>
              <a:rPr lang="pl-PL" altLang="pl-PL" sz="2400">
                <a:latin typeface="Calibri" panose="020F0502020204030204" pitchFamily="34" charset="0"/>
              </a:rPr>
              <a:t>(1864-1920):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latin typeface="Calibri" panose="020F0502020204030204" pitchFamily="34" charset="0"/>
              </a:rPr>
              <a:t>Kolegialnemu podejmowaniu decyzji właściwe są konieczność kompromisu między różnymi opiniami i zmieniające się większości, co przesądza o wyższości zarządzania monokratycznego nad kolegialnym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pic>
        <p:nvPicPr>
          <p:cNvPr id="286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786188"/>
            <a:ext cx="18954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4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2" b="20605"/>
          <a:stretch/>
        </p:blipFill>
        <p:spPr bwMode="auto">
          <a:xfrm>
            <a:off x="5237281" y="4149080"/>
            <a:ext cx="388800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1" y="4539241"/>
            <a:ext cx="2684160" cy="23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6481" y="1646281"/>
            <a:ext cx="8228160" cy="4443840"/>
          </a:xfrm>
        </p:spPr>
        <p:txBody>
          <a:bodyPr anchor="ctr"/>
          <a:lstStyle/>
          <a:p>
            <a:pPr marL="1347860" lvl="2" indent="-512648">
              <a:spcAft>
                <a:spcPct val="0"/>
              </a:spcAft>
              <a:buNone/>
              <a:tabLst>
                <a:tab pos="1347860" algn="l"/>
                <a:tab pos="1442901" algn="l"/>
                <a:tab pos="1850428" algn="l"/>
                <a:tab pos="2257953" algn="l"/>
                <a:tab pos="2665480" algn="l"/>
                <a:tab pos="3073005" algn="l"/>
                <a:tab pos="3480532" algn="l"/>
                <a:tab pos="3888057" algn="l"/>
                <a:tab pos="4295584" algn="l"/>
                <a:tab pos="4703109" algn="l"/>
                <a:tab pos="5110636" algn="l"/>
                <a:tab pos="5518161" algn="l"/>
                <a:tab pos="5925688" algn="l"/>
                <a:tab pos="6333213" algn="l"/>
                <a:tab pos="6740740" algn="l"/>
                <a:tab pos="7148265" algn="l"/>
                <a:tab pos="7555792" algn="l"/>
                <a:tab pos="7963318" algn="l"/>
                <a:tab pos="8370844" algn="l"/>
                <a:tab pos="8778370" algn="l"/>
                <a:tab pos="9185896" algn="l"/>
              </a:tabLst>
            </a:pPr>
            <a:r>
              <a:rPr lang="pl-PL" alt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RÓŻNORODNOŚĆ POJĘCIA</a:t>
            </a:r>
          </a:p>
          <a:p>
            <a:pPr indent="-305285">
              <a:spcAft>
                <a:spcPct val="0"/>
              </a:spcAft>
              <a:buNone/>
              <a:tabLst>
                <a:tab pos="1347860" algn="l"/>
                <a:tab pos="1442901" algn="l"/>
                <a:tab pos="1850428" algn="l"/>
                <a:tab pos="2257953" algn="l"/>
                <a:tab pos="2665480" algn="l"/>
                <a:tab pos="3073005" algn="l"/>
                <a:tab pos="3480532" algn="l"/>
                <a:tab pos="3888057" algn="l"/>
                <a:tab pos="4295584" algn="l"/>
                <a:tab pos="4703109" algn="l"/>
                <a:tab pos="5110636" algn="l"/>
                <a:tab pos="5518161" algn="l"/>
                <a:tab pos="5925688" algn="l"/>
                <a:tab pos="6333213" algn="l"/>
                <a:tab pos="6740740" algn="l"/>
                <a:tab pos="7148265" algn="l"/>
                <a:tab pos="7555792" algn="l"/>
                <a:tab pos="7963318" algn="l"/>
                <a:tab pos="8370844" algn="l"/>
                <a:tab pos="8778370" algn="l"/>
                <a:tab pos="9185896" algn="l"/>
              </a:tabLst>
            </a:pPr>
            <a:endParaRPr lang="pl-PL" altLang="pl-PL" sz="2200" dirty="0"/>
          </a:p>
          <a:p>
            <a:pPr indent="-305285">
              <a:spcAft>
                <a:spcPct val="0"/>
              </a:spcAft>
              <a:buNone/>
              <a:tabLst>
                <a:tab pos="1347860" algn="l"/>
                <a:tab pos="1442901" algn="l"/>
                <a:tab pos="1850428" algn="l"/>
                <a:tab pos="2257953" algn="l"/>
                <a:tab pos="2665480" algn="l"/>
                <a:tab pos="3073005" algn="l"/>
                <a:tab pos="3480532" algn="l"/>
                <a:tab pos="3888057" algn="l"/>
                <a:tab pos="4295584" algn="l"/>
                <a:tab pos="4703109" algn="l"/>
                <a:tab pos="5110636" algn="l"/>
                <a:tab pos="5518161" algn="l"/>
                <a:tab pos="5925688" algn="l"/>
                <a:tab pos="6333213" algn="l"/>
                <a:tab pos="6740740" algn="l"/>
                <a:tab pos="7148265" algn="l"/>
                <a:tab pos="7555792" algn="l"/>
                <a:tab pos="7963318" algn="l"/>
                <a:tab pos="8370844" algn="l"/>
                <a:tab pos="8778370" algn="l"/>
                <a:tab pos="9185896" algn="l"/>
              </a:tabLst>
            </a:pPr>
            <a:r>
              <a:rPr lang="pl-PL" altLang="pl-PL" sz="2200" dirty="0"/>
              <a:t>				1. grupowe myślenie</a:t>
            </a:r>
          </a:p>
          <a:p>
            <a:pPr indent="-305285">
              <a:spcAft>
                <a:spcPct val="0"/>
              </a:spcAft>
              <a:buNone/>
              <a:tabLst>
                <a:tab pos="1347860" algn="l"/>
                <a:tab pos="1442901" algn="l"/>
                <a:tab pos="1850428" algn="l"/>
                <a:tab pos="2257953" algn="l"/>
                <a:tab pos="2665480" algn="l"/>
                <a:tab pos="3073005" algn="l"/>
                <a:tab pos="3480532" algn="l"/>
                <a:tab pos="3888057" algn="l"/>
                <a:tab pos="4295584" algn="l"/>
                <a:tab pos="4703109" algn="l"/>
                <a:tab pos="5110636" algn="l"/>
                <a:tab pos="5518161" algn="l"/>
                <a:tab pos="5925688" algn="l"/>
                <a:tab pos="6333213" algn="l"/>
                <a:tab pos="6740740" algn="l"/>
                <a:tab pos="7148265" algn="l"/>
                <a:tab pos="7555792" algn="l"/>
                <a:tab pos="7963318" algn="l"/>
                <a:tab pos="8370844" algn="l"/>
                <a:tab pos="8778370" algn="l"/>
                <a:tab pos="9185896" algn="l"/>
              </a:tabLst>
            </a:pPr>
            <a:r>
              <a:rPr lang="pl-PL" altLang="pl-PL" sz="2200" dirty="0"/>
              <a:t>				2. syndrom grupowego myślenia</a:t>
            </a:r>
          </a:p>
          <a:p>
            <a:pPr indent="-305285">
              <a:spcAft>
                <a:spcPct val="0"/>
              </a:spcAft>
              <a:buNone/>
              <a:tabLst>
                <a:tab pos="1347860" algn="l"/>
                <a:tab pos="1442901" algn="l"/>
                <a:tab pos="1850428" algn="l"/>
                <a:tab pos="2257953" algn="l"/>
                <a:tab pos="2665480" algn="l"/>
                <a:tab pos="3073005" algn="l"/>
                <a:tab pos="3480532" algn="l"/>
                <a:tab pos="3888057" algn="l"/>
                <a:tab pos="4295584" algn="l"/>
                <a:tab pos="4703109" algn="l"/>
                <a:tab pos="5110636" algn="l"/>
                <a:tab pos="5518161" algn="l"/>
                <a:tab pos="5925688" algn="l"/>
                <a:tab pos="6333213" algn="l"/>
                <a:tab pos="6740740" algn="l"/>
                <a:tab pos="7148265" algn="l"/>
                <a:tab pos="7555792" algn="l"/>
                <a:tab pos="7963318" algn="l"/>
                <a:tab pos="8370844" algn="l"/>
                <a:tab pos="8778370" algn="l"/>
                <a:tab pos="9185896" algn="l"/>
              </a:tabLst>
            </a:pPr>
            <a:r>
              <a:rPr lang="pl-PL" altLang="pl-PL" sz="2200" dirty="0"/>
              <a:t>				3. stadne myślenie (3)</a:t>
            </a:r>
          </a:p>
          <a:p>
            <a:pPr indent="-305285">
              <a:spcAft>
                <a:spcPct val="0"/>
              </a:spcAft>
              <a:buNone/>
              <a:tabLst>
                <a:tab pos="1347860" algn="l"/>
                <a:tab pos="1442901" algn="l"/>
                <a:tab pos="1850428" algn="l"/>
                <a:tab pos="2257953" algn="l"/>
                <a:tab pos="2665480" algn="l"/>
                <a:tab pos="3073005" algn="l"/>
                <a:tab pos="3480532" algn="l"/>
                <a:tab pos="3888057" algn="l"/>
                <a:tab pos="4295584" algn="l"/>
                <a:tab pos="4703109" algn="l"/>
                <a:tab pos="5110636" algn="l"/>
                <a:tab pos="5518161" algn="l"/>
                <a:tab pos="5925688" algn="l"/>
                <a:tab pos="6333213" algn="l"/>
                <a:tab pos="6740740" algn="l"/>
                <a:tab pos="7148265" algn="l"/>
                <a:tab pos="7555792" algn="l"/>
                <a:tab pos="7963318" algn="l"/>
                <a:tab pos="8370844" algn="l"/>
                <a:tab pos="8778370" algn="l"/>
                <a:tab pos="9185896" algn="l"/>
              </a:tabLst>
            </a:pPr>
            <a:r>
              <a:rPr lang="pl-PL" altLang="pl-PL" sz="2200" dirty="0"/>
              <a:t>				4. </a:t>
            </a:r>
            <a:r>
              <a:rPr lang="pl-PL" altLang="pl-PL" sz="2200" dirty="0" err="1"/>
              <a:t>grupomyśl</a:t>
            </a:r>
            <a:endParaRPr lang="pl-PL" altLang="pl-PL" sz="2200" dirty="0"/>
          </a:p>
          <a:p>
            <a:pPr indent="-305285">
              <a:spcAft>
                <a:spcPct val="0"/>
              </a:spcAft>
              <a:buNone/>
              <a:tabLst>
                <a:tab pos="1347860" algn="l"/>
                <a:tab pos="1442901" algn="l"/>
                <a:tab pos="1850428" algn="l"/>
                <a:tab pos="2257953" algn="l"/>
                <a:tab pos="2665480" algn="l"/>
                <a:tab pos="3073005" algn="l"/>
                <a:tab pos="3480532" algn="l"/>
                <a:tab pos="3888057" algn="l"/>
                <a:tab pos="4295584" algn="l"/>
                <a:tab pos="4703109" algn="l"/>
                <a:tab pos="5110636" algn="l"/>
                <a:tab pos="5518161" algn="l"/>
                <a:tab pos="5925688" algn="l"/>
                <a:tab pos="6333213" algn="l"/>
                <a:tab pos="6740740" algn="l"/>
                <a:tab pos="7148265" algn="l"/>
                <a:tab pos="7555792" algn="l"/>
                <a:tab pos="7963318" algn="l"/>
                <a:tab pos="8370844" algn="l"/>
                <a:tab pos="8778370" algn="l"/>
                <a:tab pos="9185896" algn="l"/>
              </a:tabLst>
            </a:pPr>
            <a:r>
              <a:rPr lang="pl-PL" altLang="pl-PL" sz="2200" dirty="0"/>
              <a:t>				5. </a:t>
            </a:r>
            <a:r>
              <a:rPr lang="pl-PL" altLang="pl-PL" sz="2200" dirty="0" err="1"/>
              <a:t>gromadomyślenie</a:t>
            </a:r>
            <a:endParaRPr lang="pl-PL" altLang="pl-PL" sz="2200" dirty="0"/>
          </a:p>
          <a:p>
            <a:pPr indent="-305285">
              <a:spcAft>
                <a:spcPct val="0"/>
              </a:spcAft>
              <a:buNone/>
              <a:tabLst>
                <a:tab pos="1347860" algn="l"/>
                <a:tab pos="1442901" algn="l"/>
                <a:tab pos="1850428" algn="l"/>
                <a:tab pos="2257953" algn="l"/>
                <a:tab pos="2665480" algn="l"/>
                <a:tab pos="3073005" algn="l"/>
                <a:tab pos="3480532" algn="l"/>
                <a:tab pos="3888057" algn="l"/>
                <a:tab pos="4295584" algn="l"/>
                <a:tab pos="4703109" algn="l"/>
                <a:tab pos="5110636" algn="l"/>
                <a:tab pos="5518161" algn="l"/>
                <a:tab pos="5925688" algn="l"/>
                <a:tab pos="6333213" algn="l"/>
                <a:tab pos="6740740" algn="l"/>
                <a:tab pos="7148265" algn="l"/>
                <a:tab pos="7555792" algn="l"/>
                <a:tab pos="7963318" algn="l"/>
                <a:tab pos="8370844" algn="l"/>
                <a:tab pos="8778370" algn="l"/>
                <a:tab pos="9185896" algn="l"/>
              </a:tabLst>
            </a:pPr>
            <a:endParaRPr lang="pl-PL" altLang="pl-PL" sz="2200" dirty="0"/>
          </a:p>
        </p:txBody>
      </p:sp>
      <p:sp>
        <p:nvSpPr>
          <p:cNvPr id="2054" name="AutoShape 5" descr="Znalezione obrazy dla zapytania grupowe myślenie"/>
          <p:cNvSpPr>
            <a:spLocks noChangeAspect="1" noChangeArrowheads="1"/>
          </p:cNvSpPr>
          <p:nvPr/>
        </p:nvSpPr>
        <p:spPr bwMode="auto">
          <a:xfrm>
            <a:off x="0" y="-120600"/>
            <a:ext cx="276480" cy="27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z="1633"/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440" y="1142281"/>
            <a:ext cx="2592000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pole tekstowe 2"/>
          <p:cNvSpPr txBox="1">
            <a:spLocks noChangeArrowheads="1"/>
          </p:cNvSpPr>
          <p:nvPr/>
        </p:nvSpPr>
        <p:spPr bwMode="auto">
          <a:xfrm>
            <a:off x="-3657599" y="7086960"/>
            <a:ext cx="8752320" cy="160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1633" dirty="0"/>
              <a:t>DOPISAC TUTAJ LUB DO DECYZJI KOLEGIALNYCH I MONOKRATYCZNYCH</a:t>
            </a:r>
          </a:p>
          <a:p>
            <a:r>
              <a:rPr lang="pl-PL" altLang="pl-PL" sz="1633" dirty="0"/>
              <a:t>◾syndrom „wielogłowego zwierzęcia” – członkowie grupy mają tendencję do dyskutowania w tym samym czasie nad różnorodnymi kwestiami, niebezpieczeństwo bałaganu</a:t>
            </a:r>
          </a:p>
          <a:p>
            <a:r>
              <a:rPr lang="pl-PL" altLang="pl-PL" sz="1633" dirty="0"/>
              <a:t>◾ujednolicenie ocen w grupie – przyjmowanie za własne poglądów i stanowisk, które zdaniem jednostki dominują w grupie (są wówczas postrzegane jak norma grupowa); związane ze zjawiskiem konformizmu - tendencji ludzi do dostosowania się do grupy; </a:t>
            </a:r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GRUPOWE MYŚLENIE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646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6481" y="2971081"/>
            <a:ext cx="5420160" cy="2109600"/>
          </a:xfrm>
        </p:spPr>
        <p:txBody>
          <a:bodyPr vert="horz" lIns="91440" tIns="0" rIns="91440" bIns="45720" rtlCol="0" anchor="ctr">
            <a:normAutofit/>
          </a:bodyPr>
          <a:lstStyle/>
          <a:p>
            <a:pPr indent="-305285">
              <a:lnSpc>
                <a:spcPct val="101000"/>
              </a:lnSpc>
              <a:spcBef>
                <a:spcPts val="1361"/>
              </a:spcBef>
              <a:spcAft>
                <a:spcPct val="0"/>
              </a:spcAft>
              <a:buNone/>
              <a:tabLst>
                <a:tab pos="311045" algn="l"/>
                <a:tab pos="823692" algn="l"/>
                <a:tab pos="1653144" algn="l"/>
                <a:tab pos="2482597" algn="l"/>
                <a:tab pos="3312049" algn="l"/>
                <a:tab pos="4141501" algn="l"/>
                <a:tab pos="4970953" algn="l"/>
                <a:tab pos="5800406" algn="l"/>
                <a:tab pos="6629858" algn="l"/>
                <a:tab pos="7459310" algn="l"/>
                <a:tab pos="8288762" algn="l"/>
                <a:tab pos="9118215" algn="l"/>
                <a:tab pos="9367339" algn="l"/>
                <a:tab pos="9774864" algn="l"/>
                <a:tab pos="9776305" algn="l"/>
                <a:tab pos="9777744" algn="l"/>
                <a:tab pos="9779185" algn="l"/>
              </a:tabLst>
            </a:pPr>
            <a:r>
              <a:rPr lang="pl-PL" altLang="pl-PL" sz="2200" b="1" dirty="0">
                <a:latin typeface="Tahoma" panose="020B0604030504040204" pitchFamily="34" charset="0"/>
              </a:rPr>
              <a:t>Georg Orwell</a:t>
            </a:r>
            <a:r>
              <a:rPr lang="en-US" altLang="pl-PL" sz="2200" dirty="0">
                <a:latin typeface="Tahoma" panose="020B0604030504040204" pitchFamily="34" charset="0"/>
              </a:rPr>
              <a:t>	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823692" algn="l"/>
                <a:tab pos="1653144" algn="l"/>
                <a:tab pos="2482597" algn="l"/>
                <a:tab pos="3312049" algn="l"/>
                <a:tab pos="4141501" algn="l"/>
                <a:tab pos="4970953" algn="l"/>
                <a:tab pos="5800406" algn="l"/>
                <a:tab pos="6629858" algn="l"/>
                <a:tab pos="7459310" algn="l"/>
                <a:tab pos="8288762" algn="l"/>
                <a:tab pos="9118215" algn="l"/>
                <a:tab pos="9367339" algn="l"/>
                <a:tab pos="9774864" algn="l"/>
                <a:tab pos="9776305" algn="l"/>
                <a:tab pos="9777744" algn="l"/>
                <a:tab pos="9779185" algn="l"/>
              </a:tabLst>
            </a:pPr>
            <a:r>
              <a:rPr lang="pl-PL" altLang="pl-PL" sz="2200" dirty="0">
                <a:latin typeface="Tahoma" panose="020B0604030504040204" pitchFamily="34" charset="0"/>
              </a:rPr>
              <a:t>- angielski pisarz i publicysta polityczny 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823692" algn="l"/>
                <a:tab pos="1653144" algn="l"/>
                <a:tab pos="2482597" algn="l"/>
                <a:tab pos="3312049" algn="l"/>
                <a:tab pos="4141501" algn="l"/>
                <a:tab pos="4970953" algn="l"/>
                <a:tab pos="5800406" algn="l"/>
                <a:tab pos="6629858" algn="l"/>
                <a:tab pos="7459310" algn="l"/>
                <a:tab pos="8288762" algn="l"/>
                <a:tab pos="9118215" algn="l"/>
                <a:tab pos="9367339" algn="l"/>
                <a:tab pos="9774864" algn="l"/>
                <a:tab pos="9776305" algn="l"/>
                <a:tab pos="9777744" algn="l"/>
                <a:tab pos="9779185" algn="l"/>
              </a:tabLst>
            </a:pPr>
            <a:r>
              <a:rPr lang="pl-PL" altLang="pl-PL" sz="2200" dirty="0">
                <a:latin typeface="Tahoma" panose="020B0604030504040204" pitchFamily="34" charset="0"/>
              </a:rPr>
              <a:t>- w 1948 opublikował książkę </a:t>
            </a:r>
            <a:r>
              <a:rPr lang="pl-PL" altLang="pl-PL" sz="2200" i="1" dirty="0">
                <a:latin typeface="Tahoma" panose="020B0604030504040204" pitchFamily="34" charset="0"/>
              </a:rPr>
              <a:t>Rok 1984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823692" algn="l"/>
                <a:tab pos="1653144" algn="l"/>
                <a:tab pos="2482597" algn="l"/>
                <a:tab pos="3312049" algn="l"/>
                <a:tab pos="4141501" algn="l"/>
                <a:tab pos="4970953" algn="l"/>
                <a:tab pos="5800406" algn="l"/>
                <a:tab pos="6629858" algn="l"/>
                <a:tab pos="7459310" algn="l"/>
                <a:tab pos="8288762" algn="l"/>
                <a:tab pos="9118215" algn="l"/>
                <a:tab pos="9367339" algn="l"/>
                <a:tab pos="9774864" algn="l"/>
                <a:tab pos="9776305" algn="l"/>
                <a:tab pos="9777744" algn="l"/>
                <a:tab pos="9779185" algn="l"/>
              </a:tabLst>
            </a:pPr>
            <a:r>
              <a:rPr lang="pl-PL" altLang="pl-PL" sz="2200" dirty="0">
                <a:latin typeface="Tahoma" panose="020B0604030504040204" pitchFamily="34" charset="0"/>
              </a:rPr>
              <a:t>- pierwszy zastosował termin </a:t>
            </a:r>
            <a:r>
              <a:rPr lang="pl-PL" altLang="pl-PL" sz="2200" i="1" dirty="0" err="1">
                <a:latin typeface="Tahoma" panose="020B0604030504040204" pitchFamily="34" charset="0"/>
              </a:rPr>
              <a:t>groupthink</a:t>
            </a:r>
            <a:r>
              <a:rPr lang="pl-PL" altLang="pl-PL" sz="2200" i="1" dirty="0">
                <a:latin typeface="Tahoma" panose="020B0604030504040204" pitchFamily="34" charset="0"/>
              </a:rPr>
              <a:t> </a:t>
            </a:r>
            <a:r>
              <a:rPr lang="pl-PL" altLang="pl-PL" sz="2200" dirty="0">
                <a:latin typeface="Tahoma" panose="020B0604030504040204" pitchFamily="34" charset="0"/>
              </a:rPr>
              <a:t>(myślenie grupowe)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961" y="1731241"/>
            <a:ext cx="2328480" cy="310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204961" y="5257801"/>
            <a:ext cx="2481120" cy="5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365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pl-PL" altLang="pl-PL" sz="1451">
                <a:latin typeface="Tahoma" panose="020B0604030504040204" pitchFamily="34" charset="0"/>
              </a:rPr>
              <a:t>Georg Orwell 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pl-PL" altLang="pl-PL" sz="1451">
                <a:latin typeface="Tahoma" panose="020B0604030504040204" pitchFamily="34" charset="0"/>
              </a:rPr>
              <a:t>(1903-1950)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GRUPOWE MYŚLENIE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9488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6481" y="1646281"/>
            <a:ext cx="6238080" cy="4443840"/>
          </a:xfrm>
        </p:spPr>
        <p:txBody>
          <a:bodyPr vert="horz" lIns="91440" tIns="19267" rIns="91440" bIns="45720" rtlCol="0" anchor="ctr">
            <a:normAutofit lnSpcReduction="10000"/>
          </a:bodyPr>
          <a:lstStyle/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b="1" dirty="0"/>
              <a:t>Krzysztof </a:t>
            </a:r>
            <a:r>
              <a:rPr lang="pl-PL" altLang="pl-PL" sz="2200" b="1" dirty="0" err="1"/>
              <a:t>Obłój</a:t>
            </a:r>
            <a:endParaRPr lang="pl-PL" altLang="pl-PL" sz="2200" b="1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2200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dirty="0"/>
              <a:t>„Opisany syndrom grupowego myślenia polega na tym, że grupa decyzyjna (np. rząd lub zarząd firmy), stojąca przed trudnymi i złożonymi wyborami decyzyjnymi, wytwarza niedojrzałe lub błędne koncepcje działania, a następnie tak </a:t>
            </a:r>
            <a:r>
              <a:rPr lang="pl-PL" altLang="pl-PL" sz="2200" u="sng" dirty="0"/>
              <a:t>filtruje informację</a:t>
            </a:r>
            <a:r>
              <a:rPr lang="pl-PL" altLang="pl-PL" sz="2200" dirty="0"/>
              <a:t> i </a:t>
            </a:r>
            <a:r>
              <a:rPr lang="pl-PL" altLang="pl-PL" sz="2200" u="sng" dirty="0"/>
              <a:t>blokuje krytykę</a:t>
            </a:r>
            <a:r>
              <a:rPr lang="pl-PL" altLang="pl-PL" sz="2200" dirty="0"/>
              <a:t> oraz </a:t>
            </a:r>
            <a:r>
              <a:rPr lang="pl-PL" altLang="pl-PL" sz="2200" u="sng" dirty="0"/>
              <a:t>analizę alternatywnych wariantów</a:t>
            </a:r>
            <a:r>
              <a:rPr lang="pl-PL" altLang="pl-PL" sz="2200" dirty="0"/>
              <a:t>, aby umocnić daną koncepcję i nadać jej </a:t>
            </a:r>
            <a:r>
              <a:rPr lang="pl-PL" altLang="pl-PL" sz="2200" u="sng" dirty="0"/>
              <a:t>walor niewzruszoności</a:t>
            </a:r>
            <a:r>
              <a:rPr lang="pl-PL" altLang="pl-PL" sz="2200" dirty="0"/>
              <a:t> i </a:t>
            </a:r>
            <a:r>
              <a:rPr lang="pl-PL" altLang="pl-PL" sz="2200" u="sng" dirty="0"/>
              <a:t>moralnej racji</a:t>
            </a:r>
            <a:r>
              <a:rPr lang="pl-PL" altLang="pl-PL" sz="2200" dirty="0"/>
              <a:t>.”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2177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1451" dirty="0"/>
              <a:t>Krzysztof </a:t>
            </a:r>
            <a:r>
              <a:rPr lang="pl-PL" altLang="pl-PL" sz="1451" dirty="0" err="1"/>
              <a:t>Obłój</a:t>
            </a:r>
            <a:r>
              <a:rPr lang="pl-PL" altLang="pl-PL" sz="1451" dirty="0"/>
              <a:t>, </a:t>
            </a:r>
            <a:r>
              <a:rPr lang="pl-PL" altLang="pl-PL" sz="1451" dirty="0" err="1"/>
              <a:t>Mikroszkółka</a:t>
            </a:r>
            <a:r>
              <a:rPr lang="pl-PL" altLang="pl-PL" sz="1451" dirty="0"/>
              <a:t> zarządzania. , Państwowe Wydawnictwo Ekonomiczne, Warszawa 1994, s. 193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561" y="891580"/>
            <a:ext cx="2122560" cy="26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6915601" y="3487865"/>
            <a:ext cx="158400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pl-PL" altLang="pl-PL" sz="1270" dirty="0"/>
              <a:t>pl.wikipedia.org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7332481" y="6530041"/>
            <a:ext cx="750240" cy="32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pl-PL" altLang="pl-PL" sz="1270" dirty="0"/>
              <a:t>iedc.si</a:t>
            </a:r>
          </a:p>
        </p:txBody>
      </p:sp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01" y="3859833"/>
            <a:ext cx="2026080" cy="26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GRUPOWE MYŚLENIE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4583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6481" y="1646281"/>
            <a:ext cx="8228160" cy="4443840"/>
          </a:xfrm>
        </p:spPr>
        <p:txBody>
          <a:bodyPr vert="horz" lIns="91440" tIns="19267" rIns="91440" bIns="45720" rtlCol="0" anchor="ctr">
            <a:normAutofit/>
          </a:bodyPr>
          <a:lstStyle/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b="1" dirty="0"/>
              <a:t>Honorata Sosnowska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2200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dirty="0"/>
              <a:t>„Myślenie grupowe (opisane dość szczegółowo także w książce Tyszki, 1999) jest to taki sposób myślenia w którym </a:t>
            </a:r>
            <a:r>
              <a:rPr lang="pl-PL" altLang="pl-PL" sz="2200" u="sng" dirty="0"/>
              <a:t>dążenie do zachowania spójności</a:t>
            </a:r>
            <a:r>
              <a:rPr lang="pl-PL" altLang="pl-PL" sz="2200" dirty="0"/>
              <a:t> grupy jest ważniejsze od liczenia się z faktami.”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2177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1451" dirty="0"/>
              <a:t>Honorata Sosnowska (red.), Grupowe podejmowanie decyzji. Elementy teorii, przykłady zastosowań, Wydawnictwo Naukowe SCHOLAR, Warszawa 1999, s. 64 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GRUPOWE MYŚLENIE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862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908" y="1556792"/>
            <a:ext cx="8928992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000" dirty="0" smtClean="0"/>
          </a:p>
          <a:p>
            <a:pPr marL="0" indent="0" algn="ctr">
              <a:buNone/>
            </a:pPr>
            <a:r>
              <a:rPr lang="pl-PL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Pojęcie psychologii zarządzania</a:t>
            </a:r>
          </a:p>
          <a:p>
            <a:pPr marL="0" indent="0">
              <a:buNone/>
            </a:pPr>
            <a:endParaRPr lang="pl-PL" sz="2200" dirty="0" smtClean="0"/>
          </a:p>
          <a:p>
            <a:pPr marL="0" indent="0" algn="ctr">
              <a:buNone/>
            </a:pPr>
            <a:r>
              <a:rPr lang="pl-PL" sz="2200" dirty="0" smtClean="0"/>
              <a:t>„Psychologia w zarządzaniu zajmuje się </a:t>
            </a:r>
          </a:p>
          <a:p>
            <a:pPr marL="0" indent="0" algn="ctr">
              <a:buNone/>
            </a:pPr>
            <a:r>
              <a:rPr lang="pl-PL" sz="2200" u="sng" dirty="0" smtClean="0"/>
              <a:t>prawidłowościami i uwarunkowaniami </a:t>
            </a:r>
          </a:p>
          <a:p>
            <a:pPr marL="0" indent="0" algn="ctr">
              <a:buNone/>
            </a:pPr>
            <a:r>
              <a:rPr lang="pl-PL" sz="2200" dirty="0" smtClean="0"/>
              <a:t>szeroko rozumianego </a:t>
            </a:r>
            <a:r>
              <a:rPr lang="pl-PL" sz="2200" u="sng" dirty="0" smtClean="0"/>
              <a:t>zachowania człowieka </a:t>
            </a:r>
            <a:r>
              <a:rPr lang="pl-PL" sz="2200" dirty="0" smtClean="0"/>
              <a:t>w organizacji, </a:t>
            </a:r>
          </a:p>
          <a:p>
            <a:pPr marL="0" indent="0" algn="ctr">
              <a:buNone/>
            </a:pPr>
            <a:r>
              <a:rPr lang="pl-PL" sz="2200" dirty="0" smtClean="0"/>
              <a:t>a w szczególności </a:t>
            </a:r>
            <a:r>
              <a:rPr lang="pl-PL" sz="2200" u="sng" dirty="0" smtClean="0"/>
              <a:t>przywództwem</a:t>
            </a:r>
            <a:r>
              <a:rPr lang="pl-PL" sz="2200" dirty="0" smtClean="0"/>
              <a:t> zmierzającym do </a:t>
            </a:r>
          </a:p>
          <a:p>
            <a:pPr marL="0" indent="0" algn="ctr">
              <a:buNone/>
            </a:pPr>
            <a:r>
              <a:rPr lang="pl-PL" sz="2200" u="sng" dirty="0" smtClean="0"/>
              <a:t>zapewnienia pracownikom </a:t>
            </a:r>
            <a:r>
              <a:rPr lang="pl-PL" sz="2200" dirty="0" smtClean="0"/>
              <a:t>harmonijnej </a:t>
            </a:r>
            <a:r>
              <a:rPr lang="pl-PL" sz="2200" u="sng" dirty="0" smtClean="0"/>
              <a:t>realizacji </a:t>
            </a:r>
          </a:p>
          <a:p>
            <a:pPr marL="0" indent="0" algn="ctr">
              <a:buNone/>
            </a:pPr>
            <a:r>
              <a:rPr lang="pl-PL" sz="2200" u="sng" dirty="0" smtClean="0"/>
              <a:t>celów </a:t>
            </a:r>
            <a:r>
              <a:rPr lang="pl-PL" sz="2200" dirty="0" smtClean="0"/>
              <a:t>własnego rozwoju i celów organizacji, </a:t>
            </a:r>
          </a:p>
          <a:p>
            <a:pPr marL="0" indent="0" algn="ctr">
              <a:buNone/>
            </a:pPr>
            <a:r>
              <a:rPr lang="pl-PL" sz="2200" dirty="0" smtClean="0"/>
              <a:t>a także celów zmierzających do tworzenia określonych wartości.” 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PSYCHOLOGIA ZARZĄDZANIA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0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6481" y="1598760"/>
            <a:ext cx="5258880" cy="4538880"/>
          </a:xfrm>
        </p:spPr>
        <p:txBody>
          <a:bodyPr vert="horz" lIns="91440" tIns="19267" rIns="91440" bIns="45720" rtlCol="0" anchor="ctr">
            <a:normAutofit lnSpcReduction="10000"/>
          </a:bodyPr>
          <a:lstStyle/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b="1" dirty="0"/>
              <a:t>Grażyna </a:t>
            </a:r>
            <a:r>
              <a:rPr lang="pl-PL" altLang="pl-PL" sz="2200" b="1" dirty="0" err="1"/>
              <a:t>Krzyminiewska</a:t>
            </a:r>
            <a:endParaRPr lang="pl-PL" altLang="pl-PL" sz="2200" b="1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dirty="0"/>
              <a:t> 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dirty="0"/>
              <a:t>"Syndrom grupowego myślenia to </a:t>
            </a:r>
            <a:r>
              <a:rPr lang="pl-PL" altLang="pl-PL" sz="2200" u="sng" dirty="0"/>
              <a:t>spadek intelektualnej efektywności</a:t>
            </a:r>
            <a:r>
              <a:rPr lang="pl-PL" altLang="pl-PL" sz="2200" dirty="0"/>
              <a:t>, a także </a:t>
            </a:r>
            <a:r>
              <a:rPr lang="pl-PL" altLang="pl-PL" sz="2200" u="sng" dirty="0"/>
              <a:t>realistycznej i moralnej oceny,</a:t>
            </a:r>
            <a:r>
              <a:rPr lang="pl-PL" altLang="pl-PL" sz="2200" dirty="0"/>
              <a:t> spowodowanej </a:t>
            </a:r>
            <a:r>
              <a:rPr lang="pl-PL" altLang="pl-PL" sz="2200" u="sng" dirty="0"/>
              <a:t>naciskami</a:t>
            </a:r>
            <a:r>
              <a:rPr lang="pl-PL" altLang="pl-PL" sz="2200" dirty="0"/>
              <a:t> wewnątrz grupy. Najważniejsze tego objawy związane są ze wzrastającym poczuciem </a:t>
            </a:r>
            <a:r>
              <a:rPr lang="pl-PL" altLang="pl-PL" sz="2200" u="sng" dirty="0"/>
              <a:t>spójności</a:t>
            </a:r>
            <a:r>
              <a:rPr lang="pl-PL" altLang="pl-PL" sz="2200" dirty="0"/>
              <a:t> w grupie, co prowadzi przede wszystkim do </a:t>
            </a:r>
            <a:r>
              <a:rPr lang="pl-PL" altLang="pl-PL" sz="2200" u="sng" dirty="0"/>
              <a:t>izolowania</a:t>
            </a:r>
            <a:r>
              <a:rPr lang="pl-PL" altLang="pl-PL" sz="2200" dirty="0"/>
              <a:t> się grupy od doradców i ekspertów z zewnątrz."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1451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1451" dirty="0"/>
              <a:t>Grażyna </a:t>
            </a:r>
            <a:r>
              <a:rPr lang="pl-PL" altLang="pl-PL" sz="1451" dirty="0" err="1"/>
              <a:t>Krzyminiewska</a:t>
            </a:r>
            <a:r>
              <a:rPr lang="pl-PL" altLang="pl-PL" sz="1451" dirty="0"/>
              <a:t>, Techniki negocjacji. (Materiały dydaktyczne), Uniwersytet Ekonomiczny w Poznaniu, Poznań 2009, s.  21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01" y="1353960"/>
            <a:ext cx="2583360" cy="387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6204961" y="5401801"/>
            <a:ext cx="229392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pl-PL" altLang="pl-PL" sz="1633"/>
              <a:t>ksif.ue.poznan.pl/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GRUPOWE MYŚLENIE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331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979561"/>
            <a:ext cx="7021440" cy="5755680"/>
          </a:xfrm>
        </p:spPr>
        <p:txBody>
          <a:bodyPr vert="horz" lIns="91440" tIns="0" rIns="91440" bIns="45720" rtlCol="0" anchor="ctr">
            <a:normAutofit fontScale="92500" lnSpcReduction="20000"/>
          </a:bodyPr>
          <a:lstStyle/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dirty="0"/>
              <a:t>„Przy zespołowym przetwarzaniu informacji i podejmowaniu decyzji dużym zagrożeniem jest bowiem popadniecie w tzw. myślenie grupowe. Pojawieniu się zjawiska myślenia grupowego sprzyjają pewne okoliczności. 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b="1" u="sng" dirty="0"/>
              <a:t>Po pierwsze</a:t>
            </a:r>
            <a:r>
              <a:rPr lang="pl-PL" altLang="pl-PL" sz="2200" dirty="0"/>
              <a:t>, zjawisko takie może pojawić się w grupie osób cieszących się </a:t>
            </a:r>
            <a:r>
              <a:rPr lang="pl-PL" altLang="pl-PL" sz="2200" b="1" dirty="0"/>
              <a:t>wzajemnym</a:t>
            </a:r>
            <a:r>
              <a:rPr lang="pl-PL" altLang="pl-PL" sz="2200" dirty="0"/>
              <a:t> </a:t>
            </a:r>
            <a:r>
              <a:rPr lang="pl-PL" altLang="pl-PL" sz="2200" b="1" dirty="0"/>
              <a:t>szacunkiem</a:t>
            </a:r>
            <a:r>
              <a:rPr lang="pl-PL" altLang="pl-PL" sz="2200" dirty="0"/>
              <a:t> i </a:t>
            </a:r>
            <a:r>
              <a:rPr lang="pl-PL" altLang="pl-PL" sz="2200" b="1" dirty="0"/>
              <a:t>sympatią</a:t>
            </a:r>
            <a:r>
              <a:rPr lang="pl-PL" altLang="pl-PL" sz="2200" dirty="0"/>
              <a:t>, którzy w związku z tym chcieliby zachować w grupie przyjazne stosunki. Członkowie takiej grupy będą mieli wówczas tendencję do przyjmowania proponowanych przez innych rozwiązań. 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b="1" u="sng" dirty="0"/>
              <a:t>Po drugie</a:t>
            </a:r>
            <a:r>
              <a:rPr lang="pl-PL" altLang="pl-PL" sz="2200" dirty="0"/>
              <a:t>, myślenie grupowe rozwija się zazwyczaj wtedy, gdy członkowie grupy są </a:t>
            </a:r>
            <a:r>
              <a:rPr lang="pl-PL" altLang="pl-PL" sz="2200" b="1" dirty="0"/>
              <a:t>odizolowani</a:t>
            </a:r>
            <a:r>
              <a:rPr lang="pl-PL" altLang="pl-PL" sz="2200" dirty="0"/>
              <a:t> od otoczenia i nie mogą konfrontować swoich pomysłów ze światem zewnętrznym. 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b="1" u="sng" dirty="0"/>
              <a:t>Po trzecie</a:t>
            </a:r>
            <a:r>
              <a:rPr lang="pl-PL" altLang="pl-PL" sz="2200" dirty="0"/>
              <a:t>, czynnikiem sprzyjającym jest także </a:t>
            </a:r>
            <a:r>
              <a:rPr lang="pl-PL" altLang="pl-PL" sz="2200" b="1" dirty="0"/>
              <a:t>silny stres</a:t>
            </a:r>
            <a:r>
              <a:rPr lang="pl-PL" altLang="pl-PL" sz="2200" dirty="0"/>
              <a:t>, pod wpływem którego pozostaje grupa, czyli w sytuacjach, kiedy </a:t>
            </a:r>
            <a:r>
              <a:rPr lang="pl-PL" altLang="pl-PL" sz="2200" b="1" dirty="0"/>
              <a:t>waga</a:t>
            </a:r>
            <a:r>
              <a:rPr lang="pl-PL" altLang="pl-PL" sz="2200" dirty="0"/>
              <a:t> podejmowanej decyzji jest bardzo duża lub decyzja jest bardzo </a:t>
            </a:r>
            <a:r>
              <a:rPr lang="pl-PL" altLang="pl-PL" sz="2200" b="1" dirty="0"/>
              <a:t>złożona</a:t>
            </a:r>
            <a:r>
              <a:rPr lang="pl-PL" altLang="pl-PL" sz="2200" dirty="0"/>
              <a:t> czy musi być podjęta w </a:t>
            </a:r>
            <a:r>
              <a:rPr lang="pl-PL" altLang="pl-PL" sz="2200" b="1" dirty="0"/>
              <a:t>krótkim czasie</a:t>
            </a:r>
            <a:r>
              <a:rPr lang="pl-PL" altLang="pl-PL" sz="2200" dirty="0"/>
              <a:t>. 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dirty="0"/>
              <a:t>Wreszcie,</a:t>
            </a:r>
            <a:r>
              <a:rPr lang="pl-PL" altLang="pl-PL" sz="2200" b="1" u="sng" dirty="0"/>
              <a:t> po czwarte</a:t>
            </a:r>
            <a:r>
              <a:rPr lang="pl-PL" altLang="pl-PL" sz="2200" dirty="0"/>
              <a:t>, okolicznością, w której istnieje duże prawdopodobieństwo pojawienia się myślenia grupowego, jest istnienie </a:t>
            </a:r>
            <a:r>
              <a:rPr lang="pl-PL" altLang="pl-PL" sz="2200" b="1" dirty="0"/>
              <a:t>silnego przywództwa</a:t>
            </a:r>
            <a:r>
              <a:rPr lang="pl-PL" altLang="pl-PL" sz="2200" dirty="0"/>
              <a:t> sprzyjającego pojawianiu się </a:t>
            </a:r>
            <a:r>
              <a:rPr lang="pl-PL" altLang="pl-PL" sz="2200" b="1" dirty="0"/>
              <a:t>postaw konformistycznych</a:t>
            </a:r>
            <a:r>
              <a:rPr lang="pl-PL" altLang="pl-PL" sz="2200" dirty="0"/>
              <a:t> u innych członków grupy.”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1451" dirty="0"/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1451" dirty="0"/>
              <a:t>Stefan Forlicz, Informacja w biznesie, Polskie Wydawnictwo Ekonomiczne, Warszawa 2008, s. 126 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441" y="2939401"/>
            <a:ext cx="2064960" cy="304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6812641" y="6041161"/>
            <a:ext cx="1840320" cy="26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pl-PL" altLang="pl-PL" sz="1270"/>
              <a:t>.lubno.republika.pl</a:t>
            </a: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840" y="1086121"/>
            <a:ext cx="1872000" cy="136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7021441" y="2449801"/>
            <a:ext cx="102672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pl-PL" altLang="pl-PL" sz="1270"/>
              <a:t>wsb.pl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GRUPOWE MYŚLENIE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5976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160" y="1124744"/>
            <a:ext cx="5258880" cy="5875200"/>
          </a:xfrm>
        </p:spPr>
        <p:txBody>
          <a:bodyPr vert="horz" lIns="91440" tIns="19267" rIns="91440" bIns="45720" rtlCol="0" anchor="ctr">
            <a:normAutofit/>
          </a:bodyPr>
          <a:lstStyle/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b="1" dirty="0"/>
              <a:t>Philip </a:t>
            </a:r>
            <a:r>
              <a:rPr lang="pl-PL" altLang="pl-PL" sz="2200" b="1" dirty="0" err="1"/>
              <a:t>Zimbardo</a:t>
            </a:r>
            <a:r>
              <a:rPr lang="pl-PL" altLang="pl-PL" sz="2200" dirty="0"/>
              <a:t> 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2200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dirty="0"/>
              <a:t>„Grupowe myślenie - pewien sposób myślenia występujący u osób tworzących </a:t>
            </a:r>
            <a:r>
              <a:rPr lang="pl-PL" altLang="pl-PL" sz="2200" u="sng" dirty="0"/>
              <a:t>grupę o dużej spójności</a:t>
            </a:r>
            <a:r>
              <a:rPr lang="pl-PL" altLang="pl-PL" sz="2200" dirty="0"/>
              <a:t>, wtedy gdy staną się one tak zaabsorbowane </a:t>
            </a:r>
            <a:r>
              <a:rPr lang="pl-PL" altLang="pl-PL" sz="2200" u="sng" dirty="0"/>
              <a:t>dążeniem do jednomyślności</a:t>
            </a:r>
            <a:r>
              <a:rPr lang="pl-PL" altLang="pl-PL" sz="2200" dirty="0"/>
              <a:t> i utrzymywaniem jej, że powoduje to obniżenie ich zdolności do </a:t>
            </a:r>
            <a:r>
              <a:rPr lang="pl-PL" altLang="pl-PL" sz="2200" u="sng" dirty="0"/>
              <a:t>krytycznego myślenia</a:t>
            </a:r>
            <a:r>
              <a:rPr lang="pl-PL" altLang="pl-PL" sz="2200" dirty="0"/>
              <a:t>. Zamiast starannie rozważać za i przeciw decyzji, rozpatrywać alternatywne możliwości, w grupie takiej dominuje troska o </a:t>
            </a:r>
            <a:r>
              <a:rPr lang="pl-PL" altLang="pl-PL" sz="2200" u="sng" dirty="0"/>
              <a:t>utrzymanie wspólnego poglądu</a:t>
            </a:r>
            <a:r>
              <a:rPr lang="pl-PL" altLang="pl-PL" sz="2200" dirty="0"/>
              <a:t> co naraża ją na popełnienie poważnych błędów.”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2177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1451" dirty="0"/>
              <a:t>Philip </a:t>
            </a:r>
            <a:r>
              <a:rPr lang="pl-PL" altLang="pl-PL" sz="1451" dirty="0" err="1"/>
              <a:t>Zimbardo</a:t>
            </a:r>
            <a:r>
              <a:rPr lang="pl-PL" altLang="pl-PL" sz="1451" dirty="0"/>
              <a:t>, Floyd Ruch, Psychologia i życie, Wydawnictwo Naukowe PWN, Warszawa 1998, s. 612 - 613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1451" dirty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06" y="933829"/>
            <a:ext cx="3755520" cy="26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5687992" y="3548702"/>
            <a:ext cx="318384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pl-PL" altLang="pl-PL" sz="1270" dirty="0"/>
              <a:t>zimbardofanclub.wikispaces.com</a:t>
            </a:r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31" y="3834361"/>
            <a:ext cx="2612160" cy="26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6006471" y="6525001"/>
            <a:ext cx="265968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pl-PL" altLang="pl-PL" sz="1270" dirty="0"/>
              <a:t>heroicimagination.org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GRUPOWE MYŚLENIE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885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6481" y="1646281"/>
            <a:ext cx="5420160" cy="4443840"/>
          </a:xfrm>
        </p:spPr>
        <p:txBody>
          <a:bodyPr vert="horz" lIns="91440" tIns="19267" rIns="91440" bIns="45720" rtlCol="0" anchor="ctr">
            <a:normAutofit/>
          </a:bodyPr>
          <a:lstStyle/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177" b="1" dirty="0"/>
              <a:t>John R. </a:t>
            </a:r>
            <a:r>
              <a:rPr lang="pl-PL" altLang="pl-PL" sz="2177" b="1" dirty="0" err="1"/>
              <a:t>Schermerhorn</a:t>
            </a:r>
            <a:endParaRPr lang="pl-PL" altLang="pl-PL" sz="2177" b="1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177" dirty="0"/>
              <a:t> </a:t>
            </a:r>
          </a:p>
          <a:p>
            <a:pPr indent="-305285">
              <a:spcBef>
                <a:spcPts val="0"/>
              </a:spcBef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dirty="0"/>
              <a:t>„Jednym z zagrożeń występujących </a:t>
            </a:r>
            <a:endParaRPr lang="pl-PL" altLang="pl-PL" sz="2200" dirty="0" smtClean="0"/>
          </a:p>
          <a:p>
            <a:pPr indent="-305285">
              <a:spcBef>
                <a:spcPts val="0"/>
              </a:spcBef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dirty="0" smtClean="0"/>
              <a:t>w </a:t>
            </a:r>
            <a:r>
              <a:rPr lang="pl-PL" altLang="pl-PL" sz="2200" dirty="0"/>
              <a:t>zespołowym podejmowaniu decyzji </a:t>
            </a:r>
            <a:endParaRPr lang="pl-PL" altLang="pl-PL" sz="2200" dirty="0" smtClean="0"/>
          </a:p>
          <a:p>
            <a:pPr indent="-305285">
              <a:spcBef>
                <a:spcPts val="0"/>
              </a:spcBef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dirty="0" smtClean="0"/>
              <a:t>jest myślenie </a:t>
            </a:r>
            <a:r>
              <a:rPr lang="pl-PL" altLang="pl-PL" sz="2200" dirty="0"/>
              <a:t>grupowe, </a:t>
            </a:r>
            <a:r>
              <a:rPr lang="pl-PL" altLang="pl-PL" sz="2200" dirty="0" smtClean="0"/>
              <a:t>a </a:t>
            </a:r>
            <a:r>
              <a:rPr lang="pl-PL" altLang="pl-PL" sz="2200" dirty="0"/>
              <a:t>więc występująca </a:t>
            </a:r>
            <a:endParaRPr lang="pl-PL" altLang="pl-PL" sz="2200" dirty="0" smtClean="0"/>
          </a:p>
          <a:p>
            <a:pPr indent="-305285">
              <a:spcBef>
                <a:spcPts val="0"/>
              </a:spcBef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dirty="0" smtClean="0"/>
              <a:t>w </a:t>
            </a:r>
            <a:r>
              <a:rPr lang="pl-PL" altLang="pl-PL" sz="2200" dirty="0"/>
              <a:t>wysoce </a:t>
            </a:r>
            <a:r>
              <a:rPr lang="pl-PL" altLang="pl-PL" sz="2200" u="sng" dirty="0"/>
              <a:t>zwartych grupach</a:t>
            </a:r>
            <a:r>
              <a:rPr lang="pl-PL" altLang="pl-PL" sz="2200" dirty="0"/>
              <a:t> </a:t>
            </a:r>
            <a:endParaRPr lang="pl-PL" altLang="pl-PL" sz="2200" dirty="0" smtClean="0"/>
          </a:p>
          <a:p>
            <a:pPr indent="-305285">
              <a:spcBef>
                <a:spcPts val="0"/>
              </a:spcBef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dirty="0" smtClean="0"/>
              <a:t>tendencja </a:t>
            </a:r>
            <a:r>
              <a:rPr lang="pl-PL" altLang="pl-PL" sz="2200" dirty="0"/>
              <a:t>do </a:t>
            </a:r>
            <a:r>
              <a:rPr lang="pl-PL" altLang="pl-PL" sz="2200" u="sng" dirty="0"/>
              <a:t>utraty</a:t>
            </a:r>
            <a:r>
              <a:rPr lang="pl-PL" altLang="pl-PL" sz="2200" dirty="0"/>
              <a:t> przez jej członków </a:t>
            </a:r>
            <a:endParaRPr lang="pl-PL" altLang="pl-PL" sz="2200" dirty="0" smtClean="0"/>
          </a:p>
          <a:p>
            <a:pPr indent="-305285">
              <a:spcBef>
                <a:spcPts val="0"/>
              </a:spcBef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u="sng" dirty="0" smtClean="0"/>
              <a:t>zdolności </a:t>
            </a:r>
            <a:r>
              <a:rPr lang="pl-PL" altLang="pl-PL" sz="2200" u="sng" dirty="0"/>
              <a:t>do krytycznej oceny.”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2177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1451" dirty="0"/>
              <a:t>John R. </a:t>
            </a:r>
            <a:r>
              <a:rPr lang="pl-PL" altLang="pl-PL" sz="1451" dirty="0" err="1"/>
              <a:t>Schermerhorn</a:t>
            </a:r>
            <a:r>
              <a:rPr lang="pl-PL" altLang="pl-PL" sz="1451" dirty="0"/>
              <a:t>, Zarządzanie. Kluczowe koncepcje, Polskie Wydawnictwo Ekonomiczne, Warszawa 2008, s. 297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961" y="1665000"/>
            <a:ext cx="2397600" cy="355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GRUPOWE MYŚLENIE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5221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6481" y="4245481"/>
            <a:ext cx="8228160" cy="1844640"/>
          </a:xfrm>
        </p:spPr>
        <p:txBody>
          <a:bodyPr vert="horz" lIns="91440" tIns="0" rIns="91440" bIns="45720" rtlCol="0" anchor="ctr">
            <a:normAutofit/>
          </a:bodyPr>
          <a:lstStyle/>
          <a:p>
            <a:pPr indent="-305285">
              <a:lnSpc>
                <a:spcPct val="101000"/>
              </a:lnSpc>
              <a:spcBef>
                <a:spcPts val="1361"/>
              </a:spcBef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177" dirty="0">
                <a:latin typeface="Tahoma" panose="020B0604030504040204" pitchFamily="34" charset="0"/>
              </a:rPr>
              <a:t>„ Grupowe myślenie to intensywny </a:t>
            </a:r>
            <a:r>
              <a:rPr lang="pl-PL" altLang="pl-PL" sz="2177" u="sng" dirty="0">
                <a:latin typeface="Tahoma" panose="020B0604030504040204" pitchFamily="34" charset="0"/>
              </a:rPr>
              <a:t>nacisk grupy</a:t>
            </a:r>
            <a:r>
              <a:rPr lang="pl-PL" altLang="pl-PL" sz="2177" dirty="0">
                <a:latin typeface="Tahoma" panose="020B0604030504040204" pitchFamily="34" charset="0"/>
              </a:rPr>
              <a:t> na </a:t>
            </a:r>
            <a:r>
              <a:rPr lang="pl-PL" altLang="pl-PL" sz="2177" u="sng" dirty="0">
                <a:latin typeface="Tahoma" panose="020B0604030504040204" pitchFamily="34" charset="0"/>
              </a:rPr>
              <a:t>jednomyślność</a:t>
            </a:r>
            <a:r>
              <a:rPr lang="pl-PL" altLang="pl-PL" sz="2177" dirty="0">
                <a:latin typeface="Tahoma" panose="020B0604030504040204" pitchFamily="34" charset="0"/>
              </a:rPr>
              <a:t> i </a:t>
            </a:r>
            <a:r>
              <a:rPr lang="pl-PL" altLang="pl-PL" sz="2177" u="sng" dirty="0">
                <a:latin typeface="Tahoma" panose="020B0604030504040204" pitchFamily="34" charset="0"/>
              </a:rPr>
              <a:t>spójność</a:t>
            </a:r>
            <a:r>
              <a:rPr lang="pl-PL" altLang="pl-PL" sz="2177" dirty="0">
                <a:latin typeface="Tahoma" panose="020B0604030504040204" pitchFamily="34" charset="0"/>
              </a:rPr>
              <a:t>, który powoduje u jej członków </a:t>
            </a:r>
            <a:r>
              <a:rPr lang="pl-PL" altLang="pl-PL" sz="2177" u="sng" dirty="0">
                <a:latin typeface="Tahoma" panose="020B0604030504040204" pitchFamily="34" charset="0"/>
              </a:rPr>
              <a:t>obniżenie sprawności intelektualnej</a:t>
            </a:r>
            <a:r>
              <a:rPr lang="pl-PL" altLang="pl-PL" sz="2177" dirty="0">
                <a:latin typeface="Tahoma" panose="020B0604030504040204" pitchFamily="34" charset="0"/>
              </a:rPr>
              <a:t>, </a:t>
            </a:r>
            <a:r>
              <a:rPr lang="pl-PL" altLang="pl-PL" sz="2177" u="sng" dirty="0">
                <a:latin typeface="Tahoma" panose="020B0604030504040204" pitchFamily="34" charset="0"/>
              </a:rPr>
              <a:t>gorszą ocenę rzeczywistośc</a:t>
            </a:r>
            <a:r>
              <a:rPr lang="pl-PL" altLang="pl-PL" sz="2177" dirty="0">
                <a:latin typeface="Tahoma" panose="020B0604030504040204" pitchFamily="34" charset="0"/>
              </a:rPr>
              <a:t>i i </a:t>
            </a:r>
            <a:r>
              <a:rPr lang="pl-PL" altLang="pl-PL" sz="2177" u="sng" dirty="0">
                <a:latin typeface="Tahoma" panose="020B0604030504040204" pitchFamily="34" charset="0"/>
              </a:rPr>
              <a:t>gorszy osąd</a:t>
            </a:r>
            <a:r>
              <a:rPr lang="pl-PL" altLang="pl-PL" sz="2177" dirty="0">
                <a:latin typeface="Tahoma" panose="020B0604030504040204" pitchFamily="34" charset="0"/>
              </a:rPr>
              <a:t> moralny, a w efekcie wpływa </a:t>
            </a:r>
            <a:r>
              <a:rPr lang="pl-PL" altLang="pl-PL" sz="2177" u="sng" dirty="0">
                <a:latin typeface="Tahoma" panose="020B0604030504040204" pitchFamily="34" charset="0"/>
              </a:rPr>
              <a:t>negatywnie na jakość decyzji</a:t>
            </a:r>
            <a:r>
              <a:rPr lang="pl-PL" altLang="pl-PL" sz="2177" dirty="0">
                <a:latin typeface="Tahoma" panose="020B0604030504040204" pitchFamily="34" charset="0"/>
              </a:rPr>
              <a:t> grupowej.”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0" y="1469161"/>
            <a:ext cx="3265920" cy="24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143361" y="3918601"/>
            <a:ext cx="128592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pl-PL" altLang="pl-PL" sz="1270"/>
              <a:t>geocities.ws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4572001" y="1960201"/>
            <a:ext cx="3918240" cy="97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pl-PL" altLang="pl-PL" sz="2177" b="1">
                <a:latin typeface="Tahoma" panose="020B0604030504040204" pitchFamily="34" charset="0"/>
              </a:rPr>
              <a:t> Irving L. Janis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pl-PL" altLang="pl-PL" sz="1814">
                <a:latin typeface="Tahoma" panose="020B0604030504040204" pitchFamily="34" charset="0"/>
              </a:rPr>
              <a:t>(1918-1990)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pl-PL" altLang="pl-PL" sz="1814">
                <a:solidFill>
                  <a:srgbClr val="3333CC"/>
                </a:solidFill>
                <a:latin typeface="Tahoma" panose="020B0604030504040204" pitchFamily="34" charset="0"/>
              </a:rPr>
              <a:t> </a:t>
            </a:r>
            <a:r>
              <a:rPr lang="pl-PL" altLang="pl-PL" sz="1814">
                <a:latin typeface="Tahoma" panose="020B0604030504040204" pitchFamily="34" charset="0"/>
              </a:rPr>
              <a:t>amerykański psycholog społeczny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GRUPOWE MYŚLENIE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665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62721" y="1306441"/>
            <a:ext cx="8979840" cy="5388480"/>
          </a:xfrm>
        </p:spPr>
        <p:txBody>
          <a:bodyPr vert="horz" lIns="91440" tIns="19267" rIns="91440" bIns="45720" rtlCol="0" anchor="ctr">
            <a:normAutofit fontScale="77500" lnSpcReduction="20000"/>
          </a:bodyPr>
          <a:lstStyle/>
          <a:p>
            <a:pPr indent="-305285" algn="ctr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CECHY GRUPOWEGO MYŚLENIA (wg. P. </a:t>
            </a:r>
            <a:r>
              <a:rPr lang="pl-PL" altLang="pl-PL" sz="31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Zimbardo</a:t>
            </a:r>
            <a:r>
              <a:rPr lang="pl-PL" altLang="pl-PL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pl-PL" altLang="pl-PL" sz="2500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800" b="1" dirty="0"/>
              <a:t>1. złudzenie całkowitego bezpieczeństwa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600" dirty="0"/>
              <a:t>(prowadzi do nadmiernego optymizmu i zachęca do podejmowania skrajnego ryzyka)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pl-PL" altLang="pl-PL" sz="2600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800" b="1" dirty="0"/>
              <a:t>2. zbiorowe racjonalizowanie działań grupy</a:t>
            </a:r>
            <a:r>
              <a:rPr lang="pl-PL" altLang="pl-PL" sz="2800" dirty="0"/>
              <a:t> 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600" dirty="0"/>
              <a:t>(odrzucanie danych sprzecznych z decyzją grupy) 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pl-PL" altLang="pl-PL" sz="2600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800" b="1" dirty="0"/>
              <a:t>3. niepodważalna wiara w przyrodzoną moralność grupy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600" dirty="0"/>
              <a:t>(skutek: ignorowania etycznych czy moralnych następstw decyzji)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pl-PL" altLang="pl-PL" sz="2600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800" b="1" dirty="0"/>
              <a:t>4. stereotypowe poglądy na wroga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600" dirty="0"/>
              <a:t>(słaby, zły, głupi; skutek: wykluczenie rokowań)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pl-PL" altLang="pl-PL" sz="2600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800" b="1" dirty="0"/>
              <a:t>5. silny nacisk wewnętrzny na członków grupy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600" dirty="0"/>
              <a:t>(aby dostosowali się do norm grupowych i nie różnili się w poglądach)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pl-PL" altLang="pl-PL" sz="2600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pl-PL" altLang="pl-PL" sz="2600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GRUPOWE MYŚLENIE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414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62721" y="979561"/>
            <a:ext cx="8817120" cy="5715360"/>
          </a:xfrm>
        </p:spPr>
        <p:txBody>
          <a:bodyPr vert="horz" lIns="91440" tIns="0" rIns="91440" bIns="45720" rtlCol="0" anchor="ctr">
            <a:normAutofit lnSpcReduction="10000"/>
          </a:bodyPr>
          <a:lstStyle/>
          <a:p>
            <a:pPr indent="-309605" algn="ctr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CECHY GRUPOWEGO MYŚLENIA (wg. P. </a:t>
            </a:r>
            <a:r>
              <a:rPr lang="pl-PL" altLang="pl-PL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Zimbardo</a:t>
            </a:r>
            <a:r>
              <a:rPr lang="pl-PL" alt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pl-PL" altLang="pl-PL" sz="2177" dirty="0"/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pl-PL" altLang="pl-PL" sz="2100" dirty="0"/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200" b="1" dirty="0"/>
              <a:t>6. indywidualna autocenzura myśli i idei, które odbiegają od wspólnych poglądów grupy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pl-PL" altLang="pl-PL" sz="2100" dirty="0"/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200" b="1" dirty="0"/>
              <a:t>7. złudzenie jednomyślności decyzji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100" dirty="0"/>
              <a:t>     (częściowo powstaje jako rezultat nacisków, skłaniających do konformizmu)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pl-PL" altLang="pl-PL" sz="2100" dirty="0"/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200" b="1" dirty="0"/>
              <a:t>8. pojawienie się samozwańczych strażników umysłu/ myśli (</a:t>
            </a:r>
            <a:r>
              <a:rPr lang="pl-PL" altLang="pl-PL" sz="2200" b="1" i="1" dirty="0" err="1"/>
              <a:t>mindguards</a:t>
            </a:r>
            <a:r>
              <a:rPr lang="pl-PL" altLang="pl-PL" sz="2200" b="1" dirty="0"/>
              <a:t>) 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100" b="1" dirty="0"/>
              <a:t>	</a:t>
            </a:r>
            <a:r>
              <a:rPr lang="pl-PL" altLang="pl-PL" sz="2100" dirty="0"/>
              <a:t>(członkowie grupy, którzy tłumią niedogodną informację i ganią wszystkich, których poglądy odbiegają od tych wspólnie wypracowanych, propagandyści)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pl-PL" altLang="pl-PL" sz="1814" dirty="0"/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pl-PL" altLang="pl-PL" sz="1814" dirty="0"/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1814" dirty="0"/>
              <a:t>P. </a:t>
            </a:r>
            <a:r>
              <a:rPr lang="pl-PL" altLang="pl-PL" sz="1814" dirty="0" err="1"/>
              <a:t>Zimbardo</a:t>
            </a:r>
            <a:r>
              <a:rPr lang="pl-PL" altLang="pl-PL" sz="1814" dirty="0"/>
              <a:t>, Psychologia i życie, Warszawa 1994, PWN, s. 612-613</a:t>
            </a:r>
          </a:p>
        </p:txBody>
      </p:sp>
      <p:sp>
        <p:nvSpPr>
          <p:cNvPr id="19460" name="pole tekstowe 1"/>
          <p:cNvSpPr txBox="1">
            <a:spLocks noChangeArrowheads="1"/>
          </p:cNvSpPr>
          <p:nvPr/>
        </p:nvSpPr>
        <p:spPr bwMode="auto">
          <a:xfrm>
            <a:off x="9470880" y="1796041"/>
            <a:ext cx="5195520" cy="109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1633"/>
              <a:t>„Strażnicy myśli” - to członkowie grupy, którzy chronią grupę przed „niepoprawnym myśleniem”, hamują dopływ niepomyślnych informacji z zewnątrz i pilnują, by nikt nie siał wątpliwości co do podjętej decyzji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GRUPOWE MYŚLENIE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4392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26881" y="1143721"/>
            <a:ext cx="8652960" cy="5715360"/>
          </a:xfrm>
        </p:spPr>
        <p:txBody>
          <a:bodyPr vert="horz" lIns="91440" tIns="0" rIns="91440" bIns="45720" rtlCol="0" anchor="ctr">
            <a:normAutofit fontScale="92500" lnSpcReduction="10000"/>
          </a:bodyPr>
          <a:lstStyle/>
          <a:p>
            <a:pPr indent="-309605" algn="ctr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Cechy grupowego myślenia wg. Irvinga </a:t>
            </a:r>
            <a:r>
              <a:rPr lang="pl-PL" altLang="pl-PL" sz="2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Janisa</a:t>
            </a:r>
            <a:r>
              <a:rPr lang="pl-PL" altLang="pl-PL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pl-PL" altLang="pl-PL" sz="2177" dirty="0">
              <a:solidFill>
                <a:srgbClr val="192134"/>
              </a:solidFill>
            </a:endParaRP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300" dirty="0">
                <a:solidFill>
                  <a:srgbClr val="192134"/>
                </a:solidFill>
              </a:rPr>
              <a:t>1. iluzja nieomylności i pewności siebie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300" dirty="0">
                <a:solidFill>
                  <a:srgbClr val="192134"/>
                </a:solidFill>
              </a:rPr>
              <a:t>2. </a:t>
            </a:r>
            <a:r>
              <a:rPr lang="pl-PL" altLang="pl-PL" sz="2300" dirty="0"/>
              <a:t>lekceważenie niepomyślnych informacji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300" dirty="0">
                <a:solidFill>
                  <a:srgbClr val="192134"/>
                </a:solidFill>
              </a:rPr>
              <a:t>3. wiara we własną etykę zawodową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300" dirty="0">
                <a:solidFill>
                  <a:srgbClr val="192134"/>
                </a:solidFill>
              </a:rPr>
              <a:t>4. nieuwzględnianie etycznych i moralnych a</a:t>
            </a:r>
            <a:r>
              <a:rPr lang="en-US" altLang="pl-PL" sz="2300" dirty="0" err="1"/>
              <a:t>spektów</a:t>
            </a:r>
            <a:r>
              <a:rPr lang="en-US" altLang="pl-PL" sz="2300" dirty="0"/>
              <a:t> </a:t>
            </a:r>
            <a:r>
              <a:rPr lang="en-US" altLang="pl-PL" sz="2300" dirty="0" err="1"/>
              <a:t>decyzji</a:t>
            </a:r>
            <a:endParaRPr lang="en-US" altLang="pl-PL" sz="2300" dirty="0"/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300" dirty="0"/>
              <a:t>5. lekceważące traktowanie wyników i osób spoza zespołu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300" dirty="0">
                <a:solidFill>
                  <a:srgbClr val="192134"/>
                </a:solidFill>
              </a:rPr>
              <a:t>6. wywieranie nacisku dla wymuszenia konformizmu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300" dirty="0"/>
              <a:t>7. </a:t>
            </a:r>
            <a:r>
              <a:rPr lang="pl-PL" altLang="pl-PL" sz="2300" dirty="0" err="1"/>
              <a:t>samocenzurowanie</a:t>
            </a:r>
            <a:r>
              <a:rPr lang="pl-PL" altLang="pl-PL" sz="2300" dirty="0"/>
              <a:t> się 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300" dirty="0"/>
              <a:t>		(aby uniknąć powtarzających się negatywnych reakcji grupy, krytyczni 	</a:t>
            </a:r>
            <a:endParaRPr lang="pl-PL" altLang="pl-PL" sz="2300" dirty="0"/>
          </a:p>
          <a:p>
            <a:pPr indent="19050">
              <a:spcAft>
                <a:spcPct val="0"/>
              </a:spcAft>
              <a:buNone/>
              <a:tabLst>
                <a:tab pos="36195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r>
              <a:rPr lang="pl-PL" altLang="pl-PL" sz="2300" dirty="0" smtClean="0"/>
              <a:t>jej </a:t>
            </a:r>
            <a:r>
              <a:rPr lang="pl-PL" altLang="pl-PL" sz="2300" dirty="0"/>
              <a:t>członkowie decydują się w końcu milczeć)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300" dirty="0"/>
              <a:t>8. iluzja jednomyślności 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300" dirty="0"/>
              <a:t>		(milczenie jest traktowane jako wyraz zgody)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300" dirty="0"/>
              <a:t>9. filtrowanie informacji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300" dirty="0"/>
              <a:t>		(członkowie grupy starają się nie dopuścić informacji sprzecznych </a:t>
            </a:r>
            <a:endParaRPr lang="pl-PL" altLang="pl-PL" sz="2300" dirty="0" smtClean="0"/>
          </a:p>
          <a:p>
            <a:pPr indent="19050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300" dirty="0" smtClean="0"/>
              <a:t>ze zdaniem </a:t>
            </a:r>
            <a:r>
              <a:rPr lang="pl-PL" altLang="pl-PL" sz="2300" dirty="0"/>
              <a:t>grupy)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GRUPOWE MYŚLENIE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8294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6481" y="1225801"/>
            <a:ext cx="8228160" cy="5284800"/>
          </a:xfrm>
        </p:spPr>
        <p:txBody>
          <a:bodyPr vert="horz" lIns="91440" tIns="12735" rIns="91440" bIns="45720" rtlCol="0" anchor="ctr">
            <a:normAutofit fontScale="92500" lnSpcReduction="10000"/>
          </a:bodyPr>
          <a:lstStyle/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1814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1814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1814" dirty="0"/>
          </a:p>
          <a:p>
            <a:pPr indent="-305285" algn="ctr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warunki sprzyjające grupowemu myśleniu (wg. I. </a:t>
            </a:r>
            <a:r>
              <a:rPr lang="pl-PL" altLang="pl-PL" sz="2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Janisa</a:t>
            </a:r>
            <a:r>
              <a:rPr lang="pl-PL" altLang="pl-PL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2300" b="1" dirty="0">
              <a:solidFill>
                <a:srgbClr val="202020"/>
              </a:solidFill>
            </a:endParaRP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400" dirty="0"/>
              <a:t>1. 	duża spójność grupy podejmującej decyzję,</a:t>
            </a:r>
          </a:p>
          <a:p>
            <a:pPr marL="361950" indent="-361950">
              <a:spcAft>
                <a:spcPct val="0"/>
              </a:spcAft>
              <a:buAutoNum type="arabicPeriod" startAt="2"/>
              <a:tabLst>
                <a:tab pos="309563" algn="l"/>
                <a:tab pos="361950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pl-PL" altLang="pl-PL" sz="2400" dirty="0" smtClean="0"/>
              <a:t>izolacja </a:t>
            </a:r>
            <a:r>
              <a:rPr lang="pl-PL" altLang="pl-PL" sz="2400" dirty="0"/>
              <a:t>grupy od innych </a:t>
            </a:r>
            <a:r>
              <a:rPr lang="pl-PL" altLang="pl-PL" sz="2400" dirty="0" smtClean="0"/>
              <a:t>grup</a:t>
            </a:r>
            <a:r>
              <a:rPr lang="pl-PL" altLang="pl-PL" sz="2400" dirty="0"/>
              <a:t>, zewnętrznej informacji </a:t>
            </a:r>
            <a:endParaRPr lang="pl-PL" altLang="pl-PL" sz="2400" dirty="0" smtClean="0"/>
          </a:p>
          <a:p>
            <a:pPr marL="366713" indent="0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400" dirty="0" smtClean="0"/>
              <a:t>i zewnętrznych </a:t>
            </a:r>
            <a:r>
              <a:rPr lang="pl-PL" altLang="pl-PL" sz="2400" dirty="0"/>
              <a:t>autorytetów,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400" dirty="0"/>
              <a:t>3. 	poparcie danego sposobu działania przez przywódcę grupy.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2300" dirty="0"/>
          </a:p>
          <a:p>
            <a:pPr indent="-305285" algn="ctr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Pozostałe </a:t>
            </a:r>
            <a:r>
              <a:rPr lang="pl-PL" altLang="pl-PL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czynniki sprzyjające grupowemu myśleniu: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1500" b="1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300" dirty="0"/>
              <a:t>- konieczność podjęcia decyzji obarczonej wysokim ryzykiem (1)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300" dirty="0"/>
              <a:t>- sympatia i pozorna uprzejmość w grupie (2)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300" dirty="0"/>
              <a:t>- wysoki status społeczny, zawodowy i uznanie członków grupy (4)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1814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1814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1814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GRUPOWE MYŚLENIE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2324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33"/>
          <a:stretch/>
        </p:blipFill>
        <p:spPr bwMode="auto">
          <a:xfrm>
            <a:off x="6359430" y="930682"/>
            <a:ext cx="2691759" cy="260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2321" y="898921"/>
            <a:ext cx="6075360" cy="1997280"/>
          </a:xfrm>
        </p:spPr>
        <p:txBody>
          <a:bodyPr vert="horz" lIns="91440" tIns="19267" rIns="91440" bIns="45720" rtlCol="0" anchor="ctr">
            <a:normAutofit/>
          </a:bodyPr>
          <a:lstStyle/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MECHANIZM GRUPOWEGO MYŚLENIA(5):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900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Autocenzura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dirty="0"/>
              <a:t>narzucanie sobie samemu ograniczeń w wyrażaniu </a:t>
            </a:r>
            <a:r>
              <a:rPr lang="pl-PL" altLang="pl-PL" sz="2200" dirty="0" smtClean="0"/>
              <a:t>myśli (polityczna poprawność)</a:t>
            </a:r>
            <a:endParaRPr lang="pl-PL" altLang="pl-PL" sz="2200" b="1" dirty="0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7092280" y="3268769"/>
            <a:ext cx="1418441" cy="23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pl-PL" altLang="pl-PL" sz="1000" dirty="0"/>
              <a:t>http://fedcba.ning.com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3" t="11143" r="10243" b="5935"/>
          <a:stretch/>
        </p:blipFill>
        <p:spPr bwMode="auto">
          <a:xfrm>
            <a:off x="110358" y="3386839"/>
            <a:ext cx="3813569" cy="319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4067944" y="3268769"/>
            <a:ext cx="4975257" cy="358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pl-PL" altLang="pl-PL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Konformizm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pl-PL" altLang="pl-PL" sz="2200" b="1" dirty="0">
                <a:latin typeface="+mn-lt"/>
              </a:rPr>
              <a:t>(psychologia społeczna) </a:t>
            </a:r>
            <a:r>
              <a:rPr lang="pl-PL" altLang="pl-PL" sz="2200" dirty="0">
                <a:latin typeface="+mn-lt"/>
              </a:rPr>
              <a:t>to zmiana zachowania na skutek rzeczywistego, bądź wyobrażonego wpływu innych ludzi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pl-PL" altLang="pl-PL" sz="1100" dirty="0" smtClean="0">
              <a:latin typeface="+mn-lt"/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pl-PL" altLang="pl-PL" sz="2200" b="1" dirty="0" smtClean="0">
                <a:latin typeface="+mn-lt"/>
              </a:rPr>
              <a:t>(</a:t>
            </a:r>
            <a:r>
              <a:rPr lang="pl-PL" altLang="pl-PL" sz="2200" b="1" dirty="0">
                <a:latin typeface="+mn-lt"/>
              </a:rPr>
              <a:t>socjologia) </a:t>
            </a:r>
            <a:r>
              <a:rPr lang="pl-PL" altLang="pl-PL" sz="2200" dirty="0">
                <a:latin typeface="+mn-lt"/>
              </a:rPr>
              <a:t>jest to jeden ze sposobów dostosowania się jednostki społecznej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pl-PL" altLang="pl-PL" sz="1100" dirty="0">
              <a:latin typeface="+mn-lt"/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pl-PL" altLang="pl-PL" sz="2200" dirty="0">
                <a:latin typeface="+mn-lt"/>
              </a:rPr>
              <a:t>Zachowania konformistyczne w grupach są wskaźnikiem dużej spójności tych grup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pl-PL" altLang="pl-PL" sz="1050" dirty="0">
              <a:latin typeface="+mn-lt"/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pl-PL" altLang="pl-PL" sz="2200" dirty="0">
                <a:latin typeface="+mn-lt"/>
              </a:rPr>
              <a:t>Badania Solomona </a:t>
            </a:r>
            <a:r>
              <a:rPr lang="pl-PL" altLang="pl-PL" sz="2200" dirty="0" err="1">
                <a:latin typeface="+mn-lt"/>
              </a:rPr>
              <a:t>Ascha</a:t>
            </a:r>
            <a:endParaRPr lang="pl-PL" altLang="pl-PL" sz="2200" dirty="0">
              <a:latin typeface="+mn-lt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GRUPOWE MYŚLENIE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2486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908" y="1556792"/>
            <a:ext cx="8928992" cy="573325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pl-PL" sz="1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pl-PL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Interdyscyplinarność </a:t>
            </a:r>
            <a:r>
              <a:rPr lang="pl-PL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psychologii zarządzania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Psychologia </a:t>
            </a:r>
            <a:r>
              <a:rPr lang="pl-PL" sz="2200" dirty="0"/>
              <a:t>zarządzania w biznesie czerpie </a:t>
            </a:r>
            <a:r>
              <a:rPr lang="pl-PL" sz="2200" dirty="0" smtClean="0"/>
              <a:t>wiedzę </a:t>
            </a:r>
            <a:r>
              <a:rPr lang="pl-PL" sz="2200" dirty="0"/>
              <a:t>z wielu dziedzin, np.:</a:t>
            </a:r>
          </a:p>
          <a:p>
            <a:pPr marL="719138">
              <a:spcBef>
                <a:spcPts val="0"/>
              </a:spcBef>
            </a:pPr>
            <a:r>
              <a:rPr lang="pl-PL" sz="2200" dirty="0" smtClean="0"/>
              <a:t>ergonomia</a:t>
            </a:r>
          </a:p>
          <a:p>
            <a:pPr marL="719138">
              <a:spcBef>
                <a:spcPts val="0"/>
              </a:spcBef>
            </a:pPr>
            <a:r>
              <a:rPr lang="pl-PL" sz="2200" dirty="0" smtClean="0"/>
              <a:t>psychologia pracy</a:t>
            </a:r>
          </a:p>
          <a:p>
            <a:pPr marL="719138">
              <a:spcBef>
                <a:spcPts val="0"/>
              </a:spcBef>
            </a:pPr>
            <a:r>
              <a:rPr lang="pl-PL" sz="2200" dirty="0" smtClean="0"/>
              <a:t>psychologia biznesu</a:t>
            </a:r>
          </a:p>
          <a:p>
            <a:pPr marL="719138">
              <a:spcBef>
                <a:spcPts val="0"/>
              </a:spcBef>
            </a:pPr>
            <a:r>
              <a:rPr lang="pl-PL" sz="2200" dirty="0" smtClean="0"/>
              <a:t>organizacja i zarządzanie</a:t>
            </a:r>
          </a:p>
          <a:p>
            <a:pPr marL="719138">
              <a:spcBef>
                <a:spcPts val="0"/>
              </a:spcBef>
            </a:pPr>
            <a:r>
              <a:rPr lang="pl-PL" sz="2200" dirty="0" smtClean="0"/>
              <a:t>prawo</a:t>
            </a:r>
          </a:p>
          <a:p>
            <a:pPr marL="719138">
              <a:spcBef>
                <a:spcPts val="0"/>
              </a:spcBef>
            </a:pPr>
            <a:r>
              <a:rPr lang="pl-PL" sz="2200" dirty="0" smtClean="0"/>
              <a:t>ekonomia</a:t>
            </a:r>
          </a:p>
          <a:p>
            <a:pPr marL="719138">
              <a:spcBef>
                <a:spcPts val="0"/>
              </a:spcBef>
            </a:pPr>
            <a:r>
              <a:rPr lang="pl-PL" sz="2200" dirty="0" smtClean="0"/>
              <a:t>socjologia</a:t>
            </a:r>
          </a:p>
          <a:p>
            <a:pPr marL="719138">
              <a:spcBef>
                <a:spcPts val="0"/>
              </a:spcBef>
            </a:pPr>
            <a:r>
              <a:rPr lang="pl-PL" sz="2200" dirty="0" smtClean="0"/>
              <a:t>przedmiot konkretnego </a:t>
            </a:r>
            <a:r>
              <a:rPr lang="pl-PL" sz="2200" dirty="0"/>
              <a:t>biznesu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PSYCHOLOGIA ZARZĄDZANIA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33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26881" y="1052736"/>
            <a:ext cx="8490240" cy="5544615"/>
          </a:xfrm>
        </p:spPr>
        <p:txBody>
          <a:bodyPr vert="horz" lIns="91440" tIns="0" rIns="91440" bIns="45720" rtlCol="0" anchor="ctr">
            <a:normAutofit fontScale="92500" lnSpcReduction="10000"/>
          </a:bodyPr>
          <a:lstStyle/>
          <a:p>
            <a:pPr indent="-309605">
              <a:spcAft>
                <a:spcPct val="0"/>
              </a:spcAft>
              <a:buNone/>
              <a:tabLst>
                <a:tab pos="31104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149081" algn="l"/>
                <a:tab pos="8556606" algn="l"/>
                <a:tab pos="8964133" algn="l"/>
                <a:tab pos="9371658" algn="l"/>
                <a:tab pos="9779185" algn="l"/>
              </a:tabLst>
            </a:pPr>
            <a:r>
              <a:rPr lang="pl-PL" altLang="pl-PL" sz="2177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</a:t>
            </a:r>
            <a:r>
              <a:rPr lang="pl-PL" alt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Przecenienie własnych możliwości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149081" algn="l"/>
                <a:tab pos="8556606" algn="l"/>
                <a:tab pos="8964133" algn="l"/>
                <a:tab pos="9371658" algn="l"/>
                <a:tab pos="9779185" algn="l"/>
              </a:tabLst>
            </a:pPr>
            <a:endParaRPr lang="pl-PL" altLang="pl-PL" sz="2400" dirty="0"/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149081" algn="l"/>
                <a:tab pos="8556606" algn="l"/>
                <a:tab pos="8964133" algn="l"/>
                <a:tab pos="9371658" algn="l"/>
                <a:tab pos="9779185" algn="l"/>
              </a:tabLst>
            </a:pPr>
            <a:endParaRPr lang="pl-PL" altLang="pl-PL" sz="2177" dirty="0"/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149081" algn="l"/>
                <a:tab pos="8556606" algn="l"/>
                <a:tab pos="8964133" algn="l"/>
                <a:tab pos="9371658" algn="l"/>
                <a:tab pos="9779185" algn="l"/>
              </a:tabLst>
            </a:pPr>
            <a:endParaRPr lang="pl-PL" altLang="pl-PL" sz="2177" dirty="0"/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149081" algn="l"/>
                <a:tab pos="8556606" algn="l"/>
                <a:tab pos="8964133" algn="l"/>
                <a:tab pos="9371658" algn="l"/>
                <a:tab pos="9779185" algn="l"/>
              </a:tabLst>
            </a:pPr>
            <a:endParaRPr lang="pl-PL" altLang="pl-PL" sz="2177" dirty="0"/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149081" algn="l"/>
                <a:tab pos="8556606" algn="l"/>
                <a:tab pos="8964133" algn="l"/>
                <a:tab pos="9371658" algn="l"/>
                <a:tab pos="9779185" algn="l"/>
              </a:tabLst>
            </a:pPr>
            <a:r>
              <a:rPr lang="pl-PL" alt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Izolacja grupy od otoczenia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149081" algn="l"/>
                <a:tab pos="8556606" algn="l"/>
                <a:tab pos="8964133" algn="l"/>
                <a:tab pos="9371658" algn="l"/>
                <a:tab pos="9779185" algn="l"/>
              </a:tabLst>
            </a:pPr>
            <a:endParaRPr lang="pl-PL" altLang="pl-PL" sz="2177" b="1" dirty="0"/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149081" algn="l"/>
                <a:tab pos="8556606" algn="l"/>
                <a:tab pos="8964133" algn="l"/>
                <a:tab pos="9371658" algn="l"/>
                <a:tab pos="9779185" algn="l"/>
              </a:tabLst>
            </a:pPr>
            <a:endParaRPr lang="pl-PL" altLang="pl-PL" sz="2177" dirty="0"/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149081" algn="l"/>
                <a:tab pos="8556606" algn="l"/>
                <a:tab pos="8964133" algn="l"/>
                <a:tab pos="9371658" algn="l"/>
                <a:tab pos="9779185" algn="l"/>
              </a:tabLst>
            </a:pPr>
            <a:endParaRPr lang="pl-PL" altLang="pl-PL" sz="2177" dirty="0"/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149081" algn="l"/>
                <a:tab pos="8556606" algn="l"/>
                <a:tab pos="8964133" algn="l"/>
                <a:tab pos="9371658" algn="l"/>
                <a:tab pos="9779185" algn="l"/>
              </a:tabLst>
            </a:pPr>
            <a:endParaRPr lang="pl-PL" altLang="pl-PL" sz="2177" dirty="0"/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149081" algn="l"/>
                <a:tab pos="8556606" algn="l"/>
                <a:tab pos="8964133" algn="l"/>
                <a:tab pos="9371658" algn="l"/>
                <a:tab pos="9779185" algn="l"/>
              </a:tabLst>
            </a:pPr>
            <a:endParaRPr lang="pl-PL" altLang="pl-PL" sz="2177" dirty="0"/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149081" algn="l"/>
                <a:tab pos="8556606" algn="l"/>
                <a:tab pos="8964133" algn="l"/>
                <a:tab pos="9371658" algn="l"/>
                <a:tab pos="9779185" algn="l"/>
              </a:tabLst>
            </a:pPr>
            <a:r>
              <a:rPr lang="pl-PL" alt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Wzajemne umacnianie przez członków grupy poczucia: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149081" algn="l"/>
                <a:tab pos="8556606" algn="l"/>
                <a:tab pos="8964133" algn="l"/>
                <a:tab pos="9371658" algn="l"/>
                <a:tab pos="9779185" algn="l"/>
              </a:tabLst>
            </a:pPr>
            <a:r>
              <a:rPr lang="pl-PL" altLang="pl-PL" sz="2400" dirty="0"/>
              <a:t>- słuszności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149081" algn="l"/>
                <a:tab pos="8556606" algn="l"/>
                <a:tab pos="8964133" algn="l"/>
                <a:tab pos="9371658" algn="l"/>
                <a:tab pos="9779185" algn="l"/>
              </a:tabLst>
            </a:pPr>
            <a:r>
              <a:rPr lang="pl-PL" altLang="pl-PL" sz="2400" dirty="0"/>
              <a:t>- jednolitości</a:t>
            </a:r>
          </a:p>
          <a:p>
            <a:pPr indent="-309605">
              <a:spcAft>
                <a:spcPct val="0"/>
              </a:spcAft>
              <a:buNone/>
              <a:tabLst>
                <a:tab pos="31104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  <a:tab pos="8149081" algn="l"/>
                <a:tab pos="8556606" algn="l"/>
                <a:tab pos="8964133" algn="l"/>
                <a:tab pos="9371658" algn="l"/>
                <a:tab pos="9779185" algn="l"/>
              </a:tabLst>
            </a:pPr>
            <a:r>
              <a:rPr lang="pl-PL" altLang="pl-PL" sz="2400" dirty="0"/>
              <a:t>- zgody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00" y="3570121"/>
            <a:ext cx="1451520" cy="100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01" y="2285641"/>
            <a:ext cx="4572000" cy="22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5224321" y="4245481"/>
            <a:ext cx="1440" cy="41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 sz="1633"/>
          </a:p>
        </p:txBody>
      </p:sp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72" y="1196752"/>
            <a:ext cx="1578489" cy="157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GRUPOWE MYŚLENIE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49819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1" y="1146601"/>
            <a:ext cx="2612160" cy="406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489601" y="4899241"/>
            <a:ext cx="261216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pl-PL" altLang="pl-PL" sz="1270">
                <a:solidFill>
                  <a:srgbClr val="FFFFFF"/>
                </a:solidFill>
              </a:rPr>
              <a:t>aschcenter.blogs.brynmawr.edu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3491880" y="1146601"/>
            <a:ext cx="5652120" cy="5221439"/>
          </a:xfrm>
        </p:spPr>
        <p:txBody>
          <a:bodyPr vert="horz" lIns="91440" tIns="19267" rIns="91440" bIns="45720" rtlCol="0" anchor="ctr">
            <a:normAutofit lnSpcReduction="10000"/>
          </a:bodyPr>
          <a:lstStyle/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EKSPERYMENT Solomona ASCHA (1955 r.)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1633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dirty="0"/>
              <a:t>Jeden z najsłynniejszych eksperymentów psychologicznych (seria)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1100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dirty="0"/>
              <a:t>Dotyczył motywacji do zachowań konformistycznych.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1200" dirty="0" smtClean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dirty="0" smtClean="0"/>
              <a:t>Zachowania </a:t>
            </a:r>
            <a:r>
              <a:rPr lang="pl-PL" altLang="pl-PL" sz="2200" dirty="0"/>
              <a:t>konformistyczne warunkuje: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dirty="0"/>
              <a:t>- pragnienie posiadania racji,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dirty="0"/>
              <a:t>- lęk przed odrzuceniem grupy (wywołany naciskiem grupy).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900" dirty="0"/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200" dirty="0"/>
              <a:t>W dalszych badaniach ustalono, że niektóre jednostki mają większą, a nawet trwałą skłonność poddawania się autorytetom. </a:t>
            </a:r>
          </a:p>
          <a:p>
            <a:pPr indent="-305285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1814" dirty="0"/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326881" y="5551561"/>
            <a:ext cx="2776320" cy="8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pl-PL" altLang="pl-PL" sz="1800" b="1" dirty="0"/>
              <a:t>Solomon Eliot </a:t>
            </a:r>
            <a:r>
              <a:rPr lang="pl-PL" altLang="pl-PL" sz="1800" b="1" dirty="0" err="1"/>
              <a:t>Asch</a:t>
            </a:r>
            <a:endParaRPr lang="pl-PL" altLang="pl-PL" sz="1800" b="1" dirty="0"/>
          </a:p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pl-PL" altLang="pl-PL" sz="1800" dirty="0"/>
              <a:t>(1907 – 1996)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GRUPOWE MYŚLENIE</a:t>
            </a:r>
          </a:p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Eksperyment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984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76872"/>
            <a:ext cx="2125440" cy="177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489601" y="360"/>
            <a:ext cx="8228160" cy="979200"/>
          </a:xfrm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903"/>
              <a:t>GRUPOWE MYŚLENIE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268760"/>
            <a:ext cx="8817120" cy="5321025"/>
          </a:xfrm>
        </p:spPr>
        <p:txBody>
          <a:bodyPr vert="horz" lIns="91440" tIns="16001" rIns="91440" bIns="45720" rtlCol="0" anchor="ctr">
            <a:noAutofit/>
          </a:bodyPr>
          <a:lstStyle/>
          <a:p>
            <a:pPr indent="-305285">
              <a:spcBef>
                <a:spcPts val="0"/>
              </a:spcBef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200" dirty="0"/>
              <a:t>Określenie podobieństwa linii (odcinki </a:t>
            </a:r>
            <a:r>
              <a:rPr lang="pl-PL" altLang="pl-PL" sz="2200" dirty="0" smtClean="0"/>
              <a:t>X </a:t>
            </a:r>
            <a:r>
              <a:rPr lang="pl-PL" altLang="pl-PL" sz="2200" dirty="0"/>
              <a:t>i C były tej samej długości)</a:t>
            </a:r>
          </a:p>
          <a:p>
            <a:pPr indent="-305285">
              <a:spcBef>
                <a:spcPts val="0"/>
              </a:spcBef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pl-PL" altLang="pl-PL" sz="2200" dirty="0"/>
          </a:p>
          <a:p>
            <a:pPr indent="-305285">
              <a:spcBef>
                <a:spcPts val="0"/>
              </a:spcBef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Badanie jednoosobowe </a:t>
            </a:r>
            <a:r>
              <a:rPr lang="pl-PL" altLang="pl-PL" sz="2200" dirty="0"/>
              <a:t>(ochotnik siedzi sam przed ekranem)</a:t>
            </a:r>
          </a:p>
          <a:p>
            <a:pPr indent="-305285">
              <a:spcBef>
                <a:spcPts val="0"/>
              </a:spcBef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200" b="1" u="sng" dirty="0"/>
              <a:t>Wynik:</a:t>
            </a:r>
          </a:p>
          <a:p>
            <a:pPr indent="-305285">
              <a:spcBef>
                <a:spcPts val="0"/>
              </a:spcBef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200" dirty="0"/>
              <a:t>badani nie mieli żadnych wątpliwości</a:t>
            </a:r>
          </a:p>
          <a:p>
            <a:pPr indent="-305285">
              <a:spcBef>
                <a:spcPts val="0"/>
              </a:spcBef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200" dirty="0"/>
              <a:t>98% badanych udzielała poprawnych odpowiedz</a:t>
            </a:r>
          </a:p>
          <a:p>
            <a:pPr indent="-305285">
              <a:spcBef>
                <a:spcPts val="0"/>
              </a:spcBef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pl-PL" altLang="pl-PL" sz="2200" dirty="0"/>
          </a:p>
          <a:p>
            <a:pPr indent="-305285">
              <a:spcBef>
                <a:spcPts val="0"/>
              </a:spcBef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Badania w grupie </a:t>
            </a:r>
            <a:r>
              <a:rPr lang="pl-PL" altLang="pl-PL" sz="2200" dirty="0"/>
              <a:t>(5-7 osobowej)</a:t>
            </a:r>
          </a:p>
          <a:p>
            <a:pPr indent="-305285">
              <a:spcBef>
                <a:spcPts val="0"/>
              </a:spcBef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200" dirty="0"/>
              <a:t>Wszystkie osoby w grupie, z wyjątkiem ochotnika były podstawione (aktorzy)</a:t>
            </a:r>
          </a:p>
          <a:p>
            <a:pPr indent="-305285">
              <a:spcBef>
                <a:spcPts val="0"/>
              </a:spcBef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200" dirty="0"/>
              <a:t>Początkowo aktorzy podawali prawidłowe odpowiedzi. </a:t>
            </a:r>
          </a:p>
          <a:p>
            <a:pPr indent="-305285">
              <a:spcBef>
                <a:spcPts val="0"/>
              </a:spcBef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200" dirty="0"/>
              <a:t>Następnie wszyscy aktorzy podawali tą samą ale jednocześnie błędną odpowiedź.</a:t>
            </a:r>
          </a:p>
          <a:p>
            <a:pPr indent="-305285">
              <a:spcBef>
                <a:spcPts val="0"/>
              </a:spcBef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200" b="1" u="sng" dirty="0"/>
              <a:t>Wynik:</a:t>
            </a:r>
          </a:p>
          <a:p>
            <a:pPr indent="-305285">
              <a:spcBef>
                <a:spcPts val="0"/>
              </a:spcBef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pl-PL" altLang="pl-PL" sz="2200" dirty="0"/>
              <a:t>ok. 2/3 badanych (a niekiedy nawet 3/4 w zależności od innych czynników)  powielają tą samą, błędną odpowiedź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GRUPOWE MYŚLENIE</a:t>
            </a:r>
          </a:p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Eksperyment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812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65324" y="2776681"/>
            <a:ext cx="8499164" cy="3608894"/>
          </a:xfrm>
        </p:spPr>
        <p:txBody>
          <a:bodyPr vert="horz" lIns="91440" tIns="16001" rIns="91440" bIns="45720" rtlCol="0" anchor="ctr">
            <a:normAutofit/>
          </a:bodyPr>
          <a:lstStyle/>
          <a:p>
            <a:pPr indent="-309605" algn="ctr">
              <a:spcBef>
                <a:spcPts val="0"/>
              </a:spcBef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100" b="1" dirty="0" err="1"/>
              <a:t>Asch</a:t>
            </a:r>
            <a:r>
              <a:rPr lang="pl-PL" altLang="pl-PL" sz="2100" b="1" dirty="0"/>
              <a:t> przystępując do </a:t>
            </a:r>
            <a:r>
              <a:rPr lang="pl-PL" altLang="pl-PL" sz="2100" b="1" dirty="0" smtClean="0"/>
              <a:t>eksperymentu uważał, </a:t>
            </a:r>
            <a:r>
              <a:rPr lang="pl-PL" altLang="pl-PL" sz="2100" b="1" dirty="0"/>
              <a:t>że </a:t>
            </a:r>
            <a:r>
              <a:rPr lang="pl-PL" altLang="pl-PL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badani nie ulegną </a:t>
            </a:r>
            <a:r>
              <a:rPr lang="pl-PL" altLang="pl-PL" sz="2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grupie </a:t>
            </a:r>
          </a:p>
          <a:p>
            <a:pPr indent="-309605" algn="ctr">
              <a:spcBef>
                <a:spcPts val="0"/>
              </a:spcBef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100" b="1" dirty="0" smtClean="0"/>
              <a:t>(zwłaszcza </a:t>
            </a:r>
            <a:r>
              <a:rPr lang="pl-PL" altLang="pl-PL" sz="2100" b="1" dirty="0"/>
              <a:t>że zadbał o to, aby </a:t>
            </a:r>
            <a:r>
              <a:rPr lang="pl-PL" altLang="pl-PL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grupa nie wywierała </a:t>
            </a:r>
            <a:r>
              <a:rPr lang="pl-PL" altLang="pl-PL" sz="2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nacisku</a:t>
            </a:r>
            <a:r>
              <a:rPr lang="pl-PL" altLang="pl-PL" sz="2100" b="1" dirty="0" smtClean="0"/>
              <a:t>). </a:t>
            </a:r>
            <a:endParaRPr lang="pl-PL" altLang="pl-PL" sz="2100" b="1" dirty="0"/>
          </a:p>
          <a:p>
            <a:pPr marL="4125913" indent="-309563">
              <a:spcBef>
                <a:spcPts val="0"/>
              </a:spcBef>
              <a:spcAft>
                <a:spcPct val="0"/>
              </a:spcAft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35425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pl-PL" altLang="pl-PL" sz="1814" b="1" dirty="0" smtClean="0"/>
          </a:p>
          <a:p>
            <a:pPr marL="4125913" indent="-309563">
              <a:spcBef>
                <a:spcPts val="0"/>
              </a:spcBef>
              <a:spcAft>
                <a:spcPct val="0"/>
              </a:spcAft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35425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pl-PL" altLang="pl-PL" sz="1814" b="1" dirty="0"/>
          </a:p>
          <a:p>
            <a:pPr marL="3763963" indent="4763">
              <a:spcBef>
                <a:spcPts val="0"/>
              </a:spcBef>
              <a:spcAft>
                <a:spcPct val="0"/>
              </a:spcAft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3768725" algn="l"/>
                <a:tab pos="40354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pl-PL" altLang="pl-PL" sz="2200" b="1" dirty="0" smtClean="0"/>
              <a:t>Okazało </a:t>
            </a:r>
            <a:r>
              <a:rPr lang="pl-PL" altLang="pl-PL" sz="2200" b="1" dirty="0"/>
              <a:t>się jednak, </a:t>
            </a:r>
            <a:endParaRPr lang="pl-PL" altLang="pl-PL" sz="2200" b="1" dirty="0" smtClean="0"/>
          </a:p>
          <a:p>
            <a:pPr marL="3763963" indent="4763">
              <a:spcBef>
                <a:spcPts val="0"/>
              </a:spcBef>
              <a:spcAft>
                <a:spcPct val="0"/>
              </a:spcAft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3768725" algn="l"/>
                <a:tab pos="40354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pl-PL" altLang="pl-PL" sz="2200" b="1" dirty="0" smtClean="0"/>
              <a:t>że </a:t>
            </a:r>
            <a:r>
              <a:rPr lang="pl-PL" altLang="pl-PL" sz="2200" b="1" dirty="0"/>
              <a:t>lęk przed odrzuceniem społecznym </a:t>
            </a:r>
            <a:endParaRPr lang="pl-PL" altLang="pl-PL" sz="2200" b="1" dirty="0" smtClean="0"/>
          </a:p>
          <a:p>
            <a:pPr marL="3763963" indent="4763">
              <a:spcBef>
                <a:spcPts val="0"/>
              </a:spcBef>
              <a:spcAft>
                <a:spcPct val="0"/>
              </a:spcAft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3768725" algn="l"/>
                <a:tab pos="40354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pl-PL" altLang="pl-PL" sz="2200" b="1" dirty="0" smtClean="0"/>
              <a:t>(w </a:t>
            </a:r>
            <a:r>
              <a:rPr lang="pl-PL" altLang="pl-PL" sz="2200" b="1" dirty="0"/>
              <a:t>grupie </a:t>
            </a:r>
            <a:r>
              <a:rPr lang="pl-PL" altLang="pl-PL" sz="2200" b="1" dirty="0" smtClean="0"/>
              <a:t>całkiem przypadkowej,</a:t>
            </a:r>
          </a:p>
          <a:p>
            <a:pPr marL="3763963" indent="4763">
              <a:spcBef>
                <a:spcPts val="0"/>
              </a:spcBef>
              <a:spcAft>
                <a:spcPct val="0"/>
              </a:spcAft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3768725" algn="l"/>
                <a:tab pos="40354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pl-PL" altLang="pl-PL" sz="2200" b="1" dirty="0" smtClean="0"/>
              <a:t>na </a:t>
            </a:r>
            <a:r>
              <a:rPr lang="pl-PL" altLang="pl-PL" sz="2200" b="1" dirty="0"/>
              <a:t>której kompletnie nam nie </a:t>
            </a:r>
            <a:r>
              <a:rPr lang="pl-PL" altLang="pl-PL" sz="2200" b="1" dirty="0" smtClean="0"/>
              <a:t>zależy)</a:t>
            </a:r>
          </a:p>
          <a:p>
            <a:pPr marL="3763963" indent="4763">
              <a:spcBef>
                <a:spcPts val="0"/>
              </a:spcBef>
              <a:spcAft>
                <a:spcPct val="0"/>
              </a:spcAft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3768725" algn="l"/>
                <a:tab pos="40354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pl-PL" altLang="pl-PL" sz="2200" b="1" dirty="0" smtClean="0"/>
              <a:t>jest </a:t>
            </a:r>
            <a:r>
              <a:rPr lang="pl-PL" altLang="pl-PL" sz="2200" b="1" dirty="0"/>
              <a:t>na tyle </a:t>
            </a:r>
            <a:r>
              <a:rPr lang="pl-PL" altLang="pl-PL" sz="2200" b="1" dirty="0" smtClean="0"/>
              <a:t>DUŻY, </a:t>
            </a:r>
          </a:p>
          <a:p>
            <a:pPr marL="3763963" indent="4763">
              <a:spcBef>
                <a:spcPts val="0"/>
              </a:spcBef>
              <a:spcAft>
                <a:spcPct val="0"/>
              </a:spcAft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3768725" algn="l"/>
                <a:tab pos="40354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pl-PL" altLang="pl-PL" sz="2200" b="1" dirty="0" smtClean="0"/>
              <a:t>że </a:t>
            </a:r>
            <a:r>
              <a:rPr lang="pl-PL" altLang="pl-PL" sz="2200" b="1" dirty="0"/>
              <a:t>kłamiemy i oszukujemy samych siebie</a:t>
            </a:r>
            <a:r>
              <a:rPr lang="pl-PL" altLang="pl-PL" sz="1814" b="1" dirty="0"/>
              <a:t>.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01" y="1126441"/>
            <a:ext cx="3205440" cy="1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1" y="3621241"/>
            <a:ext cx="3755520" cy="249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GRUPOWE MYŚLENIE</a:t>
            </a:r>
          </a:p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Eksperyment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518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0844" y="908720"/>
            <a:ext cx="8817120" cy="6009120"/>
          </a:xfrm>
        </p:spPr>
        <p:txBody>
          <a:bodyPr vert="horz" lIns="91440" tIns="0" rIns="91440" bIns="45720" rtlCol="0" anchor="ctr">
            <a:normAutofit fontScale="62500" lnSpcReduction="20000"/>
          </a:bodyPr>
          <a:lstStyle/>
          <a:p>
            <a:pPr indent="-309605" algn="ctr">
              <a:spcAft>
                <a:spcPct val="0"/>
              </a:spcAft>
              <a:buNone/>
              <a:tabLst>
                <a:tab pos="1036815" algn="l"/>
                <a:tab pos="1131857" algn="l"/>
                <a:tab pos="1539383" algn="l"/>
                <a:tab pos="1946909" algn="l"/>
                <a:tab pos="2354435" algn="l"/>
                <a:tab pos="2761961" algn="l"/>
                <a:tab pos="3169487" algn="l"/>
                <a:tab pos="3577013" algn="l"/>
                <a:tab pos="3984539" algn="l"/>
                <a:tab pos="4392065" algn="l"/>
                <a:tab pos="4799591" algn="l"/>
                <a:tab pos="5207117" algn="l"/>
                <a:tab pos="5614643" algn="l"/>
                <a:tab pos="6022169" algn="l"/>
                <a:tab pos="6429695" algn="l"/>
                <a:tab pos="6837221" algn="l"/>
                <a:tab pos="7244747" algn="l"/>
                <a:tab pos="7652273" algn="l"/>
                <a:tab pos="8059799" algn="l"/>
                <a:tab pos="8467325" algn="l"/>
                <a:tab pos="8874851" algn="l"/>
              </a:tabLst>
            </a:pPr>
            <a:r>
              <a:rPr lang="pl-PL" altLang="pl-PL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ZAPOBIEGANIE GRUPOWQMU MYŚLENIU wg. </a:t>
            </a:r>
            <a:r>
              <a:rPr lang="pl-PL" altLang="pl-PL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Janisa</a:t>
            </a:r>
            <a:r>
              <a:rPr lang="pl-PL" altLang="pl-PL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indent="-309605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  <a:tabLst>
                <a:tab pos="1036815" algn="l"/>
                <a:tab pos="1131857" algn="l"/>
                <a:tab pos="1539383" algn="l"/>
                <a:tab pos="1946909" algn="l"/>
                <a:tab pos="2354435" algn="l"/>
                <a:tab pos="2761961" algn="l"/>
                <a:tab pos="3169487" algn="l"/>
                <a:tab pos="3577013" algn="l"/>
                <a:tab pos="3984539" algn="l"/>
                <a:tab pos="4392065" algn="l"/>
                <a:tab pos="4799591" algn="l"/>
                <a:tab pos="5207117" algn="l"/>
                <a:tab pos="5614643" algn="l"/>
                <a:tab pos="6022169" algn="l"/>
                <a:tab pos="6429695" algn="l"/>
                <a:tab pos="6837221" algn="l"/>
                <a:tab pos="7244747" algn="l"/>
                <a:tab pos="7652273" algn="l"/>
                <a:tab pos="8059799" algn="l"/>
                <a:tab pos="8467325" algn="l"/>
                <a:tab pos="8874851" algn="l"/>
              </a:tabLst>
            </a:pPr>
            <a:r>
              <a:rPr lang="pl-PL" altLang="pl-PL" sz="1451" dirty="0"/>
              <a:t> </a:t>
            </a:r>
            <a:endParaRPr lang="pl-PL" altLang="pl-PL" sz="2000" dirty="0"/>
          </a:p>
          <a:p>
            <a:pPr marL="92075" inden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  <a:tabLst>
                <a:tab pos="1036815" algn="l"/>
                <a:tab pos="1131857" algn="l"/>
                <a:tab pos="1539383" algn="l"/>
                <a:tab pos="1946909" algn="l"/>
                <a:tab pos="2354435" algn="l"/>
                <a:tab pos="2761961" algn="l"/>
                <a:tab pos="3169487" algn="l"/>
                <a:tab pos="3577013" algn="l"/>
                <a:tab pos="3984539" algn="l"/>
                <a:tab pos="4392065" algn="l"/>
                <a:tab pos="4799591" algn="l"/>
                <a:tab pos="5207117" algn="l"/>
                <a:tab pos="5614643" algn="l"/>
                <a:tab pos="6022169" algn="l"/>
                <a:tab pos="6429695" algn="l"/>
                <a:tab pos="6837221" algn="l"/>
                <a:tab pos="7244747" algn="l"/>
                <a:tab pos="7652273" algn="l"/>
                <a:tab pos="8059799" algn="l"/>
                <a:tab pos="8467325" algn="l"/>
                <a:tab pos="8874851" algn="l"/>
              </a:tabLst>
            </a:pPr>
            <a:r>
              <a:rPr lang="pl-PL" altLang="pl-PL" sz="2500" dirty="0">
                <a:solidFill>
                  <a:srgbClr val="192134"/>
                </a:solidFill>
              </a:rPr>
              <a:t>1. Lider grupy powinien każdemu z członków grupy wyznaczyć rolę wymagającą krytycznej oceny proponowanych rozwiązań. </a:t>
            </a:r>
          </a:p>
          <a:p>
            <a:pPr marL="92075" inden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  <a:tabLst>
                <a:tab pos="1036815" algn="l"/>
                <a:tab pos="1131857" algn="l"/>
                <a:tab pos="1539383" algn="l"/>
                <a:tab pos="1946909" algn="l"/>
                <a:tab pos="2354435" algn="l"/>
                <a:tab pos="2761961" algn="l"/>
                <a:tab pos="3169487" algn="l"/>
                <a:tab pos="3577013" algn="l"/>
                <a:tab pos="3984539" algn="l"/>
                <a:tab pos="4392065" algn="l"/>
                <a:tab pos="4799591" algn="l"/>
                <a:tab pos="5207117" algn="l"/>
                <a:tab pos="5614643" algn="l"/>
                <a:tab pos="6022169" algn="l"/>
                <a:tab pos="6429695" algn="l"/>
                <a:tab pos="6837221" algn="l"/>
                <a:tab pos="7244747" algn="l"/>
                <a:tab pos="7652273" algn="l"/>
                <a:tab pos="8059799" algn="l"/>
                <a:tab pos="8467325" algn="l"/>
                <a:tab pos="8874851" algn="l"/>
              </a:tabLst>
            </a:pPr>
            <a:r>
              <a:rPr lang="pl-PL" altLang="pl-PL" sz="2500" dirty="0">
                <a:solidFill>
                  <a:srgbClr val="192134"/>
                </a:solidFill>
              </a:rPr>
              <a:t>2. Przywódcy w hierarchii organizacji powinni być bezstronni, nie zaś stwarzać określone preferencje. </a:t>
            </a:r>
          </a:p>
          <a:p>
            <a:pPr marL="92075" inden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  <a:tabLst>
                <a:tab pos="1036815" algn="l"/>
                <a:tab pos="1131857" algn="l"/>
                <a:tab pos="1539383" algn="l"/>
                <a:tab pos="1946909" algn="l"/>
                <a:tab pos="2354435" algn="l"/>
                <a:tab pos="2761961" algn="l"/>
                <a:tab pos="3169487" algn="l"/>
                <a:tab pos="3577013" algn="l"/>
                <a:tab pos="3984539" algn="l"/>
                <a:tab pos="4392065" algn="l"/>
                <a:tab pos="4799591" algn="l"/>
                <a:tab pos="5207117" algn="l"/>
                <a:tab pos="5614643" algn="l"/>
                <a:tab pos="6022169" algn="l"/>
                <a:tab pos="6429695" algn="l"/>
                <a:tab pos="6837221" algn="l"/>
                <a:tab pos="7244747" algn="l"/>
                <a:tab pos="7652273" algn="l"/>
                <a:tab pos="8059799" algn="l"/>
                <a:tab pos="8467325" algn="l"/>
                <a:tab pos="8874851" algn="l"/>
              </a:tabLst>
            </a:pPr>
            <a:r>
              <a:rPr lang="pl-PL" altLang="pl-PL" sz="2500" dirty="0"/>
              <a:t>3. Organizacja powinna rutynowo wprowadzać w życie praktykę powołania kilku niezależnych grup podejmujących decyzję i oceniających się nawzajem. Każda z nich powinna pracować z innym liderem. </a:t>
            </a:r>
          </a:p>
          <a:p>
            <a:pPr marL="92075" inden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  <a:tabLst>
                <a:tab pos="1036815" algn="l"/>
                <a:tab pos="1131857" algn="l"/>
                <a:tab pos="1539383" algn="l"/>
                <a:tab pos="1946909" algn="l"/>
                <a:tab pos="2354435" algn="l"/>
                <a:tab pos="2761961" algn="l"/>
                <a:tab pos="3169487" algn="l"/>
                <a:tab pos="3577013" algn="l"/>
                <a:tab pos="3984539" algn="l"/>
                <a:tab pos="4392065" algn="l"/>
                <a:tab pos="4799591" algn="l"/>
                <a:tab pos="5207117" algn="l"/>
                <a:tab pos="5614643" algn="l"/>
                <a:tab pos="6022169" algn="l"/>
                <a:tab pos="6429695" algn="l"/>
                <a:tab pos="6837221" algn="l"/>
                <a:tab pos="7244747" algn="l"/>
                <a:tab pos="7652273" algn="l"/>
                <a:tab pos="8059799" algn="l"/>
                <a:tab pos="8467325" algn="l"/>
                <a:tab pos="8874851" algn="l"/>
              </a:tabLst>
            </a:pPr>
            <a:r>
              <a:rPr lang="pl-PL" altLang="pl-PL" sz="2500" dirty="0"/>
              <a:t>4. W czasie, kiedy poddaje się badaniom możliwość zrealizowania alternatyw, grupa decydentów od czasu do czasu powinna się dzielić na spotykające się oddzielnie podgrupy, a następnie łączyć się znowu dla sprecyzowania odmienności swoich punktów widzenia. To pozwala uniknąć tego, że cała grupa wytwarza normę poszukiwania zgodności.</a:t>
            </a:r>
          </a:p>
          <a:p>
            <a:pPr marL="92075" inden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  <a:tabLst>
                <a:tab pos="1036815" algn="l"/>
                <a:tab pos="1131857" algn="l"/>
                <a:tab pos="1539383" algn="l"/>
                <a:tab pos="1946909" algn="l"/>
                <a:tab pos="2354435" algn="l"/>
                <a:tab pos="2761961" algn="l"/>
                <a:tab pos="3169487" algn="l"/>
                <a:tab pos="3577013" algn="l"/>
                <a:tab pos="3984539" algn="l"/>
                <a:tab pos="4392065" algn="l"/>
                <a:tab pos="4799591" algn="l"/>
                <a:tab pos="5207117" algn="l"/>
                <a:tab pos="5614643" algn="l"/>
                <a:tab pos="6022169" algn="l"/>
                <a:tab pos="6429695" algn="l"/>
                <a:tab pos="6837221" algn="l"/>
                <a:tab pos="7244747" algn="l"/>
                <a:tab pos="7652273" algn="l"/>
                <a:tab pos="8059799" algn="l"/>
                <a:tab pos="8467325" algn="l"/>
                <a:tab pos="8874851" algn="l"/>
              </a:tabLst>
            </a:pPr>
            <a:r>
              <a:rPr lang="pl-PL" altLang="pl-PL" sz="2500" dirty="0"/>
              <a:t>5. Każdy członek grupy powinien okresowo dyskutować wypracowane przez grupę rozwiązania z zaufanymi współpracownikami spoza grupy, a następnie relacjonować ich reakcje grupie, opisując obiektywnie pozytywne i negatywne reakcje.</a:t>
            </a:r>
          </a:p>
          <a:p>
            <a:pPr marL="92075" inden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  <a:tabLst>
                <a:tab pos="1036815" algn="l"/>
                <a:tab pos="1131857" algn="l"/>
                <a:tab pos="1539383" algn="l"/>
                <a:tab pos="1946909" algn="l"/>
                <a:tab pos="2354435" algn="l"/>
                <a:tab pos="2761961" algn="l"/>
                <a:tab pos="3169487" algn="l"/>
                <a:tab pos="3577013" algn="l"/>
                <a:tab pos="3984539" algn="l"/>
                <a:tab pos="4392065" algn="l"/>
                <a:tab pos="4799591" algn="l"/>
                <a:tab pos="5207117" algn="l"/>
                <a:tab pos="5614643" algn="l"/>
                <a:tab pos="6022169" algn="l"/>
                <a:tab pos="6429695" algn="l"/>
                <a:tab pos="6837221" algn="l"/>
                <a:tab pos="7244747" algn="l"/>
                <a:tab pos="7652273" algn="l"/>
                <a:tab pos="8059799" algn="l"/>
                <a:tab pos="8467325" algn="l"/>
                <a:tab pos="8874851" algn="l"/>
              </a:tabLst>
            </a:pPr>
            <a:r>
              <a:rPr lang="pl-PL" altLang="pl-PL" sz="2500" dirty="0"/>
              <a:t>6. Grupa powinna posiadać i wysłuchać opinii min. jednego eksperta bądź wykwalifikowanych współpracowników, dobrze zorientowanych w problemie. Eksperci powinni być wysłuchiwani zanim grupa osiągnie jednomyślność.</a:t>
            </a:r>
          </a:p>
          <a:p>
            <a:pPr marL="92075" inden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  <a:tabLst>
                <a:tab pos="1036815" algn="l"/>
                <a:tab pos="1131857" algn="l"/>
                <a:tab pos="1539383" algn="l"/>
                <a:tab pos="1946909" algn="l"/>
                <a:tab pos="2354435" algn="l"/>
                <a:tab pos="2761961" algn="l"/>
                <a:tab pos="3169487" algn="l"/>
                <a:tab pos="3577013" algn="l"/>
                <a:tab pos="3984539" algn="l"/>
                <a:tab pos="4392065" algn="l"/>
                <a:tab pos="4799591" algn="l"/>
                <a:tab pos="5207117" algn="l"/>
                <a:tab pos="5614643" algn="l"/>
                <a:tab pos="6022169" algn="l"/>
                <a:tab pos="6429695" algn="l"/>
                <a:tab pos="6837221" algn="l"/>
                <a:tab pos="7244747" algn="l"/>
                <a:tab pos="7652273" algn="l"/>
                <a:tab pos="8059799" algn="l"/>
                <a:tab pos="8467325" algn="l"/>
                <a:tab pos="8874851" algn="l"/>
              </a:tabLst>
            </a:pPr>
            <a:r>
              <a:rPr lang="pl-PL" altLang="pl-PL" sz="2500" dirty="0"/>
              <a:t>7. Jeżeli polityczne rozważania prowadzą do konfrontacji z przeciwnikiem, to dużo czasu należy poświęcić na analizę sygnałów ostrzegawczych pochodzących od rywali.</a:t>
            </a:r>
          </a:p>
          <a:p>
            <a:pPr marL="92075" inden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  <a:tabLst>
                <a:tab pos="1036815" algn="l"/>
                <a:tab pos="1131857" algn="l"/>
                <a:tab pos="1539383" algn="l"/>
                <a:tab pos="1946909" algn="l"/>
                <a:tab pos="2354435" algn="l"/>
                <a:tab pos="2761961" algn="l"/>
                <a:tab pos="3169487" algn="l"/>
                <a:tab pos="3577013" algn="l"/>
                <a:tab pos="3984539" algn="l"/>
                <a:tab pos="4392065" algn="l"/>
                <a:tab pos="4799591" algn="l"/>
                <a:tab pos="5207117" algn="l"/>
                <a:tab pos="5614643" algn="l"/>
                <a:tab pos="6022169" algn="l"/>
                <a:tab pos="6429695" algn="l"/>
                <a:tab pos="6837221" algn="l"/>
                <a:tab pos="7244747" algn="l"/>
                <a:tab pos="7652273" algn="l"/>
                <a:tab pos="8059799" algn="l"/>
                <a:tab pos="8467325" algn="l"/>
                <a:tab pos="8874851" algn="l"/>
              </a:tabLst>
            </a:pPr>
            <a:r>
              <a:rPr lang="pl-PL" altLang="pl-PL" sz="2500" dirty="0"/>
              <a:t>8. Na każdym spotkaniu grupy, przynajmniej jednemu z członków grupy powinno przypisać się rolę "adwokata diabła", którego zadaniem jest "szukanie dziury w całym", czyli wyszukiwanie i zgłaszanie wszelkich możliwych wątpliwości</a:t>
            </a:r>
          </a:p>
          <a:p>
            <a:pPr marL="92075" inden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  <a:tabLst>
                <a:tab pos="1036815" algn="l"/>
                <a:tab pos="1131857" algn="l"/>
                <a:tab pos="1539383" algn="l"/>
                <a:tab pos="1946909" algn="l"/>
                <a:tab pos="2354435" algn="l"/>
                <a:tab pos="2761961" algn="l"/>
                <a:tab pos="3169487" algn="l"/>
                <a:tab pos="3577013" algn="l"/>
                <a:tab pos="3984539" algn="l"/>
                <a:tab pos="4392065" algn="l"/>
                <a:tab pos="4799591" algn="l"/>
                <a:tab pos="5207117" algn="l"/>
                <a:tab pos="5614643" algn="l"/>
                <a:tab pos="6022169" algn="l"/>
                <a:tab pos="6429695" algn="l"/>
                <a:tab pos="6837221" algn="l"/>
                <a:tab pos="7244747" algn="l"/>
                <a:tab pos="7652273" algn="l"/>
                <a:tab pos="8059799" algn="l"/>
                <a:tab pos="8467325" algn="l"/>
                <a:tab pos="8874851" algn="l"/>
              </a:tabLst>
            </a:pPr>
            <a:r>
              <a:rPr lang="pl-PL" altLang="pl-PL" sz="2500" dirty="0"/>
              <a:t>9. Przed podjęciem ostatecznej decyzji, po wykrystalizowaniu się ostatecznej formy kompromisu, grupa powinna odbyć "spotkanie ostatniej szansy", na którym od każdego wymagałoby się wyrażenia w sposób jasny swoich wątpliwości i wtórnych przemyśleń</a:t>
            </a:r>
            <a:r>
              <a:rPr lang="pl-PL" altLang="pl-PL" sz="2500" dirty="0" smtClean="0"/>
              <a:t>.</a:t>
            </a:r>
            <a:endParaRPr lang="pl-PL" altLang="pl-PL" sz="2500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GRUPOWE MYŚLENIE</a:t>
            </a:r>
          </a:p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Eksperyment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547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068960"/>
            <a:ext cx="8928992" cy="136815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8797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5"/>
          <p:cNvSpPr>
            <a:spLocks noChangeArrowheads="1"/>
          </p:cNvSpPr>
          <p:nvPr/>
        </p:nvSpPr>
        <p:spPr bwMode="auto">
          <a:xfrm>
            <a:off x="539750" y="-38100"/>
            <a:ext cx="77771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chemeClr val="bg1"/>
                </a:solidFill>
                <a:latin typeface="Tahoma" panose="020B0604030504040204" pitchFamily="34" charset="0"/>
              </a:rPr>
              <a:t>Pojęcia decydowania i decyzji</a:t>
            </a:r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1563688" y="3116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6869" name="pole tekstowe 1"/>
          <p:cNvSpPr txBox="1">
            <a:spLocks noChangeArrowheads="1"/>
          </p:cNvSpPr>
          <p:nvPr/>
        </p:nvSpPr>
        <p:spPr bwMode="auto">
          <a:xfrm>
            <a:off x="0" y="1311275"/>
            <a:ext cx="867568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DECYDOWANIE A KIEROWANIE (ZARZĄDZANIE)</a:t>
            </a:r>
            <a:endParaRPr lang="pl-PL" altLang="pl-PL" sz="2400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400" dirty="0" smtClean="0">
                <a:latin typeface="Calibri" panose="020F0502020204030204" pitchFamily="34" charset="0"/>
              </a:rPr>
              <a:t>  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400" b="1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Decydowanie i kierowanie</a:t>
            </a:r>
            <a:endParaRPr lang="pl-PL" altLang="pl-PL" sz="2400" u="sng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400" dirty="0" smtClean="0">
                <a:latin typeface="Calibri" panose="020F0502020204030204" pitchFamily="34" charset="0"/>
              </a:rPr>
              <a:t>Z teoretycznego i praktycznego punktu widzenia związek ten nie jest wcale oczywisty.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400" dirty="0" smtClean="0">
                <a:latin typeface="Calibri" panose="020F0502020204030204" pitchFamily="34" charset="0"/>
              </a:rPr>
              <a:t>Można sądzić, że decydowanie jest jedną z funkcji kierowniczych.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400" dirty="0" smtClean="0">
                <a:latin typeface="Calibri" panose="020F0502020204030204" pitchFamily="34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pl-PL" altLang="pl-PL" sz="2400" dirty="0" smtClean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400" dirty="0" smtClean="0">
                <a:latin typeface="Calibri" panose="020F0502020204030204" pitchFamily="34" charset="0"/>
              </a:rPr>
              <a:t>Osobiście podzielam pogląd, że decydowanie: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400" dirty="0" smtClean="0">
                <a:latin typeface="Calibri" panose="020F0502020204030204" pitchFamily="34" charset="0"/>
              </a:rPr>
              <a:t>(1) nie jest odrębną funkcją kierowniczą,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400" dirty="0" smtClean="0">
                <a:latin typeface="Calibri" panose="020F0502020204030204" pitchFamily="34" charset="0"/>
              </a:rPr>
              <a:t>(2) lecz sposobem realizacji funkcji kierowniczych.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400" dirty="0" smtClean="0"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DLACZEGO O DECYDOWANIU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97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5"/>
          <p:cNvSpPr>
            <a:spLocks noChangeArrowheads="1"/>
          </p:cNvSpPr>
          <p:nvPr/>
        </p:nvSpPr>
        <p:spPr bwMode="auto">
          <a:xfrm>
            <a:off x="539750" y="-38100"/>
            <a:ext cx="77771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chemeClr val="bg1"/>
                </a:solidFill>
                <a:latin typeface="Tahoma" panose="020B0604030504040204" pitchFamily="34" charset="0"/>
              </a:rPr>
              <a:t>Pojęcia decydowania i decyzji</a:t>
            </a:r>
          </a:p>
        </p:txBody>
      </p:sp>
      <p:sp>
        <p:nvSpPr>
          <p:cNvPr id="36868" name="Rectangle 1"/>
          <p:cNvSpPr>
            <a:spLocks noChangeArrowheads="1"/>
          </p:cNvSpPr>
          <p:nvPr/>
        </p:nvSpPr>
        <p:spPr bwMode="auto">
          <a:xfrm>
            <a:off x="1563688" y="3116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398382"/>
              </p:ext>
            </p:extLst>
          </p:nvPr>
        </p:nvGraphicFramePr>
        <p:xfrm>
          <a:off x="374650" y="1970088"/>
          <a:ext cx="8394700" cy="4802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6246"/>
                <a:gridCol w="2460862"/>
                <a:gridCol w="2727592"/>
              </a:tblGrid>
              <a:tr h="25232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900" b="1" kern="50" dirty="0">
                          <a:effectLst/>
                          <a:latin typeface="Calibri" panose="020F0502020204030204" pitchFamily="34" charset="0"/>
                        </a:rPr>
                        <a:t>Autorytet formalny i status kierownika</a:t>
                      </a:r>
                      <a:endParaRPr lang="pl-PL" sz="19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70" marR="6857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046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900" b="1" kern="50" dirty="0">
                          <a:effectLst/>
                          <a:latin typeface="Calibri" panose="020F0502020204030204" pitchFamily="34" charset="0"/>
                        </a:rPr>
                        <a:t>Role interpersonalne (3)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900" b="1" kern="5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9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900" b="1" kern="50" dirty="0">
                          <a:effectLst/>
                          <a:latin typeface="Calibri" panose="020F0502020204030204" pitchFamily="34" charset="0"/>
                        </a:rPr>
                        <a:t>Role informacyjne (3)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900" b="1" kern="5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9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900" b="1" kern="50" dirty="0">
                          <a:effectLst/>
                          <a:latin typeface="Calibri" panose="020F0502020204030204" pitchFamily="34" charset="0"/>
                        </a:rPr>
                        <a:t>Role decyzyjne (4)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900" b="1" kern="5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9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70" marR="68570" marT="0" marB="0"/>
                </a:tc>
              </a:tr>
              <a:tr h="1261622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900" kern="50" dirty="0">
                          <a:effectLst/>
                          <a:latin typeface="Calibri" panose="020F0502020204030204" pitchFamily="34" charset="0"/>
                        </a:rPr>
                        <a:t>reprezentacyjna (ceremonialna)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900" kern="50" dirty="0">
                          <a:effectLst/>
                          <a:latin typeface="Calibri" panose="020F0502020204030204" pitchFamily="34" charset="0"/>
                        </a:rPr>
                        <a:t> przywódcy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900" kern="5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900" kern="50" dirty="0" smtClean="0">
                          <a:effectLst/>
                          <a:latin typeface="Calibri" panose="020F0502020204030204" pitchFamily="34" charset="0"/>
                        </a:rPr>
                        <a:t>łącznika</a:t>
                      </a:r>
                      <a:endParaRPr lang="pl-PL" sz="1900" kern="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900" kern="50" dirty="0">
                          <a:effectLst/>
                          <a:latin typeface="Calibri" panose="020F0502020204030204" pitchFamily="34" charset="0"/>
                        </a:rPr>
                        <a:t>monitorująca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900" kern="50" dirty="0">
                          <a:effectLst/>
                          <a:latin typeface="Calibri" panose="020F0502020204030204" pitchFamily="34" charset="0"/>
                        </a:rPr>
                        <a:t> dystrybutora informacji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900" kern="5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900" kern="50" dirty="0" smtClean="0">
                          <a:effectLst/>
                          <a:latin typeface="Calibri" panose="020F0502020204030204" pitchFamily="34" charset="0"/>
                        </a:rPr>
                        <a:t>rzecznika</a:t>
                      </a:r>
                      <a:endParaRPr lang="pl-PL" sz="1900" kern="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900" kern="50" dirty="0">
                          <a:effectLst/>
                          <a:latin typeface="Calibri" panose="020F0502020204030204" pitchFamily="34" charset="0"/>
                        </a:rPr>
                        <a:t>inicjatora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900" kern="50" dirty="0">
                          <a:effectLst/>
                          <a:latin typeface="Calibri" panose="020F0502020204030204" pitchFamily="34" charset="0"/>
                        </a:rPr>
                        <a:t> reagująca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900" kern="5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900" kern="50" dirty="0" err="1">
                          <a:effectLst/>
                          <a:latin typeface="Calibri" panose="020F0502020204030204" pitchFamily="34" charset="0"/>
                        </a:rPr>
                        <a:t>alokatora</a:t>
                      </a:r>
                      <a:r>
                        <a:rPr lang="pl-PL" sz="1900" kern="50" dirty="0">
                          <a:effectLst/>
                          <a:latin typeface="Calibri" panose="020F0502020204030204" pitchFamily="34" charset="0"/>
                        </a:rPr>
                        <a:t> zasobów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900" kern="5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900" kern="50" dirty="0" smtClean="0">
                          <a:effectLst/>
                          <a:latin typeface="Calibri" panose="020F0502020204030204" pitchFamily="34" charset="0"/>
                        </a:rPr>
                        <a:t>negocjatora</a:t>
                      </a:r>
                      <a:endParaRPr lang="pl-PL" sz="1900" kern="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0" marR="68570" marT="0" marB="0"/>
                </a:tc>
              </a:tr>
              <a:tr h="25232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900" b="1" kern="50" dirty="0">
                          <a:effectLst/>
                          <a:latin typeface="Calibri" panose="020F0502020204030204" pitchFamily="34" charset="0"/>
                        </a:rPr>
                        <a:t>Role w administracji publicznej (5)</a:t>
                      </a:r>
                      <a:endParaRPr lang="pl-PL" sz="19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70" marR="6857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513946">
                <a:tc gridSpan="3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900" kern="50" dirty="0">
                          <a:effectLst/>
                          <a:latin typeface="Calibri" panose="020F0502020204030204" pitchFamily="34" charset="0"/>
                        </a:rPr>
                        <a:t>architekt konsensusu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900" kern="50" dirty="0">
                          <a:effectLst/>
                          <a:latin typeface="Calibri" panose="020F0502020204030204" pitchFamily="34" charset="0"/>
                        </a:rPr>
                        <a:t>popularyzator spraw lokalnych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900" kern="50" dirty="0">
                          <a:effectLst/>
                          <a:latin typeface="Calibri" panose="020F0502020204030204" pitchFamily="34" charset="0"/>
                        </a:rPr>
                        <a:t>interpretator wartości lokalnych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900" kern="50" dirty="0">
                          <a:effectLst/>
                          <a:latin typeface="Calibri" panose="020F0502020204030204" pitchFamily="34" charset="0"/>
                        </a:rPr>
                        <a:t>wzór etycznego postępowania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45720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900" kern="50" dirty="0">
                          <a:effectLst/>
                          <a:latin typeface="Calibri" panose="020F0502020204030204" pitchFamily="34" charset="0"/>
                        </a:rPr>
                        <a:t>współwykonawca władzy lokalnej </a:t>
                      </a:r>
                    </a:p>
                  </a:txBody>
                  <a:tcPr marL="68570" marR="6857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5697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900" kern="50" dirty="0">
                          <a:effectLst/>
                          <a:latin typeface="Calibri" panose="020F0502020204030204" pitchFamily="34" charset="0"/>
                        </a:rPr>
                        <a:t>Można jednak mieć poważne wątpliwości czy wskazanych pięć dodatkowych ról kierowniczych jest właściwych wyłącznie kierownikom w administracji publicznej.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900" kern="50" dirty="0">
                          <a:effectLst/>
                          <a:latin typeface="Calibri" panose="020F0502020204030204" pitchFamily="34" charset="0"/>
                        </a:rPr>
                        <a:t>Zarządzanie jest zarządzaniem.</a:t>
                      </a:r>
                      <a:endParaRPr lang="pl-PL" sz="19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/>
                      </a:endParaRPr>
                    </a:p>
                  </a:txBody>
                  <a:tcPr marL="68570" marR="6857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891" name="Rectangle 1"/>
          <p:cNvSpPr>
            <a:spLocks noChangeArrowheads="1"/>
          </p:cNvSpPr>
          <p:nvPr/>
        </p:nvSpPr>
        <p:spPr bwMode="auto">
          <a:xfrm>
            <a:off x="1654175" y="2530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2" name="pole tekstowe 1"/>
          <p:cNvSpPr txBox="1"/>
          <p:nvPr/>
        </p:nvSpPr>
        <p:spPr>
          <a:xfrm>
            <a:off x="758825" y="1054100"/>
            <a:ext cx="624369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altLang="pl-PL" sz="2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Ad. 1. Decydowanie jest </a:t>
            </a:r>
            <a:r>
              <a:rPr lang="pl-PL" altLang="pl-PL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odrębną funkcją </a:t>
            </a:r>
            <a:r>
              <a:rPr lang="pl-PL" altLang="pl-PL" sz="2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kierowniczą</a:t>
            </a:r>
          </a:p>
          <a:p>
            <a:pPr>
              <a:defRPr/>
            </a:pPr>
            <a:r>
              <a:rPr lang="pl-PL" altLang="pl-PL" sz="2100" u="sng" dirty="0" smtClean="0">
                <a:latin typeface="Calibri" panose="020F0502020204030204" pitchFamily="34" charset="0"/>
              </a:rPr>
              <a:t>Henry </a:t>
            </a:r>
            <a:r>
              <a:rPr lang="pl-PL" altLang="pl-PL" sz="2100" u="sng" dirty="0" err="1" smtClean="0">
                <a:latin typeface="Calibri" panose="020F0502020204030204" pitchFamily="34" charset="0"/>
              </a:rPr>
              <a:t>Mintzberg</a:t>
            </a:r>
            <a:r>
              <a:rPr lang="pl-PL" altLang="pl-PL" sz="2100" dirty="0" smtClean="0">
                <a:latin typeface="Calibri" panose="020F0502020204030204" pitchFamily="34" charset="0"/>
              </a:rPr>
              <a:t> – Decydowanie to funkcja kierownicza</a:t>
            </a:r>
            <a:endParaRPr lang="pl-PL" altLang="pl-PL" sz="2100" dirty="0">
              <a:latin typeface="Calibri" panose="020F0502020204030204" pitchFamily="34" charset="0"/>
            </a:endParaRPr>
          </a:p>
        </p:txBody>
      </p:sp>
      <p:pic>
        <p:nvPicPr>
          <p:cNvPr id="3689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861048"/>
            <a:ext cx="142240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DLACZEGO O DECYDOWANIU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26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5"/>
          <p:cNvSpPr>
            <a:spLocks noChangeArrowheads="1"/>
          </p:cNvSpPr>
          <p:nvPr/>
        </p:nvSpPr>
        <p:spPr bwMode="auto">
          <a:xfrm>
            <a:off x="539750" y="-38100"/>
            <a:ext cx="77771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chemeClr val="bg1"/>
                </a:solidFill>
                <a:latin typeface="Tahoma" panose="020B0604030504040204" pitchFamily="34" charset="0"/>
              </a:rPr>
              <a:t>Pojęcia decydowania i decyzji</a:t>
            </a:r>
          </a:p>
        </p:txBody>
      </p:sp>
      <p:sp>
        <p:nvSpPr>
          <p:cNvPr id="37892" name="Rectangle 1"/>
          <p:cNvSpPr>
            <a:spLocks noChangeArrowheads="1"/>
          </p:cNvSpPr>
          <p:nvPr/>
        </p:nvSpPr>
        <p:spPr bwMode="auto">
          <a:xfrm>
            <a:off x="1563688" y="3116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6869" name="pole tekstowe 1"/>
          <p:cNvSpPr txBox="1">
            <a:spLocks noChangeArrowheads="1"/>
          </p:cNvSpPr>
          <p:nvPr/>
        </p:nvSpPr>
        <p:spPr bwMode="auto">
          <a:xfrm>
            <a:off x="0" y="1311275"/>
            <a:ext cx="7586663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Ad. 2. Decydowanie jest sposobem realizacji funkcji kierowniczych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200" dirty="0" smtClean="0">
                <a:latin typeface="Calibri" panose="020F0502020204030204" pitchFamily="34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200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Peter F. Drucker </a:t>
            </a:r>
            <a:endParaRPr lang="pl-PL" altLang="pl-PL" sz="22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200" dirty="0" smtClean="0">
                <a:latin typeface="Calibri" panose="020F0502020204030204" pitchFamily="34" charset="0"/>
              </a:rPr>
              <a:t>Cokolwiek robi kierownik, robi to przez podejmowanie decyzji.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pl-PL" altLang="pl-PL" sz="900" dirty="0" smtClean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200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Victor H. </a:t>
            </a:r>
            <a:r>
              <a:rPr lang="pl-PL" altLang="pl-PL" sz="2200" u="sng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Vroom</a:t>
            </a:r>
            <a:r>
              <a:rPr lang="pl-PL" altLang="pl-PL" sz="2200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pl-PL" altLang="pl-PL" sz="22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200" dirty="0" smtClean="0">
                <a:latin typeface="Calibri" panose="020F0502020204030204" pitchFamily="34" charset="0"/>
              </a:rPr>
              <a:t>Wszyscy kierownicy są decydentami.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pl-PL" altLang="pl-PL" sz="900" dirty="0" smtClean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200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Andrzej M. Zawiślak </a:t>
            </a:r>
            <a:endParaRPr lang="pl-PL" altLang="pl-PL" sz="22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200" dirty="0" smtClean="0">
                <a:latin typeface="Calibri" panose="020F0502020204030204" pitchFamily="34" charset="0"/>
              </a:rPr>
              <a:t>Istotą zarządzania jest permanentny proces podejmowania decyzji.</a:t>
            </a:r>
          </a:p>
        </p:txBody>
      </p:sp>
      <p:pic>
        <p:nvPicPr>
          <p:cNvPr id="3789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992188"/>
            <a:ext cx="13303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1987550"/>
            <a:ext cx="14192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3756025"/>
            <a:ext cx="12192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pole tekstowe 4"/>
          <p:cNvSpPr txBox="1">
            <a:spLocks noChangeArrowheads="1"/>
          </p:cNvSpPr>
          <p:nvPr/>
        </p:nvSpPr>
        <p:spPr bwMode="auto">
          <a:xfrm>
            <a:off x="-7938" y="5514975"/>
            <a:ext cx="9159876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Calibri" panose="020F0502020204030204" pitchFamily="34" charset="0"/>
              </a:rPr>
              <a:t>Decydowanie jest wspólnym mianownikiem kierowania (funkcji kierowniczych):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100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2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planowanie+organizowanie+motywowanie+kontrolowanie+koordynowanie</a:t>
            </a:r>
            <a:r>
              <a:rPr lang="pl-PL" altLang="pl-PL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pl-PL" altLang="pl-PL" sz="2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300" b="1" dirty="0">
                <a:solidFill>
                  <a:srgbClr val="0070C0"/>
                </a:solidFill>
                <a:latin typeface="Calibri" panose="020F0502020204030204" pitchFamily="34" charset="0"/>
              </a:rPr>
              <a:t>d  e   c   y   d   o   w   a   n   i   e</a:t>
            </a:r>
            <a:endParaRPr lang="pl-PL" altLang="pl-PL" sz="23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DLACZEGO O DECYDOWANIU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0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3"/>
          <p:cNvSpPr txBox="1">
            <a:spLocks noChangeArrowheads="1"/>
          </p:cNvSpPr>
          <p:nvPr/>
        </p:nvSpPr>
        <p:spPr bwMode="auto">
          <a:xfrm>
            <a:off x="6274170" y="5490140"/>
            <a:ext cx="2751137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l-PL" altLang="pl-PL" sz="2000" dirty="0">
                <a:latin typeface="Tahoma" panose="020B0604030504040204" pitchFamily="34" charset="0"/>
              </a:rPr>
              <a:t>Jan Zieleniewski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pl-PL" altLang="pl-PL" sz="2000" dirty="0">
                <a:latin typeface="Tahoma" panose="020B0604030504040204" pitchFamily="34" charset="0"/>
              </a:rPr>
              <a:t>(1901-1973)</a:t>
            </a:r>
          </a:p>
        </p:txBody>
      </p:sp>
      <p:sp>
        <p:nvSpPr>
          <p:cNvPr id="8195" name="Text Box 14"/>
          <p:cNvSpPr txBox="1">
            <a:spLocks noChangeArrowheads="1"/>
          </p:cNvSpPr>
          <p:nvPr/>
        </p:nvSpPr>
        <p:spPr bwMode="auto">
          <a:xfrm>
            <a:off x="79745" y="3674497"/>
            <a:ext cx="61944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pl-PL" altLang="pl-PL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Decydowanie jest związane z wyborem</a:t>
            </a:r>
          </a:p>
          <a:p>
            <a:pPr algn="just">
              <a:defRPr/>
            </a:pPr>
            <a:endParaRPr lang="pl-PL" altLang="pl-PL" sz="2800" b="1" dirty="0" smtClean="0">
              <a:latin typeface="Calibri" pitchFamily="34" charset="0"/>
            </a:endParaRPr>
          </a:p>
          <a:p>
            <a:pPr algn="just">
              <a:defRPr/>
            </a:pPr>
            <a:r>
              <a:rPr lang="pl-PL" altLang="pl-PL" sz="2800" b="1" dirty="0" smtClean="0">
                <a:latin typeface="Calibri" pitchFamily="34" charset="0"/>
              </a:rPr>
              <a:t>Wybieranie</a:t>
            </a:r>
            <a:r>
              <a:rPr lang="pl-PL" altLang="pl-PL" sz="2800" dirty="0" smtClean="0">
                <a:latin typeface="Calibri" pitchFamily="34" charset="0"/>
              </a:rPr>
              <a:t> jest to dawanie z jakiegoś względu pierwszeństwa jednemu elementowi zbioru przed innymi </a:t>
            </a:r>
            <a:br>
              <a:rPr lang="pl-PL" altLang="pl-PL" sz="2800" dirty="0" smtClean="0">
                <a:latin typeface="Calibri" pitchFamily="34" charset="0"/>
              </a:rPr>
            </a:br>
            <a:r>
              <a:rPr lang="pl-PL" altLang="pl-PL" sz="2800" dirty="0" smtClean="0">
                <a:latin typeface="Calibri" pitchFamily="34" charset="0"/>
              </a:rPr>
              <a:t>(tzw. </a:t>
            </a:r>
            <a:r>
              <a:rPr lang="pl-PL" altLang="pl-PL" sz="2800" dirty="0">
                <a:latin typeface="Calibri" pitchFamily="34" charset="0"/>
              </a:rPr>
              <a:t>w</a:t>
            </a:r>
            <a:r>
              <a:rPr lang="pl-PL" altLang="pl-PL" sz="2800" dirty="0" smtClean="0">
                <a:latin typeface="Calibri" pitchFamily="34" charset="0"/>
              </a:rPr>
              <a:t>ybór zwykły).</a:t>
            </a:r>
          </a:p>
        </p:txBody>
      </p:sp>
      <p:pic>
        <p:nvPicPr>
          <p:cNvPr id="3076" name="Picture 24" descr="Jan Zieleniewski (1901-197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909" y="2119540"/>
            <a:ext cx="2370138" cy="3109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-7938" y="188913"/>
            <a:ext cx="9144001" cy="954087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POJĘCIE DECYZJI I DECYDOWANIA</a:t>
            </a:r>
          </a:p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Wybór 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 Jan Zieleniewski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3338" y="1557338"/>
            <a:ext cx="641900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Trudności w zdefiniowaniu pojęcia decydowanie:</a:t>
            </a:r>
            <a:endParaRPr lang="pl-PL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</a:rPr>
              <a:t>wielość definicji decydowania,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</a:rPr>
              <a:t>zwracają uwagę na różne kryteria.</a:t>
            </a:r>
          </a:p>
        </p:txBody>
      </p:sp>
    </p:spTree>
    <p:extLst>
      <p:ext uri="{BB962C8B-B14F-4D97-AF65-F5344CB8AC3E}">
        <p14:creationId xmlns:p14="http://schemas.microsoft.com/office/powerpoint/2010/main" val="24913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4763" y="196850"/>
            <a:ext cx="9144001" cy="955675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POJĘCIE DECYZJI I DECYDOWANIA</a:t>
            </a:r>
          </a:p>
          <a:p>
            <a:pPr algn="ctr"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Wybór 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 decydowanie – Jan Zieleniewski</a:t>
            </a:r>
          </a:p>
        </p:txBody>
      </p:sp>
      <p:sp>
        <p:nvSpPr>
          <p:cNvPr id="9219" name="pole tekstowe 3"/>
          <p:cNvSpPr txBox="1">
            <a:spLocks noChangeArrowheads="1"/>
          </p:cNvSpPr>
          <p:nvPr/>
        </p:nvSpPr>
        <p:spPr bwMode="auto">
          <a:xfrm>
            <a:off x="250825" y="1557338"/>
            <a:ext cx="8888413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pl-PL" altLang="pl-PL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WYBÓR</a:t>
            </a:r>
          </a:p>
          <a:p>
            <a:pPr>
              <a:defRPr/>
            </a:pPr>
            <a:r>
              <a:rPr lang="pl-PL" alt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ZWYKŁY WYBÓR</a:t>
            </a:r>
            <a:r>
              <a:rPr lang="pl-PL" altLang="pl-PL" dirty="0" smtClean="0">
                <a:latin typeface="Calibri" pitchFamily="34" charset="0"/>
              </a:rPr>
              <a:t>					</a:t>
            </a:r>
            <a:r>
              <a:rPr lang="pl-PL" alt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DECYDOWANIE</a:t>
            </a:r>
          </a:p>
          <a:p>
            <a:pPr>
              <a:defRPr/>
            </a:pPr>
            <a:r>
              <a:rPr lang="pl-PL" altLang="pl-PL" dirty="0" smtClean="0">
                <a:latin typeface="Calibri" pitchFamily="34" charset="0"/>
              </a:rPr>
              <a:t>(wybieranie zwykłe)				    (wybieranie decyzyjne)</a:t>
            </a:r>
          </a:p>
          <a:p>
            <a:pPr>
              <a:defRPr/>
            </a:pPr>
            <a:endParaRPr lang="pl-PL" altLang="pl-PL" dirty="0" smtClean="0">
              <a:latin typeface="Calibri" pitchFamily="34" charset="0"/>
            </a:endParaRPr>
          </a:p>
          <a:p>
            <a:pPr>
              <a:defRPr/>
            </a:pPr>
            <a:endParaRPr lang="pl-PL" altLang="pl-PL" dirty="0" smtClean="0">
              <a:latin typeface="Calibri" pitchFamily="34" charset="0"/>
            </a:endParaRPr>
          </a:p>
          <a:p>
            <a:pPr>
              <a:defRPr/>
            </a:pPr>
            <a:endParaRPr lang="pl-PL" altLang="pl-PL" dirty="0" smtClean="0">
              <a:latin typeface="Calibri" pitchFamily="34" charset="0"/>
            </a:endParaRPr>
          </a:p>
        </p:txBody>
      </p:sp>
      <p:cxnSp>
        <p:nvCxnSpPr>
          <p:cNvPr id="4100" name="Łącznik prosty ze strzałką 8"/>
          <p:cNvCxnSpPr>
            <a:cxnSpLocks noChangeShapeType="1"/>
          </p:cNvCxnSpPr>
          <p:nvPr/>
        </p:nvCxnSpPr>
        <p:spPr bwMode="auto">
          <a:xfrm>
            <a:off x="5508625" y="1833563"/>
            <a:ext cx="1008063" cy="119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1" name="Łącznik prosty ze strzałką 15"/>
          <p:cNvCxnSpPr>
            <a:cxnSpLocks noChangeShapeType="1"/>
          </p:cNvCxnSpPr>
          <p:nvPr/>
        </p:nvCxnSpPr>
        <p:spPr bwMode="auto">
          <a:xfrm flipH="1">
            <a:off x="2773363" y="1844675"/>
            <a:ext cx="935037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2" name="pole tekstowe 16"/>
          <p:cNvSpPr txBox="1">
            <a:spLocks noChangeArrowheads="1"/>
          </p:cNvSpPr>
          <p:nvPr/>
        </p:nvSpPr>
        <p:spPr bwMode="auto">
          <a:xfrm>
            <a:off x="152400" y="3757613"/>
            <a:ext cx="3529013" cy="157003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 dirty="0">
                <a:latin typeface="Calibri" panose="020F0502020204030204" pitchFamily="34" charset="0"/>
              </a:rPr>
              <a:t>jest to dawanie z jakiegoś względu pierwszeństwa jednemu elementowi zbioru przed innymi.</a:t>
            </a:r>
          </a:p>
        </p:txBody>
      </p:sp>
      <p:sp>
        <p:nvSpPr>
          <p:cNvPr id="4103" name="pole tekstowe 17"/>
          <p:cNvSpPr txBox="1">
            <a:spLocks noChangeArrowheads="1"/>
          </p:cNvSpPr>
          <p:nvPr/>
        </p:nvSpPr>
        <p:spPr bwMode="auto">
          <a:xfrm>
            <a:off x="5219700" y="3573463"/>
            <a:ext cx="3529013" cy="193833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l-PL" altLang="pl-PL" sz="2400">
                <a:latin typeface="Calibri" panose="020F0502020204030204" pitchFamily="34" charset="0"/>
              </a:rPr>
              <a:t>jest to dokonywanie nielosowego wyboru </a:t>
            </a:r>
            <a:br>
              <a:rPr lang="pl-PL" altLang="pl-PL" sz="2400">
                <a:latin typeface="Calibri" panose="020F0502020204030204" pitchFamily="34" charset="0"/>
              </a:rPr>
            </a:br>
            <a:r>
              <a:rPr lang="pl-PL" altLang="pl-PL" sz="2400">
                <a:latin typeface="Calibri" panose="020F0502020204030204" pitchFamily="34" charset="0"/>
              </a:rPr>
              <a:t>w działaniu</a:t>
            </a:r>
          </a:p>
          <a:p>
            <a:pPr>
              <a:spcBef>
                <a:spcPct val="0"/>
              </a:spcBef>
            </a:pPr>
            <a:r>
              <a:rPr lang="pl-PL" altLang="pl-PL" sz="2400">
                <a:latin typeface="Calibri" panose="020F0502020204030204" pitchFamily="34" charset="0"/>
              </a:rPr>
              <a:t>szczególny przypadek wybierania</a:t>
            </a:r>
          </a:p>
        </p:txBody>
      </p:sp>
    </p:spTree>
    <p:extLst>
      <p:ext uri="{BB962C8B-B14F-4D97-AF65-F5344CB8AC3E}">
        <p14:creationId xmlns:p14="http://schemas.microsoft.com/office/powerpoint/2010/main" val="9126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2237</Words>
  <Application>Microsoft Office PowerPoint</Application>
  <PresentationFormat>Pokaz na ekranie (4:3)</PresentationFormat>
  <Paragraphs>552</Paragraphs>
  <Slides>45</Slides>
  <Notes>21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46" baseType="lpstr">
      <vt:lpstr>Motyw pakietu Office</vt:lpstr>
      <vt:lpstr>PSYCHOLOGIA ZARZĄDZANIA  W BIZNESIE Decydowanie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GRUPOWE MYŚLENIE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PSYCHOLOGIA ZARZĄDZANIA  W BIZNESIE pojęcia</dc:title>
  <dc:creator>mg</dc:creator>
  <cp:lastModifiedBy>mg</cp:lastModifiedBy>
  <cp:revision>51</cp:revision>
  <cp:lastPrinted>2018-03-14T11:06:59Z</cp:lastPrinted>
  <dcterms:created xsi:type="dcterms:W3CDTF">2018-02-23T23:40:17Z</dcterms:created>
  <dcterms:modified xsi:type="dcterms:W3CDTF">2018-04-14T11:07:22Z</dcterms:modified>
</cp:coreProperties>
</file>