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20" r:id="rId4"/>
    <p:sldId id="331" r:id="rId5"/>
    <p:sldId id="327" r:id="rId6"/>
    <p:sldId id="328" r:id="rId7"/>
    <p:sldId id="332" r:id="rId8"/>
    <p:sldId id="333" r:id="rId9"/>
    <p:sldId id="329" r:id="rId10"/>
    <p:sldId id="334" r:id="rId11"/>
    <p:sldId id="330" r:id="rId12"/>
    <p:sldId id="335" r:id="rId13"/>
    <p:sldId id="324" r:id="rId14"/>
    <p:sldId id="325" r:id="rId15"/>
    <p:sldId id="339" r:id="rId16"/>
    <p:sldId id="340" r:id="rId17"/>
    <p:sldId id="326" r:id="rId18"/>
    <p:sldId id="341" r:id="rId19"/>
    <p:sldId id="336" r:id="rId20"/>
    <p:sldId id="321" r:id="rId21"/>
    <p:sldId id="322" r:id="rId22"/>
    <p:sldId id="337" r:id="rId23"/>
    <p:sldId id="323" r:id="rId24"/>
    <p:sldId id="338" r:id="rId25"/>
    <p:sldId id="273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>
      <p:cViewPr varScale="1">
        <p:scale>
          <a:sx n="70" d="100"/>
          <a:sy n="70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7269F-2E26-4559-9FED-27D1B1817F20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808BC-F115-46D9-9172-DF2E1A0218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25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06E-A230-4895-9FB6-FB5E1CE99FEC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1173-A639-4A53-AA5C-3EC5E23F2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688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06E-A230-4895-9FB6-FB5E1CE99FEC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1173-A639-4A53-AA5C-3EC5E23F2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07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06E-A230-4895-9FB6-FB5E1CE99FEC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1173-A639-4A53-AA5C-3EC5E23F2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440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06E-A230-4895-9FB6-FB5E1CE99FEC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1173-A639-4A53-AA5C-3EC5E23F2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81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06E-A230-4895-9FB6-FB5E1CE99FEC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1173-A639-4A53-AA5C-3EC5E23F2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96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06E-A230-4895-9FB6-FB5E1CE99FEC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1173-A639-4A53-AA5C-3EC5E23F2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45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06E-A230-4895-9FB6-FB5E1CE99FEC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1173-A639-4A53-AA5C-3EC5E23F2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09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06E-A230-4895-9FB6-FB5E1CE99FEC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1173-A639-4A53-AA5C-3EC5E23F2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876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06E-A230-4895-9FB6-FB5E1CE99FEC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1173-A639-4A53-AA5C-3EC5E23F2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848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06E-A230-4895-9FB6-FB5E1CE99FEC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1173-A639-4A53-AA5C-3EC5E23F2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10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06E-A230-4895-9FB6-FB5E1CE99FEC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1173-A639-4A53-AA5C-3EC5E23F2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860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006E-A230-4895-9FB6-FB5E1CE99FEC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01173-A639-4A53-AA5C-3EC5E23F2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31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6" t="13784" r="12068" b="15336"/>
          <a:stretch/>
        </p:blipFill>
        <p:spPr>
          <a:xfrm>
            <a:off x="827584" y="1753064"/>
            <a:ext cx="7488832" cy="45562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  <a:ln>
            <a:solidFill>
              <a:srgbClr val="CC0000"/>
            </a:solidFill>
          </a:ln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ORGANIZACJA I PROWADZENIE DZIAŁALNOŚCI KULTURALNEJ</a:t>
            </a:r>
            <a:b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028162" y="6342596"/>
            <a:ext cx="5087675" cy="369332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/>
              <a:t>Małgorzata Giełda, Zakład Nauki Administracji </a:t>
            </a:r>
            <a:r>
              <a:rPr lang="pl-PL" b="1" dirty="0" err="1" smtClean="0"/>
              <a:t>UWr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5093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8110" y="1769864"/>
            <a:ext cx="90858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MUZEUM</a:t>
            </a:r>
          </a:p>
          <a:p>
            <a:r>
              <a:rPr lang="pl-PL" sz="2200" dirty="0" smtClean="0"/>
              <a:t>jednostka organizacyjna nienastawiona na osiąganie </a:t>
            </a:r>
            <a:r>
              <a:rPr lang="pl-PL" sz="2200" dirty="0"/>
              <a:t>zysku</a:t>
            </a:r>
            <a:r>
              <a:rPr lang="pl-PL" sz="2200" dirty="0" smtClean="0"/>
              <a:t>, której </a:t>
            </a:r>
            <a:r>
              <a:rPr lang="pl-PL" sz="2200" dirty="0"/>
              <a:t>celem </a:t>
            </a:r>
            <a:r>
              <a:rPr lang="pl-PL" sz="2200" dirty="0" smtClean="0"/>
              <a:t>jest: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64811" y="188640"/>
            <a:ext cx="8229600" cy="576064"/>
          </a:xfrm>
          <a:prstGeom prst="rect">
            <a:avLst/>
          </a:prstGeom>
          <a:ln>
            <a:solidFill>
              <a:srgbClr val="CC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</a:p>
        </p:txBody>
      </p:sp>
      <p:sp>
        <p:nvSpPr>
          <p:cNvPr id="6" name="Prostokąt 5"/>
          <p:cNvSpPr/>
          <p:nvPr/>
        </p:nvSpPr>
        <p:spPr>
          <a:xfrm>
            <a:off x="197422" y="764704"/>
            <a:ext cx="872185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FORMY ORGANIZACYJNE </a:t>
            </a:r>
          </a:p>
          <a:p>
            <a:pPr algn="ctr"/>
            <a:r>
              <a:rPr lang="pl-PL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DZIAŁALNOŚCI KULTURALNEJ – art. 2</a:t>
            </a:r>
            <a:endParaRPr lang="pl-PL" sz="2800" b="1" cap="none" spc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277800"/>
              </p:ext>
            </p:extLst>
          </p:nvPr>
        </p:nvGraphicFramePr>
        <p:xfrm>
          <a:off x="173377" y="2636912"/>
          <a:ext cx="8863119" cy="27584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02479"/>
                <a:gridCol w="5760640"/>
              </a:tblGrid>
              <a:tr h="360040">
                <a:tc>
                  <a:txBody>
                    <a:bodyPr/>
                    <a:lstStyle/>
                    <a:p>
                      <a:r>
                        <a:rPr lang="pl-PL" sz="2100" b="1" dirty="0" smtClean="0"/>
                        <a:t>gromadzenie</a:t>
                      </a:r>
                      <a:endParaRPr lang="pl-PL" sz="21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l-PL" sz="2000" b="0" dirty="0" smtClean="0"/>
                        <a:t>dóbr naturalnego i kulturalnego dziedzictwa ludzkości </a:t>
                      </a:r>
                    </a:p>
                    <a:p>
                      <a:r>
                        <a:rPr lang="pl-PL" sz="2000" b="0" dirty="0" smtClean="0"/>
                        <a:t>o charakterze materialnym i niematerialnym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100" b="1" dirty="0" smtClean="0"/>
                        <a:t>trwała ochrona</a:t>
                      </a:r>
                      <a:endParaRPr lang="pl-PL" sz="21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401176">
                <a:tc>
                  <a:txBody>
                    <a:bodyPr/>
                    <a:lstStyle/>
                    <a:p>
                      <a:r>
                        <a:rPr lang="pl-PL" sz="2100" b="1" dirty="0" smtClean="0"/>
                        <a:t>informowanie</a:t>
                      </a:r>
                      <a:r>
                        <a:rPr lang="pl-PL" sz="2100" b="1" baseline="0" dirty="0" smtClean="0"/>
                        <a:t> </a:t>
                      </a:r>
                      <a:endParaRPr lang="pl-PL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o wartościach i treściach gromadzonych zbiorów,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100" b="1" dirty="0" smtClean="0"/>
                        <a:t>upowszechnianie</a:t>
                      </a:r>
                      <a:endParaRPr lang="pl-PL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podstawowych wartości historii, nauki i kultury polskiej oraz światowej</a:t>
                      </a:r>
                      <a:endParaRPr lang="pl-P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100" b="1" dirty="0" smtClean="0"/>
                        <a:t>kształtowanie</a:t>
                      </a:r>
                      <a:endParaRPr lang="pl-PL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wrażliwości poznawczej i estetycznej </a:t>
                      </a:r>
                      <a:endParaRPr lang="pl-P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100" b="1" dirty="0" smtClean="0"/>
                        <a:t>umożliwianie</a:t>
                      </a:r>
                      <a:r>
                        <a:rPr lang="pl-PL" sz="2100" b="1" baseline="0" dirty="0" smtClean="0"/>
                        <a:t> korzystania</a:t>
                      </a:r>
                      <a:endParaRPr lang="pl-PL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ze zgromadzonych zbiorów</a:t>
                      </a:r>
                      <a:endParaRPr lang="pl-PL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3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2860" y="2276872"/>
            <a:ext cx="87218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 smtClean="0"/>
              <a:t>Pewne </a:t>
            </a:r>
            <a:r>
              <a:rPr lang="pl-PL" sz="2200" dirty="0"/>
              <a:t>dodatkowe formy </a:t>
            </a:r>
            <a:r>
              <a:rPr lang="pl-PL" sz="2200" dirty="0" smtClean="0"/>
              <a:t>działalności kulturalnej </a:t>
            </a:r>
          </a:p>
          <a:p>
            <a:r>
              <a:rPr lang="pl-PL" sz="2200" dirty="0" smtClean="0"/>
              <a:t>wskazuje ustawodawca w art</a:t>
            </a:r>
            <a:r>
              <a:rPr lang="pl-PL" sz="2200" dirty="0"/>
              <a:t>. 11 ust. </a:t>
            </a:r>
            <a:r>
              <a:rPr lang="pl-PL" sz="2200" dirty="0" smtClean="0"/>
              <a:t>2: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rgbClr val="CC0000"/>
                </a:solidFill>
              </a:rPr>
              <a:t>orkiestra symfoniczna,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rgbClr val="CC0000"/>
                </a:solidFill>
              </a:rPr>
              <a:t>orkiestra kameralna,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rgbClr val="CC0000"/>
                </a:solidFill>
              </a:rPr>
              <a:t>zespół </a:t>
            </a:r>
            <a:r>
              <a:rPr lang="pl-PL" sz="2200" b="1" dirty="0">
                <a:solidFill>
                  <a:srgbClr val="CC0000"/>
                </a:solidFill>
              </a:rPr>
              <a:t>pieśni i tańca, </a:t>
            </a:r>
            <a:endParaRPr lang="pl-PL" sz="2200" b="1" dirty="0" smtClean="0">
              <a:solidFill>
                <a:srgbClr val="CC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rgbClr val="CC0000"/>
                </a:solidFill>
              </a:rPr>
              <a:t>zespół chóralny</a:t>
            </a:r>
            <a:r>
              <a:rPr lang="pl-PL" sz="2200" b="1" dirty="0">
                <a:solidFill>
                  <a:srgbClr val="CC0000"/>
                </a:solidFill>
              </a:rPr>
              <a:t>.</a:t>
            </a:r>
            <a:endParaRPr lang="pl-PL" sz="2200" b="1" dirty="0" smtClean="0">
              <a:solidFill>
                <a:srgbClr val="CC0000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64811" y="188640"/>
            <a:ext cx="8229600" cy="576064"/>
          </a:xfrm>
          <a:prstGeom prst="rect">
            <a:avLst/>
          </a:prstGeom>
          <a:ln>
            <a:solidFill>
              <a:srgbClr val="CC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</a:p>
        </p:txBody>
      </p:sp>
      <p:sp>
        <p:nvSpPr>
          <p:cNvPr id="6" name="Prostokąt 5"/>
          <p:cNvSpPr/>
          <p:nvPr/>
        </p:nvSpPr>
        <p:spPr>
          <a:xfrm>
            <a:off x="172859" y="980728"/>
            <a:ext cx="872185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INNE USTAWOWE FORMY </a:t>
            </a:r>
          </a:p>
          <a:p>
            <a:pPr algn="ctr"/>
            <a:r>
              <a:rPr lang="pl-PL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DZIAŁALNOŚCI KULTURALNEJ</a:t>
            </a:r>
            <a:endParaRPr lang="pl-PL" sz="28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2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7422" y="1844824"/>
            <a:ext cx="872185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 smtClean="0"/>
              <a:t>Poza </a:t>
            </a:r>
            <a:r>
              <a:rPr lang="pl-PL" sz="2200" dirty="0"/>
              <a:t>przywołanymi przez ustawodawcę przykładami form, w których odbywa </a:t>
            </a:r>
            <a:r>
              <a:rPr lang="pl-PL" sz="2200" dirty="0" smtClean="0"/>
              <a:t>się działalność </a:t>
            </a:r>
            <a:r>
              <a:rPr lang="pl-PL" sz="2200" dirty="0"/>
              <a:t>kulturalna, można wskazać też takie, jak np</a:t>
            </a:r>
            <a:r>
              <a:rPr lang="pl-PL" sz="2200" dirty="0" smtClean="0"/>
              <a:t>.:</a:t>
            </a:r>
          </a:p>
          <a:p>
            <a:endParaRPr lang="pl-PL" sz="1000" dirty="0"/>
          </a:p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MEDIATEKA </a:t>
            </a:r>
          </a:p>
          <a:p>
            <a:r>
              <a:rPr lang="pl-PL" sz="2200" dirty="0" smtClean="0"/>
              <a:t>instytucja </a:t>
            </a:r>
            <a:r>
              <a:rPr lang="pl-PL" sz="2200" dirty="0"/>
              <a:t>posiadająca i upowszechniająca zbiór druków, nagrań i </a:t>
            </a:r>
            <a:r>
              <a:rPr lang="pl-PL" sz="2200" dirty="0" smtClean="0"/>
              <a:t>materiałów multimedialnych</a:t>
            </a:r>
          </a:p>
          <a:p>
            <a:endParaRPr lang="pl-PL" sz="2200" dirty="0"/>
          </a:p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PRACOWNIA MALARSKA</a:t>
            </a:r>
          </a:p>
          <a:p>
            <a:endParaRPr lang="pl-PL" sz="2200" dirty="0" smtClean="0"/>
          </a:p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PRACOWNIA PLASTYCZNA</a:t>
            </a:r>
          </a:p>
          <a:p>
            <a:endParaRPr lang="pl-PL" sz="2200" dirty="0" smtClean="0"/>
          </a:p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SALON LITERACKI</a:t>
            </a:r>
          </a:p>
          <a:p>
            <a:endParaRPr lang="pl-PL" sz="2200" dirty="0" smtClean="0"/>
          </a:p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 SZTUKI CYFROWEJ</a:t>
            </a:r>
          </a:p>
          <a:p>
            <a:endParaRPr lang="pl-PL" sz="2200" dirty="0" smtClean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64811" y="188640"/>
            <a:ext cx="8229600" cy="576064"/>
          </a:xfrm>
          <a:prstGeom prst="rect">
            <a:avLst/>
          </a:prstGeom>
          <a:ln>
            <a:solidFill>
              <a:srgbClr val="CC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</a:p>
        </p:txBody>
      </p:sp>
      <p:sp>
        <p:nvSpPr>
          <p:cNvPr id="6" name="Prostokąt 5"/>
          <p:cNvSpPr/>
          <p:nvPr/>
        </p:nvSpPr>
        <p:spPr>
          <a:xfrm>
            <a:off x="197422" y="764704"/>
            <a:ext cx="872185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POZAUSTAWOWE FORMY </a:t>
            </a:r>
          </a:p>
          <a:p>
            <a:pPr algn="ctr"/>
            <a:r>
              <a:rPr lang="pl-PL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DZIAŁALNOŚCI KULTURALNEJ</a:t>
            </a:r>
            <a:endParaRPr lang="pl-PL" sz="28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7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82037" y="790089"/>
            <a:ext cx="856292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FORMY DZIAŁALNOŚCI PODMIOTÓW, DLA KTÓRYCH DZIAŁALNOŚĆ KULTURALNA NIE JEST PODSTAWOWYM CELEM STATUTOWYM – art. 4</a:t>
            </a:r>
            <a:endParaRPr lang="pl-PL" sz="2800" b="1" cap="none" spc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65532" y="2218901"/>
            <a:ext cx="857903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 smtClean="0"/>
              <a:t>Przepis </a:t>
            </a:r>
            <a:r>
              <a:rPr lang="pl-PL" sz="2200" dirty="0"/>
              <a:t>określa formy, w jakich może być prowadzona działalność </a:t>
            </a:r>
            <a:r>
              <a:rPr lang="pl-PL" sz="2200" dirty="0" smtClean="0"/>
              <a:t>kulturalna przez: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 smtClean="0"/>
              <a:t>osoby prawne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 smtClean="0"/>
              <a:t>jednostki organizacyjne </a:t>
            </a:r>
            <a:r>
              <a:rPr lang="pl-PL" sz="2200" dirty="0"/>
              <a:t>niemające osobowości </a:t>
            </a:r>
            <a:r>
              <a:rPr lang="pl-PL" sz="2200" dirty="0" smtClean="0"/>
              <a:t>prawnej</a:t>
            </a:r>
          </a:p>
          <a:p>
            <a:r>
              <a:rPr lang="pl-PL" sz="2200" dirty="0" smtClean="0"/>
              <a:t>dla </a:t>
            </a:r>
            <a:r>
              <a:rPr lang="pl-PL" sz="2200" dirty="0"/>
              <a:t>których taka działalność nie jest </a:t>
            </a:r>
            <a:r>
              <a:rPr lang="pl-PL" sz="2200" dirty="0" smtClean="0"/>
              <a:t>podstawowym celem </a:t>
            </a:r>
            <a:r>
              <a:rPr lang="pl-PL" sz="2200" dirty="0"/>
              <a:t>statutowym. </a:t>
            </a:r>
            <a:endParaRPr lang="pl-PL" sz="2200" dirty="0" smtClean="0"/>
          </a:p>
          <a:p>
            <a:endParaRPr lang="pl-PL" sz="1000" dirty="0"/>
          </a:p>
          <a:p>
            <a:r>
              <a:rPr lang="pl-PL" sz="2200" dirty="0" smtClean="0"/>
              <a:t>Formami </a:t>
            </a:r>
            <a:r>
              <a:rPr lang="pl-PL" sz="2200" dirty="0"/>
              <a:t>tymi </a:t>
            </a:r>
            <a:r>
              <a:rPr lang="pl-PL" sz="2200" dirty="0" smtClean="0"/>
              <a:t>w szczególności są: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kluby,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świetlice, 					</a:t>
            </a:r>
            <a:r>
              <a:rPr lang="pl-PL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KATALOG</a:t>
            </a:r>
            <a:endParaRPr lang="pl-PL" sz="22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domy kultury,				</a:t>
            </a:r>
            <a:r>
              <a:rPr lang="pl-PL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OTWARTY</a:t>
            </a:r>
            <a:endParaRPr lang="pl-PL" sz="22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biblioteki…</a:t>
            </a:r>
          </a:p>
          <a:p>
            <a:endParaRPr lang="pl-PL" sz="1000" dirty="0"/>
          </a:p>
          <a:p>
            <a:r>
              <a:rPr lang="pl-PL" sz="1900" dirty="0" smtClean="0"/>
              <a:t>Dopuszczalne jest prowadzenie, jako działalności dodatkowej, działalności kulturalnej także w innych formach organizacyjnych, w tym także zbliżonych do tych, o których mowa w art. 2.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64811" y="188640"/>
            <a:ext cx="8229600" cy="576064"/>
          </a:xfrm>
          <a:prstGeom prst="rect">
            <a:avLst/>
          </a:prstGeom>
          <a:ln>
            <a:solidFill>
              <a:srgbClr val="CC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</a:p>
        </p:txBody>
      </p:sp>
    </p:spTree>
    <p:extLst>
      <p:ext uri="{BB962C8B-B14F-4D97-AF65-F5344CB8AC3E}">
        <p14:creationId xmlns:p14="http://schemas.microsoft.com/office/powerpoint/2010/main" val="25611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0069" y="2178845"/>
            <a:ext cx="856292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KLUB</a:t>
            </a:r>
          </a:p>
          <a:p>
            <a:r>
              <a:rPr lang="pl-PL" sz="2200" dirty="0" smtClean="0"/>
              <a:t>miejsce</a:t>
            </a:r>
            <a:r>
              <a:rPr lang="pl-PL" sz="2200" dirty="0"/>
              <a:t>, w którym realizowana jest działalność </a:t>
            </a:r>
            <a:r>
              <a:rPr lang="pl-PL" sz="2200" dirty="0" smtClean="0"/>
              <a:t>kulturalna o </a:t>
            </a:r>
            <a:r>
              <a:rPr lang="pl-PL" sz="2200" dirty="0"/>
              <a:t>charakterze </a:t>
            </a:r>
            <a:r>
              <a:rPr lang="pl-PL" sz="2200" dirty="0" smtClean="0"/>
              <a:t>rozrywkowym </a:t>
            </a:r>
          </a:p>
          <a:p>
            <a:endParaRPr lang="pl-PL" sz="2200" dirty="0" smtClean="0"/>
          </a:p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ŚWIETLICA</a:t>
            </a:r>
          </a:p>
          <a:p>
            <a:r>
              <a:rPr lang="pl-PL" sz="2200" dirty="0" smtClean="0"/>
              <a:t>placówka </a:t>
            </a:r>
            <a:r>
              <a:rPr lang="pl-PL" sz="2200" dirty="0"/>
              <a:t>organizująca </a:t>
            </a:r>
            <a:r>
              <a:rPr lang="pl-PL" sz="2200" dirty="0" smtClean="0"/>
              <a:t>zajęcia rozrywkowe</a:t>
            </a:r>
            <a:r>
              <a:rPr lang="pl-PL" sz="2200" dirty="0"/>
              <a:t>, np. kursy </a:t>
            </a:r>
            <a:r>
              <a:rPr lang="pl-PL" sz="2200" dirty="0" smtClean="0"/>
              <a:t>tańca</a:t>
            </a:r>
            <a:endParaRPr lang="pl-PL" sz="2200" dirty="0"/>
          </a:p>
          <a:p>
            <a:endParaRPr lang="pl-PL" sz="2200" dirty="0" smtClean="0"/>
          </a:p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 KULTURY</a:t>
            </a:r>
          </a:p>
          <a:p>
            <a:r>
              <a:rPr lang="pl-PL" sz="2200" dirty="0" smtClean="0"/>
              <a:t>budynek mieszczący lokale </a:t>
            </a:r>
            <a:r>
              <a:rPr lang="pl-PL" sz="2200" dirty="0"/>
              <a:t>kulturalno-rozrywkowe, jak czytelnia czy sala </a:t>
            </a:r>
            <a:r>
              <a:rPr lang="pl-PL" sz="2200" dirty="0" smtClean="0"/>
              <a:t>kinowa</a:t>
            </a:r>
            <a:endParaRPr lang="pl-PL" sz="2200" dirty="0"/>
          </a:p>
          <a:p>
            <a:endParaRPr lang="pl-PL" sz="2200" dirty="0" smtClean="0"/>
          </a:p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BIBLIOTEKA</a:t>
            </a:r>
          </a:p>
          <a:p>
            <a:r>
              <a:rPr lang="pl-PL" sz="2200" dirty="0" smtClean="0"/>
              <a:t>placówka powołana </a:t>
            </a:r>
            <a:r>
              <a:rPr lang="pl-PL" sz="2200" dirty="0"/>
              <a:t>do gromadzenia i udostępniania </a:t>
            </a:r>
            <a:r>
              <a:rPr lang="pl-PL" sz="2200" dirty="0" smtClean="0"/>
              <a:t>księgozbiorów</a:t>
            </a:r>
            <a:endParaRPr lang="pl-PL" sz="22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64811" y="188640"/>
            <a:ext cx="8229600" cy="576064"/>
          </a:xfrm>
          <a:prstGeom prst="rect">
            <a:avLst/>
          </a:prstGeom>
          <a:ln>
            <a:solidFill>
              <a:srgbClr val="CC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</a:p>
        </p:txBody>
      </p:sp>
      <p:sp>
        <p:nvSpPr>
          <p:cNvPr id="8" name="Prostokąt 7"/>
          <p:cNvSpPr/>
          <p:nvPr/>
        </p:nvSpPr>
        <p:spPr>
          <a:xfrm>
            <a:off x="298150" y="776441"/>
            <a:ext cx="856292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FORMY DZIAŁALNOŚCI PODMIOTÓW, DLA KTÓRYCH DZIAŁALNOŚĆ KULTURALNA NIE JEST PODSTAWOWYM CELEM STATUTOWYM – art. 4</a:t>
            </a:r>
            <a:endParaRPr lang="pl-PL" sz="2800" b="1" cap="none" spc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1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8886" y="2564904"/>
            <a:ext cx="856292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KLUB, ŚWIATLICA, DOM KULTURY, BIBLIOTEKA</a:t>
            </a:r>
          </a:p>
          <a:p>
            <a:endParaRPr lang="pl-PL" sz="2200" dirty="0" smtClean="0"/>
          </a:p>
          <a:p>
            <a:r>
              <a:rPr lang="pl-PL" sz="2200" dirty="0" smtClean="0"/>
              <a:t>Formy </a:t>
            </a:r>
            <a:r>
              <a:rPr lang="pl-PL" sz="2200" dirty="0"/>
              <a:t>te są tworzone </a:t>
            </a:r>
            <a:r>
              <a:rPr lang="pl-PL" sz="2200" dirty="0" smtClean="0"/>
              <a:t>przy:</a:t>
            </a:r>
          </a:p>
          <a:p>
            <a:pPr marL="984250" indent="-342900"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rgbClr val="CC0000"/>
                </a:solidFill>
              </a:rPr>
              <a:t>zakładach </a:t>
            </a:r>
            <a:r>
              <a:rPr lang="pl-PL" sz="2200" b="1" dirty="0">
                <a:solidFill>
                  <a:srgbClr val="CC0000"/>
                </a:solidFill>
              </a:rPr>
              <a:t>pracy, </a:t>
            </a:r>
            <a:endParaRPr lang="pl-PL" sz="2200" b="1" dirty="0" smtClean="0">
              <a:solidFill>
                <a:srgbClr val="CC0000"/>
              </a:solidFill>
            </a:endParaRPr>
          </a:p>
          <a:p>
            <a:pPr marL="984250" indent="-342900"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rgbClr val="CC0000"/>
                </a:solidFill>
              </a:rPr>
              <a:t>sanatoriach</a:t>
            </a:r>
            <a:r>
              <a:rPr lang="pl-PL" sz="2200" b="1" dirty="0">
                <a:solidFill>
                  <a:srgbClr val="CC0000"/>
                </a:solidFill>
              </a:rPr>
              <a:t>, </a:t>
            </a:r>
            <a:endParaRPr lang="pl-PL" sz="2200" b="1" dirty="0" smtClean="0">
              <a:solidFill>
                <a:srgbClr val="CC0000"/>
              </a:solidFill>
            </a:endParaRPr>
          </a:p>
          <a:p>
            <a:pPr marL="984250" indent="-342900"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rgbClr val="CC0000"/>
                </a:solidFill>
              </a:rPr>
              <a:t>ośrodkach </a:t>
            </a:r>
            <a:r>
              <a:rPr lang="pl-PL" sz="2200" b="1" dirty="0">
                <a:solidFill>
                  <a:srgbClr val="CC0000"/>
                </a:solidFill>
              </a:rPr>
              <a:t>wypoczynkowych, </a:t>
            </a:r>
            <a:endParaRPr lang="pl-PL" sz="2200" b="1" dirty="0" smtClean="0">
              <a:solidFill>
                <a:srgbClr val="CC0000"/>
              </a:solidFill>
            </a:endParaRPr>
          </a:p>
          <a:p>
            <a:pPr marL="984250" indent="-342900"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rgbClr val="CC0000"/>
                </a:solidFill>
              </a:rPr>
              <a:t>szpitalach </a:t>
            </a:r>
            <a:r>
              <a:rPr lang="pl-PL" sz="2200" dirty="0" smtClean="0"/>
              <a:t>…</a:t>
            </a:r>
            <a:endParaRPr lang="pl-PL" sz="2200" dirty="0"/>
          </a:p>
          <a:p>
            <a:endParaRPr lang="pl-PL" sz="2200" dirty="0" smtClean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64811" y="188640"/>
            <a:ext cx="8229600" cy="576064"/>
          </a:xfrm>
          <a:prstGeom prst="rect">
            <a:avLst/>
          </a:prstGeom>
          <a:ln>
            <a:solidFill>
              <a:srgbClr val="CC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</a:p>
        </p:txBody>
      </p:sp>
      <p:sp>
        <p:nvSpPr>
          <p:cNvPr id="8" name="Prostokąt 7"/>
          <p:cNvSpPr/>
          <p:nvPr/>
        </p:nvSpPr>
        <p:spPr>
          <a:xfrm>
            <a:off x="298150" y="776441"/>
            <a:ext cx="856292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FORMY DZIAŁALNOŚCI PODMIOTÓW, DLA KTÓRYCH DZIAŁALNOŚĆ KULTURALNA NIE JEST PODSTAWOWYM CELEM STATUTOWYM – art. 4</a:t>
            </a:r>
            <a:endParaRPr lang="pl-PL" sz="2800" b="1" cap="none" spc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52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5" y="2178845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							ODBIORCA</a:t>
            </a:r>
          </a:p>
          <a:p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(os. pr./ jedn. bez os. pr.)				(działań podmiotu)</a:t>
            </a:r>
          </a:p>
          <a:p>
            <a:pPr algn="ctr"/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0113"/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DZIAŁALNOŚĆ STATUTOWA PODMIOTU</a:t>
            </a:r>
          </a:p>
          <a:p>
            <a:pPr marL="900113"/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0113"/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DZIAŁALNOŚĆ POZASTATUTOWA PODMIOTU, np.:</a:t>
            </a:r>
          </a:p>
          <a:p>
            <a:pPr marL="900113"/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KLUB, ŚWIATLICA, DOM KULTURY, BIBLIOTEKA</a:t>
            </a:r>
          </a:p>
          <a:p>
            <a:pPr marL="900113"/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ROZRYWKA, ROZWIJANIE i UPOWSZECHNIANIE ZAINTERESOWAŃ</a:t>
            </a:r>
          </a:p>
          <a:p>
            <a:endParaRPr lang="pl-PL" sz="1100" dirty="0" smtClean="0"/>
          </a:p>
          <a:p>
            <a:endParaRPr lang="pl-PL" sz="1100" dirty="0" smtClean="0"/>
          </a:p>
          <a:p>
            <a:r>
              <a:rPr lang="pl-PL" sz="2000" dirty="0" smtClean="0"/>
              <a:t>Wskazane formy </a:t>
            </a:r>
            <a:r>
              <a:rPr lang="pl-PL" sz="2000" dirty="0"/>
              <a:t>działalności kulturalnej podejmowane przez osoby prawne oraz </a:t>
            </a:r>
            <a:r>
              <a:rPr lang="pl-PL" sz="2000" dirty="0" smtClean="0"/>
              <a:t>jednostki organizacyjne </a:t>
            </a:r>
            <a:r>
              <a:rPr lang="pl-PL" sz="2000" dirty="0"/>
              <a:t>niemające osobowości prawnej, których </a:t>
            </a:r>
            <a:r>
              <a:rPr lang="pl-PL" sz="2000" dirty="0" smtClean="0"/>
              <a:t>podstawowym </a:t>
            </a:r>
            <a:r>
              <a:rPr lang="pl-PL" sz="2000" dirty="0"/>
              <a:t>celem </a:t>
            </a:r>
            <a:r>
              <a:rPr lang="pl-PL" sz="2000" dirty="0" smtClean="0"/>
              <a:t>statutowym nie </a:t>
            </a:r>
            <a:r>
              <a:rPr lang="pl-PL" sz="2000" dirty="0"/>
              <a:t>jest prowadzenie działalności </a:t>
            </a:r>
            <a:r>
              <a:rPr lang="pl-PL" sz="2000" dirty="0" smtClean="0"/>
              <a:t>kulturalnej</a:t>
            </a:r>
            <a:r>
              <a:rPr lang="pl-PL" sz="2000" dirty="0"/>
              <a:t>, mają wspólny mianownik w postaci </a:t>
            </a:r>
            <a:r>
              <a:rPr lang="pl-PL" sz="2000" dirty="0" smtClean="0"/>
              <a:t>albo zapewnienia </a:t>
            </a:r>
            <a:r>
              <a:rPr lang="pl-PL" sz="2000" dirty="0"/>
              <a:t>rozrywki, albo rozwijania i upowszechniania zainteresowań </a:t>
            </a:r>
            <a:r>
              <a:rPr lang="pl-PL" sz="2000" dirty="0" smtClean="0"/>
              <a:t>kulturalnych odbiorcom ich </a:t>
            </a:r>
            <a:r>
              <a:rPr lang="pl-PL" sz="2000" dirty="0"/>
              <a:t>pozostałej </a:t>
            </a:r>
            <a:r>
              <a:rPr lang="pl-PL" sz="2000" dirty="0" smtClean="0"/>
              <a:t>działalności.</a:t>
            </a:r>
            <a:endParaRPr lang="pl-PL" sz="20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64811" y="188640"/>
            <a:ext cx="8229600" cy="576064"/>
          </a:xfrm>
          <a:prstGeom prst="rect">
            <a:avLst/>
          </a:prstGeom>
          <a:ln>
            <a:solidFill>
              <a:srgbClr val="CC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</a:p>
        </p:txBody>
      </p:sp>
      <p:sp>
        <p:nvSpPr>
          <p:cNvPr id="8" name="Prostokąt 7"/>
          <p:cNvSpPr/>
          <p:nvPr/>
        </p:nvSpPr>
        <p:spPr>
          <a:xfrm>
            <a:off x="298150" y="776441"/>
            <a:ext cx="856292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FORMY DZIAŁALNOŚCI PODMIOTÓW, DLA KTÓRYCH DZIAŁALNOŚĆ KULTURALNA NIE JEST PODSTAWOWYM CELEM STATUTOWYM – art. 4</a:t>
            </a:r>
            <a:endParaRPr lang="pl-PL" sz="2800" b="1" cap="none" spc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1115616" y="4437112"/>
            <a:ext cx="7488832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łamany 16"/>
          <p:cNvCxnSpPr/>
          <p:nvPr/>
        </p:nvCxnSpPr>
        <p:spPr>
          <a:xfrm rot="16200000" flipH="1">
            <a:off x="-468457" y="3068857"/>
            <a:ext cx="1941279" cy="789355"/>
          </a:xfrm>
          <a:prstGeom prst="bentConnector3">
            <a:avLst>
              <a:gd name="adj1" fmla="val 99915"/>
            </a:avLst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107505" y="3429000"/>
            <a:ext cx="789355" cy="0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oliniowy 40"/>
          <p:cNvCxnSpPr/>
          <p:nvPr/>
        </p:nvCxnSpPr>
        <p:spPr>
          <a:xfrm>
            <a:off x="5958822" y="3418764"/>
            <a:ext cx="2613723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 flipV="1">
            <a:off x="8604448" y="3068960"/>
            <a:ext cx="0" cy="1224136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3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2420888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Zastrzeżenie </a:t>
            </a: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wyrażone w art. 4 ust. 2 </a:t>
            </a:r>
            <a:endParaRPr lang="pl-PL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</a:t>
            </a: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istotne znaczenie </a:t>
            </a:r>
            <a:r>
              <a:rPr lang="pl-P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prawie podatkowym: </a:t>
            </a:r>
          </a:p>
          <a:p>
            <a:endParaRPr lang="pl-PL" sz="1000" dirty="0" smtClean="0"/>
          </a:p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pl-PL" sz="2200" b="1" dirty="0" smtClean="0"/>
              <a:t>Koszty </a:t>
            </a:r>
            <a:r>
              <a:rPr lang="pl-PL" sz="2200" b="1" dirty="0"/>
              <a:t>prowadzenia działalności </a:t>
            </a:r>
            <a:r>
              <a:rPr lang="pl-PL" sz="2200" b="1" dirty="0" smtClean="0"/>
              <a:t>kulturalnej </a:t>
            </a:r>
            <a:r>
              <a:rPr lang="pl-PL" sz="2200" dirty="0" smtClean="0"/>
              <a:t>(w </a:t>
            </a:r>
            <a:r>
              <a:rPr lang="pl-PL" sz="2200" dirty="0"/>
              <a:t>tym </a:t>
            </a:r>
            <a:r>
              <a:rPr lang="pl-PL" sz="2200" dirty="0" smtClean="0"/>
              <a:t>wynagrodzenia dla </a:t>
            </a:r>
            <a:r>
              <a:rPr lang="pl-PL" sz="2200" dirty="0" smtClean="0"/>
              <a:t>pracowników</a:t>
            </a:r>
            <a:r>
              <a:rPr lang="pl-PL" sz="2200" dirty="0"/>
              <a:t>, </a:t>
            </a:r>
            <a:r>
              <a:rPr lang="pl-PL" sz="2200" dirty="0" smtClean="0"/>
              <a:t>składka </a:t>
            </a:r>
            <a:r>
              <a:rPr lang="pl-PL" sz="2200" dirty="0"/>
              <a:t>na ubezpieczenie społeczne, i inne wydatki z </a:t>
            </a:r>
            <a:r>
              <a:rPr lang="pl-PL" sz="2200" dirty="0" smtClean="0"/>
              <a:t>tytułu zatrudnienia) </a:t>
            </a:r>
            <a:r>
              <a:rPr lang="pl-PL" sz="2200" b="1" dirty="0" smtClean="0"/>
              <a:t>obciążają </a:t>
            </a:r>
            <a:r>
              <a:rPr lang="pl-PL" sz="2200" b="1" dirty="0"/>
              <a:t>koszty działalności podstawowej</a:t>
            </a:r>
            <a:r>
              <a:rPr lang="pl-PL" sz="2200" dirty="0"/>
              <a:t>. </a:t>
            </a:r>
            <a:endParaRPr lang="pl-PL" sz="2200" dirty="0" smtClean="0"/>
          </a:p>
          <a:p>
            <a:endParaRPr lang="pl-PL" sz="2200" dirty="0" smtClean="0"/>
          </a:p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pl-PL" sz="2200" dirty="0" smtClean="0"/>
              <a:t> </a:t>
            </a:r>
            <a:r>
              <a:rPr lang="pl-PL" sz="2200" b="1" dirty="0" smtClean="0"/>
              <a:t>Koszty działalności podstawowej</a:t>
            </a:r>
            <a:r>
              <a:rPr lang="pl-PL" sz="2200" dirty="0" smtClean="0"/>
              <a:t>, o której mowa w art. 4 u. 2 </a:t>
            </a:r>
            <a:r>
              <a:rPr lang="pl-PL" sz="2200" b="1" dirty="0" smtClean="0"/>
              <a:t>nie </a:t>
            </a:r>
            <a:r>
              <a:rPr lang="pl-PL" sz="2200" b="1" dirty="0"/>
              <a:t>są tym samym, co </a:t>
            </a:r>
            <a:r>
              <a:rPr lang="pl-PL" sz="2200" b="1" dirty="0" smtClean="0"/>
              <a:t>koszty uzyskania </a:t>
            </a:r>
            <a:r>
              <a:rPr lang="pl-PL" sz="2200" b="1" dirty="0"/>
              <a:t>przychodu </a:t>
            </a:r>
            <a:r>
              <a:rPr lang="pl-PL" sz="2200" dirty="0"/>
              <a:t>w rozumieniu art. 15 ust. 1 </a:t>
            </a:r>
            <a:r>
              <a:rPr lang="pl-PL" sz="2200" dirty="0" err="1" smtClean="0"/>
              <a:t>u.pdop</a:t>
            </a:r>
            <a:r>
              <a:rPr lang="pl-PL" sz="2200" dirty="0" smtClean="0"/>
              <a:t>.</a:t>
            </a:r>
            <a:endParaRPr lang="pl-PL" sz="2200" dirty="0"/>
          </a:p>
          <a:p>
            <a:r>
              <a:rPr lang="pl-PL" sz="2200" dirty="0" smtClean="0"/>
              <a:t>(wyrok NSA z </a:t>
            </a:r>
            <a:r>
              <a:rPr lang="pl-PL" sz="2200" dirty="0"/>
              <a:t>8.8.1997 </a:t>
            </a:r>
            <a:r>
              <a:rPr lang="pl-PL" sz="2200" dirty="0" smtClean="0"/>
              <a:t>r., I </a:t>
            </a:r>
            <a:r>
              <a:rPr lang="pl-PL" sz="2200" dirty="0"/>
              <a:t>SA/Po </a:t>
            </a:r>
            <a:r>
              <a:rPr lang="pl-PL" sz="2200" dirty="0" smtClean="0"/>
              <a:t>242/97), </a:t>
            </a:r>
          </a:p>
          <a:p>
            <a:endParaRPr lang="pl-PL" sz="1000" dirty="0" smtClean="0"/>
          </a:p>
          <a:p>
            <a:endParaRPr lang="pl-PL" dirty="0" smtClean="0"/>
          </a:p>
          <a:p>
            <a:r>
              <a:rPr lang="pl-PL" dirty="0" err="1" smtClean="0"/>
              <a:t>u.vat</a:t>
            </a:r>
            <a:r>
              <a:rPr lang="pl-PL" dirty="0" smtClean="0"/>
              <a:t> – ustawa o podatku od towarów i usług</a:t>
            </a:r>
          </a:p>
          <a:p>
            <a:r>
              <a:rPr lang="pl-PL" dirty="0" err="1" smtClean="0"/>
              <a:t>u.pdop</a:t>
            </a:r>
            <a:r>
              <a:rPr lang="pl-PL" dirty="0" smtClean="0"/>
              <a:t> – ustawa o podatku </a:t>
            </a:r>
            <a:r>
              <a:rPr lang="pl-PL" dirty="0" smtClean="0"/>
              <a:t>dochodowym od </a:t>
            </a:r>
            <a:r>
              <a:rPr lang="pl-PL" dirty="0" smtClean="0"/>
              <a:t>osób prawnych</a:t>
            </a:r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30495" y="188640"/>
            <a:ext cx="8229600" cy="576064"/>
          </a:xfrm>
          <a:prstGeom prst="rect">
            <a:avLst/>
          </a:prstGeom>
          <a:ln>
            <a:solidFill>
              <a:srgbClr val="CC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</a:p>
        </p:txBody>
      </p:sp>
      <p:sp>
        <p:nvSpPr>
          <p:cNvPr id="8" name="Prostokąt 7"/>
          <p:cNvSpPr/>
          <p:nvPr/>
        </p:nvSpPr>
        <p:spPr>
          <a:xfrm>
            <a:off x="298149" y="776441"/>
            <a:ext cx="856292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FORMY DZIAŁALNOŚCI PODMIOTÓW, DLA KTÓRYCH DZIAŁALNOŚĆ KULTURALNA NIE JEST PODSTAWOWYM CELEM STATUTOWYM (art. 4) – KWESTIE FINANSOWE </a:t>
            </a:r>
            <a:endParaRPr lang="pl-PL" sz="2800" b="1" cap="none" spc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79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2202933"/>
            <a:ext cx="9144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Zastrzeżenie </a:t>
            </a: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wyrażone w art. 4 ust. 2 </a:t>
            </a:r>
            <a:endParaRPr lang="pl-PL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</a:t>
            </a: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istotne znaczenie </a:t>
            </a:r>
            <a:r>
              <a:rPr lang="pl-P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prawie podatkowym: </a:t>
            </a:r>
          </a:p>
          <a:p>
            <a:endParaRPr lang="pl-PL" sz="1000" dirty="0" smtClean="0"/>
          </a:p>
          <a:p>
            <a:endParaRPr lang="pl-PL" sz="1000" dirty="0" smtClean="0"/>
          </a:p>
          <a:p>
            <a:r>
              <a:rPr lang="pl-PL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l-PL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l-PL" sz="2000" dirty="0" smtClean="0"/>
              <a:t>Jeżeli </a:t>
            </a:r>
            <a:r>
              <a:rPr lang="pl-PL" sz="2000" dirty="0"/>
              <a:t>jednym z </a:t>
            </a:r>
            <a:r>
              <a:rPr lang="pl-PL" sz="2000" b="1" dirty="0"/>
              <a:t>celów </a:t>
            </a:r>
            <a:r>
              <a:rPr lang="pl-PL" sz="2000" b="1" dirty="0" err="1"/>
              <a:t>niepodstawowych</a:t>
            </a:r>
            <a:r>
              <a:rPr lang="pl-PL" sz="2000" b="1" dirty="0"/>
              <a:t> określonych w </a:t>
            </a:r>
            <a:r>
              <a:rPr lang="pl-PL" sz="2000" b="1" dirty="0" smtClean="0"/>
              <a:t>statucie </a:t>
            </a:r>
            <a:r>
              <a:rPr lang="pl-PL" sz="2000" dirty="0" smtClean="0"/>
              <a:t>osoby </a:t>
            </a:r>
            <a:r>
              <a:rPr lang="pl-PL" sz="2000" dirty="0"/>
              <a:t>prawnej </a:t>
            </a:r>
            <a:endParaRPr lang="pl-PL" sz="2000" dirty="0" smtClean="0"/>
          </a:p>
          <a:p>
            <a:r>
              <a:rPr lang="pl-PL" sz="2000" dirty="0" smtClean="0"/>
              <a:t>jest </a:t>
            </a:r>
            <a:r>
              <a:rPr lang="pl-PL" sz="2000" b="1" dirty="0"/>
              <a:t>działalność </a:t>
            </a:r>
            <a:r>
              <a:rPr lang="pl-PL" sz="2000" b="1" dirty="0" smtClean="0"/>
              <a:t>kulturalna </a:t>
            </a:r>
            <a:r>
              <a:rPr lang="pl-PL" sz="2000" dirty="0" smtClean="0"/>
              <a:t>prowadzona </a:t>
            </a:r>
            <a:r>
              <a:rPr lang="pl-PL" sz="2000" dirty="0"/>
              <a:t>w formie określonej w art. 4 ust. </a:t>
            </a:r>
            <a:r>
              <a:rPr lang="pl-PL" sz="2000" dirty="0" smtClean="0"/>
              <a:t>1, </a:t>
            </a:r>
            <a:r>
              <a:rPr lang="pl-PL" sz="2000" dirty="0"/>
              <a:t>to </a:t>
            </a:r>
            <a:r>
              <a:rPr lang="pl-PL" sz="2000" b="1" dirty="0" smtClean="0"/>
              <a:t>dochody</a:t>
            </a:r>
            <a:endParaRPr lang="pl-PL" sz="2000" b="1" dirty="0"/>
          </a:p>
          <a:p>
            <a:r>
              <a:rPr lang="pl-PL" sz="2000" dirty="0"/>
              <a:t>tej osoby w części przeznaczonej bezpośrednio na ów cel </a:t>
            </a:r>
            <a:r>
              <a:rPr lang="pl-PL" sz="2000" b="1" dirty="0"/>
              <a:t>są zwolnione od podatku</a:t>
            </a:r>
            <a:r>
              <a:rPr lang="pl-PL" sz="2000" dirty="0"/>
              <a:t>,</a:t>
            </a:r>
          </a:p>
          <a:p>
            <a:r>
              <a:rPr lang="pl-PL" sz="2000" dirty="0"/>
              <a:t>stosownie do art. 17 ust. 1 pkt 4 </a:t>
            </a:r>
            <a:r>
              <a:rPr lang="pl-PL" sz="2000" dirty="0" err="1" smtClean="0"/>
              <a:t>u.pdop</a:t>
            </a:r>
            <a:r>
              <a:rPr lang="pl-PL" sz="2000" dirty="0" smtClean="0"/>
              <a:t>.</a:t>
            </a:r>
            <a:endParaRPr lang="pl-PL" sz="2000" dirty="0"/>
          </a:p>
          <a:p>
            <a:endParaRPr lang="pl-PL" sz="2000" dirty="0" smtClean="0"/>
          </a:p>
          <a:p>
            <a:r>
              <a:rPr lang="pl-PL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pl-PL" sz="2000" dirty="0" smtClean="0"/>
              <a:t>Instytucje</a:t>
            </a:r>
            <a:r>
              <a:rPr lang="pl-PL" sz="2000" dirty="0"/>
              <a:t>, dla których celem podstawowym nie jest prowadzenie działalności kulturalnej</a:t>
            </a:r>
            <a:r>
              <a:rPr lang="pl-PL" sz="2000" dirty="0" smtClean="0"/>
              <a:t>, nawet </a:t>
            </a:r>
            <a:r>
              <a:rPr lang="pl-PL" sz="2000" dirty="0"/>
              <a:t>jeśli taką prowadzą, </a:t>
            </a:r>
            <a:r>
              <a:rPr lang="pl-PL" sz="2000" b="1" dirty="0"/>
              <a:t>nie są instytucjami o charakterze kulturalnym </a:t>
            </a:r>
            <a:r>
              <a:rPr lang="pl-PL" sz="2000" dirty="0"/>
              <a:t>w </a:t>
            </a:r>
            <a:r>
              <a:rPr lang="pl-PL" sz="2000" dirty="0" smtClean="0"/>
              <a:t>rozumieniu art</a:t>
            </a:r>
            <a:r>
              <a:rPr lang="pl-PL" sz="2000" dirty="0"/>
              <a:t>. 43 ust. 1 pkt 33 lit. a </a:t>
            </a:r>
            <a:r>
              <a:rPr lang="pl-PL" sz="2000" b="1" dirty="0" err="1" smtClean="0"/>
              <a:t>u.vat</a:t>
            </a:r>
            <a:r>
              <a:rPr lang="pl-PL" sz="2000" dirty="0" smtClean="0"/>
              <a:t> (wyr</a:t>
            </a:r>
            <a:r>
              <a:rPr lang="pl-PL" sz="2000" dirty="0"/>
              <a:t>. WSA w Warszawie z 11.7.2012 r</a:t>
            </a:r>
            <a:r>
              <a:rPr lang="pl-PL" sz="2000" dirty="0" smtClean="0"/>
              <a:t>., III </a:t>
            </a:r>
            <a:r>
              <a:rPr lang="pl-PL" sz="2000" dirty="0"/>
              <a:t>SA/</a:t>
            </a:r>
            <a:r>
              <a:rPr lang="pl-PL" sz="2000" dirty="0" err="1"/>
              <a:t>Wa</a:t>
            </a:r>
            <a:r>
              <a:rPr lang="pl-PL" sz="2000" dirty="0"/>
              <a:t> </a:t>
            </a:r>
            <a:r>
              <a:rPr lang="pl-PL" sz="2000" dirty="0" smtClean="0"/>
              <a:t>2797/11).</a:t>
            </a:r>
          </a:p>
          <a:p>
            <a:endParaRPr lang="pl-PL" dirty="0" smtClean="0"/>
          </a:p>
          <a:p>
            <a:r>
              <a:rPr lang="pl-PL" dirty="0" err="1" smtClean="0"/>
              <a:t>u.vat</a:t>
            </a:r>
            <a:r>
              <a:rPr lang="pl-PL" dirty="0" smtClean="0"/>
              <a:t> – ustawa o podatku od towarów i usług</a:t>
            </a:r>
          </a:p>
          <a:p>
            <a:r>
              <a:rPr lang="pl-PL" dirty="0" err="1" smtClean="0"/>
              <a:t>u.pdop</a:t>
            </a:r>
            <a:r>
              <a:rPr lang="pl-PL" dirty="0" smtClean="0"/>
              <a:t> – ustawa o podatku </a:t>
            </a:r>
            <a:r>
              <a:rPr lang="pl-PL" dirty="0" smtClean="0"/>
              <a:t>dochodowym od </a:t>
            </a:r>
            <a:r>
              <a:rPr lang="pl-PL" dirty="0" smtClean="0"/>
              <a:t>osób prawnych</a:t>
            </a:r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30495" y="188640"/>
            <a:ext cx="8229600" cy="576064"/>
          </a:xfrm>
          <a:prstGeom prst="rect">
            <a:avLst/>
          </a:prstGeom>
          <a:ln>
            <a:solidFill>
              <a:srgbClr val="CC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</a:p>
        </p:txBody>
      </p:sp>
      <p:sp>
        <p:nvSpPr>
          <p:cNvPr id="8" name="Prostokąt 7"/>
          <p:cNvSpPr/>
          <p:nvPr/>
        </p:nvSpPr>
        <p:spPr>
          <a:xfrm>
            <a:off x="298149" y="776441"/>
            <a:ext cx="856292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FORMY DZIAŁALNOŚCI PODMIOTÓW, DLA KTÓRYCH DZIAŁALNOŚĆ KULTURALNA NIE JEST PODSTAWOWYM CELEM STATUTOWYM (art. 4) – KWESTIE FINANSOWE </a:t>
            </a:r>
            <a:endParaRPr lang="pl-PL" sz="2800" b="1" cap="none" spc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9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7422" y="1844824"/>
            <a:ext cx="872185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200" dirty="0" smtClean="0"/>
          </a:p>
          <a:p>
            <a:r>
              <a:rPr lang="pl-PL" sz="2200" b="1" dirty="0" smtClean="0"/>
              <a:t>Nie ma obowiązku </a:t>
            </a:r>
            <a:r>
              <a:rPr lang="pl-PL" sz="2200" b="1" dirty="0"/>
              <a:t>ograniczania pojęcia działalności kulturalnej tylko </a:t>
            </a:r>
            <a:endParaRPr lang="pl-PL" sz="2200" b="1" dirty="0" smtClean="0"/>
          </a:p>
          <a:p>
            <a:r>
              <a:rPr lang="pl-PL" sz="2200" b="1" dirty="0" smtClean="0"/>
              <a:t>do </a:t>
            </a:r>
            <a:r>
              <a:rPr lang="pl-PL" sz="2200" b="1" dirty="0"/>
              <a:t>tej </a:t>
            </a:r>
            <a:r>
              <a:rPr lang="pl-PL" sz="2200" b="1" dirty="0" smtClean="0"/>
              <a:t>prowadzonej w </a:t>
            </a:r>
            <a:r>
              <a:rPr lang="pl-PL" sz="2200" b="1" dirty="0"/>
              <a:t>formach wymienionych w art. </a:t>
            </a:r>
            <a:r>
              <a:rPr lang="pl-PL" sz="2200" b="1" dirty="0" smtClean="0"/>
              <a:t>2.</a:t>
            </a:r>
          </a:p>
          <a:p>
            <a:endParaRPr lang="pl-PL" sz="2200" dirty="0" smtClean="0"/>
          </a:p>
          <a:p>
            <a:r>
              <a:rPr lang="pl-PL" sz="2200" dirty="0" smtClean="0"/>
              <a:t>wyr</a:t>
            </a:r>
            <a:r>
              <a:rPr lang="pl-PL" sz="2200" dirty="0"/>
              <a:t>. NSA z 17.5.2011 r</a:t>
            </a:r>
            <a:r>
              <a:rPr lang="pl-PL" sz="2200" dirty="0" smtClean="0"/>
              <a:t>., II </a:t>
            </a:r>
            <a:r>
              <a:rPr lang="pl-PL" sz="2200" dirty="0"/>
              <a:t>OSK </a:t>
            </a:r>
            <a:r>
              <a:rPr lang="pl-PL" sz="2200" dirty="0" smtClean="0"/>
              <a:t>378/11</a:t>
            </a:r>
          </a:p>
          <a:p>
            <a:r>
              <a:rPr lang="pl-PL" sz="2200" dirty="0" smtClean="0"/>
              <a:t>wyr</a:t>
            </a:r>
            <a:r>
              <a:rPr lang="pl-PL" sz="2200" dirty="0"/>
              <a:t>. NSA z 14.5.2015 r., I FSK </a:t>
            </a:r>
            <a:r>
              <a:rPr lang="pl-PL" sz="2200" dirty="0" smtClean="0"/>
              <a:t>318/14</a:t>
            </a:r>
          </a:p>
          <a:p>
            <a:endParaRPr lang="pl-PL" sz="2200" dirty="0" smtClean="0"/>
          </a:p>
          <a:p>
            <a:r>
              <a:rPr lang="pl-PL" sz="2100" b="1" dirty="0" smtClean="0"/>
              <a:t>Powstawanie</a:t>
            </a:r>
            <a:r>
              <a:rPr lang="pl-PL" sz="2100" dirty="0" smtClean="0"/>
              <a:t> nowych </a:t>
            </a:r>
            <a:r>
              <a:rPr lang="pl-PL" sz="2100" dirty="0"/>
              <a:t>form działalności kulturalnej i </a:t>
            </a:r>
            <a:r>
              <a:rPr lang="pl-PL" sz="2100" b="1" dirty="0"/>
              <a:t>zanik</a:t>
            </a:r>
            <a:r>
              <a:rPr lang="pl-PL" sz="2100" dirty="0"/>
              <a:t> dotychczasowych związany jest z </a:t>
            </a:r>
            <a:r>
              <a:rPr lang="pl-PL" sz="2100" dirty="0" smtClean="0"/>
              <a:t>naturalnym rozwojem </a:t>
            </a:r>
            <a:r>
              <a:rPr lang="pl-PL" sz="2100" dirty="0"/>
              <a:t>społecznym i technologicznym. </a:t>
            </a:r>
            <a:endParaRPr lang="pl-PL" sz="2100" dirty="0" smtClean="0"/>
          </a:p>
          <a:p>
            <a:endParaRPr lang="pl-PL" sz="2100" dirty="0"/>
          </a:p>
          <a:p>
            <a:r>
              <a:rPr lang="pl-PL" sz="2100" dirty="0" smtClean="0"/>
              <a:t>Trudno </a:t>
            </a:r>
            <a:r>
              <a:rPr lang="pl-PL" sz="2100" dirty="0"/>
              <a:t>jednak przyjąć – za </a:t>
            </a:r>
            <a:r>
              <a:rPr lang="pl-PL" sz="2100" dirty="0" smtClean="0"/>
              <a:t>przywołanym wyżej </a:t>
            </a:r>
            <a:r>
              <a:rPr lang="pl-PL" sz="2100" dirty="0"/>
              <a:t>orzeczeniem – że do form organizacyjnych działalności kulturalnej można </a:t>
            </a:r>
            <a:r>
              <a:rPr lang="pl-PL" sz="2100" dirty="0" smtClean="0"/>
              <a:t>zaliczyć jednorazową </a:t>
            </a:r>
            <a:r>
              <a:rPr lang="pl-PL" sz="2100" dirty="0"/>
              <a:t>imprezę kulturalną, np. </a:t>
            </a:r>
            <a:r>
              <a:rPr lang="pl-PL" sz="2100" b="1" dirty="0"/>
              <a:t>dożynki</a:t>
            </a:r>
            <a:r>
              <a:rPr lang="pl-PL" sz="2100" dirty="0"/>
              <a:t>. </a:t>
            </a:r>
            <a:endParaRPr lang="pl-PL" sz="2100" dirty="0" smtClean="0"/>
          </a:p>
          <a:p>
            <a:r>
              <a:rPr lang="pl-PL" sz="2100" dirty="0" smtClean="0"/>
              <a:t>Wydaje </a:t>
            </a:r>
            <a:r>
              <a:rPr lang="pl-PL" sz="2100" dirty="0"/>
              <a:t>się bowiem – biorąc pod </a:t>
            </a:r>
            <a:r>
              <a:rPr lang="pl-PL" sz="2100" dirty="0" smtClean="0"/>
              <a:t>uwagę treść </a:t>
            </a:r>
            <a:r>
              <a:rPr lang="pl-PL" sz="2100" dirty="0"/>
              <a:t>katalogu zamieszczonego </a:t>
            </a:r>
            <a:endParaRPr lang="pl-PL" sz="2100" dirty="0" smtClean="0"/>
          </a:p>
          <a:p>
            <a:r>
              <a:rPr lang="pl-PL" sz="2100" dirty="0" smtClean="0"/>
              <a:t>w </a:t>
            </a:r>
            <a:r>
              <a:rPr lang="pl-PL" sz="2100" dirty="0"/>
              <a:t>art. </a:t>
            </a:r>
            <a:r>
              <a:rPr lang="pl-PL" sz="2100" dirty="0" smtClean="0"/>
              <a:t>2 – </a:t>
            </a:r>
            <a:r>
              <a:rPr lang="pl-PL" sz="2100" dirty="0"/>
              <a:t>że kategoria ta obejmuje </a:t>
            </a:r>
            <a:r>
              <a:rPr lang="pl-PL" sz="2100" dirty="0" smtClean="0"/>
              <a:t>jedynie takie typy (stałe i ciągle działające)</a:t>
            </a:r>
            <a:endParaRPr lang="pl-PL" sz="2100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64811" y="188640"/>
            <a:ext cx="8229600" cy="576064"/>
          </a:xfrm>
          <a:prstGeom prst="rect">
            <a:avLst/>
          </a:prstGeom>
          <a:ln>
            <a:solidFill>
              <a:srgbClr val="CC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</a:p>
        </p:txBody>
      </p:sp>
      <p:sp>
        <p:nvSpPr>
          <p:cNvPr id="6" name="Prostokąt 5"/>
          <p:cNvSpPr/>
          <p:nvPr/>
        </p:nvSpPr>
        <p:spPr>
          <a:xfrm>
            <a:off x="197422" y="764704"/>
            <a:ext cx="872185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FORMY DZIAŁALNOŚCI KULTURALNEJ</a:t>
            </a:r>
          </a:p>
          <a:p>
            <a:pPr algn="ctr"/>
            <a:r>
              <a:rPr lang="pl-PL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PODSUMOWANIE</a:t>
            </a:r>
            <a:endParaRPr lang="pl-PL" sz="28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2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>
            <a:solidFill>
              <a:srgbClr val="CC0000"/>
            </a:solidFill>
          </a:ln>
        </p:spPr>
        <p:txBody>
          <a:bodyPr>
            <a:norm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800" dirty="0" smtClean="0"/>
          </a:p>
          <a:p>
            <a:r>
              <a:rPr lang="pl-PL" sz="2800" dirty="0" smtClean="0"/>
              <a:t>Wprowadzenie – podmioty i formy</a:t>
            </a:r>
          </a:p>
          <a:p>
            <a:r>
              <a:rPr lang="pl-PL" sz="2800" dirty="0" smtClean="0"/>
              <a:t>Formy organizacyjne działalności kulturalnej (art. 2)</a:t>
            </a:r>
          </a:p>
          <a:p>
            <a:r>
              <a:rPr lang="pl-PL" sz="2800" dirty="0" smtClean="0"/>
              <a:t>Formy pozaustawowe działalności kulturalnej</a:t>
            </a:r>
          </a:p>
          <a:p>
            <a:r>
              <a:rPr lang="pl-PL" sz="2800" dirty="0" smtClean="0"/>
              <a:t>Podmioty uprawnione do prowadzenia </a:t>
            </a:r>
            <a:r>
              <a:rPr lang="pl-PL" sz="2800" dirty="0" err="1" smtClean="0"/>
              <a:t>d.k</a:t>
            </a:r>
            <a:r>
              <a:rPr lang="pl-PL" sz="2800" dirty="0" smtClean="0"/>
              <a:t>.</a:t>
            </a:r>
          </a:p>
          <a:p>
            <a:r>
              <a:rPr lang="pl-PL" sz="2800" dirty="0" smtClean="0"/>
              <a:t>Wolontariat, pożytek publiczny, działalność gospodarcza a działalność kulturalna</a:t>
            </a:r>
          </a:p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8261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98149" y="1090191"/>
            <a:ext cx="85629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none" spc="0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PODMIOTY UPRAWNIONE DO PROWADZENIA DZIAŁALNOŚCI KULTURALNEJ – art. 3 u. 1</a:t>
            </a:r>
            <a:endParaRPr lang="pl-PL" sz="3200" b="1" cap="none" spc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64811" y="2708920"/>
            <a:ext cx="822959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PODZIAŁ GENERALNY</a:t>
            </a:r>
          </a:p>
          <a:p>
            <a:endParaRPr lang="pl-PL" sz="2200" dirty="0" smtClean="0"/>
          </a:p>
          <a:p>
            <a:r>
              <a:rPr lang="pl-PL" sz="2200" dirty="0" smtClean="0"/>
              <a:t>Podmioty, które </a:t>
            </a:r>
            <a:r>
              <a:rPr lang="pl-PL" sz="2200" dirty="0"/>
              <a:t>mogą prowadzić </a:t>
            </a:r>
            <a:r>
              <a:rPr lang="pl-PL" sz="2200" dirty="0" smtClean="0"/>
              <a:t>działalność kulturalną: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rgbClr val="CC0000"/>
                </a:solidFill>
              </a:rPr>
              <a:t>osoby prawne,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rgbClr val="CC0000"/>
                </a:solidFill>
              </a:rPr>
              <a:t>osoby fizyczne,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rgbClr val="CC0000"/>
                </a:solidFill>
              </a:rPr>
              <a:t>jednostki organizacyjne nieposiadające </a:t>
            </a:r>
            <a:r>
              <a:rPr lang="pl-PL" sz="2200" b="1" dirty="0">
                <a:solidFill>
                  <a:srgbClr val="CC0000"/>
                </a:solidFill>
              </a:rPr>
              <a:t>osobowości prawnej</a:t>
            </a:r>
            <a:r>
              <a:rPr lang="pl-PL" sz="2200" dirty="0"/>
              <a:t>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64811" y="188640"/>
            <a:ext cx="8229600" cy="576064"/>
          </a:xfrm>
          <a:prstGeom prst="rect">
            <a:avLst/>
          </a:prstGeom>
          <a:ln>
            <a:solidFill>
              <a:srgbClr val="CC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</a:p>
        </p:txBody>
      </p:sp>
    </p:spTree>
    <p:extLst>
      <p:ext uri="{BB962C8B-B14F-4D97-AF65-F5344CB8AC3E}">
        <p14:creationId xmlns:p14="http://schemas.microsoft.com/office/powerpoint/2010/main" val="8499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98149" y="764704"/>
            <a:ext cx="85629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none" spc="0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PODMIOTY UPRAWNIONE DO PROWADZENIA DZIAŁALNOŚCI KULTURALNEJ – art. 3 u. 2</a:t>
            </a:r>
            <a:endParaRPr lang="pl-PL" sz="3200" b="1" cap="none" spc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4812" y="2132856"/>
            <a:ext cx="83962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Działalność </a:t>
            </a:r>
            <a:r>
              <a:rPr lang="pl-PL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kulturalna a działalność gospodarcza</a:t>
            </a:r>
          </a:p>
          <a:p>
            <a:endParaRPr lang="pl-PL" sz="2200" dirty="0" smtClean="0"/>
          </a:p>
          <a:p>
            <a:r>
              <a:rPr lang="pl-PL" sz="2200" dirty="0" smtClean="0"/>
              <a:t>Działalność </a:t>
            </a:r>
            <a:r>
              <a:rPr lang="pl-PL" sz="2200" dirty="0"/>
              <a:t>polegająca na tworzeniu, upowszechnianiu i ochronie kultury, w </a:t>
            </a:r>
            <a:r>
              <a:rPr lang="pl-PL" sz="2200" dirty="0" smtClean="0"/>
              <a:t>rozumieniu ustawy, </a:t>
            </a:r>
            <a:r>
              <a:rPr lang="pl-PL" sz="2200" b="1" dirty="0"/>
              <a:t>nie stanowi działalności gospodarczej</a:t>
            </a:r>
            <a:r>
              <a:rPr lang="pl-PL" sz="2200" dirty="0"/>
              <a:t>, </a:t>
            </a:r>
            <a:endParaRPr lang="pl-PL" sz="2200" dirty="0" smtClean="0"/>
          </a:p>
          <a:p>
            <a:r>
              <a:rPr lang="pl-PL" sz="2200" dirty="0" smtClean="0"/>
              <a:t>o </a:t>
            </a:r>
            <a:r>
              <a:rPr lang="pl-PL" sz="2200" dirty="0"/>
              <a:t>której mowa w art. </a:t>
            </a:r>
            <a:r>
              <a:rPr lang="pl-PL" sz="2200" dirty="0" smtClean="0"/>
              <a:t>2 ustawy o swobodzie działalności gospodarczej.</a:t>
            </a:r>
          </a:p>
          <a:p>
            <a:endParaRPr lang="pl-PL" sz="2200" dirty="0"/>
          </a:p>
          <a:p>
            <a:r>
              <a:rPr lang="pl-PL" sz="2200" dirty="0" smtClean="0"/>
              <a:t>Nie </a:t>
            </a:r>
            <a:r>
              <a:rPr lang="pl-PL" sz="2200" dirty="0"/>
              <a:t>oznacza to jednak, że nie </a:t>
            </a:r>
            <a:r>
              <a:rPr lang="pl-PL" sz="2200" b="1" dirty="0"/>
              <a:t>może ona mieć zarobkowego charakteru</a:t>
            </a:r>
            <a:r>
              <a:rPr lang="pl-PL" sz="2200" dirty="0"/>
              <a:t>.</a:t>
            </a:r>
          </a:p>
          <a:p>
            <a:endParaRPr lang="pl-PL" sz="2200" dirty="0" smtClean="0"/>
          </a:p>
          <a:p>
            <a:r>
              <a:rPr lang="pl-PL" sz="2200" dirty="0" smtClean="0"/>
              <a:t>Sformułowanie </a:t>
            </a:r>
            <a:r>
              <a:rPr lang="pl-PL" sz="2200" dirty="0"/>
              <a:t>to ma jedynie taką konsekwencję, że wyłączone zostały w </a:t>
            </a:r>
            <a:r>
              <a:rPr lang="pl-PL" sz="2200" dirty="0" smtClean="0"/>
              <a:t>stosunku do </a:t>
            </a:r>
            <a:r>
              <a:rPr lang="pl-PL" sz="2200" dirty="0"/>
              <a:t>podmiotów prowadzących działalność kulturalną – w zakresie wynikającym z art. </a:t>
            </a:r>
            <a:r>
              <a:rPr lang="pl-PL" sz="2200" dirty="0" smtClean="0"/>
              <a:t>3 u. </a:t>
            </a:r>
            <a:r>
              <a:rPr lang="pl-PL" sz="2200" dirty="0"/>
              <a:t>3 </a:t>
            </a:r>
            <a:r>
              <a:rPr lang="pl-PL" sz="2200" dirty="0" smtClean="0"/>
              <a:t>ustawy </a:t>
            </a:r>
            <a:r>
              <a:rPr lang="pl-PL" sz="2200" dirty="0"/>
              <a:t>– prawne skutki prowadzenia działalności gospodarczej.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64811" y="188640"/>
            <a:ext cx="8229600" cy="576064"/>
          </a:xfrm>
          <a:prstGeom prst="rect">
            <a:avLst/>
          </a:prstGeom>
          <a:ln>
            <a:solidFill>
              <a:srgbClr val="CC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</a:p>
        </p:txBody>
      </p:sp>
    </p:spTree>
    <p:extLst>
      <p:ext uri="{BB962C8B-B14F-4D97-AF65-F5344CB8AC3E}">
        <p14:creationId xmlns:p14="http://schemas.microsoft.com/office/powerpoint/2010/main" val="41028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98149" y="799967"/>
            <a:ext cx="856292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cap="none" spc="0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PODMIOTY UPRAWNIONE DO PROWADZENIA DZIAŁALNOŚCI KULTURALNEJ – art. 3 u. 3</a:t>
            </a:r>
            <a:endParaRPr lang="pl-PL" sz="2800" b="1" cap="none" spc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54620" y="2564904"/>
            <a:ext cx="879205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Działalność </a:t>
            </a:r>
            <a:r>
              <a:rPr lang="pl-PL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kulturalna </a:t>
            </a:r>
            <a:endParaRPr lang="pl-PL" sz="24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l-PL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działalność pożytku </a:t>
            </a:r>
            <a:r>
              <a:rPr lang="pl-PL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publicznego i </a:t>
            </a:r>
            <a:r>
              <a:rPr lang="pl-PL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wolontariat</a:t>
            </a:r>
          </a:p>
          <a:p>
            <a:endParaRPr lang="pl-PL" sz="2200" dirty="0"/>
          </a:p>
          <a:p>
            <a:pPr algn="ctr"/>
            <a:r>
              <a:rPr lang="pl-PL" sz="2200" dirty="0" smtClean="0"/>
              <a:t>Działalność kulturalna </a:t>
            </a:r>
          </a:p>
          <a:p>
            <a:pPr algn="ctr"/>
            <a:r>
              <a:rPr lang="pl-PL" sz="2200" b="1" dirty="0" smtClean="0"/>
              <a:t>może pokrywać </a:t>
            </a:r>
            <a:r>
              <a:rPr lang="pl-PL" sz="2200" b="1" dirty="0"/>
              <a:t>się z działalnością pożytku </a:t>
            </a:r>
            <a:r>
              <a:rPr lang="pl-PL" sz="2200" b="1" dirty="0" smtClean="0"/>
              <a:t>publicznego.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64811" y="188640"/>
            <a:ext cx="8229600" cy="576064"/>
          </a:xfrm>
          <a:prstGeom prst="rect">
            <a:avLst/>
          </a:prstGeom>
          <a:ln>
            <a:solidFill>
              <a:srgbClr val="CC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</a:p>
        </p:txBody>
      </p:sp>
    </p:spTree>
    <p:extLst>
      <p:ext uri="{BB962C8B-B14F-4D97-AF65-F5344CB8AC3E}">
        <p14:creationId xmlns:p14="http://schemas.microsoft.com/office/powerpoint/2010/main" val="818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98149" y="799967"/>
            <a:ext cx="856292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cap="none" spc="0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PODMIOTY UPRAWNIONE DO PROWADZENIA DZIAŁALNOŚCI KULTURALNEJ – art. 3 u. 3</a:t>
            </a:r>
            <a:endParaRPr lang="pl-PL" sz="2800" b="1" cap="none" spc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0" y="1812470"/>
            <a:ext cx="91440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Działalność </a:t>
            </a:r>
            <a:r>
              <a:rPr lang="pl-PL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kulturalna </a:t>
            </a:r>
            <a:endParaRPr lang="pl-PL" sz="24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l-PL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działalność pożytku </a:t>
            </a:r>
            <a:r>
              <a:rPr lang="pl-PL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publicznego i wolontariat </a:t>
            </a:r>
          </a:p>
          <a:p>
            <a:pPr algn="ctr"/>
            <a:r>
              <a:rPr lang="pl-PL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oraz działalność gospodarcza</a:t>
            </a:r>
            <a:endParaRPr lang="pl-PL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200" dirty="0"/>
          </a:p>
          <a:p>
            <a:r>
              <a:rPr lang="pl-PL" sz="2200" dirty="0" smtClean="0"/>
              <a:t>Art. 3 u. 3 </a:t>
            </a:r>
            <a:r>
              <a:rPr lang="pl-PL" sz="2200" b="1" dirty="0" smtClean="0"/>
              <a:t>dookreśla</a:t>
            </a:r>
            <a:r>
              <a:rPr lang="pl-PL" sz="2200" dirty="0" smtClean="0"/>
              <a:t> </a:t>
            </a:r>
            <a:r>
              <a:rPr lang="pl-PL" sz="2200" dirty="0"/>
              <a:t>system prawa </a:t>
            </a:r>
            <a:r>
              <a:rPr lang="pl-PL" sz="2200" dirty="0" smtClean="0"/>
              <a:t>regulujący </a:t>
            </a:r>
            <a:r>
              <a:rPr lang="pl-PL" sz="2200" dirty="0"/>
              <a:t>działalność </a:t>
            </a:r>
            <a:r>
              <a:rPr lang="pl-PL" sz="2200" dirty="0" smtClean="0"/>
              <a:t>w </a:t>
            </a:r>
            <a:r>
              <a:rPr lang="pl-PL" sz="2200" dirty="0"/>
              <a:t>sferze </a:t>
            </a:r>
            <a:r>
              <a:rPr lang="pl-PL" sz="2200" dirty="0" smtClean="0"/>
              <a:t>kulturalnej. </a:t>
            </a:r>
          </a:p>
          <a:p>
            <a:endParaRPr lang="pl-PL" sz="2200" dirty="0" smtClean="0"/>
          </a:p>
          <a:p>
            <a:r>
              <a:rPr lang="pl-PL" sz="2200" dirty="0" smtClean="0"/>
              <a:t>Wskazuje </a:t>
            </a:r>
            <a:r>
              <a:rPr lang="pl-PL" sz="2200" dirty="0"/>
              <a:t>on, </a:t>
            </a:r>
            <a:r>
              <a:rPr lang="pl-PL" sz="2200" dirty="0" smtClean="0"/>
              <a:t>kolejność zastosowania przepisów trzech ustaw.</a:t>
            </a:r>
          </a:p>
          <a:p>
            <a:endParaRPr lang="pl-PL" sz="2200" dirty="0" smtClean="0"/>
          </a:p>
          <a:p>
            <a:r>
              <a:rPr lang="pl-PL" sz="2200" dirty="0" smtClean="0"/>
              <a:t>Do działalności polegającej </a:t>
            </a:r>
            <a:r>
              <a:rPr lang="pl-PL" sz="2200" dirty="0"/>
              <a:t>na tworzeniu, upowszechnianiu i ochronie kultury </a:t>
            </a:r>
            <a:r>
              <a:rPr lang="pl-PL" sz="2200" dirty="0" smtClean="0"/>
              <a:t>należy stosować:</a:t>
            </a:r>
            <a:endParaRPr lang="pl-PL" sz="2200" dirty="0"/>
          </a:p>
          <a:p>
            <a:pPr marL="717550" indent="-457200">
              <a:buFont typeface="+mj-lt"/>
              <a:buAutoNum type="arabicPeriod"/>
            </a:pPr>
            <a:r>
              <a:rPr lang="pl-PL" sz="2100" dirty="0"/>
              <a:t>przepisy </a:t>
            </a:r>
            <a:r>
              <a:rPr lang="pl-PL" sz="2100" dirty="0" smtClean="0"/>
              <a:t>ustawy </a:t>
            </a:r>
          </a:p>
          <a:p>
            <a:pPr marL="717550" indent="-457200">
              <a:buFont typeface="+mj-lt"/>
              <a:buAutoNum type="arabicPeriod"/>
            </a:pPr>
            <a:r>
              <a:rPr lang="pl-PL" sz="2100" dirty="0" smtClean="0"/>
              <a:t>przepisy ustawy o działalności pożytku publicznego i o wolontariacie</a:t>
            </a:r>
          </a:p>
          <a:p>
            <a:pPr marL="717550" indent="-457200">
              <a:buFont typeface="+mj-lt"/>
              <a:buAutoNum type="arabicPeriod"/>
            </a:pPr>
            <a:r>
              <a:rPr lang="pl-PL" sz="2100" dirty="0"/>
              <a:t>p</a:t>
            </a:r>
            <a:r>
              <a:rPr lang="pl-PL" sz="2100" dirty="0" smtClean="0"/>
              <a:t>rzepisu ustawy o swobodzie działalności gospodarczej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64811" y="188640"/>
            <a:ext cx="8229600" cy="576064"/>
          </a:xfrm>
          <a:prstGeom prst="rect">
            <a:avLst/>
          </a:prstGeom>
          <a:ln>
            <a:solidFill>
              <a:srgbClr val="CC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</a:p>
        </p:txBody>
      </p:sp>
    </p:spTree>
    <p:extLst>
      <p:ext uri="{BB962C8B-B14F-4D97-AF65-F5344CB8AC3E}">
        <p14:creationId xmlns:p14="http://schemas.microsoft.com/office/powerpoint/2010/main" val="32048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98149" y="799967"/>
            <a:ext cx="856292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cap="none" spc="0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PODMIOTY UPRAWNIONE DO PROWADZENIA DZIAŁALNOŚCI KULTURALNEJ – art. 3 u. 3</a:t>
            </a:r>
            <a:endParaRPr lang="pl-PL" sz="2800" b="1" cap="none" spc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72430" y="1812470"/>
            <a:ext cx="63437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Działalność </a:t>
            </a:r>
            <a:r>
              <a:rPr lang="pl-PL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kulturalna </a:t>
            </a:r>
            <a:endParaRPr lang="pl-PL" sz="24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charakterze działalności gospodarczej</a:t>
            </a:r>
            <a:endParaRPr lang="pl-PL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200" dirty="0"/>
          </a:p>
          <a:p>
            <a:r>
              <a:rPr lang="pl-PL" sz="2200" dirty="0" smtClean="0"/>
              <a:t>Działalność kulturalna prowadzona </a:t>
            </a:r>
            <a:r>
              <a:rPr lang="pl-PL" sz="2200" dirty="0"/>
              <a:t>przez podmioty inne niż instytucje kultury. </a:t>
            </a:r>
            <a:endParaRPr lang="pl-PL" sz="2200" dirty="0" smtClean="0"/>
          </a:p>
          <a:p>
            <a:endParaRPr lang="pl-PL" sz="1000" dirty="0" smtClean="0"/>
          </a:p>
          <a:p>
            <a:r>
              <a:rPr lang="pl-PL" sz="2200" dirty="0" smtClean="0"/>
              <a:t>Ma materialnie </a:t>
            </a:r>
            <a:r>
              <a:rPr lang="pl-PL" sz="2200" dirty="0"/>
              <a:t>charakter działalności </a:t>
            </a:r>
            <a:r>
              <a:rPr lang="pl-PL" sz="2200" dirty="0" smtClean="0"/>
              <a:t>gospodarczej.</a:t>
            </a:r>
          </a:p>
          <a:p>
            <a:endParaRPr lang="pl-PL" sz="1000" dirty="0"/>
          </a:p>
          <a:p>
            <a:r>
              <a:rPr lang="pl-PL" sz="2200" dirty="0" smtClean="0"/>
              <a:t>Mogą ją ubocznie prowadzić instytucje kultury.*</a:t>
            </a:r>
          </a:p>
          <a:p>
            <a:endParaRPr lang="pl-PL" sz="2200" dirty="0" smtClean="0"/>
          </a:p>
          <a:p>
            <a:r>
              <a:rPr lang="pl-PL" sz="2200" u="sng" dirty="0" smtClean="0"/>
              <a:t>PRZYKŁAD</a:t>
            </a:r>
            <a:r>
              <a:rPr lang="pl-PL" sz="2200" dirty="0" smtClean="0"/>
              <a:t>:</a:t>
            </a:r>
          </a:p>
          <a:p>
            <a:r>
              <a:rPr lang="pl-PL" sz="2200" dirty="0" smtClean="0"/>
              <a:t>działalność wydawnicza </a:t>
            </a:r>
          </a:p>
          <a:p>
            <a:endParaRPr lang="pl-PL" sz="2200" dirty="0" smtClean="0"/>
          </a:p>
          <a:p>
            <a:r>
              <a:rPr lang="pl-PL" dirty="0" smtClean="0"/>
              <a:t>* wówczas </a:t>
            </a:r>
            <a:r>
              <a:rPr lang="pl-PL" dirty="0"/>
              <a:t>nie stosuje się </a:t>
            </a:r>
            <a:r>
              <a:rPr lang="pl-PL" dirty="0" smtClean="0"/>
              <a:t>ustawy o </a:t>
            </a:r>
            <a:r>
              <a:rPr lang="pl-PL" dirty="0" err="1" smtClean="0"/>
              <a:t>s.dz.g</a:t>
            </a:r>
            <a:r>
              <a:rPr lang="pl-PL" dirty="0" smtClean="0"/>
              <a:t>. </a:t>
            </a:r>
            <a:r>
              <a:rPr lang="pl-PL" dirty="0"/>
              <a:t>w zakresie</a:t>
            </a:r>
            <a:r>
              <a:rPr lang="pl-PL" dirty="0" smtClean="0"/>
              <a:t>, w </a:t>
            </a:r>
            <a:r>
              <a:rPr lang="pl-PL" dirty="0"/>
              <a:t>którym odmiennie dane kwestie </a:t>
            </a:r>
            <a:r>
              <a:rPr lang="pl-PL" dirty="0" smtClean="0"/>
              <a:t>reguluje ustawa lub ustawa o wolontariacie.</a:t>
            </a:r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64811" y="188640"/>
            <a:ext cx="8229600" cy="576064"/>
          </a:xfrm>
          <a:prstGeom prst="rect">
            <a:avLst/>
          </a:prstGeom>
          <a:ln>
            <a:solidFill>
              <a:srgbClr val="CC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t="7234" r="57971" b="25137"/>
          <a:stretch/>
        </p:blipFill>
        <p:spPr bwMode="auto">
          <a:xfrm>
            <a:off x="6670079" y="2348880"/>
            <a:ext cx="2473921" cy="292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300911" y="5517232"/>
            <a:ext cx="121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Rafał </a:t>
            </a:r>
            <a:r>
              <a:rPr lang="pl-PL" dirty="0" err="1" smtClean="0"/>
              <a:t>Golat</a:t>
            </a:r>
            <a:endParaRPr lang="pl-PL" dirty="0"/>
          </a:p>
        </p:txBody>
      </p:sp>
      <p:cxnSp>
        <p:nvCxnSpPr>
          <p:cNvPr id="5" name="Łącznik prostoliniowy 4"/>
          <p:cNvCxnSpPr/>
          <p:nvPr/>
        </p:nvCxnSpPr>
        <p:spPr>
          <a:xfrm>
            <a:off x="172430" y="5862805"/>
            <a:ext cx="63437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7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pl-PL" dirty="0"/>
          </a:p>
          <a:p>
            <a:pPr marL="0" indent="0">
              <a:spcBef>
                <a:spcPts val="0"/>
              </a:spcBef>
              <a:buNone/>
            </a:pP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843808" y="3068960"/>
            <a:ext cx="3712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  <a:endParaRPr lang="pl-PL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868144" y="6100818"/>
            <a:ext cx="3141437" cy="646331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Małgorzata Giełda</a:t>
            </a:r>
          </a:p>
          <a:p>
            <a:r>
              <a:rPr lang="pl-PL" dirty="0" smtClean="0"/>
              <a:t>Zakład Nauki Administracji </a:t>
            </a:r>
            <a:r>
              <a:rPr lang="pl-PL" dirty="0" err="1" smtClean="0"/>
              <a:t>UWr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50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1964" y="1988840"/>
            <a:ext cx="7335294" cy="470790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</a:t>
            </a:r>
            <a:r>
              <a:rPr 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400" dirty="0"/>
              <a:t>zajmujące się działalnością kulturalną </a:t>
            </a:r>
            <a:r>
              <a:rPr lang="pl-PL" sz="4400" dirty="0" smtClean="0"/>
              <a:t>w Polsce: </a:t>
            </a:r>
          </a:p>
          <a:p>
            <a:pPr marL="901700">
              <a:lnSpc>
                <a:spcPct val="120000"/>
              </a:lnSpc>
              <a:spcBef>
                <a:spcPts val="0"/>
              </a:spcBef>
            </a:pPr>
            <a:r>
              <a:rPr lang="pl-PL" sz="4400" dirty="0" smtClean="0"/>
              <a:t>instytucje publiczne,</a:t>
            </a:r>
          </a:p>
          <a:p>
            <a:pPr marL="901700">
              <a:lnSpc>
                <a:spcPct val="120000"/>
              </a:lnSpc>
              <a:spcBef>
                <a:spcPts val="0"/>
              </a:spcBef>
            </a:pPr>
            <a:r>
              <a:rPr lang="pl-PL" sz="4400" dirty="0" smtClean="0"/>
              <a:t>organizacje pozarządowe,</a:t>
            </a:r>
          </a:p>
          <a:p>
            <a:pPr marL="901700">
              <a:lnSpc>
                <a:spcPct val="120000"/>
              </a:lnSpc>
              <a:spcBef>
                <a:spcPts val="0"/>
              </a:spcBef>
            </a:pPr>
            <a:r>
              <a:rPr lang="pl-PL" sz="4400" dirty="0" smtClean="0"/>
              <a:t>organizacje prywatne (komercyjne).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4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4400" dirty="0" smtClean="0"/>
              <a:t>W </a:t>
            </a:r>
            <a:r>
              <a:rPr lang="pl-PL" sz="4400" dirty="0"/>
              <a:t>zależności od rodzaju podmiotu zajmującego się </a:t>
            </a:r>
            <a:r>
              <a:rPr lang="pl-PL" sz="4400" dirty="0" smtClean="0"/>
              <a:t>kulturą mają </a:t>
            </a:r>
            <a:r>
              <a:rPr lang="pl-PL" sz="4400" dirty="0"/>
              <a:t>zastosowanie odpowiednie </a:t>
            </a:r>
            <a:r>
              <a:rPr lang="pl-PL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akty prawa</a:t>
            </a:r>
            <a:r>
              <a:rPr lang="pl-PL" sz="4400" dirty="0"/>
              <a:t>, które stanowią podstawę ich działalności.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4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4400" dirty="0" smtClean="0"/>
              <a:t>Integralną </a:t>
            </a:r>
            <a:r>
              <a:rPr lang="pl-PL" sz="4400" dirty="0"/>
              <a:t>częścią instytucji zajmujących się działalnością kulturalną jest </a:t>
            </a:r>
            <a:r>
              <a:rPr lang="pl-PL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</a:t>
            </a:r>
            <a:r>
              <a:rPr lang="pl-PL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szkolnictwa artystycznego</a:t>
            </a:r>
            <a:r>
              <a:rPr lang="pl-PL" sz="4400" dirty="0"/>
              <a:t>.</a:t>
            </a:r>
            <a:endParaRPr lang="pl-PL" sz="4400" dirty="0" smtClean="0"/>
          </a:p>
        </p:txBody>
      </p:sp>
      <p:sp>
        <p:nvSpPr>
          <p:cNvPr id="7" name="Prostokąt 6"/>
          <p:cNvSpPr/>
          <p:nvPr/>
        </p:nvSpPr>
        <p:spPr>
          <a:xfrm>
            <a:off x="3027551" y="1089685"/>
            <a:ext cx="31041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none" spc="0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WPROWADZENIE</a:t>
            </a:r>
            <a:endParaRPr lang="pl-PL" sz="3200" b="1" cap="none" spc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64811" y="188640"/>
            <a:ext cx="8229600" cy="576064"/>
          </a:xfrm>
          <a:prstGeom prst="rect">
            <a:avLst/>
          </a:prstGeom>
          <a:ln>
            <a:solidFill>
              <a:srgbClr val="CC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</a:p>
        </p:txBody>
      </p:sp>
    </p:spTree>
    <p:extLst>
      <p:ext uri="{BB962C8B-B14F-4D97-AF65-F5344CB8AC3E}">
        <p14:creationId xmlns:p14="http://schemas.microsoft.com/office/powerpoint/2010/main" val="27019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4811" y="1988840"/>
            <a:ext cx="8229599" cy="345638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3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</a:t>
            </a:r>
            <a:r>
              <a:rPr lang="pl-PL" sz="3700" dirty="0" smtClean="0"/>
              <a:t>, w jakich prowadzona jest działalność kulturalna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3700" dirty="0" smtClean="0"/>
              <a:t>w Polsce</a:t>
            </a:r>
            <a:r>
              <a:rPr lang="pl-PL" sz="3700" dirty="0"/>
              <a:t> </a:t>
            </a:r>
            <a:r>
              <a:rPr lang="pl-PL" sz="3700" dirty="0" smtClean="0"/>
              <a:t>są rozmaite i nie stanowią katalogu zamkniętego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3700" dirty="0" smtClean="0"/>
              <a:t>w ustawie.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3700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37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3700" dirty="0" smtClean="0"/>
              <a:t>W </a:t>
            </a:r>
            <a:r>
              <a:rPr lang="pl-PL" sz="3700" dirty="0"/>
              <a:t>zależności od </a:t>
            </a:r>
            <a:r>
              <a:rPr lang="pl-PL" sz="3700" dirty="0" smtClean="0"/>
              <a:t>przyjętej formy prowadzenia działalności kulturalnej mają </a:t>
            </a:r>
            <a:r>
              <a:rPr lang="pl-PL" sz="3700" dirty="0"/>
              <a:t>zastosowanie odpowiednie </a:t>
            </a:r>
            <a:r>
              <a:rPr lang="pl-PL" sz="37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akty </a:t>
            </a:r>
            <a:r>
              <a:rPr lang="pl-PL" sz="3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prawa.</a:t>
            </a:r>
            <a:endParaRPr lang="pl-PL" sz="3700" dirty="0"/>
          </a:p>
        </p:txBody>
      </p:sp>
      <p:sp>
        <p:nvSpPr>
          <p:cNvPr id="7" name="Prostokąt 6"/>
          <p:cNvSpPr/>
          <p:nvPr/>
        </p:nvSpPr>
        <p:spPr>
          <a:xfrm>
            <a:off x="3027551" y="1089685"/>
            <a:ext cx="31041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none" spc="0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WPROWADZENIE</a:t>
            </a:r>
            <a:endParaRPr lang="pl-PL" sz="3200" b="1" cap="none" spc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64811" y="188640"/>
            <a:ext cx="8229600" cy="576064"/>
          </a:xfrm>
          <a:prstGeom prst="rect">
            <a:avLst/>
          </a:prstGeom>
          <a:ln>
            <a:solidFill>
              <a:srgbClr val="CC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</a:p>
        </p:txBody>
      </p:sp>
    </p:spTree>
    <p:extLst>
      <p:ext uri="{BB962C8B-B14F-4D97-AF65-F5344CB8AC3E}">
        <p14:creationId xmlns:p14="http://schemas.microsoft.com/office/powerpoint/2010/main" val="23412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84885" y="970649"/>
            <a:ext cx="87218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FORMY ORGANIZACYJNE </a:t>
            </a:r>
          </a:p>
          <a:p>
            <a:pPr algn="ctr"/>
            <a:r>
              <a:rPr lang="pl-PL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DZIAŁALNOŚCI KULTURALNEJ – art. 2</a:t>
            </a:r>
            <a:endParaRPr lang="pl-PL" sz="3200" b="1" cap="none" spc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84885" y="2132856"/>
            <a:ext cx="87218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dirty="0" smtClean="0"/>
              <a:t>Katalog form </a:t>
            </a:r>
            <a:r>
              <a:rPr lang="pl-PL" sz="2200" dirty="0"/>
              <a:t>organizacyjnych </a:t>
            </a:r>
            <a:r>
              <a:rPr lang="pl-PL" sz="2200" dirty="0" smtClean="0"/>
              <a:t>działalności kulturalnej (art. 2) </a:t>
            </a:r>
          </a:p>
          <a:p>
            <a:endParaRPr lang="pl-PL" sz="2200" dirty="0" smtClean="0"/>
          </a:p>
          <a:p>
            <a:endParaRPr lang="pl-PL" sz="2200" dirty="0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64811" y="188640"/>
            <a:ext cx="8229600" cy="576064"/>
          </a:xfrm>
          <a:prstGeom prst="rect">
            <a:avLst/>
          </a:prstGeom>
          <a:ln>
            <a:solidFill>
              <a:srgbClr val="CC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</a:p>
        </p:txBody>
      </p:sp>
      <p:sp>
        <p:nvSpPr>
          <p:cNvPr id="5" name="Prostokąt 4"/>
          <p:cNvSpPr/>
          <p:nvPr/>
        </p:nvSpPr>
        <p:spPr>
          <a:xfrm>
            <a:off x="464811" y="5877272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/>
              <a:t>(katalog otwarty – wyrok NSA z 11 czerwca 2015 r., I FSK 1988/13)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866982"/>
              </p:ext>
            </p:extLst>
          </p:nvPr>
        </p:nvGraphicFramePr>
        <p:xfrm>
          <a:off x="827583" y="2686854"/>
          <a:ext cx="7560840" cy="298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420"/>
                <a:gridCol w="378042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200" dirty="0" smtClean="0"/>
                        <a:t>Teatry</a:t>
                      </a:r>
                      <a:endParaRPr lang="pl-PL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dirty="0" smtClean="0"/>
                        <a:t>Kina</a:t>
                      </a:r>
                      <a:endParaRPr lang="pl-PL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200" dirty="0" smtClean="0"/>
                        <a:t>Opery</a:t>
                      </a:r>
                      <a:endParaRPr lang="pl-PL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dirty="0" smtClean="0"/>
                        <a:t>Muzea</a:t>
                      </a:r>
                      <a:endParaRPr lang="pl-PL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200" dirty="0" smtClean="0"/>
                        <a:t>Operetki</a:t>
                      </a:r>
                      <a:endParaRPr lang="pl-PL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dirty="0" smtClean="0"/>
                        <a:t>Biblioteki</a:t>
                      </a:r>
                      <a:endParaRPr lang="pl-PL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200" dirty="0" smtClean="0"/>
                        <a:t>Filharmonie</a:t>
                      </a:r>
                      <a:endParaRPr lang="pl-PL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dirty="0" smtClean="0"/>
                        <a:t>Domy kultury</a:t>
                      </a:r>
                      <a:endParaRPr lang="pl-PL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200" dirty="0" smtClean="0"/>
                        <a:t>Orkiestry</a:t>
                      </a:r>
                      <a:endParaRPr lang="pl-PL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dirty="0" smtClean="0"/>
                        <a:t>Ogniska</a:t>
                      </a:r>
                      <a:r>
                        <a:rPr lang="pl-PL" sz="2200" baseline="0" dirty="0" smtClean="0"/>
                        <a:t> artystyczne</a:t>
                      </a:r>
                      <a:endParaRPr lang="pl-PL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200" dirty="0" smtClean="0"/>
                        <a:t>Instytucje filmowe</a:t>
                      </a:r>
                      <a:endParaRPr lang="pl-PL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dirty="0" smtClean="0"/>
                        <a:t>Galerie sztuki</a:t>
                      </a:r>
                      <a:endParaRPr lang="pl-PL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pl-PL" sz="2200" dirty="0" smtClean="0"/>
                        <a:t>Ośrodki badań i dokumentacji w różnych dziedzinach kultury</a:t>
                      </a:r>
                      <a:endParaRPr lang="pl-PL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6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18683" y="908720"/>
            <a:ext cx="87218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FORMY ORGANIZACYJNE </a:t>
            </a:r>
          </a:p>
          <a:p>
            <a:pPr algn="ctr"/>
            <a:r>
              <a:rPr lang="pl-PL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DZIAŁALNOŚCI KULTURALNEJ – art. 2</a:t>
            </a:r>
            <a:endParaRPr lang="pl-PL" sz="3200" b="1" cap="none" spc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15115" y="2204864"/>
            <a:ext cx="8928992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ORGANIZACYJNE</a:t>
            </a:r>
          </a:p>
          <a:p>
            <a:pPr algn="ctr"/>
            <a:endParaRPr lang="pl-PL" sz="2400" dirty="0" smtClean="0"/>
          </a:p>
          <a:p>
            <a:pPr algn="ctr"/>
            <a:endParaRPr lang="pl-PL" sz="1500" dirty="0" smtClean="0"/>
          </a:p>
          <a:p>
            <a:r>
              <a:rPr lang="pl-PL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ZDEFINIOWANE W USTAWACH	(tylko) NAZWANE </a:t>
            </a:r>
          </a:p>
          <a:p>
            <a:r>
              <a:rPr lang="pl-PL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(brak definicji w ustawach)</a:t>
            </a:r>
          </a:p>
          <a:p>
            <a:endParaRPr lang="pl-PL" dirty="0" smtClean="0"/>
          </a:p>
          <a:p>
            <a:endParaRPr lang="pl-PL" dirty="0"/>
          </a:p>
          <a:p>
            <a:endParaRPr lang="pl-PL" sz="1000" dirty="0"/>
          </a:p>
          <a:p>
            <a:pPr algn="ctr"/>
            <a:r>
              <a:rPr lang="pl-PL" sz="2200" b="1" dirty="0" smtClean="0"/>
              <a:t>BRAK DEFINICJI LEGALNEJ FORMY DZIAŁALNOŚCI KULTURALNEJ</a:t>
            </a:r>
          </a:p>
          <a:p>
            <a:pPr algn="ctr"/>
            <a:endParaRPr lang="pl-PL" sz="2200" dirty="0" smtClean="0"/>
          </a:p>
          <a:p>
            <a:pPr algn="ctr"/>
            <a:endParaRPr lang="pl-PL" sz="1000" dirty="0" smtClean="0"/>
          </a:p>
          <a:p>
            <a:pPr algn="ctr"/>
            <a:r>
              <a:rPr lang="pl-PL" sz="2200" dirty="0"/>
              <a:t>d</a:t>
            </a:r>
            <a:r>
              <a:rPr lang="pl-PL" sz="2200" dirty="0" smtClean="0"/>
              <a:t>efiniowanie </a:t>
            </a:r>
            <a:r>
              <a:rPr lang="pl-PL" sz="2200" dirty="0"/>
              <a:t>wskazanych przez ustawodawcę form </a:t>
            </a:r>
            <a:endParaRPr lang="pl-PL" sz="2200" dirty="0" smtClean="0"/>
          </a:p>
          <a:p>
            <a:pPr algn="ctr"/>
            <a:r>
              <a:rPr lang="pl-PL" sz="2200" dirty="0" smtClean="0"/>
              <a:t>prowadzenia działalności kulturalnej </a:t>
            </a:r>
          </a:p>
          <a:p>
            <a:pPr algn="ctr"/>
            <a:r>
              <a:rPr lang="pl-PL" sz="2200" dirty="0" smtClean="0"/>
              <a:t>następować z </a:t>
            </a:r>
            <a:r>
              <a:rPr lang="pl-PL" sz="2200" dirty="0"/>
              <a:t>uwzględnieniem ich znaczenia </a:t>
            </a:r>
            <a:r>
              <a:rPr lang="pl-PL" sz="2200" dirty="0" smtClean="0"/>
              <a:t>językowego.</a:t>
            </a:r>
          </a:p>
          <a:p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64811" y="188640"/>
            <a:ext cx="8229600" cy="576064"/>
          </a:xfrm>
          <a:prstGeom prst="rect">
            <a:avLst/>
          </a:prstGeom>
          <a:ln>
            <a:solidFill>
              <a:srgbClr val="CC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4579611" y="2708920"/>
            <a:ext cx="1864597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H="1">
            <a:off x="2771800" y="2708920"/>
            <a:ext cx="1807811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6516216" y="4005064"/>
            <a:ext cx="0" cy="6389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4579611" y="5051287"/>
            <a:ext cx="0" cy="504056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4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97422" y="764704"/>
            <a:ext cx="872185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FORMY ORGANIZACYJNE </a:t>
            </a:r>
          </a:p>
          <a:p>
            <a:pPr algn="ctr"/>
            <a:r>
              <a:rPr lang="pl-PL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DZIAŁALNOŚCI KULTURALNEJ – art. 2</a:t>
            </a:r>
            <a:endParaRPr lang="pl-PL" sz="2800" b="1" cap="none" spc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7689" y="1718811"/>
            <a:ext cx="889158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TEATR</a:t>
            </a:r>
            <a:endParaRPr lang="pl-PL" sz="2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dirty="0" smtClean="0"/>
              <a:t>instytucja zajmująca </a:t>
            </a:r>
            <a:r>
              <a:rPr lang="pl-PL" sz="2200" dirty="0"/>
              <a:t>się wystawianiem utworów </a:t>
            </a:r>
            <a:r>
              <a:rPr lang="pl-PL" sz="2200" dirty="0" smtClean="0"/>
              <a:t>scenicznych</a:t>
            </a:r>
          </a:p>
          <a:p>
            <a:endParaRPr lang="pl-PL" sz="1000" dirty="0" smtClean="0"/>
          </a:p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</a:t>
            </a:r>
            <a:endParaRPr lang="pl-PL" sz="2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dirty="0" smtClean="0"/>
              <a:t>instytucja wystawiająca </a:t>
            </a:r>
            <a:r>
              <a:rPr lang="pl-PL" sz="2200" dirty="0"/>
              <a:t>sceniczne dramaty </a:t>
            </a:r>
            <a:r>
              <a:rPr lang="pl-PL" sz="2200" dirty="0" smtClean="0"/>
              <a:t>muzyczne</a:t>
            </a:r>
            <a:endParaRPr lang="pl-PL" sz="2200" dirty="0"/>
          </a:p>
          <a:p>
            <a:endParaRPr lang="pl-PL" sz="1000" dirty="0" smtClean="0"/>
          </a:p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OPERETKA</a:t>
            </a:r>
          </a:p>
          <a:p>
            <a:r>
              <a:rPr lang="pl-PL" sz="2200" dirty="0" smtClean="0"/>
              <a:t>instytucja wystawiająca </a:t>
            </a:r>
            <a:r>
              <a:rPr lang="pl-PL" sz="2200" dirty="0"/>
              <a:t>muzyczne utwory </a:t>
            </a:r>
            <a:r>
              <a:rPr lang="pl-PL" sz="2200" dirty="0" smtClean="0"/>
              <a:t>sceniczne </a:t>
            </a:r>
          </a:p>
          <a:p>
            <a:r>
              <a:rPr lang="pl-PL" sz="2200" dirty="0" smtClean="0"/>
              <a:t>o </a:t>
            </a:r>
            <a:r>
              <a:rPr lang="pl-PL" sz="2200" dirty="0"/>
              <a:t>charakterze </a:t>
            </a:r>
            <a:r>
              <a:rPr lang="pl-PL" sz="2200" dirty="0" smtClean="0"/>
              <a:t>rozrywkowym</a:t>
            </a:r>
          </a:p>
          <a:p>
            <a:endParaRPr lang="pl-PL" sz="1000" dirty="0"/>
          </a:p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FILHARMONIA</a:t>
            </a:r>
            <a:endParaRPr lang="pl-PL" sz="2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dirty="0" smtClean="0"/>
              <a:t>instytucja dysponująca </a:t>
            </a:r>
            <a:r>
              <a:rPr lang="pl-PL" sz="2200" dirty="0"/>
              <a:t>stałym zespołem </a:t>
            </a:r>
            <a:r>
              <a:rPr lang="pl-PL" sz="2200" dirty="0" smtClean="0"/>
              <a:t>instrumentalistów </a:t>
            </a:r>
          </a:p>
          <a:p>
            <a:r>
              <a:rPr lang="pl-PL" sz="2200" dirty="0" smtClean="0"/>
              <a:t>i </a:t>
            </a:r>
            <a:r>
              <a:rPr lang="pl-PL" sz="2200" dirty="0"/>
              <a:t>śpiewaków, </a:t>
            </a:r>
            <a:r>
              <a:rPr lang="pl-PL" sz="2200" dirty="0" smtClean="0"/>
              <a:t>organizująca </a:t>
            </a:r>
            <a:r>
              <a:rPr lang="pl-PL" sz="2200" dirty="0"/>
              <a:t>koncerty muzyki </a:t>
            </a:r>
            <a:r>
              <a:rPr lang="pl-PL" sz="2200" dirty="0" smtClean="0"/>
              <a:t>poważnej</a:t>
            </a:r>
          </a:p>
          <a:p>
            <a:endParaRPr lang="pl-PL" sz="1000" dirty="0"/>
          </a:p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ORKIESTRA</a:t>
            </a:r>
            <a:endParaRPr lang="pl-PL" sz="2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dirty="0" smtClean="0"/>
              <a:t>wieloosobowy </a:t>
            </a:r>
            <a:r>
              <a:rPr lang="pl-PL" sz="2200" dirty="0"/>
              <a:t>zespół instrumentalny, </a:t>
            </a:r>
            <a:endParaRPr lang="pl-PL" sz="2200" dirty="0" smtClean="0"/>
          </a:p>
          <a:p>
            <a:r>
              <a:rPr lang="pl-PL" sz="2200" dirty="0" smtClean="0"/>
              <a:t>grający pod kierownictwem dyrygenta</a:t>
            </a:r>
            <a:endParaRPr lang="pl-PL" sz="22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64811" y="188640"/>
            <a:ext cx="8229600" cy="576064"/>
          </a:xfrm>
          <a:prstGeom prst="rect">
            <a:avLst/>
          </a:prstGeom>
          <a:ln>
            <a:solidFill>
              <a:srgbClr val="CC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</a:p>
        </p:txBody>
      </p:sp>
    </p:spTree>
    <p:extLst>
      <p:ext uri="{BB962C8B-B14F-4D97-AF65-F5344CB8AC3E}">
        <p14:creationId xmlns:p14="http://schemas.microsoft.com/office/powerpoint/2010/main" val="244978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094" y="1752252"/>
            <a:ext cx="902440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INSTYTUCJA FILMOWA </a:t>
            </a:r>
          </a:p>
          <a:p>
            <a:r>
              <a:rPr lang="pl-PL" sz="2200" dirty="0" smtClean="0"/>
              <a:t>(art. 17 ustawy o państwowych instytucjach filmowych)</a:t>
            </a:r>
          </a:p>
          <a:p>
            <a:endParaRPr lang="pl-PL" sz="1000" dirty="0" smtClean="0"/>
          </a:p>
          <a:p>
            <a:endParaRPr lang="pl-PL" sz="1000" dirty="0" smtClean="0"/>
          </a:p>
          <a:p>
            <a:r>
              <a:rPr lang="pl-PL" sz="1000" dirty="0" smtClean="0"/>
              <a:t>				      </a:t>
            </a:r>
            <a:r>
              <a:rPr lang="pl-PL" b="1" dirty="0" smtClean="0">
                <a:solidFill>
                  <a:srgbClr val="CC0000"/>
                </a:solidFill>
              </a:rPr>
              <a:t>LUB</a:t>
            </a:r>
          </a:p>
          <a:p>
            <a:endParaRPr lang="pl-PL" sz="1000" dirty="0"/>
          </a:p>
          <a:p>
            <a:endParaRPr lang="pl-PL" sz="1000" dirty="0" smtClean="0"/>
          </a:p>
          <a:p>
            <a:endParaRPr lang="pl-PL" sz="1000" dirty="0" smtClean="0"/>
          </a:p>
          <a:p>
            <a:endParaRPr lang="pl-PL" sz="1000" dirty="0"/>
          </a:p>
          <a:p>
            <a:endParaRPr lang="pl-PL" sz="1000" dirty="0" smtClean="0"/>
          </a:p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KINO</a:t>
            </a:r>
            <a:endParaRPr lang="pl-PL" sz="2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dirty="0"/>
              <a:t>instytucja, w której prowadzone są projekcje filmów </a:t>
            </a:r>
          </a:p>
          <a:p>
            <a:r>
              <a:rPr lang="pl-PL" sz="2200" dirty="0"/>
              <a:t>na dużym ekranie;</a:t>
            </a:r>
          </a:p>
          <a:p>
            <a:endParaRPr lang="pl-PL" sz="1000" dirty="0"/>
          </a:p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GALERIA SZTUKI</a:t>
            </a:r>
          </a:p>
          <a:p>
            <a:r>
              <a:rPr lang="pl-PL" sz="2200" dirty="0" smtClean="0"/>
              <a:t>instytucja zajmująca </a:t>
            </a:r>
            <a:r>
              <a:rPr lang="pl-PL" sz="2200" dirty="0"/>
              <a:t>się ekspozycją dzieł </a:t>
            </a:r>
            <a:r>
              <a:rPr lang="pl-PL" sz="2200" dirty="0" smtClean="0"/>
              <a:t>artystycznych </a:t>
            </a:r>
            <a:endParaRPr lang="pl-PL" sz="2200" dirty="0"/>
          </a:p>
          <a:p>
            <a:r>
              <a:rPr lang="pl-PL" sz="2200" dirty="0"/>
              <a:t>(sztuki);</a:t>
            </a:r>
          </a:p>
          <a:p>
            <a:endParaRPr lang="pl-PL" sz="1000" dirty="0" smtClean="0"/>
          </a:p>
          <a:p>
            <a:r>
              <a:rPr lang="pl-PL" dirty="0" smtClean="0"/>
              <a:t>FILM – utwór artystyczny </a:t>
            </a:r>
            <a:r>
              <a:rPr lang="pl-PL" dirty="0"/>
              <a:t>polegających na serii następujących po sobie </a:t>
            </a:r>
            <a:r>
              <a:rPr lang="pl-PL" dirty="0" smtClean="0"/>
              <a:t>obrazów z </a:t>
            </a:r>
            <a:r>
              <a:rPr lang="pl-PL" dirty="0"/>
              <a:t>dźwiękiem lub bez dźwięku, wyrażających określone treści, utrwalonych </a:t>
            </a:r>
            <a:r>
              <a:rPr lang="pl-PL" dirty="0" smtClean="0"/>
              <a:t>na nośniku </a:t>
            </a:r>
            <a:r>
              <a:rPr lang="pl-PL" dirty="0"/>
              <a:t>wywołującym wrażenie </a:t>
            </a:r>
            <a:r>
              <a:rPr lang="pl-PL" dirty="0" smtClean="0"/>
              <a:t>ruchu</a:t>
            </a:r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64811" y="188640"/>
            <a:ext cx="8229600" cy="576064"/>
          </a:xfrm>
          <a:prstGeom prst="rect">
            <a:avLst/>
          </a:prstGeom>
          <a:ln>
            <a:solidFill>
              <a:srgbClr val="CC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</a:p>
        </p:txBody>
      </p:sp>
      <p:sp>
        <p:nvSpPr>
          <p:cNvPr id="5" name="Prostokąt 4"/>
          <p:cNvSpPr/>
          <p:nvPr/>
        </p:nvSpPr>
        <p:spPr>
          <a:xfrm>
            <a:off x="197422" y="764704"/>
            <a:ext cx="872185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FORMY ORGANIZACYJNE </a:t>
            </a:r>
          </a:p>
          <a:p>
            <a:pPr algn="ctr"/>
            <a:r>
              <a:rPr lang="pl-PL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DZIAŁALNOŚCI KULTURALNEJ – art. 2</a:t>
            </a:r>
            <a:endParaRPr lang="pl-PL" sz="2800" b="1" cap="none" spc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0" y="5949280"/>
            <a:ext cx="9036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4995206" y="2518924"/>
            <a:ext cx="3924069" cy="1107997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197422" y="2518925"/>
            <a:ext cx="3096344" cy="1107997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14582" y="2518927"/>
            <a:ext cx="3096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>
                <a:solidFill>
                  <a:schemeClr val="bg1"/>
                </a:solidFill>
              </a:rPr>
              <a:t>powołana </a:t>
            </a:r>
            <a:r>
              <a:rPr lang="pl-PL" sz="2200" b="1" dirty="0">
                <a:solidFill>
                  <a:schemeClr val="bg1"/>
                </a:solidFill>
              </a:rPr>
              <a:t>do produkcji </a:t>
            </a:r>
            <a:endParaRPr lang="pl-PL" sz="2200" b="1" dirty="0" smtClean="0">
              <a:solidFill>
                <a:schemeClr val="bg1"/>
              </a:solidFill>
            </a:endParaRPr>
          </a:p>
          <a:p>
            <a:pPr algn="ctr"/>
            <a:r>
              <a:rPr lang="pl-PL" sz="2200" b="1" dirty="0" smtClean="0">
                <a:solidFill>
                  <a:schemeClr val="bg1"/>
                </a:solidFill>
              </a:rPr>
              <a:t>i </a:t>
            </a:r>
            <a:r>
              <a:rPr lang="pl-PL" sz="2200" b="1" dirty="0">
                <a:solidFill>
                  <a:schemeClr val="bg1"/>
                </a:solidFill>
              </a:rPr>
              <a:t>opracowywania filmów</a:t>
            </a:r>
            <a:r>
              <a:rPr lang="pl-PL" sz="2200" b="1" dirty="0" smtClean="0">
                <a:solidFill>
                  <a:schemeClr val="bg1"/>
                </a:solidFill>
              </a:rPr>
              <a:t>*</a:t>
            </a:r>
            <a:endParaRPr lang="pl-PL" sz="2200" b="1" dirty="0">
              <a:solidFill>
                <a:schemeClr val="bg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995206" y="2518924"/>
            <a:ext cx="39240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 smtClean="0">
                <a:solidFill>
                  <a:schemeClr val="bg1"/>
                </a:solidFill>
              </a:rPr>
              <a:t>prowadzi </a:t>
            </a:r>
            <a:r>
              <a:rPr lang="pl-PL" sz="2200" b="1" dirty="0">
                <a:solidFill>
                  <a:schemeClr val="bg1"/>
                </a:solidFill>
              </a:rPr>
              <a:t>działalność w zakresie promocji </a:t>
            </a:r>
            <a:r>
              <a:rPr lang="pl-PL" sz="2200" b="1" dirty="0" smtClean="0">
                <a:solidFill>
                  <a:schemeClr val="bg1"/>
                </a:solidFill>
              </a:rPr>
              <a:t>oraz </a:t>
            </a:r>
            <a:r>
              <a:rPr lang="pl-PL" sz="2200" b="1" dirty="0">
                <a:solidFill>
                  <a:schemeClr val="bg1"/>
                </a:solidFill>
              </a:rPr>
              <a:t>upowszechniania filmu i kultury filmowej</a:t>
            </a:r>
          </a:p>
        </p:txBody>
      </p:sp>
    </p:spTree>
    <p:extLst>
      <p:ext uri="{BB962C8B-B14F-4D97-AF65-F5344CB8AC3E}">
        <p14:creationId xmlns:p14="http://schemas.microsoft.com/office/powerpoint/2010/main" val="19886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7422" y="1769669"/>
            <a:ext cx="87218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BIBLIOTEKA</a:t>
            </a:r>
            <a:endParaRPr lang="pl-PL" sz="2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dirty="0" smtClean="0"/>
              <a:t>instytucja powołana </a:t>
            </a:r>
            <a:r>
              <a:rPr lang="pl-PL" sz="2200" dirty="0"/>
              <a:t>do gromadzenia i </a:t>
            </a:r>
            <a:r>
              <a:rPr lang="pl-PL" sz="2200" dirty="0" smtClean="0"/>
              <a:t>udostępniania księgozbiorów</a:t>
            </a:r>
            <a:endParaRPr lang="pl-PL" sz="2200" dirty="0"/>
          </a:p>
          <a:p>
            <a:endParaRPr lang="pl-PL" sz="2200" dirty="0" smtClean="0"/>
          </a:p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 KULTURY</a:t>
            </a:r>
            <a:endParaRPr lang="pl-PL" sz="2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dirty="0" smtClean="0"/>
              <a:t>instytucja animująca </a:t>
            </a:r>
            <a:r>
              <a:rPr lang="pl-PL" sz="2200" dirty="0"/>
              <a:t>kulturę przez </a:t>
            </a:r>
            <a:r>
              <a:rPr lang="pl-PL" sz="2200" dirty="0" smtClean="0"/>
              <a:t>zarządzanie infrastrukturą </a:t>
            </a:r>
            <a:r>
              <a:rPr lang="pl-PL" sz="2200" dirty="0"/>
              <a:t>kulturalno-rozrywkową w postaci czytelni, </a:t>
            </a:r>
            <a:r>
              <a:rPr lang="pl-PL" sz="2200" dirty="0" err="1"/>
              <a:t>sal</a:t>
            </a:r>
            <a:r>
              <a:rPr lang="pl-PL" sz="2200" dirty="0"/>
              <a:t> kinowych, świetlic</a:t>
            </a:r>
            <a:r>
              <a:rPr lang="pl-PL" sz="2200" dirty="0" smtClean="0"/>
              <a:t>, instrumentów </a:t>
            </a:r>
            <a:r>
              <a:rPr lang="pl-PL" sz="2200" dirty="0"/>
              <a:t>itp</a:t>
            </a:r>
            <a:r>
              <a:rPr lang="pl-PL" sz="2200" dirty="0" smtClean="0"/>
              <a:t>.</a:t>
            </a:r>
          </a:p>
          <a:p>
            <a:endParaRPr lang="pl-PL" sz="2200" dirty="0" smtClean="0"/>
          </a:p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OGNISKO ARTSTYCZNE</a:t>
            </a:r>
            <a:endParaRPr lang="pl-PL" sz="2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dirty="0" smtClean="0"/>
              <a:t>placówkę </a:t>
            </a:r>
            <a:r>
              <a:rPr lang="pl-PL" sz="2200" dirty="0"/>
              <a:t>umożliwiającą rozwijanie </a:t>
            </a:r>
            <a:r>
              <a:rPr lang="pl-PL" sz="2200" dirty="0" smtClean="0"/>
              <a:t>zainteresowań i </a:t>
            </a:r>
            <a:r>
              <a:rPr lang="pl-PL" sz="2200" dirty="0"/>
              <a:t>uzdolnień </a:t>
            </a:r>
            <a:r>
              <a:rPr lang="pl-PL" sz="2200" dirty="0" smtClean="0"/>
              <a:t>artystycznych</a:t>
            </a:r>
          </a:p>
          <a:p>
            <a:endParaRPr lang="pl-PL" sz="2200" dirty="0" smtClean="0"/>
          </a:p>
          <a:p>
            <a:r>
              <a:rPr lang="pl-PL" sz="2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OŚRODEK BADAŃ I DOKUMENTACJI</a:t>
            </a:r>
            <a:endParaRPr lang="pl-PL" sz="2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dirty="0" smtClean="0"/>
              <a:t>instytucję </a:t>
            </a:r>
            <a:r>
              <a:rPr lang="pl-PL" sz="2200" dirty="0"/>
              <a:t>zajmującą się </a:t>
            </a:r>
            <a:r>
              <a:rPr lang="pl-PL" sz="2200" dirty="0" smtClean="0"/>
              <a:t>badaniem i </a:t>
            </a:r>
            <a:r>
              <a:rPr lang="pl-PL" sz="2200" dirty="0"/>
              <a:t>dokumentacją archiwalną </a:t>
            </a:r>
            <a:endParaRPr lang="pl-PL" sz="2200" dirty="0" smtClean="0"/>
          </a:p>
          <a:p>
            <a:r>
              <a:rPr lang="pl-PL" sz="2200" dirty="0" smtClean="0"/>
              <a:t>w </a:t>
            </a:r>
            <a:r>
              <a:rPr lang="pl-PL" sz="2200" dirty="0"/>
              <a:t>zakresie poszczególnych dziedzin kultury.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64811" y="188640"/>
            <a:ext cx="8229600" cy="576064"/>
          </a:xfrm>
          <a:prstGeom prst="rect">
            <a:avLst/>
          </a:prstGeom>
          <a:ln>
            <a:solidFill>
              <a:srgbClr val="CC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PODMIOTY I FORMY</a:t>
            </a:r>
          </a:p>
        </p:txBody>
      </p:sp>
      <p:sp>
        <p:nvSpPr>
          <p:cNvPr id="6" name="Prostokąt 5"/>
          <p:cNvSpPr/>
          <p:nvPr/>
        </p:nvSpPr>
        <p:spPr>
          <a:xfrm>
            <a:off x="197422" y="764704"/>
            <a:ext cx="872185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FORMY ORGANIZACYJNE </a:t>
            </a:r>
          </a:p>
          <a:p>
            <a:pPr algn="ctr"/>
            <a:r>
              <a:rPr lang="pl-PL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DZIAŁALNOŚCI KULTURALNEJ – art. 2</a:t>
            </a:r>
            <a:endParaRPr lang="pl-PL" sz="2800" b="1" cap="none" spc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9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1477</Words>
  <Application>Microsoft Office PowerPoint</Application>
  <PresentationFormat>Pokaz na ekranie (4:3)</PresentationFormat>
  <Paragraphs>316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ORGANIZACJA I PROWADZENIE DZIAŁALNOŚCI KULTURALNEJ podmioty i formy</vt:lpstr>
      <vt:lpstr>PODMIOTY I FORMY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mg</dc:creator>
  <cp:lastModifiedBy>mg</cp:lastModifiedBy>
  <cp:revision>136</cp:revision>
  <dcterms:created xsi:type="dcterms:W3CDTF">2018-02-23T12:01:19Z</dcterms:created>
  <dcterms:modified xsi:type="dcterms:W3CDTF">2018-03-09T23:35:21Z</dcterms:modified>
</cp:coreProperties>
</file>