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57" r:id="rId4"/>
    <p:sldId id="258" r:id="rId5"/>
    <p:sldId id="276" r:id="rId6"/>
    <p:sldId id="277" r:id="rId7"/>
    <p:sldId id="278" r:id="rId8"/>
    <p:sldId id="279" r:id="rId9"/>
    <p:sldId id="284" r:id="rId10"/>
    <p:sldId id="280" r:id="rId11"/>
    <p:sldId id="282" r:id="rId12"/>
    <p:sldId id="283" r:id="rId13"/>
    <p:sldId id="285" r:id="rId14"/>
    <p:sldId id="286" r:id="rId15"/>
    <p:sldId id="287" r:id="rId16"/>
    <p:sldId id="289" r:id="rId17"/>
    <p:sldId id="288" r:id="rId18"/>
    <p:sldId id="270" r:id="rId1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 alt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 alt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l-PL" alt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47522AC-B2B8-4118-9241-0C345860E94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7853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BED30C-7D29-4F03-A13D-D422AD2AA9B5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331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36417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5757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1611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6102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77003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98317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44695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FCF90E-639B-448F-B81B-9371DFC25A04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416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9941A4-09F3-4B98-B68B-E76490B21CD9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843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435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4972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278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39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21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9921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0A302-E75A-4956-B0BB-0E5804D0FBFF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017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F16FFD-819D-4753-A1FF-C5B0DEB5D08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038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99F7C5-6905-4B1A-BAF3-B9568371F17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707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836E9-2C41-4011-85D8-BD2CDC0C60B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38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621D2B10-3062-4477-9692-5C8EC504261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028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16EDF0-3F36-416E-8ABB-7D00BBB183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721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377365-C2F3-4B1C-B46C-AA6AAEBC57D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47C6DB-11D4-4404-AB84-22037205DD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99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3A09D0-2668-46D3-83F5-18DF65CD5B2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4505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1959AC-1796-47B8-AAB3-1FD44D3991D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2590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569B2D-5D75-4131-9E18-E72DF7F4E53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739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D8ACDE-A3AA-4068-962E-87171D9255A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824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71D561-1D5E-4191-91B2-0F5FA0FB297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9482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D7B5D3-EF8C-4AE9-9DFF-21AF958B471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2708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9B721F-C232-4F50-B9CF-64AAFE9E63F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54189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558CF7-6612-4CFD-B5AB-809C2D83412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0838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1EF72F-A334-45B3-91A3-EB696EF3778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928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7F4C0B-79A6-4DE2-B02F-F456A4A03E4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58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4F7DC3-602B-44CF-82FD-A84FAD4C209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475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547028-B90F-496E-B42D-CA89C1C7932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059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61C817-2380-4D53-A487-BF0D34D0572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971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48F674-A440-4154-89E1-628EE017E4F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144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E5D0C1-C432-4339-A6AA-FBC5D5C3EF4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82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D4865B-7C9A-4319-8187-160259B90A7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386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tytułuKliknij, aby edytować styl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26856EAD-629A-49D4-85C4-E78898BD7D67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tytułuKliknij, aby edytować styl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0"/>
            <a:r>
              <a:rPr lang="en-GB" altLang="pl-PL" smtClean="0"/>
              <a:t>Dziewiąty poziom konspektuKliknij, aby edytować style wzorca tekstu</a:t>
            </a:r>
          </a:p>
          <a:p>
            <a:pPr lvl="1"/>
            <a:r>
              <a:rPr lang="en-GB" altLang="pl-PL" smtClean="0"/>
              <a:t>Drugi poziom</a:t>
            </a:r>
          </a:p>
          <a:p>
            <a:pPr lvl="2"/>
            <a:r>
              <a:rPr lang="en-GB" altLang="pl-PL" smtClean="0"/>
              <a:t>Trzeci poziom</a:t>
            </a:r>
          </a:p>
          <a:p>
            <a:pPr lvl="3"/>
            <a:r>
              <a:rPr lang="en-GB" altLang="pl-PL" smtClean="0"/>
              <a:t>Czwarty poziom</a:t>
            </a:r>
          </a:p>
          <a:p>
            <a:pPr lvl="4"/>
            <a:r>
              <a:rPr lang="en-GB" altLang="pl-PL" smtClean="0"/>
              <a:t>Piąty poziom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pl-PL" altLang="pl-PL"/>
              <a:t>18-3-17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EC874B77-F8E1-447C-94BE-EBB34E969D5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2ahUKEwj-0rub1PXZAhXEKVAKHX64DyQQjRx6BAgAEAU&amp;url=http%3A%2F%2Fwww.wilanow-palac.pl%2Fludwik_iv_i_jego_plany_wobec_rzeczypospolitej.html&amp;psig=AOvVaw28pCJZp8CEpU0uUdMulez1&amp;ust=15214551329799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2" y="8191"/>
            <a:ext cx="7772400" cy="1823784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 altLang="pl-PL" sz="4000" b="1" dirty="0"/>
              <a:t>POLITYKA  ADMINISTRACYJNA</a:t>
            </a:r>
            <a:br>
              <a:rPr lang="pl-PL" altLang="pl-PL" sz="4000" b="1" dirty="0"/>
            </a:br>
            <a:r>
              <a:rPr lang="pl-PL" altLang="pl-PL" sz="4000" b="1" dirty="0" smtClean="0"/>
              <a:t>czynniki kształtujące administrację </a:t>
            </a:r>
            <a:br>
              <a:rPr lang="pl-PL" altLang="pl-PL" sz="4000" b="1" dirty="0" smtClean="0"/>
            </a:br>
            <a:r>
              <a:rPr lang="pl-PL" altLang="pl-PL" sz="4000" b="1" dirty="0" smtClean="0"/>
              <a:t>i politykę administracyjną</a:t>
            </a:r>
            <a:endParaRPr lang="pl-PL" altLang="pl-PL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r="5229"/>
          <a:stretch>
            <a:fillRect/>
          </a:stretch>
        </p:blipFill>
        <p:spPr bwMode="auto">
          <a:xfrm>
            <a:off x="-1588" y="1831975"/>
            <a:ext cx="9144001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93" r="52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0650" y="6167438"/>
            <a:ext cx="3200400" cy="63976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l-PL" altLang="pl-PL" b="1">
                <a:latin typeface="Calibri" charset="0"/>
              </a:rPr>
              <a:t>Małgorzata Giełda</a:t>
            </a:r>
          </a:p>
          <a:p>
            <a:pPr hangingPunct="1">
              <a:lnSpc>
                <a:spcPct val="100000"/>
              </a:lnSpc>
            </a:pPr>
            <a:r>
              <a:rPr lang="pl-PL" altLang="pl-PL" b="1">
                <a:latin typeface="Calibri" charset="0"/>
              </a:rPr>
              <a:t>Zakład Nauki Administracji UWr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Znalezione obrazy dla zapytania polska województ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05" y="2994124"/>
            <a:ext cx="4017895" cy="38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600200"/>
            <a:ext cx="8785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Teren działania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3862" y="1772816"/>
            <a:ext cx="9143999" cy="52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WŁAŚCIWOŚĆ TERYTORIALNA DZIAŁANIA</a:t>
            </a:r>
            <a:endParaRPr lang="pl-PL" alt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określona przez prawo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zmieniona może być tylko ustawą</a:t>
            </a:r>
          </a:p>
          <a:p>
            <a:endParaRPr lang="pl-PL" altLang="pl-PL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WŁAŚCIWOŚĆ ŚRODOWISKOWA DZIAŁANIA</a:t>
            </a:r>
            <a:endParaRPr lang="pl-PL" altLang="pl-PL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wielkość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położenie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stopień zagospodarowania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stopień urbanizacji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geologiczne warunki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geograficzne warunki</a:t>
            </a: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989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Znalezione obrazy dla zapytania ludz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65" y="2780928"/>
            <a:ext cx="393043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 ludzki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69" y="2276872"/>
            <a:ext cx="6037311" cy="333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CZYNNIK LUDZKI (ŚRODOWISKO LUDZKIE)</a:t>
            </a:r>
          </a:p>
          <a:p>
            <a:endParaRPr lang="pl-PL" altLang="pl-PL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l-PL" alt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zasoby ludzkie w administracji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zasoby ludzkie w otoczeniu administracji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smart administracja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inteligencja administracji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zaufanie do administracji publicznej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partycypacja</a:t>
            </a:r>
          </a:p>
        </p:txBody>
      </p:sp>
    </p:spTree>
    <p:extLst>
      <p:ext uri="{BB962C8B-B14F-4D97-AF65-F5344CB8AC3E}">
        <p14:creationId xmlns:p14="http://schemas.microsoft.com/office/powerpoint/2010/main" val="3791849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Aksjologia i światopogląd 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485" y="1628800"/>
            <a:ext cx="768486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AKSJOLOGIA</a:t>
            </a:r>
          </a:p>
          <a:p>
            <a:r>
              <a:rPr lang="pl-PL" altLang="pl-PL" sz="2400" dirty="0" smtClean="0">
                <a:solidFill>
                  <a:srgbClr val="C00000"/>
                </a:solidFill>
                <a:latin typeface="+mn-lt"/>
              </a:rPr>
              <a:t>(nauka o wartościach, ogólna teoria wartościowania)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Wynika z:</a:t>
            </a:r>
            <a:endParaRPr lang="pl-PL" altLang="pl-PL" sz="22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obowiązującego ustroju państwa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dominującego światopoglądu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prawa, zwyczaju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moralności, etyki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altLang="pl-PL" sz="2200" dirty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ŚWIATOPOGLĄD 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względnie stały zespół przekonań i opinii (często wartościujących) na temat otaczającego świata, czerpanych z rozmaitych dziedzin (nauki, sztuki, religii, filozofii…)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803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32" y="3068960"/>
            <a:ext cx="3826768" cy="28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Ideologia 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947" y="1484784"/>
            <a:ext cx="768486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IDEOLOGIA – I def.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jest to jak najbardziej ogólny i usystematyzowany </a:t>
            </a:r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zbiór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idei, wartości, poglądów na świat, przekonań na temat organizacji i funkcjonowania  społeczeństwa, </a:t>
            </a:r>
          </a:p>
          <a:p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właściwy jakiejś grupie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, warstwie lub klasie społecznej.</a:t>
            </a: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IDEOLOGIA – II def.</a:t>
            </a:r>
            <a:endParaRPr lang="pl-PL" altLang="pl-PL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l-PL" altLang="pl-PL" sz="2200" dirty="0">
                <a:solidFill>
                  <a:schemeClr val="tx1"/>
                </a:solidFill>
                <a:latin typeface="+mn-lt"/>
              </a:rPr>
              <a:t>jest to powstała na bazie danej kultury </a:t>
            </a:r>
          </a:p>
          <a:p>
            <a:r>
              <a:rPr lang="pl-PL" altLang="pl-PL" sz="2200" dirty="0">
                <a:solidFill>
                  <a:schemeClr val="tx1"/>
                </a:solidFill>
                <a:latin typeface="+mn-lt"/>
              </a:rPr>
              <a:t>wspólnota światopoglądów, </a:t>
            </a:r>
          </a:p>
          <a:p>
            <a:r>
              <a:rPr lang="pl-PL" altLang="pl-PL" sz="2200" dirty="0">
                <a:solidFill>
                  <a:schemeClr val="tx1"/>
                </a:solidFill>
                <a:latin typeface="+mn-lt"/>
              </a:rPr>
              <a:t>u podstaw której tkwi świadome dążenie </a:t>
            </a:r>
          </a:p>
          <a:p>
            <a:r>
              <a:rPr lang="pl-PL" altLang="pl-PL" sz="2200" dirty="0">
                <a:solidFill>
                  <a:schemeClr val="tx1"/>
                </a:solidFill>
                <a:latin typeface="+mn-lt"/>
              </a:rPr>
              <a:t>do </a:t>
            </a:r>
            <a:r>
              <a:rPr lang="pl-PL" altLang="pl-PL" sz="2200" b="1" dirty="0">
                <a:solidFill>
                  <a:schemeClr val="tx1"/>
                </a:solidFill>
                <a:latin typeface="+mn-lt"/>
              </a:rPr>
              <a:t>realizacji określonego interesu</a:t>
            </a:r>
            <a:r>
              <a:rPr lang="pl-PL" altLang="pl-PL" sz="22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tx1"/>
                </a:solidFill>
                <a:latin typeface="+mn-lt"/>
              </a:rPr>
              <a:t>klasowego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tx1"/>
                </a:solidFill>
                <a:latin typeface="+mn-lt"/>
              </a:rPr>
              <a:t>grupowego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tx1"/>
                </a:solidFill>
                <a:latin typeface="+mn-lt"/>
              </a:rPr>
              <a:t>narodowego.</a:t>
            </a: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Ideologie są łatwo przyjmowane gdy oferują pożądany, uporządkowany i uproszczony obraz świata.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0485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Znalezione obrazy dla zapytania postep techniczn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9611" r="6527" b="20679"/>
          <a:stretch/>
        </p:blipFill>
        <p:spPr bwMode="auto">
          <a:xfrm>
            <a:off x="5148064" y="4184616"/>
            <a:ext cx="33957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Ideologia 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947" y="1484784"/>
            <a:ext cx="882053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NAUKA</a:t>
            </a:r>
          </a:p>
          <a:p>
            <a:endParaRPr lang="pl-PL" altLang="pl-PL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Rozwój nauki		zmiana warunków	       	 	zmiana potrzeb</a:t>
            </a: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POSTĘP TECHNICZNY</a:t>
            </a:r>
          </a:p>
          <a:p>
            <a:endParaRPr lang="pl-PL" altLang="pl-PL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Zwiększenie szybkości działania administracji 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Wzrost roli wykształconego pracownika i sztabów = wzrost roli organów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Wzrost roli konsultantów i ekspertów = zmniejszenie roli organów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Zwiększenie ilości zadań i ich rodzajów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Standaryzacja – pozytywny efekt polityki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Standaryzacja – negatywny efekt polityki</a:t>
            </a:r>
            <a:endParaRPr lang="pl-PL" altLang="pl-PL" sz="2200" dirty="0">
              <a:solidFill>
                <a:schemeClr val="tx1"/>
              </a:solidFill>
              <a:latin typeface="+mn-lt"/>
            </a:endParaRP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Łącznik prosty ze strzałką 2"/>
          <p:cNvCxnSpPr/>
          <p:nvPr/>
        </p:nvCxnSpPr>
        <p:spPr bwMode="auto">
          <a:xfrm>
            <a:off x="1781436" y="2204864"/>
            <a:ext cx="10801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Łącznik prosty ze strzałką 4"/>
          <p:cNvCxnSpPr/>
          <p:nvPr/>
        </p:nvCxnSpPr>
        <p:spPr bwMode="auto">
          <a:xfrm>
            <a:off x="5292080" y="2208292"/>
            <a:ext cx="10801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3100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Prawo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947" y="1484784"/>
            <a:ext cx="882053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ZASIĘG INGERENCJI PRAWODAWCY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Nieskrepowanie w kwestiach organizacyjnych (sfera wewnętrzna)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Skrepowane prawem na odcinku urząd – obywatel (sfera zewnętrzna)</a:t>
            </a: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TECHNIKA USTAWODAWSTWA ADMINISTRACYJNEGO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Zasady rzetelnej legislacji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Totalna regulacja prawna (każdej materii)?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Przepisy ogólne czy szczegółowe?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Nowelizacja czy nowa ustawa?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Jakość i ilość zmian</a:t>
            </a:r>
          </a:p>
          <a:p>
            <a:endParaRPr lang="pl-PL" altLang="pl-PL" sz="2200" dirty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 OGRANICZENIA ADMINISTRACYJNEGO PRAWODAWSTWA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Określenie przez organy przedstawicielskie granic regulacji administracji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Eliminacja przepisów zbędnych w administracji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(już niestosowanych, zbyt szczegółowych, pozwalających obchodzić prawo)</a:t>
            </a:r>
          </a:p>
        </p:txBody>
      </p:sp>
    </p:spTree>
    <p:extLst>
      <p:ext uri="{BB962C8B-B14F-4D97-AF65-F5344CB8AC3E}">
        <p14:creationId xmlns:p14="http://schemas.microsoft.com/office/powerpoint/2010/main" val="3888051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1" name="Picture 9" descr="Znalezione obrazy dla zapytania polityka administracyj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19" y="3460881"/>
            <a:ext cx="2451543" cy="35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91">
            <a:off x="2755834" y="3740865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Prawo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947" y="1484784"/>
            <a:ext cx="882053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POSTULATY DOTYCZACE USTAWODAWSTWA ADMINISTRACYJNEGO</a:t>
            </a: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Demokratyzacja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 ustawodawstwa administracyjnego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Stosowanie </a:t>
            </a:r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dyrektyw prakseologicznych 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(planowanie i prognozowanie)</a:t>
            </a:r>
          </a:p>
          <a:p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Znajomość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 norm prawnych i używanych terminów</a:t>
            </a: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Faktyczne </a:t>
            </a:r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upowszechnienie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 przepisów prawnych</a:t>
            </a:r>
          </a:p>
          <a:p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Realizacja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 przepisów prawnych</a:t>
            </a:r>
            <a:endParaRPr lang="pl-PL" altLang="pl-PL" sz="2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157">
            <a:off x="1684084" y="4444247"/>
            <a:ext cx="1504174" cy="21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997">
            <a:off x="7364213" y="3630137"/>
            <a:ext cx="2200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549">
            <a:off x="6418092" y="3892595"/>
            <a:ext cx="1733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" y="378904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9696">
            <a:off x="448477" y="5094071"/>
            <a:ext cx="1333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5712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79388" y="1600200"/>
            <a:ext cx="8785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60675" y="3068638"/>
            <a:ext cx="36782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l-PL" altLang="pl-PL" sz="3200" b="1">
                <a:latin typeface="Calibri" charset="0"/>
              </a:rPr>
              <a:t>DZIĘKUJĘ ZA UWAGĘ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884863" y="6100763"/>
            <a:ext cx="3106737" cy="63976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pl-PL" altLang="pl-PL">
                <a:latin typeface="Calibri" charset="0"/>
              </a:rPr>
              <a:t>Małgorzata Giełda</a:t>
            </a:r>
          </a:p>
          <a:p>
            <a:pPr hangingPunct="1">
              <a:lnSpc>
                <a:spcPct val="100000"/>
              </a:lnSpc>
            </a:pPr>
            <a:r>
              <a:rPr lang="pl-PL" altLang="pl-PL">
                <a:latin typeface="Calibri" charset="0"/>
              </a:rPr>
              <a:t>Zakład Nauki Administracji UWr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ln cap="flat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altLang="pl-PL" sz="3600" b="1" dirty="0" smtClean="0"/>
              <a:t>CZYNNIKI KSZTAŁTUJĄCE ADMINISTRACJĘ </a:t>
            </a:r>
            <a:br>
              <a:rPr lang="pl-PL" altLang="pl-PL" sz="3600" b="1" dirty="0" smtClean="0"/>
            </a:br>
            <a:r>
              <a:rPr lang="pl-PL" altLang="pl-PL" sz="3600" b="1" dirty="0" smtClean="0"/>
              <a:t>I POLITYKĘ ADM.</a:t>
            </a:r>
            <a:r>
              <a:rPr lang="pl-PL" altLang="pl-PL" sz="4400" b="1" dirty="0" smtClean="0"/>
              <a:t/>
            </a:r>
            <a:br>
              <a:rPr lang="pl-PL" altLang="pl-PL" sz="4400" b="1" dirty="0" smtClean="0"/>
            </a:br>
            <a:r>
              <a:rPr lang="pl-PL" altLang="pl-PL" sz="4400" b="1" dirty="0" smtClean="0"/>
              <a:t>Zagadnienia </a:t>
            </a:r>
            <a:r>
              <a:rPr lang="pl-PL" altLang="pl-PL" sz="4400" b="1" dirty="0"/>
              <a:t>wykładu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332037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altLang="pl-PL" sz="2700" dirty="0" smtClean="0">
                <a:latin typeface="Calibri" charset="0"/>
              </a:rPr>
              <a:t>Czynniki kształtujące administrację i politykę administracyjną: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altLang="pl-PL" sz="2700" dirty="0" smtClean="0">
              <a:latin typeface="Calibri" charset="0"/>
            </a:endParaRPr>
          </a:p>
          <a:p>
            <a:pPr marL="4572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Calibri" charset="0"/>
              </a:rPr>
              <a:t>ustrój państwa			* uwarunkowania demograficzne</a:t>
            </a:r>
          </a:p>
          <a:p>
            <a:pPr marL="4572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Calibri" charset="0"/>
              </a:rPr>
              <a:t>ideologia				* teren działania</a:t>
            </a:r>
          </a:p>
          <a:p>
            <a:pPr marL="4572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Calibri" charset="0"/>
              </a:rPr>
              <a:t>aksjologia				* uwarunkowania ekonomiczne</a:t>
            </a:r>
          </a:p>
          <a:p>
            <a:pPr marL="4572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Calibri" charset="0"/>
              </a:rPr>
              <a:t>nauka					* uwarunkowania historyczne</a:t>
            </a:r>
          </a:p>
          <a:p>
            <a:pPr marL="4572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Calibri" charset="0"/>
              </a:rPr>
              <a:t>postęp techniczny			* środowisko ludzkie</a:t>
            </a:r>
          </a:p>
          <a:p>
            <a:pPr marL="4572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Calibri" charset="0"/>
              </a:rPr>
              <a:t>prawo					* światopogląd</a:t>
            </a:r>
          </a:p>
          <a:p>
            <a:pPr marL="4572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Calibri" charset="0"/>
              </a:rPr>
              <a:t>normy pozaprawne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altLang="pl-PL" sz="2600" dirty="0" smtClean="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altLang="pl-PL" sz="3200" dirty="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600200"/>
            <a:ext cx="8785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74838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4639" y="1754444"/>
            <a:ext cx="8529974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pl-PL" alt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Ukształtowanie administracji publicznej, czyli:</a:t>
            </a:r>
          </a:p>
          <a:p>
            <a:pPr marL="3495675" indent="-457200">
              <a:buFont typeface="Arial" panose="020B0604020202020204" pitchFamily="34" charset="0"/>
              <a:buChar char="•"/>
            </a:pPr>
            <a:r>
              <a:rPr lang="pl-PL" alt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struktura</a:t>
            </a:r>
          </a:p>
          <a:p>
            <a:pPr marL="3495675" indent="-457200">
              <a:buFont typeface="Arial" panose="020B0604020202020204" pitchFamily="34" charset="0"/>
              <a:buChar char="•"/>
            </a:pPr>
            <a:r>
              <a:rPr lang="pl-PL" alt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zadania</a:t>
            </a:r>
          </a:p>
          <a:p>
            <a:pPr marL="3495675" indent="-457200">
              <a:buFont typeface="Arial" panose="020B0604020202020204" pitchFamily="34" charset="0"/>
              <a:buChar char="•"/>
            </a:pPr>
            <a:r>
              <a:rPr lang="pl-PL" alt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formy działania</a:t>
            </a:r>
          </a:p>
          <a:p>
            <a:pPr algn="ctr"/>
            <a:r>
              <a:rPr lang="pl-PL" alt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zależy od bardzo wielu różnorodnych czynników</a:t>
            </a:r>
            <a:endParaRPr lang="pl-PL" altLang="pl-PL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l-PL" altLang="pl-PL" sz="2200" dirty="0">
              <a:latin typeface="+mn-lt"/>
            </a:endParaRPr>
          </a:p>
          <a:p>
            <a:endParaRPr lang="pl-PL" altLang="pl-PL" sz="2200" dirty="0">
              <a:latin typeface="+mn-lt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46274"/>
            <a:ext cx="316835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600200"/>
            <a:ext cx="8785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Ustrój państwa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6333" y="1268759"/>
            <a:ext cx="8529974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endParaRPr lang="pl-PL" altLang="pl-PL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ZAWSZE</a:t>
            </a:r>
            <a:r>
              <a:rPr lang="pl-PL" alt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!!!</a:t>
            </a:r>
          </a:p>
          <a:p>
            <a:pPr algn="ctr"/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Zmiana ustroju państwa pociąga za sobą </a:t>
            </a:r>
          </a:p>
          <a:p>
            <a:pPr algn="ctr"/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zmianę administracji i polityki administracyjnej</a:t>
            </a: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endParaRPr lang="pl-PL" altLang="pl-PL" sz="2200" dirty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Rys administracji publicznych, które wykształciły współczesny obraz administracji: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Państwo </a:t>
            </a:r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stanowe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 (uprzywilejowanie stanów wyższych)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Państwo </a:t>
            </a:r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absolutne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 (policyjne)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Liberalne </a:t>
            </a:r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państwo prawa 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(kapitalistyczne)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Nowoczesna administracja:</a:t>
            </a:r>
          </a:p>
          <a:p>
            <a:pPr marL="903288" indent="-342900">
              <a:buFont typeface="Arial" panose="020B0604020202020204" pitchFamily="34" charset="0"/>
              <a:buChar char="•"/>
              <a:tabLst>
                <a:tab pos="723900" algn="l"/>
                <a:tab pos="8112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doktryna </a:t>
            </a:r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państwa dobrobytu</a:t>
            </a:r>
          </a:p>
          <a:p>
            <a:pPr marL="903288" indent="-342900">
              <a:buFont typeface="Arial" panose="020B0604020202020204" pitchFamily="34" charset="0"/>
              <a:buChar char="•"/>
              <a:tabLst>
                <a:tab pos="723900" algn="l"/>
                <a:tab pos="8112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koncepcja </a:t>
            </a:r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liberalna</a:t>
            </a:r>
          </a:p>
          <a:p>
            <a:pPr marL="903288" indent="-342900">
              <a:buFont typeface="Arial" panose="020B0604020202020204" pitchFamily="34" charset="0"/>
              <a:buChar char="•"/>
              <a:tabLst>
                <a:tab pos="723900" algn="l"/>
                <a:tab pos="811213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l-PL" altLang="pl-PL" sz="2200" b="1" dirty="0">
                <a:solidFill>
                  <a:schemeClr val="tx1"/>
                </a:solidFill>
                <a:latin typeface="+mn-lt"/>
              </a:rPr>
              <a:t>d</a:t>
            </a:r>
            <a:r>
              <a:rPr lang="pl-PL" altLang="pl-PL" sz="2200" b="1" dirty="0" smtClean="0">
                <a:solidFill>
                  <a:schemeClr val="tx1"/>
                </a:solidFill>
                <a:latin typeface="+mn-lt"/>
              </a:rPr>
              <a:t>yktatury, ustroje autokratyczne</a:t>
            </a:r>
            <a:endParaRPr lang="pl-PL" altLang="pl-PL" sz="2200" b="1" dirty="0">
              <a:solidFill>
                <a:schemeClr val="tx1"/>
              </a:solidFill>
              <a:latin typeface="+mn-lt"/>
            </a:endParaRPr>
          </a:p>
          <a:p>
            <a:endParaRPr lang="pl-PL" altLang="pl-PL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284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600200"/>
            <a:ext cx="8785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Ustrój państwa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6333" y="1268759"/>
            <a:ext cx="8529974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endParaRPr lang="pl-PL" altLang="pl-PL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PAŃSTWO ABSOLUTNE</a:t>
            </a:r>
            <a:endParaRPr lang="pl-PL" alt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Początek nowoczesnej administracji i aparatu administracyjnego</a:t>
            </a: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CECHY CHARAKTERYSTYCZNE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wzrost władzy panującego + upadek znaczenia stanów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władza panującego opiera się na 3 czynnikach:</a:t>
            </a:r>
          </a:p>
          <a:p>
            <a:pPr marL="1079500" indent="-342900">
              <a:buFont typeface="Wingdings" panose="05000000000000000000" pitchFamily="2" charset="2"/>
              <a:buChar char="§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zawodowy aparat urzędniczy</a:t>
            </a:r>
          </a:p>
          <a:p>
            <a:pPr marL="1079500" indent="-342900">
              <a:buFont typeface="Wingdings" panose="05000000000000000000" pitchFamily="2" charset="2"/>
              <a:buChar char="§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skarb</a:t>
            </a:r>
          </a:p>
          <a:p>
            <a:pPr marL="1079500" indent="-342900">
              <a:buFont typeface="Wingdings" panose="05000000000000000000" pitchFamily="2" charset="2"/>
              <a:buChar char="§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wojsko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>
                <a:solidFill>
                  <a:schemeClr val="tx1"/>
                </a:solidFill>
                <a:latin typeface="+mn-lt"/>
              </a:rPr>
              <a:t>panujący = administracja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bezwzględny wpływ na życie społeczne </a:t>
            </a:r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pPr marL="361950"/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według 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woli panującego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tworzenie prawa przez administrację</a:t>
            </a:r>
            <a:endParaRPr lang="pl-PL" altLang="pl-PL" sz="2200" dirty="0">
              <a:solidFill>
                <a:schemeClr val="tx1"/>
              </a:solidFill>
              <a:latin typeface="+mn-lt"/>
            </a:endParaRPr>
          </a:p>
          <a:p>
            <a:endParaRPr lang="pl-PL" altLang="pl-PL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158055" y="5386783"/>
            <a:ext cx="1205779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latin typeface="+mn-lt"/>
              </a:rPr>
              <a:t>Ludwik XIV</a:t>
            </a:r>
          </a:p>
          <a:p>
            <a:pPr algn="ctr"/>
            <a:r>
              <a:rPr lang="pl-PL" sz="1600" dirty="0" smtClean="0">
                <a:latin typeface="+mn-lt"/>
              </a:rPr>
              <a:t>(1643-1715)</a:t>
            </a:r>
            <a:endParaRPr lang="pl-PL" sz="1600" dirty="0">
              <a:latin typeface="+mn-lt"/>
            </a:endParaRPr>
          </a:p>
        </p:txBody>
      </p:sp>
      <p:pic>
        <p:nvPicPr>
          <p:cNvPr id="1026" name="Picture 2" descr="Znalezione obrazy dla zapytania ludwik xi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27" y="2916720"/>
            <a:ext cx="1644676" cy="22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81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600200"/>
            <a:ext cx="8785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Ustrój państwa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6333" y="1268759"/>
            <a:ext cx="8529974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endParaRPr lang="pl-PL" altLang="pl-PL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LIBERALNE PAŃSTWO PRAWA</a:t>
            </a:r>
            <a:endParaRPr lang="pl-PL" alt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Państwo konstytucyjne i kapitalistyczne.</a:t>
            </a:r>
          </a:p>
          <a:p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CECHY CHARAKTERYSTYCZNE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państwo pełni funkcję „stróż nocnego”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podstawowa zasada = ochrona porządku prawnego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trójpodział władzy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państwo prawa – wyznaczenie roli administracji i możliwości jej działania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istnienie samorządu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rozrost aparatu administracyjnego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wolności obywatelskie – wartość nadrzędna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altLang="pl-PL" sz="22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94" y="4581128"/>
            <a:ext cx="3092946" cy="19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3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odobny obra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r="4272" b="12863"/>
          <a:stretch/>
        </p:blipFill>
        <p:spPr bwMode="auto">
          <a:xfrm>
            <a:off x="4305110" y="2105472"/>
            <a:ext cx="4838890" cy="4752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600201"/>
            <a:ext cx="8785225" cy="27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Ustrój państwa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585850"/>
            <a:ext cx="9144000" cy="13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NOWOCZESNA ADMINISTRACJA</a:t>
            </a:r>
          </a:p>
          <a:p>
            <a:pPr algn="ctr"/>
            <a:endParaRPr lang="pl-PL" alt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KIERUNEK </a:t>
            </a: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DOKTRYNA PAŃSTWA DOBROBYTU</a:t>
            </a:r>
          </a:p>
          <a:p>
            <a:endParaRPr lang="pl-PL" altLang="pl-PL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-108520" y="3284984"/>
            <a:ext cx="4608636" cy="261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>
                <a:latin typeface="+mn-lt"/>
              </a:rPr>
              <a:t>socjalne i demokratyczne państwo prawa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>
                <a:latin typeface="+mn-lt"/>
              </a:rPr>
              <a:t>mocno działa w sferze socjalnej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>
                <a:latin typeface="+mn-lt"/>
              </a:rPr>
              <a:t>rozwija działalność gospodarczą </a:t>
            </a:r>
            <a:endParaRPr lang="pl-PL" altLang="pl-PL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latin typeface="+mn-lt"/>
              </a:rPr>
              <a:t>w </a:t>
            </a:r>
            <a:r>
              <a:rPr lang="pl-PL" altLang="pl-PL" sz="2200" dirty="0">
                <a:latin typeface="+mn-lt"/>
              </a:rPr>
              <a:t>dziedzinach ważnych społecznie jeżeli nie robi tego administracja prywatna.</a:t>
            </a:r>
          </a:p>
          <a:p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3876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" y="1581983"/>
            <a:ext cx="9143999" cy="52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NOWOCZESNA ADMINISTRACJA</a:t>
            </a:r>
            <a:endParaRPr lang="pl-PL" alt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l-PL" altLang="pl-PL" sz="1000" dirty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 KIERUNEK – KONCEPCJA LIBERALNA</a:t>
            </a:r>
            <a:endParaRPr lang="pl-PL" altLang="pl-PL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ograniczenie działalności państwa w sferze socjalnej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podstawowe zadania to:</a:t>
            </a:r>
          </a:p>
          <a:p>
            <a:pPr marL="1168400" indent="-342900">
              <a:buFont typeface="Wingdings" panose="05000000000000000000" pitchFamily="2" charset="2"/>
              <a:buChar char="§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ochrona własności</a:t>
            </a:r>
          </a:p>
          <a:p>
            <a:pPr marL="1168400" indent="-342900">
              <a:buFont typeface="Wingdings" panose="05000000000000000000" pitchFamily="2" charset="2"/>
              <a:buChar char="§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ochrona wolności</a:t>
            </a:r>
          </a:p>
          <a:p>
            <a:pPr marL="1168400" indent="-342900">
              <a:buFont typeface="Wingdings" panose="05000000000000000000" pitchFamily="2" charset="2"/>
              <a:buChar char="§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bezpieczeństwo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zakres działania poszerzony w porównaniu </a:t>
            </a:r>
          </a:p>
          <a:p>
            <a:pPr marL="354013"/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 liberalnym państwem prawa </a:t>
            </a:r>
          </a:p>
          <a:p>
            <a:pPr marL="354013"/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(ochrona zabytków, środowiska, </a:t>
            </a:r>
          </a:p>
          <a:p>
            <a:pPr marL="354013"/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policja sanitarna, ład przestrzenny)</a:t>
            </a:r>
          </a:p>
          <a:p>
            <a:endParaRPr lang="pl-PL" altLang="pl-PL" sz="1000" dirty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 KIERUNEK </a:t>
            </a: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USTROJE AUTOKRATYCZNE, DYKTATURY</a:t>
            </a: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8" t="2094" b="6841"/>
          <a:stretch/>
        </p:blipFill>
        <p:spPr bwMode="auto">
          <a:xfrm>
            <a:off x="5389627" y="2951373"/>
            <a:ext cx="3549017" cy="31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600200"/>
            <a:ext cx="8785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Ustrój państwa</a:t>
            </a:r>
            <a:endParaRPr lang="pl-PL" altLang="pl-PL" sz="3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98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79388" y="1600200"/>
            <a:ext cx="8785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</a:pPr>
            <a:endParaRPr lang="pl-PL" altLang="pl-PL" sz="3200">
              <a:latin typeface="Calibri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08422"/>
          </a:xfrm>
          <a:prstGeom prst="rect">
            <a:avLst/>
          </a:prstGeom>
          <a:noFill/>
          <a:ln w="9525" cap="flat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CZYNNIKI KSZTAŁTUJĄCE</a:t>
            </a:r>
          </a:p>
          <a:p>
            <a:pPr algn="ctr" hangingPunct="1">
              <a:lnSpc>
                <a:spcPct val="100000"/>
              </a:lnSpc>
            </a:pPr>
            <a:r>
              <a:rPr lang="pl-PL" altLang="pl-PL" sz="3600" b="1" dirty="0" smtClean="0">
                <a:latin typeface="Calibri" charset="0"/>
              </a:rPr>
              <a:t>Uwarunkowania</a:t>
            </a:r>
            <a:endParaRPr lang="pl-PL" altLang="pl-PL" sz="3600" b="1" dirty="0">
              <a:latin typeface="Calibri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2571" y="1988840"/>
            <a:ext cx="9143999" cy="52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pl-PL" altLang="pl-P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UWARUNKOWANIA DEMOGRAFICZNE</a:t>
            </a:r>
            <a:endParaRPr lang="pl-PL" alt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zmiana zakresu i częstotliwości realizacji zadań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zmiana potrzeb i oczekiwań indywidualnych i zbiorowych (</a:t>
            </a:r>
            <a:r>
              <a:rPr lang="pl-PL" altLang="pl-PL" sz="2200" i="1" dirty="0" err="1" smtClean="0">
                <a:solidFill>
                  <a:schemeClr val="tx1"/>
                </a:solidFill>
                <a:latin typeface="+mn-lt"/>
              </a:rPr>
              <a:t>silver</a:t>
            </a:r>
            <a:r>
              <a:rPr lang="pl-PL" altLang="pl-PL" sz="22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pl-PL" sz="2200" i="1" dirty="0" err="1" smtClean="0">
                <a:solidFill>
                  <a:schemeClr val="tx1"/>
                </a:solidFill>
                <a:latin typeface="+mn-lt"/>
              </a:rPr>
              <a:t>economy</a:t>
            </a: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pl-PL" altLang="pl-PL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UWARUNKOWANIA EKONOMICZNE</a:t>
            </a:r>
            <a:endParaRPr lang="pl-PL" altLang="pl-PL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bezrobocie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dominująca gałąź gospodarki (np.: węgiel)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wzrost gospodarczy/ kryzys gospodarczy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inflacja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altLang="pl-PL" sz="2400" dirty="0">
              <a:solidFill>
                <a:schemeClr val="tx1"/>
              </a:solidFill>
              <a:latin typeface="+mn-lt"/>
            </a:endParaRPr>
          </a:p>
          <a:p>
            <a:r>
              <a:rPr lang="pl-PL" altLang="pl-PL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UWARUNKOWANIA HISTORYCZNE</a:t>
            </a:r>
          </a:p>
          <a:p>
            <a:pPr marL="342900" indent="-342900">
              <a:buFont typeface="Arial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kultura patriarchatu</a:t>
            </a:r>
          </a:p>
          <a:p>
            <a:pPr marL="342900" indent="-342900">
              <a:buFont typeface="Arial" charset="0"/>
              <a:buChar char="•"/>
            </a:pPr>
            <a:r>
              <a:rPr lang="pl-PL" altLang="pl-PL" sz="2200" dirty="0" smtClean="0">
                <a:solidFill>
                  <a:schemeClr val="tx1"/>
                </a:solidFill>
                <a:latin typeface="+mn-lt"/>
              </a:rPr>
              <a:t>zwyczaj</a:t>
            </a:r>
          </a:p>
        </p:txBody>
      </p:sp>
      <p:pic>
        <p:nvPicPr>
          <p:cNvPr id="48130" name="Picture 2" descr="Znalezione obrazy dla zapytania uwarunkowania demograficz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5"/>
          <a:stretch/>
        </p:blipFill>
        <p:spPr bwMode="auto">
          <a:xfrm>
            <a:off x="5603814" y="4149080"/>
            <a:ext cx="3360799" cy="260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34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671</Words>
  <Application>Microsoft Office PowerPoint</Application>
  <PresentationFormat>Pokaz na ekranie (4:3)</PresentationFormat>
  <Paragraphs>223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Microsoft YaHei</vt:lpstr>
      <vt:lpstr>Arial</vt:lpstr>
      <vt:lpstr>Calibri</vt:lpstr>
      <vt:lpstr>Times New Roman</vt:lpstr>
      <vt:lpstr>Wingdings</vt:lpstr>
      <vt:lpstr>Motyw pakietu Office</vt:lpstr>
      <vt:lpstr>Motyw pakietu Office</vt:lpstr>
      <vt:lpstr>POLITYKA  ADMINISTRACYJNA czynniki kształtujące administrację  i politykę administracyjną</vt:lpstr>
      <vt:lpstr>CZYNNIKI KSZTAŁTUJĄCE ADMINISTRACJĘ  I POLITYKĘ ADM. Zagadnienia wykładu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POLITYKA  ADMINISTRACYJNA pojęcia podstawowe</dc:title>
  <dc:creator>mg</dc:creator>
  <cp:lastModifiedBy>Małgorzata Giełda</cp:lastModifiedBy>
  <cp:revision>46</cp:revision>
  <cp:lastPrinted>1601-01-01T00:00:00Z</cp:lastPrinted>
  <dcterms:created xsi:type="dcterms:W3CDTF">1601-01-01T00:00:00Z</dcterms:created>
  <dcterms:modified xsi:type="dcterms:W3CDTF">2018-03-18T10:29:14Z</dcterms:modified>
</cp:coreProperties>
</file>