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320" r:id="rId3"/>
    <p:sldId id="356" r:id="rId4"/>
    <p:sldId id="342" r:id="rId5"/>
    <p:sldId id="343" r:id="rId6"/>
    <p:sldId id="367" r:id="rId7"/>
    <p:sldId id="345" r:id="rId8"/>
    <p:sldId id="357" r:id="rId9"/>
    <p:sldId id="365" r:id="rId10"/>
    <p:sldId id="366" r:id="rId11"/>
    <p:sldId id="346" r:id="rId12"/>
    <p:sldId id="368" r:id="rId13"/>
    <p:sldId id="358" r:id="rId14"/>
    <p:sldId id="347" r:id="rId15"/>
    <p:sldId id="348" r:id="rId16"/>
    <p:sldId id="360" r:id="rId17"/>
    <p:sldId id="359" r:id="rId18"/>
    <p:sldId id="361" r:id="rId19"/>
    <p:sldId id="350" r:id="rId20"/>
    <p:sldId id="369" r:id="rId21"/>
    <p:sldId id="349" r:id="rId22"/>
    <p:sldId id="362" r:id="rId23"/>
    <p:sldId id="363" r:id="rId24"/>
    <p:sldId id="354" r:id="rId25"/>
    <p:sldId id="273" r:id="rId2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 jasny 3 — Ak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8603FDC-E32A-4AB5-989C-0864C3EAD2B8}" styleName="Styl z motywem 2 — Ak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Styl pośredni 4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21" autoAdjust="0"/>
    <p:restoredTop sz="94660"/>
  </p:normalViewPr>
  <p:slideViewPr>
    <p:cSldViewPr>
      <p:cViewPr varScale="1">
        <p:scale>
          <a:sx n="70" d="100"/>
          <a:sy n="70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7269F-2E26-4559-9FED-27D1B1817F20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808BC-F115-46D9-9172-DF2E1A02185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5254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006E-A230-4895-9FB6-FB5E1CE99FEC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1173-A639-4A53-AA5C-3EC5E23F29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688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006E-A230-4895-9FB6-FB5E1CE99FEC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1173-A639-4A53-AA5C-3EC5E23F29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707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006E-A230-4895-9FB6-FB5E1CE99FEC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1173-A639-4A53-AA5C-3EC5E23F29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4409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006E-A230-4895-9FB6-FB5E1CE99FEC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1173-A639-4A53-AA5C-3EC5E23F29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981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006E-A230-4895-9FB6-FB5E1CE99FEC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1173-A639-4A53-AA5C-3EC5E23F29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964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006E-A230-4895-9FB6-FB5E1CE99FEC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1173-A639-4A53-AA5C-3EC5E23F29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2457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006E-A230-4895-9FB6-FB5E1CE99FEC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1173-A639-4A53-AA5C-3EC5E23F29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9093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006E-A230-4895-9FB6-FB5E1CE99FEC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1173-A639-4A53-AA5C-3EC5E23F29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8769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006E-A230-4895-9FB6-FB5E1CE99FEC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1173-A639-4A53-AA5C-3EC5E23F29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8481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006E-A230-4895-9FB6-FB5E1CE99FEC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1173-A639-4A53-AA5C-3EC5E23F29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9108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006E-A230-4895-9FB6-FB5E1CE99FEC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01173-A639-4A53-AA5C-3EC5E23F29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860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006E-A230-4895-9FB6-FB5E1CE99FEC}" type="datetimeFigureOut">
              <a:rPr lang="pl-PL" smtClean="0"/>
              <a:t>2018-03-26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01173-A639-4A53-AA5C-3EC5E23F29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3318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96" t="13784" r="12068" b="15336"/>
          <a:stretch/>
        </p:blipFill>
        <p:spPr>
          <a:xfrm>
            <a:off x="827584" y="1753064"/>
            <a:ext cx="7488832" cy="4556255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  <a:ln>
            <a:solidFill>
              <a:srgbClr val="CC0000"/>
            </a:solidFill>
          </a:ln>
        </p:spPr>
        <p:txBody>
          <a:bodyPr>
            <a:normAutofit fontScale="90000"/>
          </a:bodyPr>
          <a:lstStyle/>
          <a:p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ORGANIZACJA I PROWADZENIE DZIAŁALNOŚCI KULTURALNEJ</a:t>
            </a:r>
            <a:b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  <a:endParaRPr lang="pl-P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028162" y="6342596"/>
            <a:ext cx="5087675" cy="369332"/>
          </a:xfrm>
          <a:prstGeom prst="rect">
            <a:avLst/>
          </a:prstGeom>
          <a:noFill/>
          <a:ln>
            <a:solidFill>
              <a:srgbClr val="CC0000"/>
            </a:solidFill>
          </a:ln>
        </p:spPr>
        <p:txBody>
          <a:bodyPr wrap="none" rtlCol="0">
            <a:spAutoFit/>
          </a:bodyPr>
          <a:lstStyle/>
          <a:p>
            <a:r>
              <a:rPr lang="pl-PL" b="1" dirty="0" smtClean="0"/>
              <a:t>Małgorzata Giełda, Zakład Nauki Administracji </a:t>
            </a:r>
            <a:r>
              <a:rPr lang="pl-PL" b="1" dirty="0" err="1" smtClean="0"/>
              <a:t>UWr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50939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8229" y="1332029"/>
            <a:ext cx="8568952" cy="524329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PODSUMOWANIE</a:t>
            </a:r>
            <a:endParaRPr lang="pl-PL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 smtClean="0"/>
              <a:t>		</a:t>
            </a:r>
          </a:p>
          <a:p>
            <a:pPr marL="0" indent="0">
              <a:spcBef>
                <a:spcPts val="0"/>
              </a:spcBef>
              <a:buNone/>
            </a:pPr>
            <a:endParaRPr lang="pl-PL" sz="2200" dirty="0"/>
          </a:p>
        </p:txBody>
      </p:sp>
      <p:sp>
        <p:nvSpPr>
          <p:cNvPr id="6" name="Prostokąt 5"/>
          <p:cNvSpPr/>
          <p:nvPr/>
        </p:nvSpPr>
        <p:spPr>
          <a:xfrm>
            <a:off x="1742689" y="808809"/>
            <a:ext cx="567386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UTWORZENIE INSTYTUCJI KULTURY </a:t>
            </a:r>
            <a:endParaRPr lang="pl-PL" sz="28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3059832" y="1843624"/>
            <a:ext cx="583264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100" b="1" dirty="0" smtClean="0"/>
              <a:t>samorządowa instytucja kultury </a:t>
            </a:r>
          </a:p>
          <a:p>
            <a:r>
              <a:rPr lang="pl-PL" sz="2100" dirty="0" smtClean="0"/>
              <a:t>uchwała organu stanowiącego </a:t>
            </a:r>
            <a:r>
              <a:rPr lang="pl-PL" sz="2100" dirty="0" err="1" smtClean="0"/>
              <a:t>jst</a:t>
            </a:r>
            <a:r>
              <a:rPr lang="pl-PL" sz="2100" dirty="0" smtClean="0"/>
              <a:t>*</a:t>
            </a:r>
          </a:p>
          <a:p>
            <a:r>
              <a:rPr lang="pl-PL" sz="2100" b="1" dirty="0" smtClean="0"/>
              <a:t>państwowa instytucja kultury</a:t>
            </a:r>
          </a:p>
          <a:p>
            <a:r>
              <a:rPr lang="pl-PL" sz="2100" dirty="0" smtClean="0"/>
              <a:t>zarządzenie organu administracji państwowej**</a:t>
            </a:r>
          </a:p>
          <a:p>
            <a:endParaRPr lang="pl-PL" sz="2100" dirty="0" smtClean="0"/>
          </a:p>
          <a:p>
            <a:r>
              <a:rPr lang="pl-PL" sz="2100" dirty="0" smtClean="0"/>
              <a:t>		</a:t>
            </a:r>
            <a:r>
              <a:rPr lang="pl-PL" sz="2400" b="1" dirty="0" err="1" smtClean="0"/>
              <a:t>j.w</a:t>
            </a:r>
            <a:r>
              <a:rPr lang="pl-PL" sz="2400" b="1" dirty="0" smtClean="0"/>
              <a:t>.</a:t>
            </a:r>
            <a:endParaRPr lang="pl-PL" sz="2100" b="1" dirty="0" smtClean="0"/>
          </a:p>
          <a:p>
            <a:endParaRPr lang="pl-PL" sz="2100" b="1" dirty="0" smtClean="0"/>
          </a:p>
          <a:p>
            <a:r>
              <a:rPr lang="pl-PL" sz="2100" b="1" dirty="0" smtClean="0"/>
              <a:t>samorządowa instytucja kultury</a:t>
            </a:r>
          </a:p>
          <a:p>
            <a:r>
              <a:rPr lang="pl-PL" sz="2100" dirty="0" smtClean="0"/>
              <a:t>np. zarządzenie kierownika instytucji kultury</a:t>
            </a:r>
          </a:p>
          <a:p>
            <a:r>
              <a:rPr lang="pl-PL" sz="2100" b="1" dirty="0" smtClean="0"/>
              <a:t>państwowa instytucja </a:t>
            </a:r>
            <a:r>
              <a:rPr lang="pl-PL" sz="2100" b="1" dirty="0" smtClean="0"/>
              <a:t>kultury</a:t>
            </a:r>
          </a:p>
          <a:p>
            <a:r>
              <a:rPr lang="pl-PL" sz="2100" dirty="0" smtClean="0"/>
              <a:t>np. zarządzenie dyrektora instytucji kultury</a:t>
            </a:r>
            <a:endParaRPr lang="pl-PL" sz="2100" dirty="0"/>
          </a:p>
        </p:txBody>
      </p:sp>
      <p:sp>
        <p:nvSpPr>
          <p:cNvPr id="7" name="Prostokąt zaokrąglony 6"/>
          <p:cNvSpPr/>
          <p:nvPr/>
        </p:nvSpPr>
        <p:spPr>
          <a:xfrm>
            <a:off x="464810" y="2204864"/>
            <a:ext cx="2162973" cy="648072"/>
          </a:xfrm>
          <a:prstGeom prst="round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/>
              <a:t>AKT </a:t>
            </a:r>
          </a:p>
          <a:p>
            <a:pPr algn="ctr"/>
            <a:r>
              <a:rPr lang="pl-PL" sz="2000" b="1" dirty="0" smtClean="0"/>
              <a:t>O UTWORZENIU</a:t>
            </a:r>
            <a:endParaRPr lang="pl-PL" sz="2000" b="1" dirty="0"/>
          </a:p>
        </p:txBody>
      </p:sp>
      <p:sp>
        <p:nvSpPr>
          <p:cNvPr id="8" name="Prostokąt zaokrąglony 7"/>
          <p:cNvSpPr/>
          <p:nvPr/>
        </p:nvSpPr>
        <p:spPr>
          <a:xfrm>
            <a:off x="480674" y="3366247"/>
            <a:ext cx="2162973" cy="648072"/>
          </a:xfrm>
          <a:prstGeom prst="round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/>
              <a:t>STATUTU</a:t>
            </a:r>
            <a:endParaRPr lang="pl-PL" sz="2000" b="1" dirty="0"/>
          </a:p>
        </p:txBody>
      </p:sp>
      <p:sp>
        <p:nvSpPr>
          <p:cNvPr id="10" name="Prostokąt zaokrąglony 9"/>
          <p:cNvSpPr/>
          <p:nvPr/>
        </p:nvSpPr>
        <p:spPr>
          <a:xfrm>
            <a:off x="480674" y="4519539"/>
            <a:ext cx="2162973" cy="648072"/>
          </a:xfrm>
          <a:prstGeom prst="round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/>
              <a:t>REGULAMIN</a:t>
            </a:r>
            <a:endParaRPr lang="pl-PL" sz="2000" b="1" dirty="0"/>
          </a:p>
        </p:txBody>
      </p:sp>
      <p:sp>
        <p:nvSpPr>
          <p:cNvPr id="11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0" y="5684433"/>
            <a:ext cx="9138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*nadawany przez radę gminy/miasta/powiatu lub sejmik województwa; akt </a:t>
            </a:r>
            <a:r>
              <a:rPr lang="pl-PL" dirty="0"/>
              <a:t>prawa </a:t>
            </a:r>
            <a:r>
              <a:rPr lang="pl-PL" dirty="0" smtClean="0"/>
              <a:t>miejscowego, ogłaszany </a:t>
            </a:r>
            <a:r>
              <a:rPr lang="pl-PL" dirty="0"/>
              <a:t>w wojewódzkim dzienniku </a:t>
            </a:r>
            <a:r>
              <a:rPr lang="pl-PL" dirty="0" smtClean="0"/>
              <a:t>urzędowym</a:t>
            </a:r>
          </a:p>
          <a:p>
            <a:r>
              <a:rPr lang="pl-PL" dirty="0" smtClean="0"/>
              <a:t>**nadawany przez </a:t>
            </a:r>
            <a:r>
              <a:rPr lang="pl-PL" dirty="0"/>
              <a:t>ministra </a:t>
            </a:r>
            <a:r>
              <a:rPr lang="pl-PL" dirty="0" smtClean="0"/>
              <a:t>lub kierownika </a:t>
            </a:r>
            <a:r>
              <a:rPr lang="pl-PL" dirty="0"/>
              <a:t>urzędu centralnego w formie zarządzenia, </a:t>
            </a:r>
            <a:r>
              <a:rPr lang="pl-PL" dirty="0" smtClean="0"/>
              <a:t>nie jest aktem powszechnie obowiązującym</a:t>
            </a:r>
            <a:endParaRPr lang="pl-PL" dirty="0"/>
          </a:p>
        </p:txBody>
      </p:sp>
      <p:cxnSp>
        <p:nvCxnSpPr>
          <p:cNvPr id="4" name="Łącznik prostoliniowy 3"/>
          <p:cNvCxnSpPr/>
          <p:nvPr/>
        </p:nvCxnSpPr>
        <p:spPr>
          <a:xfrm>
            <a:off x="0" y="5683900"/>
            <a:ext cx="90364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282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759124"/>
            <a:ext cx="9144000" cy="509887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l-PL" sz="2200" b="1" dirty="0"/>
              <a:t>Instytucja kultury </a:t>
            </a:r>
            <a:r>
              <a:rPr lang="pl-PL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urzędu podlega </a:t>
            </a:r>
            <a:r>
              <a:rPr lang="pl-PL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wpisowi* </a:t>
            </a:r>
            <a:r>
              <a:rPr lang="pl-PL" sz="2200" b="1" dirty="0"/>
              <a:t>do </a:t>
            </a:r>
            <a:r>
              <a:rPr lang="pl-PL" sz="2200" b="1" dirty="0" smtClean="0"/>
              <a:t>rejestru</a:t>
            </a:r>
          </a:p>
          <a:p>
            <a:pPr marL="0" indent="0" algn="ctr">
              <a:spcBef>
                <a:spcPts val="0"/>
              </a:spcBef>
              <a:buNone/>
            </a:pPr>
            <a:endParaRPr lang="pl-PL" sz="22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pl-PL" sz="2200" b="1" dirty="0" smtClean="0">
                <a:solidFill>
                  <a:srgbClr val="CC0000"/>
                </a:solidFill>
              </a:rPr>
              <a:t>WPISANIE INSTYTUCJI KULTURY DO REJESTRU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l-PL" sz="2200" b="1" dirty="0" smtClean="0">
                <a:solidFill>
                  <a:srgbClr val="CC0000"/>
                </a:solidFill>
              </a:rPr>
              <a:t>PROWADZONEGO PRZEZ ORGANIZATORA</a:t>
            </a:r>
          </a:p>
          <a:p>
            <a:pPr marL="0" indent="0" algn="ctr">
              <a:spcBef>
                <a:spcPts val="0"/>
              </a:spcBef>
              <a:buNone/>
            </a:pPr>
            <a:endParaRPr lang="pl-PL" sz="3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l-PL" sz="2200" b="1" dirty="0" smtClean="0">
                <a:solidFill>
                  <a:srgbClr val="CC0000"/>
                </a:solidFill>
              </a:rPr>
              <a:t>    UZYSKANIE </a:t>
            </a:r>
            <a:r>
              <a:rPr lang="pl-PL" sz="2200" b="1" dirty="0" smtClean="0">
                <a:solidFill>
                  <a:srgbClr val="CC0000"/>
                </a:solidFill>
              </a:rPr>
              <a:t>OSOBOWOŚCI PRAWNEJ</a:t>
            </a:r>
          </a:p>
          <a:p>
            <a:pPr marL="0" indent="0" algn="ctr">
              <a:spcBef>
                <a:spcPts val="0"/>
              </a:spcBef>
              <a:buNone/>
            </a:pPr>
            <a:endParaRPr lang="pl-PL" dirty="0" smtClean="0"/>
          </a:p>
          <a:p>
            <a:pPr marL="0" indent="0" algn="r">
              <a:spcBef>
                <a:spcPts val="0"/>
              </a:spcBef>
              <a:buNone/>
            </a:pPr>
            <a:r>
              <a:rPr lang="pl-PL" sz="2200" b="1" dirty="0" smtClean="0">
                <a:solidFill>
                  <a:srgbClr val="CC0000"/>
                </a:solidFill>
              </a:rPr>
              <a:t>ROZPOCZĘCIE </a:t>
            </a:r>
            <a:r>
              <a:rPr lang="pl-PL" sz="2200" b="1" dirty="0" smtClean="0">
                <a:solidFill>
                  <a:srgbClr val="CC0000"/>
                </a:solidFill>
              </a:rPr>
              <a:t>DZIAŁALNOŚCI	</a:t>
            </a:r>
            <a:endParaRPr lang="pl-PL" sz="2200" b="1" dirty="0" smtClean="0">
              <a:solidFill>
                <a:srgbClr val="CC00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2200" dirty="0"/>
          </a:p>
          <a:p>
            <a:pPr marL="0" indent="0" algn="ctr">
              <a:spcBef>
                <a:spcPts val="0"/>
              </a:spcBef>
              <a:buNone/>
            </a:pPr>
            <a:r>
              <a:rPr lang="pl-PL" sz="2200" dirty="0" smtClean="0"/>
              <a:t>Organizator </a:t>
            </a:r>
            <a:r>
              <a:rPr lang="pl-PL" sz="2200" dirty="0"/>
              <a:t>nie odpowiada za zobowiązania instytucji kultury</a:t>
            </a:r>
            <a:r>
              <a:rPr lang="pl-PL" sz="2200" dirty="0" smtClean="0"/>
              <a:t>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l-PL" sz="2200" dirty="0" smtClean="0"/>
              <a:t>z </a:t>
            </a:r>
            <a:r>
              <a:rPr lang="pl-PL" sz="2200" dirty="0"/>
              <a:t>zastrzeżeniem </a:t>
            </a:r>
            <a:r>
              <a:rPr lang="pl-PL" sz="2200" dirty="0" smtClean="0"/>
              <a:t>a. </a:t>
            </a:r>
            <a:r>
              <a:rPr lang="pl-PL" sz="2200" dirty="0"/>
              <a:t>24 i </a:t>
            </a:r>
            <a:r>
              <a:rPr lang="pl-PL" sz="2200" dirty="0" smtClean="0"/>
              <a:t>a. 25</a:t>
            </a:r>
            <a:r>
              <a:rPr lang="pl-PL" sz="22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pl-PL" sz="2400" dirty="0"/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 smtClean="0"/>
              <a:t>*wpisu do rejestru dokonuje organizator z urzędu, co oznacza</a:t>
            </a:r>
            <a:r>
              <a:rPr lang="pl-PL" sz="1800" dirty="0"/>
              <a:t>, że </a:t>
            </a:r>
            <a:r>
              <a:rPr lang="pl-PL" sz="1800" dirty="0" smtClean="0"/>
              <a:t>instytucja </a:t>
            </a:r>
            <a:r>
              <a:rPr lang="pl-PL" sz="1800" dirty="0"/>
              <a:t>kultury w tym zakresie nie musi podejmować żadnych </a:t>
            </a:r>
            <a:r>
              <a:rPr lang="pl-PL" sz="1800" dirty="0" smtClean="0"/>
              <a:t>czynności, </a:t>
            </a:r>
            <a:r>
              <a:rPr lang="pl-PL" sz="1400" dirty="0" smtClean="0"/>
              <a:t>wyr</a:t>
            </a:r>
            <a:r>
              <a:rPr lang="pl-PL" sz="1400" dirty="0"/>
              <a:t>. WSA w Poznaniu z 16.7.2008 r., IV SA/Po </a:t>
            </a:r>
            <a:r>
              <a:rPr lang="pl-PL" sz="1400" dirty="0" smtClean="0"/>
              <a:t>29/2008.</a:t>
            </a:r>
            <a:endParaRPr lang="pl-PL" sz="1400" dirty="0"/>
          </a:p>
          <a:p>
            <a:pPr marL="0" indent="0">
              <a:spcBef>
                <a:spcPts val="0"/>
              </a:spcBef>
              <a:buNone/>
            </a:pPr>
            <a:endParaRPr lang="pl-PL" sz="2200" dirty="0" smtClean="0"/>
          </a:p>
        </p:txBody>
      </p:sp>
      <p:sp>
        <p:nvSpPr>
          <p:cNvPr id="7" name="Prostokąt 6"/>
          <p:cNvSpPr/>
          <p:nvPr/>
        </p:nvSpPr>
        <p:spPr>
          <a:xfrm>
            <a:off x="1516792" y="822457"/>
            <a:ext cx="612565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OSOBOWOŚĆ I WPIS DO REJESTRU a. 14</a:t>
            </a:r>
            <a:endParaRPr lang="pl-PL" sz="28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" name="Łącznik prosty ze strzałką 3"/>
          <p:cNvCxnSpPr/>
          <p:nvPr/>
        </p:nvCxnSpPr>
        <p:spPr>
          <a:xfrm flipH="1">
            <a:off x="2195736" y="3146720"/>
            <a:ext cx="252028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716016" y="3149640"/>
            <a:ext cx="2160240" cy="13594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0" y="6237312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490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-23651" y="1695985"/>
            <a:ext cx="9167651" cy="5162015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l-PL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SKUTKI WPISU DO REJESTRU:</a:t>
            </a:r>
          </a:p>
          <a:p>
            <a:pPr marL="0" indent="0">
              <a:spcBef>
                <a:spcPts val="0"/>
              </a:spcBef>
              <a:buNone/>
            </a:pPr>
            <a:endParaRPr lang="pl-PL" sz="1200" dirty="0" smtClean="0"/>
          </a:p>
          <a:p>
            <a:pPr marL="0" indent="0">
              <a:spcBef>
                <a:spcPts val="0"/>
              </a:spcBef>
              <a:buNone/>
            </a:pPr>
            <a:endParaRPr lang="pl-PL" sz="1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l-PL" sz="2100" dirty="0" smtClean="0"/>
              <a:t>1. Z chwilą utworzenia (tj. z chwilą wpisu do rejestru) instytucja kultury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100" dirty="0" smtClean="0"/>
              <a:t>staje się </a:t>
            </a:r>
            <a:r>
              <a:rPr lang="pl-PL" sz="2100" b="1" dirty="0"/>
              <a:t>podmiotem prawa odrębnym od organizatora</a:t>
            </a:r>
            <a:r>
              <a:rPr lang="pl-PL" sz="2100" dirty="0" smtClean="0"/>
              <a:t>.</a:t>
            </a:r>
            <a:endParaRPr lang="pl-PL" sz="2100" dirty="0" smtClean="0"/>
          </a:p>
          <a:p>
            <a:pPr marL="0" indent="0">
              <a:spcBef>
                <a:spcPts val="0"/>
              </a:spcBef>
              <a:buNone/>
            </a:pPr>
            <a:endParaRPr lang="pl-PL" sz="1200" dirty="0" smtClean="0"/>
          </a:p>
          <a:p>
            <a:pPr marL="0" indent="0">
              <a:spcBef>
                <a:spcPts val="0"/>
              </a:spcBef>
              <a:buNone/>
            </a:pPr>
            <a:endParaRPr lang="pl-PL" sz="1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l-PL" sz="2100" dirty="0" smtClean="0"/>
              <a:t>2. Odrębność ma </a:t>
            </a:r>
            <a:r>
              <a:rPr lang="pl-PL" sz="2100" b="1" dirty="0" smtClean="0"/>
              <a:t>charakter</a:t>
            </a:r>
            <a:r>
              <a:rPr lang="pl-PL" sz="2100" dirty="0" smtClean="0"/>
              <a:t>:</a:t>
            </a:r>
          </a:p>
          <a:p>
            <a:pPr marL="1162050">
              <a:spcBef>
                <a:spcPts val="0"/>
              </a:spcBef>
            </a:pPr>
            <a:r>
              <a:rPr lang="pl-PL" sz="2100" dirty="0" smtClean="0"/>
              <a:t>materialny</a:t>
            </a:r>
          </a:p>
          <a:p>
            <a:pPr marL="1162050">
              <a:spcBef>
                <a:spcPts val="0"/>
              </a:spcBef>
            </a:pPr>
            <a:r>
              <a:rPr lang="pl-PL" sz="2100" dirty="0" smtClean="0"/>
              <a:t>organizacyjny</a:t>
            </a:r>
          </a:p>
          <a:p>
            <a:pPr marL="0" indent="0">
              <a:spcBef>
                <a:spcPts val="0"/>
              </a:spcBef>
              <a:buNone/>
            </a:pPr>
            <a:endParaRPr lang="pl-PL" sz="1200" dirty="0" smtClean="0"/>
          </a:p>
          <a:p>
            <a:pPr marL="0" indent="0">
              <a:spcBef>
                <a:spcPts val="0"/>
              </a:spcBef>
              <a:buNone/>
            </a:pPr>
            <a:endParaRPr lang="pl-PL" sz="1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l-PL" sz="2100" dirty="0" smtClean="0"/>
              <a:t>3. </a:t>
            </a:r>
            <a:r>
              <a:rPr lang="pl-PL" sz="2100" b="1" dirty="0" smtClean="0"/>
              <a:t>Zdolność do czynności prawnych </a:t>
            </a:r>
            <a:r>
              <a:rPr lang="pl-PL" sz="2100" dirty="0" smtClean="0"/>
              <a:t>(nabywanie praw i zaciąganie zobowiązań)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100" dirty="0" smtClean="0"/>
              <a:t>jest realizowana dopiero od momentu posiadania organów,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100" dirty="0" smtClean="0"/>
              <a:t>a zwłaszcza organu zarządzającego*. </a:t>
            </a:r>
          </a:p>
          <a:p>
            <a:pPr marL="0" indent="0">
              <a:spcBef>
                <a:spcPts val="0"/>
              </a:spcBef>
              <a:buNone/>
            </a:pPr>
            <a:endParaRPr lang="pl-PL" sz="1100" dirty="0" smtClean="0"/>
          </a:p>
          <a:p>
            <a:pPr marL="0" indent="0">
              <a:spcBef>
                <a:spcPts val="0"/>
              </a:spcBef>
              <a:buNone/>
            </a:pPr>
            <a:endParaRPr lang="pl-PL" sz="2000" dirty="0"/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 smtClean="0"/>
              <a:t>*przesądza </a:t>
            </a:r>
            <a:r>
              <a:rPr lang="pl-PL" sz="1800" dirty="0"/>
              <a:t>o tym art. 38 </a:t>
            </a:r>
            <a:r>
              <a:rPr lang="pl-PL" sz="1800" dirty="0" err="1"/>
              <a:t>kc</a:t>
            </a:r>
            <a:r>
              <a:rPr lang="pl-PL" sz="1800" dirty="0"/>
              <a:t>, stanowiący, że </a:t>
            </a:r>
            <a:r>
              <a:rPr lang="pl-PL" sz="1800" dirty="0" smtClean="0"/>
              <a:t>osoba </a:t>
            </a:r>
            <a:r>
              <a:rPr lang="pl-PL" sz="1800" dirty="0"/>
              <a:t>prawna działa przez swoje organy w sposób przewidziany w ustawie i w opartym na niej </a:t>
            </a:r>
            <a:r>
              <a:rPr lang="pl-PL" sz="1800" dirty="0" smtClean="0"/>
              <a:t>statucie</a:t>
            </a:r>
            <a:endParaRPr lang="pl-PL" sz="1800" dirty="0"/>
          </a:p>
        </p:txBody>
      </p:sp>
      <p:sp>
        <p:nvSpPr>
          <p:cNvPr id="7" name="Prostokąt 6"/>
          <p:cNvSpPr/>
          <p:nvPr/>
        </p:nvSpPr>
        <p:spPr>
          <a:xfrm>
            <a:off x="1516792" y="822457"/>
            <a:ext cx="612565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OSOBOWOŚĆ I WPIS DO REJESTRU a. 14</a:t>
            </a:r>
            <a:endParaRPr lang="pl-PL" sz="28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  <p:cxnSp>
        <p:nvCxnSpPr>
          <p:cNvPr id="5" name="Łącznik prostoliniowy 4"/>
          <p:cNvCxnSpPr/>
          <p:nvPr/>
        </p:nvCxnSpPr>
        <p:spPr>
          <a:xfrm>
            <a:off x="0" y="6165304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152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328" y="1556792"/>
            <a:ext cx="9125672" cy="470790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pl-PL" sz="22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pl-PL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REJESTR INSTYTUCJI KULTURY</a:t>
            </a:r>
          </a:p>
          <a:p>
            <a:pPr marL="0" indent="0">
              <a:spcBef>
                <a:spcPts val="0"/>
              </a:spcBef>
              <a:buNone/>
            </a:pPr>
            <a:endParaRPr lang="pl-PL" sz="2200" dirty="0"/>
          </a:p>
          <a:p>
            <a:pPr marL="0" indent="0">
              <a:spcBef>
                <a:spcPts val="0"/>
              </a:spcBef>
              <a:buNone/>
            </a:pPr>
            <a:r>
              <a:rPr lang="pl-PL" sz="2200" b="1" dirty="0" smtClean="0"/>
              <a:t>Określa</a:t>
            </a:r>
            <a:r>
              <a:rPr lang="pl-PL" sz="2200" dirty="0" smtClean="0"/>
              <a:t> </a:t>
            </a:r>
            <a:r>
              <a:rPr lang="pl-PL" sz="2200" b="1" dirty="0" smtClean="0"/>
              <a:t>minister</a:t>
            </a:r>
            <a:r>
              <a:rPr lang="pl-PL" sz="2200" dirty="0" smtClean="0"/>
              <a:t> </a:t>
            </a:r>
            <a:r>
              <a:rPr lang="pl-PL" sz="2200" dirty="0"/>
              <a:t>właściwy do spraw kultury i ochrony dziedzictwa </a:t>
            </a:r>
            <a:r>
              <a:rPr lang="pl-PL" sz="2200" dirty="0" smtClean="0"/>
              <a:t>narodowego, </a:t>
            </a:r>
            <a:r>
              <a:rPr lang="pl-PL" sz="2200" b="1" dirty="0"/>
              <a:t>w drodze </a:t>
            </a:r>
            <a:r>
              <a:rPr lang="pl-PL" sz="2200" b="1" dirty="0" smtClean="0"/>
              <a:t>rozporządzenia</a:t>
            </a:r>
            <a:r>
              <a:rPr lang="pl-PL" sz="2200" dirty="0" smtClean="0"/>
              <a:t>, w tym:</a:t>
            </a:r>
          </a:p>
          <a:p>
            <a:pPr>
              <a:spcBef>
                <a:spcPts val="0"/>
              </a:spcBef>
            </a:pPr>
            <a:r>
              <a:rPr lang="pl-PL" sz="2200" dirty="0" smtClean="0"/>
              <a:t>sposób prowadzenia,</a:t>
            </a:r>
          </a:p>
          <a:p>
            <a:pPr>
              <a:spcBef>
                <a:spcPts val="0"/>
              </a:spcBef>
            </a:pPr>
            <a:r>
              <a:rPr lang="pl-PL" sz="2200" dirty="0" smtClean="0"/>
              <a:t>sposób udostępniania,</a:t>
            </a:r>
          </a:p>
          <a:p>
            <a:pPr>
              <a:spcBef>
                <a:spcPts val="0"/>
              </a:spcBef>
            </a:pPr>
            <a:r>
              <a:rPr lang="pl-PL" sz="2200" dirty="0" smtClean="0"/>
              <a:t>zakres danych zamieszczanych w rejestrze, </a:t>
            </a:r>
          </a:p>
          <a:p>
            <a:pPr>
              <a:spcBef>
                <a:spcPts val="0"/>
              </a:spcBef>
            </a:pPr>
            <a:r>
              <a:rPr lang="pl-PL" sz="2200" dirty="0" smtClean="0"/>
              <a:t>tryb dokonywania wpisów, </a:t>
            </a:r>
          </a:p>
          <a:p>
            <a:pPr>
              <a:spcBef>
                <a:spcPts val="0"/>
              </a:spcBef>
            </a:pPr>
            <a:r>
              <a:rPr lang="pl-PL" sz="2200" dirty="0" smtClean="0"/>
              <a:t>tryb zmian i wykreśleń wpisów,</a:t>
            </a:r>
          </a:p>
          <a:p>
            <a:pPr>
              <a:spcBef>
                <a:spcPts val="0"/>
              </a:spcBef>
            </a:pPr>
            <a:r>
              <a:rPr lang="pl-PL" sz="2200" dirty="0" smtClean="0"/>
              <a:t>wzór księgi rejestrowej.</a:t>
            </a:r>
          </a:p>
          <a:p>
            <a:pPr marL="0" indent="0">
              <a:spcBef>
                <a:spcPts val="0"/>
              </a:spcBef>
              <a:buNone/>
            </a:pPr>
            <a:endParaRPr lang="pl-PL" sz="2200" dirty="0"/>
          </a:p>
          <a:p>
            <a:pPr marL="0" indent="0">
              <a:spcBef>
                <a:spcPts val="0"/>
              </a:spcBef>
              <a:buNone/>
            </a:pPr>
            <a:endParaRPr lang="pl-PL" sz="2200" dirty="0" smtClean="0"/>
          </a:p>
        </p:txBody>
      </p:sp>
      <p:sp>
        <p:nvSpPr>
          <p:cNvPr id="7" name="Prostokąt 6"/>
          <p:cNvSpPr/>
          <p:nvPr/>
        </p:nvSpPr>
        <p:spPr>
          <a:xfrm>
            <a:off x="1516792" y="822457"/>
            <a:ext cx="612565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OSOBOWOŚĆ I WPIS DO REJESTRU a. 14</a:t>
            </a:r>
            <a:endParaRPr lang="pl-PL" sz="28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</p:spTree>
    <p:extLst>
      <p:ext uri="{BB962C8B-B14F-4D97-AF65-F5344CB8AC3E}">
        <p14:creationId xmlns:p14="http://schemas.microsoft.com/office/powerpoint/2010/main" val="355842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1118" y="1556792"/>
            <a:ext cx="8856985" cy="470790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2200" dirty="0" smtClean="0"/>
              <a:t>Do </a:t>
            </a:r>
            <a:r>
              <a:rPr lang="pl-PL" sz="2200" dirty="0"/>
              <a:t>wykazu wpisuje się obiekty stanowiące </a:t>
            </a:r>
            <a:r>
              <a:rPr lang="pl-PL" sz="2200" b="1" dirty="0"/>
              <a:t>obiekty budowlane </a:t>
            </a:r>
            <a:endParaRPr lang="pl-PL" sz="22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 smtClean="0"/>
              <a:t>w </a:t>
            </a:r>
            <a:r>
              <a:rPr lang="pl-PL" sz="2200" dirty="0"/>
              <a:t>rozumieniu przepisów ustawy Prawo budowlane.</a:t>
            </a:r>
          </a:p>
          <a:p>
            <a:pPr marL="0" indent="0">
              <a:spcBef>
                <a:spcPts val="0"/>
              </a:spcBef>
              <a:buNone/>
            </a:pPr>
            <a:endParaRPr lang="pl-PL" sz="2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 smtClean="0"/>
              <a:t>Dotyczy </a:t>
            </a:r>
            <a:r>
              <a:rPr lang="pl-PL" sz="2200" b="1" dirty="0" smtClean="0"/>
              <a:t>obiektów stanowiących własność</a:t>
            </a:r>
            <a:r>
              <a:rPr lang="pl-PL" sz="2200" dirty="0" smtClean="0"/>
              <a:t>:</a:t>
            </a:r>
          </a:p>
          <a:p>
            <a:pPr>
              <a:spcBef>
                <a:spcPts val="0"/>
              </a:spcBef>
            </a:pPr>
            <a:r>
              <a:rPr lang="pl-PL" sz="2200" dirty="0" smtClean="0"/>
              <a:t>Skarbu Państwa,</a:t>
            </a:r>
          </a:p>
          <a:p>
            <a:pPr>
              <a:spcBef>
                <a:spcPts val="0"/>
              </a:spcBef>
            </a:pPr>
            <a:r>
              <a:rPr lang="pl-PL" sz="2200" dirty="0" smtClean="0"/>
              <a:t>jednostek </a:t>
            </a:r>
            <a:r>
              <a:rPr lang="pl-PL" sz="2200" dirty="0"/>
              <a:t>samorządu terytorialnego, </a:t>
            </a:r>
            <a:endParaRPr lang="pl-PL" sz="2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 smtClean="0"/>
              <a:t>w </a:t>
            </a:r>
            <a:r>
              <a:rPr lang="pl-PL" sz="2200" dirty="0"/>
              <a:t>których </a:t>
            </a:r>
            <a:r>
              <a:rPr lang="pl-PL" sz="2200" u="sng" dirty="0"/>
              <a:t>prowadzona</a:t>
            </a:r>
            <a:r>
              <a:rPr lang="pl-PL" sz="2200" dirty="0"/>
              <a:t> jest, </a:t>
            </a:r>
            <a:r>
              <a:rPr lang="pl-PL" sz="2200" b="1" dirty="0" smtClean="0"/>
              <a:t>jako podstawowa</a:t>
            </a:r>
            <a:r>
              <a:rPr lang="pl-PL" sz="2200" b="1" dirty="0"/>
              <a:t>, działalność kulturalna </a:t>
            </a:r>
            <a:endParaRPr lang="pl-PL" sz="22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 smtClean="0"/>
              <a:t>lub </a:t>
            </a:r>
            <a:r>
              <a:rPr lang="pl-PL" sz="2200" dirty="0"/>
              <a:t>które </a:t>
            </a:r>
            <a:r>
              <a:rPr lang="pl-PL" sz="2200" u="sng" dirty="0"/>
              <a:t>dla takiej działalności </a:t>
            </a:r>
            <a:r>
              <a:rPr lang="pl-PL" sz="2200" u="sng" dirty="0" smtClean="0"/>
              <a:t>zostały wybudowane </a:t>
            </a:r>
            <a:r>
              <a:rPr lang="pl-PL" sz="2200" dirty="0"/>
              <a:t>i nie mogą być przeznaczone do prowadzenia wyłącznie </a:t>
            </a:r>
            <a:r>
              <a:rPr lang="pl-PL" sz="2200" dirty="0" smtClean="0"/>
              <a:t>innej działalności </a:t>
            </a:r>
            <a:r>
              <a:rPr lang="pl-PL" sz="2200" dirty="0"/>
              <a:t>podstawowej. </a:t>
            </a:r>
            <a:endParaRPr lang="pl-PL" sz="2200" dirty="0" smtClean="0"/>
          </a:p>
          <a:p>
            <a:pPr marL="0" indent="0">
              <a:spcBef>
                <a:spcPts val="0"/>
              </a:spcBef>
              <a:buNone/>
            </a:pPr>
            <a:endParaRPr lang="pl-PL" sz="2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l-PL" sz="2200" b="1" dirty="0" smtClean="0"/>
              <a:t>Minister</a:t>
            </a:r>
            <a:r>
              <a:rPr lang="pl-PL" sz="2200" dirty="0" smtClean="0"/>
              <a:t> </a:t>
            </a:r>
            <a:r>
              <a:rPr lang="pl-PL" sz="2200" dirty="0"/>
              <a:t>właściwy do spraw kultury i ochrony dziedzictwa narodowego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/>
              <a:t>określi, w drodze </a:t>
            </a:r>
            <a:r>
              <a:rPr lang="pl-PL" sz="2200" dirty="0" smtClean="0"/>
              <a:t>rozporządzenia:</a:t>
            </a:r>
          </a:p>
          <a:p>
            <a:pPr>
              <a:spcBef>
                <a:spcPts val="0"/>
              </a:spcBef>
            </a:pPr>
            <a:r>
              <a:rPr lang="pl-PL" sz="2200" dirty="0" smtClean="0"/>
              <a:t>wykaz </a:t>
            </a:r>
            <a:r>
              <a:rPr lang="pl-PL" sz="2200" dirty="0"/>
              <a:t>obiektów, </a:t>
            </a:r>
            <a:endParaRPr lang="pl-PL" sz="2200" dirty="0" smtClean="0"/>
          </a:p>
          <a:p>
            <a:pPr>
              <a:spcBef>
                <a:spcPts val="0"/>
              </a:spcBef>
            </a:pPr>
            <a:r>
              <a:rPr lang="pl-PL" sz="2200" dirty="0" smtClean="0"/>
              <a:t>tryb zgłaszania </a:t>
            </a:r>
            <a:r>
              <a:rPr lang="pl-PL" sz="2200" dirty="0"/>
              <a:t>obiektów w celu wpisania ich do </a:t>
            </a:r>
            <a:r>
              <a:rPr lang="pl-PL" sz="2200" dirty="0" smtClean="0"/>
              <a:t>wykazu</a:t>
            </a:r>
            <a:r>
              <a:rPr lang="pl-PL" sz="2200" dirty="0"/>
              <a:t>.</a:t>
            </a:r>
            <a:endParaRPr lang="pl-PL" sz="2200" dirty="0" smtClean="0"/>
          </a:p>
        </p:txBody>
      </p:sp>
      <p:sp>
        <p:nvSpPr>
          <p:cNvPr id="7" name="Prostokąt 6"/>
          <p:cNvSpPr/>
          <p:nvPr/>
        </p:nvSpPr>
        <p:spPr>
          <a:xfrm>
            <a:off x="2585095" y="908720"/>
            <a:ext cx="39890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WYKAZ OBIEKTÓW a. 14a</a:t>
            </a:r>
            <a:endParaRPr lang="pl-PL" sz="28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</p:spTree>
    <p:extLst>
      <p:ext uri="{BB962C8B-B14F-4D97-AF65-F5344CB8AC3E}">
        <p14:creationId xmlns:p14="http://schemas.microsoft.com/office/powerpoint/2010/main" val="139372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1694819" y="822457"/>
            <a:ext cx="576959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DYREKTOR INSTYTUCJI KULTURY a. 15</a:t>
            </a:r>
            <a:endParaRPr lang="pl-PL" sz="28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79512" y="4437112"/>
            <a:ext cx="8784976" cy="1785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2200" dirty="0" smtClean="0"/>
              <a:t>			</a:t>
            </a:r>
            <a:r>
              <a:rPr lang="pl-PL" sz="2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KADENCJA </a:t>
            </a:r>
            <a:r>
              <a:rPr lang="pl-PL" sz="2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DYREKTORA </a:t>
            </a:r>
          </a:p>
          <a:p>
            <a:r>
              <a:rPr lang="pl-PL" sz="2200" b="1" dirty="0"/>
              <a:t>DYREKTOR </a:t>
            </a:r>
            <a:r>
              <a:rPr lang="pl-PL" sz="2200" b="1" dirty="0" smtClean="0"/>
              <a:t>INSTYTUCJI </a:t>
            </a:r>
            <a:r>
              <a:rPr lang="pl-PL" sz="2200" b="1" dirty="0"/>
              <a:t>			</a:t>
            </a:r>
            <a:r>
              <a:rPr lang="pl-PL" sz="2200" b="1" dirty="0" smtClean="0"/>
              <a:t>	     DYREKTOR </a:t>
            </a:r>
            <a:r>
              <a:rPr lang="pl-PL" sz="2200" b="1" dirty="0"/>
              <a:t>INSTYTUCJI</a:t>
            </a:r>
          </a:p>
          <a:p>
            <a:r>
              <a:rPr lang="pl-PL" sz="2200" b="1" dirty="0"/>
              <a:t> </a:t>
            </a:r>
            <a:r>
              <a:rPr lang="pl-PL" sz="2200" b="1" dirty="0" smtClean="0"/>
              <a:t>      ARTYSTYCZNEJ</a:t>
            </a:r>
            <a:r>
              <a:rPr lang="pl-PL" sz="2200" b="1" dirty="0"/>
              <a:t>		</a:t>
            </a:r>
            <a:r>
              <a:rPr lang="pl-PL" sz="2200" b="1" dirty="0" smtClean="0"/>
              <a:t>		</a:t>
            </a:r>
            <a:r>
              <a:rPr lang="pl-PL" sz="2200" b="1" dirty="0"/>
              <a:t>	</a:t>
            </a:r>
            <a:r>
              <a:rPr lang="pl-PL" sz="2200" b="1" dirty="0" smtClean="0"/>
              <a:t>     KULTURY</a:t>
            </a:r>
            <a:endParaRPr lang="pl-PL" sz="2200" b="1" dirty="0"/>
          </a:p>
          <a:p>
            <a:r>
              <a:rPr lang="pl-PL" sz="2200" b="1" dirty="0">
                <a:solidFill>
                  <a:srgbClr val="CC0000"/>
                </a:solidFill>
              </a:rPr>
              <a:t>3-5 sezonów </a:t>
            </a:r>
            <a:r>
              <a:rPr lang="pl-PL" sz="2200" b="1" dirty="0" smtClean="0">
                <a:solidFill>
                  <a:srgbClr val="CC0000"/>
                </a:solidFill>
              </a:rPr>
              <a:t>artystycznych</a:t>
            </a:r>
            <a:r>
              <a:rPr lang="pl-PL" sz="2200" b="1" dirty="0" smtClean="0"/>
              <a:t>* 	</a:t>
            </a:r>
            <a:r>
              <a:rPr lang="pl-PL" sz="2200" b="1" dirty="0"/>
              <a:t>		</a:t>
            </a:r>
            <a:r>
              <a:rPr lang="pl-PL" sz="2200" b="1" dirty="0" smtClean="0"/>
              <a:t>   	       </a:t>
            </a:r>
            <a:r>
              <a:rPr lang="pl-PL" sz="2200" b="1" dirty="0" smtClean="0">
                <a:solidFill>
                  <a:srgbClr val="CC0000"/>
                </a:solidFill>
              </a:rPr>
              <a:t>3-7 </a:t>
            </a:r>
            <a:r>
              <a:rPr lang="pl-PL" sz="2200" b="1" dirty="0">
                <a:solidFill>
                  <a:srgbClr val="CC0000"/>
                </a:solidFill>
              </a:rPr>
              <a:t>lat</a:t>
            </a:r>
          </a:p>
          <a:p>
            <a:endParaRPr lang="pl-PL" sz="2200" dirty="0" smtClean="0"/>
          </a:p>
        </p:txBody>
      </p:sp>
      <p:cxnSp>
        <p:nvCxnSpPr>
          <p:cNvPr id="8" name="Łącznik prosty ze strzałką 7"/>
          <p:cNvCxnSpPr/>
          <p:nvPr/>
        </p:nvCxnSpPr>
        <p:spPr>
          <a:xfrm>
            <a:off x="4860032" y="4800102"/>
            <a:ext cx="1080120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 flipH="1">
            <a:off x="2942987" y="4790187"/>
            <a:ext cx="1152128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/>
          <p:cNvSpPr txBox="1"/>
          <p:nvPr/>
        </p:nvSpPr>
        <p:spPr>
          <a:xfrm>
            <a:off x="179512" y="6381328"/>
            <a:ext cx="6955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*Sezon artystyczny trwa od 1 września do 31 sierpnia </a:t>
            </a:r>
            <a:r>
              <a:rPr lang="pl-PL" dirty="0"/>
              <a:t>następnego roku</a:t>
            </a:r>
            <a:r>
              <a:rPr lang="pl-PL" dirty="0" smtClean="0"/>
              <a:t>.</a:t>
            </a:r>
            <a:endParaRPr lang="pl-PL" dirty="0"/>
          </a:p>
        </p:txBody>
      </p:sp>
      <p:cxnSp>
        <p:nvCxnSpPr>
          <p:cNvPr id="13" name="Łącznik prostoliniowy 12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ole tekstowe 13"/>
          <p:cNvSpPr txBox="1"/>
          <p:nvPr/>
        </p:nvSpPr>
        <p:spPr>
          <a:xfrm>
            <a:off x="300366" y="1557737"/>
            <a:ext cx="854326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DYREKTOR INSTYTUCJI KULTURY </a:t>
            </a:r>
          </a:p>
          <a:p>
            <a:pPr marL="2332038" indent="-285750"/>
            <a:r>
              <a:rPr lang="pl-PL" sz="2200" dirty="0" smtClean="0"/>
              <a:t>może sprawować tę funkcję w drodze:</a:t>
            </a:r>
          </a:p>
          <a:p>
            <a:pPr marL="2332038" indent="-285750">
              <a:buFont typeface="Arial" panose="020B0604020202020204" pitchFamily="34" charset="0"/>
              <a:buChar char="•"/>
            </a:pPr>
            <a:r>
              <a:rPr lang="pl-PL" sz="2200" dirty="0" smtClean="0"/>
              <a:t>powołania (a. 15)</a:t>
            </a:r>
          </a:p>
          <a:p>
            <a:pPr marL="2332038" indent="-285750">
              <a:buFont typeface="Arial" panose="020B0604020202020204" pitchFamily="34" charset="0"/>
              <a:buChar char="•"/>
            </a:pPr>
            <a:r>
              <a:rPr lang="pl-PL" sz="2200" dirty="0" smtClean="0"/>
              <a:t>konkursu (a. 16) i powołania</a:t>
            </a:r>
          </a:p>
          <a:p>
            <a:endParaRPr lang="pl-PL" sz="2000" dirty="0"/>
          </a:p>
          <a:p>
            <a:pPr algn="ctr"/>
            <a:r>
              <a:rPr lang="pl-PL" sz="2200" dirty="0" smtClean="0"/>
              <a:t>W </a:t>
            </a:r>
            <a:r>
              <a:rPr lang="pl-PL" sz="2200" dirty="0"/>
              <a:t>sprawach dotyczących </a:t>
            </a:r>
            <a:r>
              <a:rPr lang="pl-PL" sz="2200" b="1" dirty="0"/>
              <a:t>powoływania i odwoływania </a:t>
            </a:r>
            <a:endParaRPr lang="pl-PL" sz="2200" b="1" dirty="0" smtClean="0"/>
          </a:p>
          <a:p>
            <a:pPr algn="ctr"/>
            <a:r>
              <a:rPr lang="pl-PL" sz="2200" dirty="0" smtClean="0"/>
              <a:t>dyrektora </a:t>
            </a:r>
            <a:r>
              <a:rPr lang="pl-PL" sz="2200" dirty="0"/>
              <a:t>instytucji kultury </a:t>
            </a:r>
            <a:r>
              <a:rPr lang="pl-PL" sz="2200" b="1" dirty="0" smtClean="0"/>
              <a:t>w </a:t>
            </a:r>
            <a:r>
              <a:rPr lang="pl-PL" sz="2200" b="1" dirty="0"/>
              <a:t>zakresie nieuregulowanym w ustawie </a:t>
            </a:r>
            <a:endParaRPr lang="pl-PL" sz="2200" b="1" dirty="0" smtClean="0"/>
          </a:p>
          <a:p>
            <a:pPr algn="ctr"/>
            <a:r>
              <a:rPr lang="pl-PL" sz="2200" dirty="0" smtClean="0"/>
              <a:t>mają </a:t>
            </a:r>
            <a:r>
              <a:rPr lang="pl-PL" sz="2200" dirty="0"/>
              <a:t>zastosowanie przepisy </a:t>
            </a:r>
            <a:r>
              <a:rPr lang="pl-PL" sz="2200" dirty="0" smtClean="0"/>
              <a:t>a. </a:t>
            </a:r>
            <a:r>
              <a:rPr lang="pl-PL" sz="2200" dirty="0"/>
              <a:t>68–72 </a:t>
            </a:r>
            <a:r>
              <a:rPr lang="pl-PL" sz="2200" b="1" dirty="0"/>
              <a:t>Kodeksu </a:t>
            </a:r>
            <a:r>
              <a:rPr lang="pl-PL" sz="2200" b="1" dirty="0" smtClean="0"/>
              <a:t>pracy </a:t>
            </a:r>
            <a:r>
              <a:rPr lang="pl-PL" sz="2200" dirty="0" smtClean="0"/>
              <a:t>(a.15.7).</a:t>
            </a:r>
            <a:endParaRPr lang="pl-PL" sz="2200" dirty="0"/>
          </a:p>
        </p:txBody>
      </p:sp>
      <p:sp>
        <p:nvSpPr>
          <p:cNvPr id="15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</p:spTree>
    <p:extLst>
      <p:ext uri="{BB962C8B-B14F-4D97-AF65-F5344CB8AC3E}">
        <p14:creationId xmlns:p14="http://schemas.microsoft.com/office/powerpoint/2010/main" val="424805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142445" y="822457"/>
            <a:ext cx="48743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DYREKTOR – POWOŁANIE a. 15</a:t>
            </a:r>
            <a:endParaRPr lang="pl-PL" sz="28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51699" y="1556792"/>
            <a:ext cx="8884797" cy="499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PRZED POWOŁANIEM</a:t>
            </a:r>
          </a:p>
          <a:p>
            <a:endParaRPr lang="pl-PL" sz="2200" dirty="0"/>
          </a:p>
          <a:p>
            <a:r>
              <a:rPr lang="pl-PL" sz="2200" dirty="0" smtClean="0"/>
              <a:t>Organizator zawiera </a:t>
            </a:r>
            <a:r>
              <a:rPr lang="pl-PL" sz="2200" dirty="0"/>
              <a:t>z </a:t>
            </a:r>
            <a:r>
              <a:rPr lang="pl-PL" sz="2200" dirty="0" smtClean="0"/>
              <a:t>kandydatem (dyrektorem)</a:t>
            </a:r>
          </a:p>
          <a:p>
            <a:r>
              <a:rPr lang="pl-PL" sz="2200" b="1" dirty="0" smtClean="0"/>
              <a:t>odrębną umowę</a:t>
            </a:r>
            <a:r>
              <a:rPr lang="pl-PL" sz="2200" dirty="0" smtClean="0"/>
              <a:t> w </a:t>
            </a:r>
            <a:r>
              <a:rPr lang="pl-PL" sz="2200" dirty="0"/>
              <a:t>formie </a:t>
            </a:r>
            <a:r>
              <a:rPr lang="pl-PL" sz="2200" u="sng" dirty="0"/>
              <a:t>pisemnej</a:t>
            </a:r>
            <a:r>
              <a:rPr lang="pl-PL" sz="2200" dirty="0"/>
              <a:t>, </a:t>
            </a:r>
            <a:endParaRPr lang="pl-PL" sz="2200" dirty="0" smtClean="0"/>
          </a:p>
          <a:p>
            <a:r>
              <a:rPr lang="pl-PL" sz="2200" dirty="0" smtClean="0"/>
              <a:t>w </a:t>
            </a:r>
            <a:r>
              <a:rPr lang="pl-PL" sz="2200" dirty="0"/>
              <a:t>której strony </a:t>
            </a:r>
            <a:r>
              <a:rPr lang="pl-PL" sz="2200" dirty="0" smtClean="0"/>
              <a:t>określają: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u="sng" dirty="0" smtClean="0"/>
              <a:t>warunki organizacyjno-finansowe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u="sng" dirty="0" smtClean="0"/>
              <a:t>program działania</a:t>
            </a:r>
            <a:endParaRPr lang="pl-PL" sz="2200" dirty="0"/>
          </a:p>
          <a:p>
            <a:r>
              <a:rPr lang="pl-PL" sz="2200" dirty="0" smtClean="0"/>
              <a:t>instytucji kultury</a:t>
            </a:r>
          </a:p>
          <a:p>
            <a:endParaRPr lang="pl-PL" sz="1050" dirty="0" smtClean="0"/>
          </a:p>
          <a:p>
            <a:r>
              <a:rPr lang="pl-PL" sz="2200" dirty="0" smtClean="0"/>
              <a:t>Umowa </a:t>
            </a:r>
            <a:r>
              <a:rPr lang="pl-PL" sz="2200" b="1" dirty="0"/>
              <a:t>wchodzi w </a:t>
            </a:r>
            <a:r>
              <a:rPr lang="pl-PL" sz="2200" b="1" dirty="0" smtClean="0"/>
              <a:t>życie z </a:t>
            </a:r>
            <a:r>
              <a:rPr lang="pl-PL" sz="2200" b="1" dirty="0"/>
              <a:t>dniem powołania </a:t>
            </a:r>
            <a:r>
              <a:rPr lang="pl-PL" sz="2200" dirty="0"/>
              <a:t>dyrektora. </a:t>
            </a:r>
            <a:endParaRPr lang="pl-PL" sz="2200" dirty="0" smtClean="0"/>
          </a:p>
          <a:p>
            <a:endParaRPr lang="pl-PL" sz="1000" dirty="0" smtClean="0"/>
          </a:p>
          <a:p>
            <a:endParaRPr lang="pl-PL" sz="1000" dirty="0"/>
          </a:p>
          <a:p>
            <a:pPr algn="ctr"/>
            <a:r>
              <a:rPr lang="pl-PL" sz="2200" b="1" dirty="0" smtClean="0"/>
              <a:t>Odmowa </a:t>
            </a:r>
            <a:r>
              <a:rPr lang="pl-PL" sz="2200" b="1" dirty="0"/>
              <a:t>zawarcia umowy przez kandydata </a:t>
            </a:r>
            <a:endParaRPr lang="pl-PL" sz="2200" b="1" dirty="0" smtClean="0"/>
          </a:p>
          <a:p>
            <a:pPr algn="ctr"/>
            <a:r>
              <a:rPr lang="pl-PL" sz="2200" dirty="0" smtClean="0"/>
              <a:t>na stanowisko dyrektora instytucji kultury</a:t>
            </a:r>
          </a:p>
          <a:p>
            <a:pPr algn="ctr"/>
            <a:endParaRPr lang="pl-PL" sz="2200" dirty="0" smtClean="0"/>
          </a:p>
          <a:p>
            <a:pPr algn="ctr"/>
            <a:r>
              <a:rPr lang="pl-PL" sz="2200" b="1" dirty="0" smtClean="0"/>
              <a:t>niepowołanie</a:t>
            </a:r>
            <a:r>
              <a:rPr lang="pl-PL" sz="2200" dirty="0" smtClean="0"/>
              <a:t> kandydata na stanowisko dyrektora</a:t>
            </a:r>
            <a:endParaRPr lang="pl-PL" sz="2200" dirty="0"/>
          </a:p>
        </p:txBody>
      </p:sp>
      <p:cxnSp>
        <p:nvCxnSpPr>
          <p:cNvPr id="6" name="Łącznik prostoliniowy 5"/>
          <p:cNvCxnSpPr/>
          <p:nvPr/>
        </p:nvCxnSpPr>
        <p:spPr>
          <a:xfrm>
            <a:off x="4593627" y="5751869"/>
            <a:ext cx="470" cy="432048"/>
          </a:xfrm>
          <a:prstGeom prst="line">
            <a:avLst/>
          </a:prstGeom>
          <a:ln w="104775" cmpd="dbl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</p:spTree>
    <p:extLst>
      <p:ext uri="{BB962C8B-B14F-4D97-AF65-F5344CB8AC3E}">
        <p14:creationId xmlns:p14="http://schemas.microsoft.com/office/powerpoint/2010/main" val="196286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183322" y="822457"/>
            <a:ext cx="479259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DYREKTOR – POWOŁANIE a. 15</a:t>
            </a:r>
            <a:endParaRPr lang="pl-PL" sz="28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51699" y="1556792"/>
            <a:ext cx="8884797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POWOŁYWANY I ODWOŁYWANY </a:t>
            </a:r>
            <a:r>
              <a:rPr lang="pl-PL" sz="2200" dirty="0" smtClean="0"/>
              <a:t>przez </a:t>
            </a:r>
            <a:r>
              <a:rPr lang="pl-PL" sz="2200" u="sng" dirty="0" smtClean="0"/>
              <a:t>organizatora</a:t>
            </a:r>
            <a:r>
              <a:rPr lang="pl-PL" sz="2200" dirty="0" smtClean="0"/>
              <a:t> </a:t>
            </a:r>
            <a:r>
              <a:rPr lang="pl-PL" sz="2200" dirty="0"/>
              <a:t>na </a:t>
            </a:r>
            <a:r>
              <a:rPr lang="pl-PL" sz="2200" u="sng" dirty="0"/>
              <a:t>czas określony</a:t>
            </a:r>
            <a:r>
              <a:rPr lang="pl-PL" sz="2200" dirty="0" smtClean="0"/>
              <a:t>,, </a:t>
            </a:r>
            <a:r>
              <a:rPr lang="pl-PL" sz="2200" dirty="0"/>
              <a:t>po zasięgnięciu </a:t>
            </a:r>
            <a:r>
              <a:rPr lang="pl-PL" sz="2200" u="sng" dirty="0" smtClean="0"/>
              <a:t>opinii</a:t>
            </a:r>
            <a:r>
              <a:rPr lang="pl-PL" sz="2200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 smtClean="0"/>
              <a:t>związków </a:t>
            </a:r>
            <a:r>
              <a:rPr lang="pl-PL" sz="2200" dirty="0"/>
              <a:t>zawodowych </a:t>
            </a:r>
            <a:r>
              <a:rPr lang="pl-PL" sz="2200" dirty="0" smtClean="0"/>
              <a:t>działających w instytucji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 smtClean="0"/>
              <a:t>stowarzyszeń zawodowych	właściwych </a:t>
            </a:r>
            <a:r>
              <a:rPr lang="pl-PL" sz="2200" dirty="0"/>
              <a:t>ze względu na rodzaj </a:t>
            </a:r>
            <a:endParaRPr lang="pl-PL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 smtClean="0"/>
              <a:t>stowarzyszeń </a:t>
            </a:r>
            <a:r>
              <a:rPr lang="pl-PL" sz="2200" dirty="0"/>
              <a:t>twórczych </a:t>
            </a:r>
            <a:r>
              <a:rPr lang="pl-PL" sz="2200" dirty="0" smtClean="0"/>
              <a:t>	działalności </a:t>
            </a:r>
            <a:r>
              <a:rPr lang="pl-PL" sz="2200" dirty="0"/>
              <a:t>prowadzonej przez instytucję. </a:t>
            </a:r>
            <a:endParaRPr lang="pl-PL" sz="2200" dirty="0" smtClean="0"/>
          </a:p>
          <a:p>
            <a:endParaRPr lang="pl-PL" sz="1000" dirty="0" smtClean="0"/>
          </a:p>
          <a:p>
            <a:r>
              <a:rPr lang="pl-PL" sz="2200" dirty="0" smtClean="0"/>
              <a:t>Zasięganie </a:t>
            </a:r>
            <a:r>
              <a:rPr lang="pl-PL" sz="2200" u="sng" dirty="0"/>
              <a:t>opinii </a:t>
            </a:r>
            <a:r>
              <a:rPr lang="pl-PL" sz="2200" u="sng" dirty="0" smtClean="0"/>
              <a:t>nie </a:t>
            </a:r>
            <a:r>
              <a:rPr lang="pl-PL" sz="2200" u="sng" dirty="0"/>
              <a:t>jest konieczne </a:t>
            </a:r>
            <a:r>
              <a:rPr lang="pl-PL" sz="2200" dirty="0"/>
              <a:t>w przypadku </a:t>
            </a:r>
            <a:r>
              <a:rPr lang="pl-PL" sz="2200" dirty="0" smtClean="0"/>
              <a:t>wyłonienia kandydata </a:t>
            </a:r>
            <a:r>
              <a:rPr lang="pl-PL" sz="2200" dirty="0"/>
              <a:t>na dyrektora w drodze </a:t>
            </a:r>
            <a:r>
              <a:rPr lang="pl-PL" sz="2200" dirty="0" smtClean="0"/>
              <a:t>konkursu (tryb określony w a. 16)</a:t>
            </a:r>
          </a:p>
          <a:p>
            <a:endParaRPr lang="pl-PL" sz="1000" dirty="0" smtClean="0"/>
          </a:p>
          <a:p>
            <a:r>
              <a:rPr lang="pl-PL" sz="2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WYJĄTKI</a:t>
            </a:r>
          </a:p>
          <a:p>
            <a:r>
              <a:rPr lang="pl-PL" sz="2200" dirty="0" smtClean="0"/>
              <a:t>Dyrektora</a:t>
            </a:r>
            <a:r>
              <a:rPr lang="pl-PL" sz="2200" dirty="0"/>
              <a:t> </a:t>
            </a:r>
            <a:r>
              <a:rPr lang="pl-PL" sz="2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państwowej</a:t>
            </a:r>
            <a:r>
              <a:rPr lang="pl-PL" sz="22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200" dirty="0"/>
              <a:t>instytucji </a:t>
            </a:r>
            <a:r>
              <a:rPr lang="pl-PL" sz="2200" dirty="0" smtClean="0"/>
              <a:t>kultury powołuje </a:t>
            </a:r>
            <a:r>
              <a:rPr lang="pl-PL" sz="2200" dirty="0"/>
              <a:t>i odwołuje </a:t>
            </a:r>
            <a:r>
              <a:rPr lang="pl-PL" sz="2200" u="sng" dirty="0" smtClean="0"/>
              <a:t>organizator</a:t>
            </a:r>
            <a:r>
              <a:rPr lang="pl-PL" sz="2200" dirty="0" smtClean="0"/>
              <a:t> </a:t>
            </a:r>
          </a:p>
          <a:p>
            <a:r>
              <a:rPr lang="pl-PL" sz="2200" dirty="0" smtClean="0"/>
              <a:t>po </a:t>
            </a:r>
            <a:r>
              <a:rPr lang="pl-PL" sz="2200" b="1" u="sng" dirty="0" smtClean="0"/>
              <a:t>uzyskaniu </a:t>
            </a:r>
            <a:r>
              <a:rPr lang="pl-PL" sz="2200" b="1" u="sng" dirty="0"/>
              <a:t>zgody </a:t>
            </a:r>
            <a:r>
              <a:rPr lang="pl-PL" sz="2200" u="sng" dirty="0"/>
              <a:t>ministra</a:t>
            </a:r>
            <a:r>
              <a:rPr lang="pl-PL" sz="2200" dirty="0"/>
              <a:t> właściwego do spraw kultury i ochrony </a:t>
            </a:r>
            <a:r>
              <a:rPr lang="pl-PL" sz="2200" dirty="0" smtClean="0"/>
              <a:t>dziedzictwa narodowego</a:t>
            </a:r>
            <a:r>
              <a:rPr lang="pl-PL" sz="2200" dirty="0"/>
              <a:t>. </a:t>
            </a:r>
            <a:endParaRPr lang="pl-PL" sz="2200" dirty="0" smtClean="0"/>
          </a:p>
          <a:p>
            <a:endParaRPr lang="pl-PL" sz="1000" dirty="0"/>
          </a:p>
          <a:p>
            <a:r>
              <a:rPr lang="pl-PL" sz="2200" dirty="0" smtClean="0"/>
              <a:t>Dyrektora </a:t>
            </a:r>
            <a:r>
              <a:rPr lang="pl-PL" sz="2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samorządowej</a:t>
            </a:r>
            <a:r>
              <a:rPr lang="pl-PL" sz="22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200" dirty="0"/>
              <a:t>instytucji </a:t>
            </a:r>
            <a:r>
              <a:rPr lang="pl-PL" sz="2200" dirty="0" smtClean="0"/>
              <a:t>kultury (z a.16.2) odwołuje </a:t>
            </a:r>
            <a:r>
              <a:rPr lang="pl-PL" sz="2200" u="sng" dirty="0" smtClean="0"/>
              <a:t>organizator</a:t>
            </a:r>
            <a:r>
              <a:rPr lang="pl-PL" sz="2200" dirty="0" smtClean="0"/>
              <a:t> po </a:t>
            </a:r>
            <a:r>
              <a:rPr lang="pl-PL" sz="2200" b="1" dirty="0"/>
              <a:t>zasięgnięciu opinii </a:t>
            </a:r>
            <a:r>
              <a:rPr lang="pl-PL" sz="2200" u="sng" dirty="0"/>
              <a:t>ministra</a:t>
            </a:r>
            <a:r>
              <a:rPr lang="pl-PL" sz="2200" dirty="0"/>
              <a:t> właściwego do spraw </a:t>
            </a:r>
            <a:r>
              <a:rPr lang="pl-PL" sz="2200" dirty="0" smtClean="0"/>
              <a:t>kultury i </a:t>
            </a:r>
            <a:r>
              <a:rPr lang="pl-PL" sz="2200" dirty="0"/>
              <a:t>ochrony dziedzictwa narodowego</a:t>
            </a:r>
            <a:r>
              <a:rPr lang="pl-PL" sz="2200" dirty="0" smtClean="0"/>
              <a:t>.</a:t>
            </a:r>
            <a:endParaRPr lang="pl-PL" sz="2200" dirty="0"/>
          </a:p>
        </p:txBody>
      </p:sp>
      <p:sp>
        <p:nvSpPr>
          <p:cNvPr id="2" name="Nawias klamrowy zamykający 1"/>
          <p:cNvSpPr/>
          <p:nvPr/>
        </p:nvSpPr>
        <p:spPr>
          <a:xfrm>
            <a:off x="3779912" y="2708920"/>
            <a:ext cx="72008" cy="546982"/>
          </a:xfrm>
          <a:prstGeom prst="rightBrace">
            <a:avLst/>
          </a:prstGeom>
          <a:ln w="28575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</p:spTree>
    <p:extLst>
      <p:ext uri="{BB962C8B-B14F-4D97-AF65-F5344CB8AC3E}">
        <p14:creationId xmlns:p14="http://schemas.microsoft.com/office/powerpoint/2010/main" val="348948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1984933" y="822457"/>
            <a:ext cx="518937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DYREKTOR – ODWOŁANIE a. 15.6</a:t>
            </a:r>
            <a:endParaRPr lang="pl-PL" sz="28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37140" y="2204864"/>
            <a:ext cx="8884797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ODWOŁANIE</a:t>
            </a:r>
          </a:p>
          <a:p>
            <a:endParaRPr lang="pl-PL" sz="2200" dirty="0" smtClean="0"/>
          </a:p>
          <a:p>
            <a:r>
              <a:rPr lang="pl-PL" sz="2200" dirty="0" smtClean="0"/>
              <a:t>Dyrektor </a:t>
            </a:r>
            <a:r>
              <a:rPr lang="pl-PL" sz="2200" dirty="0"/>
              <a:t>instytucji kultury powołany na czas </a:t>
            </a:r>
            <a:r>
              <a:rPr lang="pl-PL" sz="2200" dirty="0" smtClean="0"/>
              <a:t>określony</a:t>
            </a:r>
          </a:p>
          <a:p>
            <a:r>
              <a:rPr lang="pl-PL" sz="2200" dirty="0" smtClean="0"/>
              <a:t>może </a:t>
            </a:r>
            <a:r>
              <a:rPr lang="pl-PL" sz="2200" dirty="0"/>
              <a:t>być </a:t>
            </a:r>
            <a:r>
              <a:rPr lang="pl-PL" sz="2200" dirty="0" smtClean="0"/>
              <a:t>odwołany przed </a:t>
            </a:r>
            <a:r>
              <a:rPr lang="pl-PL" sz="2200" dirty="0"/>
              <a:t>upływem tego okresu: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 smtClean="0"/>
              <a:t>na </a:t>
            </a:r>
            <a:r>
              <a:rPr lang="pl-PL" sz="2200" b="1" dirty="0"/>
              <a:t>własną prośbę</a:t>
            </a:r>
            <a:r>
              <a:rPr lang="pl-PL" sz="2200" dirty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 smtClean="0"/>
              <a:t>z </a:t>
            </a:r>
            <a:r>
              <a:rPr lang="pl-PL" sz="2200" dirty="0"/>
              <a:t>powodu </a:t>
            </a:r>
            <a:r>
              <a:rPr lang="pl-PL" sz="2200" b="1" dirty="0"/>
              <a:t>choroby</a:t>
            </a:r>
            <a:r>
              <a:rPr lang="pl-PL" sz="2200" dirty="0"/>
              <a:t> trwale uniemożliwiającej wykonywanie obowiązków;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 smtClean="0"/>
              <a:t>z </a:t>
            </a:r>
            <a:r>
              <a:rPr lang="pl-PL" sz="2200" dirty="0"/>
              <a:t>powodu </a:t>
            </a:r>
            <a:r>
              <a:rPr lang="pl-PL" sz="2200" b="1" dirty="0"/>
              <a:t>naruszenia przepisów prawa </a:t>
            </a:r>
            <a:r>
              <a:rPr lang="pl-PL" sz="2200" dirty="0"/>
              <a:t>w związku z zajmowanym stanowiskiem;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 smtClean="0"/>
              <a:t>w </a:t>
            </a:r>
            <a:r>
              <a:rPr lang="pl-PL" sz="2200" dirty="0"/>
              <a:t>przypadku </a:t>
            </a:r>
            <a:r>
              <a:rPr lang="pl-PL" sz="2200" b="1" dirty="0"/>
              <a:t>odstąpienia od realizacji </a:t>
            </a:r>
            <a:r>
              <a:rPr lang="pl-PL" sz="2200" b="1" dirty="0" smtClean="0"/>
              <a:t>umowy </a:t>
            </a:r>
            <a:r>
              <a:rPr lang="pl-PL" sz="2200" dirty="0" smtClean="0"/>
              <a:t>(z a.15.5);</a:t>
            </a:r>
            <a:endParaRPr lang="pl-PL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 smtClean="0"/>
              <a:t>w </a:t>
            </a:r>
            <a:r>
              <a:rPr lang="pl-PL" sz="2100" dirty="0"/>
              <a:t>przypadku </a:t>
            </a:r>
            <a:r>
              <a:rPr lang="pl-PL" sz="2100" b="1" dirty="0"/>
              <a:t>przekazania</a:t>
            </a:r>
            <a:r>
              <a:rPr lang="pl-PL" sz="2100" dirty="0"/>
              <a:t> państwowej instytucji kultury </a:t>
            </a:r>
            <a:r>
              <a:rPr lang="pl-PL" sz="2100" dirty="0" smtClean="0"/>
              <a:t>(w </a:t>
            </a:r>
            <a:r>
              <a:rPr lang="pl-PL" sz="2100" dirty="0"/>
              <a:t>trybie </a:t>
            </a:r>
            <a:r>
              <a:rPr lang="pl-PL" sz="2100" dirty="0" smtClean="0"/>
              <a:t>a. 21a.2–6).</a:t>
            </a:r>
            <a:endParaRPr lang="pl-PL" sz="2100" dirty="0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</p:spTree>
    <p:extLst>
      <p:ext uri="{BB962C8B-B14F-4D97-AF65-F5344CB8AC3E}">
        <p14:creationId xmlns:p14="http://schemas.microsoft.com/office/powerpoint/2010/main" val="365820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33052" y="1694418"/>
            <a:ext cx="89289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u="sng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KONKURS</a:t>
            </a:r>
            <a:endParaRPr lang="pl-PL" sz="2200" b="1" u="sng" dirty="0" smtClean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FAKULTATYWNY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200" dirty="0" smtClean="0"/>
              <a:t>a. 16.1		</a:t>
            </a:r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OBLIGATORYJNY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200" dirty="0"/>
              <a:t>a. </a:t>
            </a:r>
            <a:r>
              <a:rPr lang="pl-PL" sz="2200" dirty="0" smtClean="0"/>
              <a:t>16.2</a:t>
            </a:r>
          </a:p>
        </p:txBody>
      </p:sp>
      <p:sp>
        <p:nvSpPr>
          <p:cNvPr id="6" name="Prostokąt 5"/>
          <p:cNvSpPr/>
          <p:nvPr/>
        </p:nvSpPr>
        <p:spPr>
          <a:xfrm>
            <a:off x="2392066" y="822457"/>
            <a:ext cx="43751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DYREKTOR – KONKURS a. 16</a:t>
            </a:r>
            <a:endParaRPr lang="pl-PL" sz="28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38812" y="2780928"/>
            <a:ext cx="4222924" cy="1446550"/>
          </a:xfrm>
          <a:prstGeom prst="rect">
            <a:avLst/>
          </a:prstGeom>
          <a:noFill/>
          <a:ln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 smtClean="0"/>
              <a:t>wyjątkowo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 smtClean="0"/>
              <a:t>w </a:t>
            </a:r>
            <a:r>
              <a:rPr lang="pl-PL" sz="2200" dirty="0"/>
              <a:t>samorządowych instytucjach kultury, </a:t>
            </a:r>
            <a:r>
              <a:rPr lang="pl-PL" sz="2200" dirty="0" smtClean="0"/>
              <a:t>które mają znaczenie dla kultury narodowej </a:t>
            </a:r>
            <a:r>
              <a:rPr lang="pl-PL" dirty="0" smtClean="0"/>
              <a:t>(rozporządzenie)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1403649" y="5013176"/>
            <a:ext cx="5904655" cy="1785104"/>
          </a:xfrm>
          <a:prstGeom prst="rect">
            <a:avLst/>
          </a:prstGeom>
          <a:noFill/>
          <a:ln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r>
              <a:rPr lang="pl-PL" sz="2200" dirty="0" smtClean="0"/>
              <a:t>Właściwy </a:t>
            </a:r>
            <a:r>
              <a:rPr lang="pl-PL" sz="2200" b="1" dirty="0" smtClean="0"/>
              <a:t>minister</a:t>
            </a:r>
            <a:r>
              <a:rPr lang="pl-PL" sz="2200" dirty="0" smtClean="0"/>
              <a:t> może </a:t>
            </a:r>
            <a:r>
              <a:rPr lang="pl-PL" sz="2200" dirty="0"/>
              <a:t>wyrazić </a:t>
            </a:r>
            <a:r>
              <a:rPr lang="pl-PL" sz="2200" b="1" dirty="0"/>
              <a:t>zgodę </a:t>
            </a:r>
            <a:endParaRPr lang="pl-PL" sz="2200" b="1" dirty="0" smtClean="0"/>
          </a:p>
          <a:p>
            <a:r>
              <a:rPr lang="pl-PL" sz="2200" dirty="0" smtClean="0"/>
              <a:t>na </a:t>
            </a:r>
            <a:r>
              <a:rPr lang="pl-PL" sz="2200" dirty="0"/>
              <a:t>powołanie na stanowisko </a:t>
            </a:r>
            <a:r>
              <a:rPr lang="pl-PL" sz="2200" dirty="0" smtClean="0"/>
              <a:t>dyrektora,</a:t>
            </a:r>
          </a:p>
          <a:p>
            <a:r>
              <a:rPr lang="pl-PL" sz="2200" b="1" dirty="0" smtClean="0"/>
              <a:t>bez </a:t>
            </a:r>
            <a:r>
              <a:rPr lang="pl-PL" sz="2200" b="1" dirty="0"/>
              <a:t>przeprowadzania </a:t>
            </a:r>
            <a:r>
              <a:rPr lang="pl-PL" sz="2200" b="1" dirty="0" smtClean="0"/>
              <a:t>konkursu</a:t>
            </a:r>
            <a:r>
              <a:rPr lang="pl-PL" sz="2200" dirty="0" smtClean="0"/>
              <a:t>,</a:t>
            </a:r>
          </a:p>
          <a:p>
            <a:r>
              <a:rPr lang="pl-PL" sz="2200" u="sng" dirty="0" smtClean="0"/>
              <a:t>kandydata </a:t>
            </a:r>
            <a:r>
              <a:rPr lang="pl-PL" sz="2200" b="1" u="sng" dirty="0"/>
              <a:t>wskazanego</a:t>
            </a:r>
            <a:r>
              <a:rPr lang="pl-PL" sz="2200" u="sng" dirty="0"/>
              <a:t> przez </a:t>
            </a:r>
            <a:r>
              <a:rPr lang="pl-PL" sz="2200" u="sng" dirty="0" smtClean="0"/>
              <a:t>organizatora </a:t>
            </a:r>
            <a:r>
              <a:rPr lang="pl-PL" sz="2200" dirty="0" smtClean="0"/>
              <a:t>a. 16.3</a:t>
            </a:r>
          </a:p>
          <a:p>
            <a:r>
              <a:rPr lang="pl-PL" sz="2200" b="1" dirty="0" smtClean="0"/>
              <a:t>na wniosek </a:t>
            </a:r>
            <a:r>
              <a:rPr lang="pl-PL" sz="2200" dirty="0" smtClean="0"/>
              <a:t>organizatora (a. 16.3a-3c)</a:t>
            </a:r>
            <a:endParaRPr lang="pl-PL" sz="22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81192" y="2833191"/>
            <a:ext cx="3672408" cy="769441"/>
          </a:xfrm>
          <a:prstGeom prst="rect">
            <a:avLst/>
          </a:prstGeom>
          <a:noFill/>
          <a:ln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/>
              <a:t>co do zasady	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/>
              <a:t>w każdej instytucji </a:t>
            </a:r>
            <a:r>
              <a:rPr lang="pl-PL" sz="2200" dirty="0" smtClean="0"/>
              <a:t>kultury</a:t>
            </a:r>
            <a:endParaRPr lang="pl-PL" sz="2200" dirty="0"/>
          </a:p>
        </p:txBody>
      </p:sp>
      <p:cxnSp>
        <p:nvCxnSpPr>
          <p:cNvPr id="11" name="Łącznik prosty ze strzałką 10"/>
          <p:cNvCxnSpPr>
            <a:stCxn id="3" idx="0"/>
          </p:cNvCxnSpPr>
          <p:nvPr/>
        </p:nvCxnSpPr>
        <p:spPr>
          <a:xfrm flipV="1">
            <a:off x="4355977" y="4227478"/>
            <a:ext cx="2411196" cy="7856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 flipH="1">
            <a:off x="2843808" y="2060848"/>
            <a:ext cx="1735811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4579619" y="2060848"/>
            <a:ext cx="1720573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42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916832"/>
            <a:ext cx="7335294" cy="4941168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200" dirty="0" smtClean="0"/>
              <a:t>podmioty tworzące instytucje kultury (a. 10.1)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200" dirty="0" smtClean="0"/>
              <a:t>organizują działalność kulturalną* (a. 8, a. 9.1)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22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ministrowie</a:t>
            </a:r>
            <a:r>
              <a:rPr lang="pl-PL" sz="2200" dirty="0" smtClean="0"/>
              <a:t> (a. 8)</a:t>
            </a:r>
          </a:p>
          <a:p>
            <a:pPr marL="3556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200" dirty="0"/>
              <a:t>tworzą państwowe instytucje kultury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kierownicy </a:t>
            </a:r>
            <a:r>
              <a:rPr lang="pl-PL" sz="2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urzędów centralnych</a:t>
            </a:r>
            <a:r>
              <a:rPr lang="pl-PL" sz="2200" dirty="0"/>
              <a:t> </a:t>
            </a:r>
            <a:r>
              <a:rPr lang="pl-PL" sz="2200" dirty="0" smtClean="0"/>
              <a:t>(a. 8)</a:t>
            </a:r>
          </a:p>
          <a:p>
            <a:pPr marL="3556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200" dirty="0"/>
              <a:t>t</a:t>
            </a:r>
            <a:r>
              <a:rPr lang="pl-PL" sz="2200" dirty="0" smtClean="0"/>
              <a:t>worzą państwowe </a:t>
            </a:r>
            <a:r>
              <a:rPr lang="pl-PL" sz="2200" dirty="0"/>
              <a:t>instytucje </a:t>
            </a:r>
            <a:r>
              <a:rPr lang="pl-PL" sz="2200" dirty="0" smtClean="0"/>
              <a:t>kultury</a:t>
            </a:r>
            <a:endParaRPr lang="pl-PL" sz="22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jednostki </a:t>
            </a:r>
            <a:r>
              <a:rPr lang="pl-PL" sz="2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samorządu terytorialnego </a:t>
            </a:r>
            <a:r>
              <a:rPr lang="pl-PL" sz="2200" dirty="0" smtClean="0"/>
              <a:t>(a. 9.1)</a:t>
            </a:r>
          </a:p>
          <a:p>
            <a:pPr marL="3556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200" dirty="0" smtClean="0"/>
              <a:t>tworzą </a:t>
            </a:r>
            <a:r>
              <a:rPr lang="pl-PL" sz="2200" dirty="0"/>
              <a:t>samorządowe instytucje </a:t>
            </a:r>
            <a:r>
              <a:rPr lang="pl-PL" sz="2200" dirty="0" smtClean="0"/>
              <a:t>kultury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22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2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2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800" dirty="0" smtClean="0"/>
              <a:t>*</a:t>
            </a:r>
            <a:r>
              <a:rPr lang="pl-PL" sz="1800" dirty="0"/>
              <a:t>działalność kulturalna - </a:t>
            </a:r>
            <a:r>
              <a:rPr lang="pl-PL" sz="1800" dirty="0" smtClean="0"/>
              <a:t>tworzenie, upowszechnianie </a:t>
            </a:r>
            <a:r>
              <a:rPr lang="pl-PL" sz="1800" dirty="0"/>
              <a:t>i </a:t>
            </a:r>
            <a:r>
              <a:rPr lang="pl-PL" sz="1800" dirty="0" smtClean="0"/>
              <a:t>ochrona </a:t>
            </a:r>
            <a:r>
              <a:rPr lang="pl-PL" sz="1800" dirty="0"/>
              <a:t>kultury.</a:t>
            </a:r>
          </a:p>
        </p:txBody>
      </p:sp>
      <p:sp>
        <p:nvSpPr>
          <p:cNvPr id="7" name="Prostokąt 6"/>
          <p:cNvSpPr/>
          <p:nvPr/>
        </p:nvSpPr>
        <p:spPr>
          <a:xfrm>
            <a:off x="3031978" y="908720"/>
            <a:ext cx="30952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32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ORGANIZATORZY</a:t>
            </a:r>
            <a:endParaRPr lang="pl-PL" sz="32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  <p:cxnSp>
        <p:nvCxnSpPr>
          <p:cNvPr id="4" name="Łącznik prostoliniowy 3"/>
          <p:cNvCxnSpPr/>
          <p:nvPr/>
        </p:nvCxnSpPr>
        <p:spPr>
          <a:xfrm>
            <a:off x="107504" y="6309320"/>
            <a:ext cx="89289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96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07504" y="1165209"/>
            <a:ext cx="903649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KOMISJA KONKURSOWA</a:t>
            </a:r>
          </a:p>
          <a:p>
            <a:endParaRPr lang="pl-PL" sz="1400" dirty="0"/>
          </a:p>
          <a:p>
            <a:r>
              <a:rPr lang="pl-PL" sz="2200" dirty="0" smtClean="0"/>
              <a:t>Powstaje w </a:t>
            </a:r>
            <a:r>
              <a:rPr lang="pl-PL" sz="2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celu</a:t>
            </a:r>
            <a:r>
              <a:rPr lang="pl-PL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200" dirty="0"/>
              <a:t>przeprowadzania </a:t>
            </a:r>
            <a:r>
              <a:rPr lang="pl-PL" sz="2200" dirty="0" smtClean="0"/>
              <a:t>konkursu.</a:t>
            </a:r>
          </a:p>
          <a:p>
            <a:endParaRPr lang="pl-PL" sz="1400" dirty="0" smtClean="0"/>
          </a:p>
          <a:p>
            <a:r>
              <a:rPr lang="pl-PL" sz="2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Powołuje ją </a:t>
            </a:r>
            <a:r>
              <a:rPr lang="pl-PL" sz="2200" dirty="0" smtClean="0"/>
              <a:t>organizator, w </a:t>
            </a:r>
            <a:r>
              <a:rPr lang="pl-PL" sz="2200" dirty="0"/>
              <a:t>składzie:</a:t>
            </a:r>
          </a:p>
          <a:p>
            <a:r>
              <a:rPr lang="pl-PL" sz="2200" b="1" dirty="0" smtClean="0"/>
              <a:t>3 </a:t>
            </a:r>
            <a:r>
              <a:rPr lang="pl-PL" sz="2200" b="1" dirty="0"/>
              <a:t>przedstawicieli  </a:t>
            </a:r>
            <a:r>
              <a:rPr lang="pl-PL" sz="2200" b="1" dirty="0" smtClean="0"/>
              <a:t>       </a:t>
            </a:r>
            <a:r>
              <a:rPr lang="pl-PL" sz="2200" dirty="0" smtClean="0"/>
              <a:t>organizatora</a:t>
            </a:r>
            <a:r>
              <a:rPr lang="pl-PL" sz="2200" dirty="0"/>
              <a:t>;</a:t>
            </a:r>
          </a:p>
          <a:p>
            <a:pPr marL="2513013" indent="-179388">
              <a:buFont typeface="Arial" panose="020B0604020202020204" pitchFamily="34" charset="0"/>
              <a:buChar char="•"/>
            </a:pPr>
            <a:r>
              <a:rPr lang="pl-PL" sz="2200" dirty="0" smtClean="0"/>
              <a:t>ministra właściwego;</a:t>
            </a:r>
          </a:p>
          <a:p>
            <a:pPr marL="2513013" indent="-179388">
              <a:buFont typeface="Arial" panose="020B0604020202020204" pitchFamily="34" charset="0"/>
              <a:buChar char="•"/>
            </a:pPr>
            <a:r>
              <a:rPr lang="pl-PL" sz="2000" dirty="0" smtClean="0"/>
              <a:t>zakładowych </a:t>
            </a:r>
            <a:r>
              <a:rPr lang="pl-PL" sz="2000" dirty="0"/>
              <a:t>organizacji </a:t>
            </a:r>
            <a:r>
              <a:rPr lang="pl-PL" sz="2000" dirty="0" smtClean="0"/>
              <a:t>związkowych działających </a:t>
            </a:r>
            <a:r>
              <a:rPr lang="pl-PL" sz="2000" dirty="0"/>
              <a:t>w </a:t>
            </a:r>
            <a:r>
              <a:rPr lang="pl-PL" sz="2000" dirty="0" smtClean="0"/>
              <a:t>tej </a:t>
            </a:r>
            <a:r>
              <a:rPr lang="pl-PL" sz="2000" dirty="0" err="1" smtClean="0"/>
              <a:t>ik</a:t>
            </a:r>
            <a:r>
              <a:rPr lang="pl-PL" sz="2000" dirty="0" smtClean="0"/>
              <a:t>*;</a:t>
            </a:r>
            <a:endParaRPr lang="pl-PL" sz="2000" dirty="0"/>
          </a:p>
          <a:p>
            <a:pPr marL="2513013" indent="-179388">
              <a:buFont typeface="Arial" panose="020B0604020202020204" pitchFamily="34" charset="0"/>
              <a:buChar char="•"/>
            </a:pPr>
            <a:r>
              <a:rPr lang="pl-PL" sz="2000" dirty="0" smtClean="0"/>
              <a:t>stowarzyszeń </a:t>
            </a:r>
            <a:r>
              <a:rPr lang="pl-PL" sz="2000" dirty="0"/>
              <a:t>zawodowych lub twórczych właściwych </a:t>
            </a:r>
            <a:endParaRPr lang="pl-PL" sz="2000" dirty="0" smtClean="0"/>
          </a:p>
          <a:p>
            <a:pPr marL="2511425"/>
            <a:r>
              <a:rPr lang="pl-PL" sz="2000" dirty="0" smtClean="0"/>
              <a:t>ze względu na zakres działania </a:t>
            </a:r>
            <a:r>
              <a:rPr lang="pl-PL" sz="2000" dirty="0"/>
              <a:t>tej </a:t>
            </a:r>
            <a:r>
              <a:rPr lang="pl-PL" sz="2000" dirty="0" err="1" smtClean="0"/>
              <a:t>ik</a:t>
            </a:r>
            <a:r>
              <a:rPr lang="pl-PL" sz="2000" dirty="0" smtClean="0"/>
              <a:t>.</a:t>
            </a:r>
            <a:endParaRPr lang="pl-PL" sz="2000" dirty="0"/>
          </a:p>
          <a:p>
            <a:endParaRPr lang="pl-PL" sz="1000" dirty="0" smtClean="0"/>
          </a:p>
          <a:p>
            <a:endParaRPr lang="pl-PL" sz="1000" dirty="0" smtClean="0"/>
          </a:p>
          <a:p>
            <a:r>
              <a:rPr lang="pl-PL" sz="2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 właściwy, </a:t>
            </a:r>
            <a:r>
              <a:rPr lang="pl-PL" sz="2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drodze rozporządzenia</a:t>
            </a:r>
            <a:r>
              <a:rPr lang="pl-PL" sz="2200" dirty="0"/>
              <a:t>, </a:t>
            </a:r>
            <a:r>
              <a:rPr lang="pl-PL" sz="2200" dirty="0" smtClean="0"/>
              <a:t>określi: </a:t>
            </a:r>
          </a:p>
          <a:p>
            <a:r>
              <a:rPr lang="pl-PL" sz="2200" dirty="0" smtClean="0"/>
              <a:t>organizację </a:t>
            </a:r>
            <a:r>
              <a:rPr lang="pl-PL" sz="2200" dirty="0"/>
              <a:t>i tryb </a:t>
            </a:r>
            <a:r>
              <a:rPr lang="pl-PL" sz="2200" u="sng" dirty="0"/>
              <a:t>przeprowadzania konkursu</a:t>
            </a:r>
            <a:r>
              <a:rPr lang="pl-PL" sz="2200" dirty="0" smtClean="0"/>
              <a:t>, sposób </a:t>
            </a:r>
            <a:r>
              <a:rPr lang="pl-PL" sz="2200" u="sng" dirty="0"/>
              <a:t>powoływania członków </a:t>
            </a:r>
            <a:r>
              <a:rPr lang="pl-PL" sz="2200" dirty="0"/>
              <a:t>komisji konkursowej oraz </a:t>
            </a:r>
            <a:r>
              <a:rPr lang="pl-PL" sz="2200" u="sng" dirty="0"/>
              <a:t>zadania tej komisji</a:t>
            </a:r>
            <a:r>
              <a:rPr lang="pl-PL" sz="2200" dirty="0" smtClean="0"/>
              <a:t>, uwzględniając </a:t>
            </a:r>
            <a:r>
              <a:rPr lang="pl-PL" sz="2200" dirty="0"/>
              <a:t>w szczególności </a:t>
            </a:r>
            <a:r>
              <a:rPr lang="pl-PL" sz="2200" b="1" dirty="0"/>
              <a:t>procedury zapewniające ocenę </a:t>
            </a:r>
            <a:r>
              <a:rPr lang="pl-PL" sz="2200" b="1" dirty="0" smtClean="0"/>
              <a:t>kwalifikacji </a:t>
            </a:r>
            <a:r>
              <a:rPr lang="pl-PL" sz="2200" dirty="0" smtClean="0"/>
              <a:t>kandydatów.</a:t>
            </a:r>
          </a:p>
          <a:p>
            <a:endParaRPr lang="pl-PL" sz="1400" dirty="0" smtClean="0"/>
          </a:p>
          <a:p>
            <a:endParaRPr lang="pl-PL" sz="800" dirty="0" smtClean="0"/>
          </a:p>
          <a:p>
            <a:r>
              <a:rPr lang="pl-PL" dirty="0" smtClean="0"/>
              <a:t>*Jeżeli </a:t>
            </a:r>
            <a:r>
              <a:rPr lang="pl-PL" dirty="0"/>
              <a:t>w instytucji kultury nie działają zakładowe organizacje związkowe, </a:t>
            </a:r>
            <a:r>
              <a:rPr lang="pl-PL" dirty="0" smtClean="0"/>
              <a:t>organizator </a:t>
            </a:r>
            <a:r>
              <a:rPr lang="pl-PL" dirty="0"/>
              <a:t>powołuje do komisji konkursowej dwóch przedstawicieli załogi tej instytucji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2392066" y="641989"/>
            <a:ext cx="43751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DYREKTOR – KONKURS a. 16</a:t>
            </a:r>
            <a:endParaRPr lang="pl-PL" sz="28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153897" y="3117979"/>
            <a:ext cx="19250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200" b="1" dirty="0" smtClean="0"/>
              <a:t>2 </a:t>
            </a:r>
          </a:p>
          <a:p>
            <a:pPr algn="ctr"/>
            <a:r>
              <a:rPr lang="pl-PL" sz="2200" b="1" dirty="0" smtClean="0"/>
              <a:t>przedstawicieli</a:t>
            </a:r>
            <a:endParaRPr lang="pl-PL" sz="2200" b="1" dirty="0"/>
          </a:p>
        </p:txBody>
      </p:sp>
      <p:sp>
        <p:nvSpPr>
          <p:cNvPr id="5" name="Nawias klamrowy otwierający 4"/>
          <p:cNvSpPr/>
          <p:nvPr/>
        </p:nvSpPr>
        <p:spPr>
          <a:xfrm>
            <a:off x="2195736" y="3057636"/>
            <a:ext cx="45719" cy="108012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9" name="Łącznik prostoliniowy 8"/>
          <p:cNvCxnSpPr/>
          <p:nvPr/>
        </p:nvCxnSpPr>
        <p:spPr>
          <a:xfrm>
            <a:off x="2072069" y="2791360"/>
            <a:ext cx="3387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oliniowy 10"/>
          <p:cNvCxnSpPr/>
          <p:nvPr/>
        </p:nvCxnSpPr>
        <p:spPr>
          <a:xfrm>
            <a:off x="0" y="6165304"/>
            <a:ext cx="90364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216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1633908" y="828075"/>
            <a:ext cx="58914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ZARZĄDZANIE INSTYTUCJĄ KULRTURY </a:t>
            </a:r>
            <a:endParaRPr lang="pl-PL" sz="28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51119" y="2060848"/>
            <a:ext cx="885698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INSTYTUCJĄ KULTURY ZARZĄDZA:</a:t>
            </a:r>
          </a:p>
          <a:p>
            <a:endParaRPr lang="pl-PL" sz="2200" dirty="0" smtClean="0"/>
          </a:p>
          <a:p>
            <a:pPr marL="803275" indent="-285750">
              <a:buFont typeface="Arial" panose="020B0604020202020204" pitchFamily="34" charset="0"/>
              <a:buChar char="•"/>
            </a:pPr>
            <a:r>
              <a:rPr lang="pl-PL" sz="2200" dirty="0" smtClean="0"/>
              <a:t>dyrektor (na podstawie a. 15 i a. 16)</a:t>
            </a:r>
          </a:p>
          <a:p>
            <a:pPr marL="803275" indent="-285750">
              <a:buFont typeface="Arial" panose="020B0604020202020204" pitchFamily="34" charset="0"/>
              <a:buChar char="•"/>
            </a:pPr>
            <a:r>
              <a:rPr lang="pl-PL" sz="2200" dirty="0" smtClean="0"/>
              <a:t>osoba fizyczna (na podstawie a. 15a)</a:t>
            </a:r>
          </a:p>
          <a:p>
            <a:pPr marL="803275" indent="-285750">
              <a:buFont typeface="Arial" panose="020B0604020202020204" pitchFamily="34" charset="0"/>
              <a:buChar char="•"/>
            </a:pPr>
            <a:r>
              <a:rPr lang="pl-PL" sz="2200" dirty="0" smtClean="0"/>
              <a:t>osoba prawna (na podstawie a. 15a)</a:t>
            </a:r>
          </a:p>
          <a:p>
            <a:pPr marL="803275" indent="-285750">
              <a:buFont typeface="Arial" panose="020B0604020202020204" pitchFamily="34" charset="0"/>
              <a:buChar char="•"/>
            </a:pPr>
            <a:r>
              <a:rPr lang="pl-PL" sz="2200" dirty="0" smtClean="0"/>
              <a:t>osoba wyznaczona przez organizatora (powierzenie pełnienia obowiązków, a. 16a)</a:t>
            </a:r>
            <a:endParaRPr lang="pl-PL" sz="22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151119" y="4941168"/>
            <a:ext cx="87565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Dyrektor </a:t>
            </a:r>
            <a:r>
              <a:rPr lang="pl-PL" sz="2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instytucji </a:t>
            </a:r>
            <a:r>
              <a:rPr lang="pl-PL" sz="2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kultury (a. 17):</a:t>
            </a:r>
          </a:p>
          <a:p>
            <a:pPr marL="901700" indent="-342900">
              <a:buFont typeface="Arial" panose="020B0604020202020204" pitchFamily="34" charset="0"/>
              <a:buChar char="•"/>
            </a:pPr>
            <a:r>
              <a:rPr lang="pl-PL" sz="2200" dirty="0" smtClean="0"/>
              <a:t>zarządza instytucją,</a:t>
            </a:r>
          </a:p>
          <a:p>
            <a:pPr marL="901700" indent="-342900">
              <a:buFont typeface="Arial" panose="020B0604020202020204" pitchFamily="34" charset="0"/>
              <a:buChar char="•"/>
            </a:pPr>
            <a:r>
              <a:rPr lang="pl-PL" sz="2200" dirty="0" smtClean="0"/>
              <a:t>reprezentuje </a:t>
            </a:r>
            <a:r>
              <a:rPr lang="pl-PL" sz="2200" dirty="0"/>
              <a:t>ją na zewnątrz.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</p:spTree>
    <p:extLst>
      <p:ext uri="{BB962C8B-B14F-4D97-AF65-F5344CB8AC3E}">
        <p14:creationId xmlns:p14="http://schemas.microsoft.com/office/powerpoint/2010/main" val="408633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1184266" y="828075"/>
            <a:ext cx="679070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ZARZĄDZANIE INSTYTUCJĄ KULRTURY a. 15a</a:t>
            </a:r>
          </a:p>
          <a:p>
            <a:pPr algn="ctr"/>
            <a:r>
              <a:rPr lang="pl-PL" sz="2800" b="1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os. fizyczna/os. prawna</a:t>
            </a:r>
            <a:endParaRPr lang="pl-PL" sz="28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51519" y="1782182"/>
            <a:ext cx="844289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Organizator </a:t>
            </a:r>
            <a:r>
              <a:rPr lang="pl-PL" sz="2400" b="1" dirty="0"/>
              <a:t>może powierzyć zarządzanie instytucją kultury </a:t>
            </a:r>
            <a:endParaRPr lang="pl-PL" sz="2400" b="1" dirty="0" smtClean="0"/>
          </a:p>
          <a:p>
            <a:pPr algn="ctr"/>
            <a:endParaRPr lang="pl-PL" sz="2200" b="1" dirty="0" smtClean="0"/>
          </a:p>
          <a:p>
            <a:pPr algn="ctr"/>
            <a:r>
              <a:rPr lang="pl-PL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OSOBIE FIZYCZNEJ</a:t>
            </a:r>
            <a:r>
              <a:rPr lang="pl-PL" sz="2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(ZARZĄDCA)	     	</a:t>
            </a:r>
            <a:r>
              <a:rPr lang="pl-PL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OSOBIE PRAWNEJ</a:t>
            </a:r>
          </a:p>
          <a:p>
            <a:pPr algn="ctr"/>
            <a:r>
              <a:rPr lang="pl-PL" dirty="0" smtClean="0"/>
              <a:t>na podstawie</a:t>
            </a:r>
          </a:p>
          <a:p>
            <a:pPr algn="ctr"/>
            <a:r>
              <a:rPr lang="pl-PL" sz="2200" dirty="0" smtClean="0"/>
              <a:t> </a:t>
            </a:r>
            <a:r>
              <a:rPr lang="pl-PL" sz="2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umowy</a:t>
            </a:r>
            <a:r>
              <a:rPr lang="pl-PL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200" b="1" dirty="0"/>
              <a:t>o zarządzaniu instytucją kultury </a:t>
            </a:r>
            <a:endParaRPr lang="pl-PL" sz="2200" b="1" dirty="0" smtClean="0"/>
          </a:p>
          <a:p>
            <a:pPr algn="ctr"/>
            <a:r>
              <a:rPr lang="pl-PL" sz="2200" dirty="0" smtClean="0"/>
              <a:t>zawartej na </a:t>
            </a:r>
            <a:r>
              <a:rPr lang="pl-PL" sz="2200" dirty="0"/>
              <a:t>czas </a:t>
            </a:r>
            <a:r>
              <a:rPr lang="pl-PL" sz="2200" dirty="0" smtClean="0"/>
              <a:t>określony (min. 3 lata).</a:t>
            </a:r>
            <a:endParaRPr lang="pl-PL" sz="2200" dirty="0"/>
          </a:p>
        </p:txBody>
      </p:sp>
      <p:cxnSp>
        <p:nvCxnSpPr>
          <p:cNvPr id="3" name="Łącznik prosty ze strzałką 2"/>
          <p:cNvCxnSpPr/>
          <p:nvPr/>
        </p:nvCxnSpPr>
        <p:spPr>
          <a:xfrm>
            <a:off x="4472964" y="2134101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472964" y="2134101"/>
            <a:ext cx="247530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 flipH="1">
            <a:off x="1763688" y="2134101"/>
            <a:ext cx="2709276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le tekstowe 12"/>
          <p:cNvSpPr txBox="1"/>
          <p:nvPr/>
        </p:nvSpPr>
        <p:spPr>
          <a:xfrm>
            <a:off x="7308304" y="3583496"/>
            <a:ext cx="1728192" cy="2215991"/>
          </a:xfrm>
          <a:prstGeom prst="rect">
            <a:avLst/>
          </a:prstGeom>
          <a:noFill/>
          <a:ln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000" dirty="0" smtClean="0"/>
              <a:t>Wybór </a:t>
            </a:r>
          </a:p>
          <a:p>
            <a:pPr algn="ctr"/>
            <a:r>
              <a:rPr lang="pl-PL" sz="2000" dirty="0" smtClean="0"/>
              <a:t>na podstawie</a:t>
            </a:r>
          </a:p>
          <a:p>
            <a:pPr algn="ctr"/>
            <a:r>
              <a:rPr lang="pl-PL" sz="2000" dirty="0" smtClean="0"/>
              <a:t>ustawy </a:t>
            </a:r>
          </a:p>
          <a:p>
            <a:pPr algn="ctr"/>
            <a:r>
              <a:rPr lang="pl-PL" sz="2000" dirty="0" smtClean="0"/>
              <a:t>Prawo </a:t>
            </a:r>
            <a:r>
              <a:rPr lang="pl-PL" sz="2000" dirty="0"/>
              <a:t>zamówień publicznych</a:t>
            </a:r>
          </a:p>
          <a:p>
            <a:endParaRPr lang="pl-PL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0" y="3801521"/>
            <a:ext cx="712879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900" dirty="0" smtClean="0"/>
              <a:t>sposób </a:t>
            </a:r>
            <a:r>
              <a:rPr lang="pl-PL" sz="1900" dirty="0"/>
              <a:t>podziału zysku;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900" dirty="0" smtClean="0"/>
              <a:t>kryteria </a:t>
            </a:r>
            <a:r>
              <a:rPr lang="pl-PL" sz="1900" dirty="0"/>
              <a:t>oceny pracy zarządcy;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900" dirty="0" smtClean="0"/>
              <a:t>tryb </a:t>
            </a:r>
            <a:r>
              <a:rPr lang="pl-PL" sz="1900" dirty="0"/>
              <a:t>przeprowadzania kontroli</a:t>
            </a:r>
            <a:r>
              <a:rPr lang="pl-PL" sz="1900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900" dirty="0"/>
              <a:t>osobę wykonującą czynności zarządu w imieniu osoby </a:t>
            </a:r>
            <a:r>
              <a:rPr lang="pl-PL" sz="1900" dirty="0" smtClean="0"/>
              <a:t>prawnej;</a:t>
            </a:r>
            <a:endParaRPr lang="pl-PL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900" dirty="0" smtClean="0"/>
              <a:t>kary </a:t>
            </a:r>
            <a:r>
              <a:rPr lang="pl-PL" sz="1900" dirty="0"/>
              <a:t>umowne z tytułu niewykonania lub nienależytego wykonania umowy;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900" dirty="0" smtClean="0"/>
              <a:t>przesłanki </a:t>
            </a:r>
            <a:r>
              <a:rPr lang="pl-PL" sz="1900" dirty="0"/>
              <a:t>i tryb rozwiązywania umowy przed upływem terminu, na który została </a:t>
            </a:r>
            <a:r>
              <a:rPr lang="pl-PL" sz="1900" dirty="0" smtClean="0"/>
              <a:t>zawarta;</a:t>
            </a:r>
            <a:endParaRPr lang="pl-PL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900" dirty="0" smtClean="0"/>
              <a:t>warunki </a:t>
            </a:r>
            <a:r>
              <a:rPr lang="pl-PL" sz="1900" dirty="0"/>
              <a:t>wynagradzania zarządcy, uwzględniające zasadę równowagi </a:t>
            </a:r>
            <a:r>
              <a:rPr lang="pl-PL" sz="1900" dirty="0" smtClean="0"/>
              <a:t>świadczeń</a:t>
            </a:r>
            <a:r>
              <a:rPr lang="pl-PL" sz="1900" dirty="0"/>
              <a:t>.</a:t>
            </a:r>
          </a:p>
        </p:txBody>
      </p:sp>
      <p:sp>
        <p:nvSpPr>
          <p:cNvPr id="15" name="pole tekstowe 14"/>
          <p:cNvSpPr txBox="1"/>
          <p:nvPr/>
        </p:nvSpPr>
        <p:spPr>
          <a:xfrm rot="20181381">
            <a:off x="833743" y="3310313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rgbClr val="CC0000"/>
                </a:solidFill>
              </a:rPr>
              <a:t>o k r e ś l a</a:t>
            </a:r>
            <a:endParaRPr lang="pl-PL" b="1" dirty="0">
              <a:solidFill>
                <a:srgbClr val="CC0000"/>
              </a:solidFill>
            </a:endParaRPr>
          </a:p>
        </p:txBody>
      </p:sp>
      <p:cxnSp>
        <p:nvCxnSpPr>
          <p:cNvPr id="17" name="Łącznik prostoliniowy 16"/>
          <p:cNvCxnSpPr/>
          <p:nvPr/>
        </p:nvCxnSpPr>
        <p:spPr>
          <a:xfrm flipH="1">
            <a:off x="995363" y="3356992"/>
            <a:ext cx="1059711" cy="453008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oliniowy 24"/>
          <p:cNvCxnSpPr/>
          <p:nvPr/>
        </p:nvCxnSpPr>
        <p:spPr>
          <a:xfrm>
            <a:off x="5220072" y="2828622"/>
            <a:ext cx="2952328" cy="754874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</p:spTree>
    <p:extLst>
      <p:ext uri="{BB962C8B-B14F-4D97-AF65-F5344CB8AC3E}">
        <p14:creationId xmlns:p14="http://schemas.microsoft.com/office/powerpoint/2010/main" val="244813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1143390" y="828075"/>
            <a:ext cx="687245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ZARZĄDZANIE INSTYTUCJĄ KULRTURY  a. 16a</a:t>
            </a:r>
          </a:p>
          <a:p>
            <a:pPr algn="ctr"/>
            <a:r>
              <a:rPr lang="pl-PL" sz="2800" b="1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os. wyznaczona przez organizatora</a:t>
            </a:r>
            <a:endParaRPr lang="pl-PL" sz="28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79511" y="1517800"/>
            <a:ext cx="8514900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200" dirty="0" smtClean="0"/>
          </a:p>
          <a:p>
            <a:r>
              <a:rPr lang="pl-PL" sz="2200" dirty="0" smtClean="0"/>
              <a:t> </a:t>
            </a:r>
          </a:p>
          <a:p>
            <a:r>
              <a:rPr lang="pl-PL" sz="2200" dirty="0" smtClean="0"/>
              <a:t>Do czasu:</a:t>
            </a:r>
          </a:p>
          <a:p>
            <a:pPr marL="725488" indent="-342900">
              <a:buFont typeface="Arial" panose="020B0604020202020204" pitchFamily="34" charset="0"/>
              <a:buChar char="•"/>
              <a:tabLst>
                <a:tab pos="627063" algn="l"/>
              </a:tabLst>
            </a:pPr>
            <a:r>
              <a:rPr lang="pl-PL" sz="2200" dirty="0" smtClean="0"/>
              <a:t>powołania </a:t>
            </a:r>
            <a:r>
              <a:rPr lang="pl-PL" sz="2200" dirty="0"/>
              <a:t>dyrektora </a:t>
            </a:r>
            <a:r>
              <a:rPr lang="pl-PL" sz="2200" dirty="0" smtClean="0"/>
              <a:t>(na podst. a. 15 lub a. 16)</a:t>
            </a:r>
          </a:p>
          <a:p>
            <a:pPr marL="725488" indent="-342900">
              <a:buFont typeface="Arial" panose="020B0604020202020204" pitchFamily="34" charset="0"/>
              <a:buChar char="•"/>
              <a:tabLst>
                <a:tab pos="627063" algn="l"/>
              </a:tabLst>
            </a:pPr>
            <a:r>
              <a:rPr lang="pl-PL" sz="2200" dirty="0" smtClean="0"/>
              <a:t>powierzenia </a:t>
            </a:r>
            <a:r>
              <a:rPr lang="pl-PL" sz="2200" dirty="0"/>
              <a:t>zarządzania instytucją kultury </a:t>
            </a:r>
            <a:r>
              <a:rPr lang="pl-PL" sz="2200" dirty="0" smtClean="0"/>
              <a:t>os. fiz. lub os. pr. </a:t>
            </a:r>
            <a:r>
              <a:rPr lang="pl-PL" sz="2100" dirty="0" smtClean="0"/>
              <a:t>(a. 15a)</a:t>
            </a:r>
          </a:p>
          <a:p>
            <a:pPr marL="382588">
              <a:tabLst>
                <a:tab pos="627063" algn="l"/>
              </a:tabLst>
            </a:pPr>
            <a:endParaRPr lang="pl-PL" sz="2100" dirty="0" smtClean="0"/>
          </a:p>
          <a:p>
            <a:r>
              <a:rPr lang="pl-PL" sz="2200" b="1" dirty="0" smtClean="0"/>
              <a:t>organizator </a:t>
            </a:r>
            <a:r>
              <a:rPr lang="pl-PL" sz="2200" b="1" dirty="0"/>
              <a:t>może powierzyć </a:t>
            </a:r>
            <a:r>
              <a:rPr lang="pl-PL" sz="2200" dirty="0" smtClean="0"/>
              <a:t>pełnienie obowiązków </a:t>
            </a:r>
            <a:r>
              <a:rPr lang="pl-PL" sz="2200" dirty="0"/>
              <a:t>dyrektora </a:t>
            </a:r>
            <a:r>
              <a:rPr lang="pl-PL" sz="2200" b="1" dirty="0"/>
              <a:t>wyznaczonej </a:t>
            </a:r>
            <a:r>
              <a:rPr lang="pl-PL" sz="2200" b="1" dirty="0" smtClean="0"/>
              <a:t>osobie</a:t>
            </a:r>
            <a:r>
              <a:rPr lang="pl-PL" sz="2200" dirty="0" smtClean="0"/>
              <a:t>, </a:t>
            </a:r>
            <a:r>
              <a:rPr lang="pl-PL" sz="2200" b="1" dirty="0">
                <a:solidFill>
                  <a:srgbClr val="CC0000"/>
                </a:solidFill>
              </a:rPr>
              <a:t>na </a:t>
            </a:r>
            <a:r>
              <a:rPr lang="pl-PL" sz="2200" b="1" dirty="0" smtClean="0">
                <a:solidFill>
                  <a:srgbClr val="CC0000"/>
                </a:solidFill>
              </a:rPr>
              <a:t>okres:</a:t>
            </a:r>
          </a:p>
          <a:p>
            <a:endParaRPr lang="pl-PL" sz="2200" dirty="0" smtClean="0"/>
          </a:p>
          <a:p>
            <a:r>
              <a:rPr lang="pl-PL" sz="2200" b="1" dirty="0" smtClean="0"/>
              <a:t>nie </a:t>
            </a:r>
            <a:r>
              <a:rPr lang="pl-PL" sz="2200" b="1" dirty="0"/>
              <a:t>dłuższy niż do końca </a:t>
            </a:r>
            <a:r>
              <a:rPr lang="pl-PL" sz="2200" b="1" dirty="0" smtClean="0"/>
              <a:t>sezonu artystycznego </a:t>
            </a:r>
          </a:p>
          <a:p>
            <a:r>
              <a:rPr lang="pl-PL" sz="2200" dirty="0" smtClean="0"/>
              <a:t>następującego </a:t>
            </a:r>
            <a:r>
              <a:rPr lang="pl-PL" sz="2200" dirty="0"/>
              <a:t>po sezonie, w trakcie którego </a:t>
            </a:r>
            <a:endParaRPr lang="pl-PL" sz="2200" dirty="0" smtClean="0"/>
          </a:p>
          <a:p>
            <a:r>
              <a:rPr lang="pl-PL" sz="2200" dirty="0" smtClean="0"/>
              <a:t>dyrektor </a:t>
            </a:r>
            <a:r>
              <a:rPr lang="pl-PL" sz="2200" dirty="0"/>
              <a:t>został </a:t>
            </a:r>
            <a:r>
              <a:rPr lang="pl-PL" sz="2200" dirty="0" smtClean="0"/>
              <a:t>odwołany albo </a:t>
            </a:r>
            <a:r>
              <a:rPr lang="pl-PL" sz="2200" dirty="0"/>
              <a:t>akt jego powołania wygasł </a:t>
            </a:r>
            <a:endParaRPr lang="pl-PL" sz="2200" dirty="0" smtClean="0"/>
          </a:p>
          <a:p>
            <a:endParaRPr lang="pl-PL" sz="1000" dirty="0" smtClean="0"/>
          </a:p>
          <a:p>
            <a:r>
              <a:rPr lang="pl-PL" sz="2200" b="1" dirty="0" smtClean="0"/>
              <a:t>na okres nie </a:t>
            </a:r>
            <a:r>
              <a:rPr lang="pl-PL" sz="2200" b="1" dirty="0"/>
              <a:t>dłuższy niż </a:t>
            </a:r>
            <a:r>
              <a:rPr lang="pl-PL" sz="2200" b="1" dirty="0" smtClean="0"/>
              <a:t>rok</a:t>
            </a:r>
            <a:endParaRPr lang="pl-PL" sz="2200" dirty="0"/>
          </a:p>
        </p:txBody>
      </p:sp>
      <p:sp>
        <p:nvSpPr>
          <p:cNvPr id="2" name="pole tekstowe 1"/>
          <p:cNvSpPr txBox="1"/>
          <p:nvPr/>
        </p:nvSpPr>
        <p:spPr>
          <a:xfrm>
            <a:off x="7223761" y="4509120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 </a:t>
            </a:r>
            <a:r>
              <a:rPr lang="pl-PL" dirty="0"/>
              <a:t>przypadku instytucji </a:t>
            </a:r>
            <a:r>
              <a:rPr lang="pl-PL" dirty="0" smtClean="0"/>
              <a:t>artystycznej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7223761" y="5549672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 przypadku innej instytucji kultury</a:t>
            </a:r>
            <a:endParaRPr lang="pl-PL" dirty="0"/>
          </a:p>
        </p:txBody>
      </p:sp>
      <p:sp>
        <p:nvSpPr>
          <p:cNvPr id="6" name="Nawias klamrowy zamykający 5"/>
          <p:cNvSpPr/>
          <p:nvPr/>
        </p:nvSpPr>
        <p:spPr>
          <a:xfrm>
            <a:off x="6948264" y="4653136"/>
            <a:ext cx="72008" cy="896536"/>
          </a:xfrm>
          <a:prstGeom prst="rightBrace">
            <a:avLst/>
          </a:prstGeom>
          <a:ln w="28575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9" name="Łącznik prostoliniowy 8"/>
          <p:cNvCxnSpPr/>
          <p:nvPr/>
        </p:nvCxnSpPr>
        <p:spPr>
          <a:xfrm>
            <a:off x="3563888" y="5877272"/>
            <a:ext cx="3456384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</p:spTree>
    <p:extLst>
      <p:ext uri="{BB962C8B-B14F-4D97-AF65-F5344CB8AC3E}">
        <p14:creationId xmlns:p14="http://schemas.microsoft.com/office/powerpoint/2010/main" val="325689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749532" y="1089685"/>
            <a:ext cx="766017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32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POZOSTAŁE ZAPISY W ROZDZIALE 2 USTAWY</a:t>
            </a:r>
            <a:endParaRPr lang="pl-PL" sz="32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59131" y="1988840"/>
            <a:ext cx="864096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/>
              <a:t>a. 18-19			POŁĄCZENIE</a:t>
            </a:r>
          </a:p>
          <a:p>
            <a:r>
              <a:rPr lang="pl-PL" sz="2200" dirty="0" smtClean="0"/>
              <a:t>a. 20				PODZIAŁ</a:t>
            </a:r>
          </a:p>
          <a:p>
            <a:r>
              <a:rPr lang="pl-PL" sz="2200" dirty="0" smtClean="0"/>
              <a:t>a. 21				TWORZENIE, ŁĄCZENIE, PROWADZENIE 					NA PODSTAWIE UMOWY ZAWARTEJ 					MIĘDZY ORGANIZATORAMI</a:t>
            </a:r>
          </a:p>
          <a:p>
            <a:r>
              <a:rPr lang="pl-PL" sz="2200" dirty="0" smtClean="0"/>
              <a:t>a. 21a				POWIERZENIE</a:t>
            </a:r>
          </a:p>
          <a:p>
            <a:r>
              <a:rPr lang="pl-PL" sz="2200" dirty="0" smtClean="0"/>
              <a:t>a. 21b, a.22-26			LIKWIDACJA 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</p:spTree>
    <p:extLst>
      <p:ext uri="{BB962C8B-B14F-4D97-AF65-F5344CB8AC3E}">
        <p14:creationId xmlns:p14="http://schemas.microsoft.com/office/powerpoint/2010/main" val="374547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pl-PL" dirty="0"/>
          </a:p>
          <a:p>
            <a:pPr marL="0" indent="0">
              <a:spcBef>
                <a:spcPts val="0"/>
              </a:spcBef>
              <a:buNone/>
            </a:pPr>
            <a:endParaRPr lang="pl-PL" dirty="0"/>
          </a:p>
        </p:txBody>
      </p:sp>
      <p:sp>
        <p:nvSpPr>
          <p:cNvPr id="2" name="pole tekstowe 1"/>
          <p:cNvSpPr txBox="1"/>
          <p:nvPr/>
        </p:nvSpPr>
        <p:spPr>
          <a:xfrm>
            <a:off x="2843808" y="3068960"/>
            <a:ext cx="37124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DZIĘKUJĘ ZA UWAGĘ</a:t>
            </a:r>
            <a:endParaRPr lang="pl-PL" sz="32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5868144" y="6100818"/>
            <a:ext cx="3141437" cy="646331"/>
          </a:xfrm>
          <a:prstGeom prst="rect">
            <a:avLst/>
          </a:prstGeom>
          <a:noFill/>
          <a:ln>
            <a:solidFill>
              <a:srgbClr val="CC0000"/>
            </a:solidFill>
          </a:ln>
        </p:spPr>
        <p:txBody>
          <a:bodyPr wrap="none" rtlCol="0">
            <a:spAutoFit/>
          </a:bodyPr>
          <a:lstStyle/>
          <a:p>
            <a:r>
              <a:rPr lang="pl-PL" dirty="0" smtClean="0"/>
              <a:t>Małgorzata Giełda</a:t>
            </a:r>
          </a:p>
          <a:p>
            <a:r>
              <a:rPr lang="pl-PL" dirty="0" smtClean="0"/>
              <a:t>Zakład Nauki Administracji </a:t>
            </a:r>
            <a:r>
              <a:rPr lang="pl-PL" dirty="0" err="1" smtClean="0"/>
              <a:t>UWr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1509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3031978" y="908720"/>
            <a:ext cx="30952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32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ORGANIZATORZY</a:t>
            </a:r>
            <a:endParaRPr lang="pl-PL" sz="32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Prostokąt zaokrąglony 1"/>
          <p:cNvSpPr/>
          <p:nvPr/>
        </p:nvSpPr>
        <p:spPr>
          <a:xfrm>
            <a:off x="611560" y="2600908"/>
            <a:ext cx="3096344" cy="648072"/>
          </a:xfrm>
          <a:prstGeom prst="round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/>
              <a:t>MINISTROWIE</a:t>
            </a:r>
            <a:endParaRPr lang="pl-PL" sz="2000" b="1" dirty="0"/>
          </a:p>
        </p:txBody>
      </p:sp>
      <p:sp>
        <p:nvSpPr>
          <p:cNvPr id="6" name="Prostokąt zaokrąglony 5"/>
          <p:cNvSpPr/>
          <p:nvPr/>
        </p:nvSpPr>
        <p:spPr>
          <a:xfrm>
            <a:off x="611953" y="3263441"/>
            <a:ext cx="3096344" cy="648072"/>
          </a:xfrm>
          <a:prstGeom prst="round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/>
              <a:t>KIEROWNICY URZĘDÓW CENTRALNYCH</a:t>
            </a:r>
            <a:endParaRPr lang="pl-PL" sz="2000" b="1" dirty="0"/>
          </a:p>
        </p:txBody>
      </p:sp>
      <p:sp>
        <p:nvSpPr>
          <p:cNvPr id="8" name="Prostokąt zaokrąglony 7"/>
          <p:cNvSpPr/>
          <p:nvPr/>
        </p:nvSpPr>
        <p:spPr>
          <a:xfrm>
            <a:off x="5398395" y="2939405"/>
            <a:ext cx="3096344" cy="648072"/>
          </a:xfrm>
          <a:prstGeom prst="round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/>
              <a:t>JEDNOSTKI SAMORZĄDU TERYTORIALNEGO</a:t>
            </a:r>
            <a:endParaRPr lang="pl-PL" sz="2000" b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584592" y="1963921"/>
            <a:ext cx="6387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/>
              <a:t>ARTYKUŁ 8				ARTYKUŁ 9.1</a:t>
            </a:r>
            <a:endParaRPr lang="pl-PL" sz="2400" b="1" dirty="0"/>
          </a:p>
        </p:txBody>
      </p:sp>
      <p:sp>
        <p:nvSpPr>
          <p:cNvPr id="9" name="Prostokąt zaokrąglony 8"/>
          <p:cNvSpPr/>
          <p:nvPr/>
        </p:nvSpPr>
        <p:spPr>
          <a:xfrm>
            <a:off x="612595" y="4509120"/>
            <a:ext cx="3114299" cy="648072"/>
          </a:xfrm>
          <a:prstGeom prst="roundRect">
            <a:avLst/>
          </a:prstGeom>
          <a:solidFill>
            <a:schemeClr val="bg1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chemeClr val="tx1"/>
                </a:solidFill>
              </a:rPr>
              <a:t>TWORZĄ PAŃSTWOWE INSTYTUCJE KULTURY 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10" name="Prostokąt zaokrąglony 9"/>
          <p:cNvSpPr/>
          <p:nvPr/>
        </p:nvSpPr>
        <p:spPr>
          <a:xfrm>
            <a:off x="5408014" y="4509120"/>
            <a:ext cx="3114299" cy="648072"/>
          </a:xfrm>
          <a:prstGeom prst="roundRect">
            <a:avLst/>
          </a:prstGeom>
          <a:solidFill>
            <a:schemeClr val="bg1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chemeClr val="tx1"/>
                </a:solidFill>
              </a:rPr>
              <a:t>TWORZĄ SAMORZĄDOWE INSTYTUCJE KULTURY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12" name="Prostokąt zaokrąglony 11"/>
          <p:cNvSpPr/>
          <p:nvPr/>
        </p:nvSpPr>
        <p:spPr>
          <a:xfrm>
            <a:off x="611560" y="5160728"/>
            <a:ext cx="7892798" cy="864096"/>
          </a:xfrm>
          <a:prstGeom prst="roundRect">
            <a:avLst/>
          </a:prstGeom>
          <a:solidFill>
            <a:schemeClr val="bg1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solidFill>
                  <a:schemeClr val="tx1"/>
                </a:solidFill>
              </a:rPr>
              <a:t>DLA KTÓRYCH PROWADZENIE TAKIEJ DZIAŁALNOŚCI </a:t>
            </a:r>
          </a:p>
          <a:p>
            <a:pPr algn="ctr"/>
            <a:r>
              <a:rPr lang="pl-PL" sz="2000" b="1" dirty="0" smtClean="0">
                <a:solidFill>
                  <a:schemeClr val="tx1"/>
                </a:solidFill>
              </a:rPr>
              <a:t>JEST PODSTAWOWYM CELEM </a:t>
            </a:r>
            <a:r>
              <a:rPr lang="pl-PL" sz="2000" b="1" dirty="0">
                <a:solidFill>
                  <a:schemeClr val="tx1"/>
                </a:solidFill>
              </a:rPr>
              <a:t>STATUTOWYM (a. 8, a. 9.1</a:t>
            </a:r>
            <a:r>
              <a:rPr lang="pl-PL" sz="2000" b="1" dirty="0" smtClean="0">
                <a:solidFill>
                  <a:schemeClr val="tx1"/>
                </a:solidFill>
              </a:rPr>
              <a:t>)</a:t>
            </a:r>
            <a:endParaRPr lang="pl-PL" sz="2000" b="1" dirty="0">
              <a:solidFill>
                <a:schemeClr val="tx1"/>
              </a:solidFill>
            </a:endParaRPr>
          </a:p>
        </p:txBody>
      </p:sp>
      <p:cxnSp>
        <p:nvCxnSpPr>
          <p:cNvPr id="15" name="Łącznik prosty ze strzałką 14"/>
          <p:cNvCxnSpPr>
            <a:stCxn id="6" idx="2"/>
          </p:cNvCxnSpPr>
          <p:nvPr/>
        </p:nvCxnSpPr>
        <p:spPr>
          <a:xfrm>
            <a:off x="2160125" y="3911513"/>
            <a:ext cx="9619" cy="4535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>
            <a:stCxn id="8" idx="2"/>
          </p:cNvCxnSpPr>
          <p:nvPr/>
        </p:nvCxnSpPr>
        <p:spPr>
          <a:xfrm>
            <a:off x="6946567" y="3587477"/>
            <a:ext cx="18596" cy="7776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ole tekstowe 17"/>
          <p:cNvSpPr txBox="1"/>
          <p:nvPr/>
        </p:nvSpPr>
        <p:spPr>
          <a:xfrm>
            <a:off x="33923" y="6108694"/>
            <a:ext cx="9002573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l-PL" dirty="0" smtClean="0"/>
              <a:t>Ilekroć </a:t>
            </a:r>
            <a:r>
              <a:rPr lang="pl-PL" dirty="0"/>
              <a:t>w ustawie jest mowa o instytucji kultury bez bliższego </a:t>
            </a:r>
            <a:r>
              <a:rPr lang="pl-PL" dirty="0" smtClean="0"/>
              <a:t>określenia</a:t>
            </a:r>
          </a:p>
          <a:p>
            <a:pPr algn="ctr">
              <a:lnSpc>
                <a:spcPct val="120000"/>
              </a:lnSpc>
            </a:pPr>
            <a:r>
              <a:rPr lang="pl-PL" dirty="0" smtClean="0"/>
              <a:t> – należy </a:t>
            </a:r>
            <a:r>
              <a:rPr lang="pl-PL" dirty="0"/>
              <a:t>przez to rozumieć </a:t>
            </a:r>
            <a:r>
              <a:rPr lang="pl-PL" dirty="0" smtClean="0"/>
              <a:t>państwową </a:t>
            </a:r>
            <a:r>
              <a:rPr lang="pl-PL" dirty="0"/>
              <a:t>i samorządową instytucję </a:t>
            </a:r>
            <a:r>
              <a:rPr lang="pl-PL" dirty="0" smtClean="0"/>
              <a:t>kultury (a. 9.2)</a:t>
            </a:r>
            <a:endParaRPr lang="pl-PL" dirty="0"/>
          </a:p>
        </p:txBody>
      </p:sp>
      <p:sp>
        <p:nvSpPr>
          <p:cNvPr id="21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</p:spTree>
    <p:extLst>
      <p:ext uri="{BB962C8B-B14F-4D97-AF65-F5344CB8AC3E}">
        <p14:creationId xmlns:p14="http://schemas.microsoft.com/office/powerpoint/2010/main" val="356507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98022"/>
            <a:ext cx="9144000" cy="512482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2200" dirty="0" smtClean="0"/>
              <a:t>Prowadzenie </a:t>
            </a:r>
            <a:r>
              <a:rPr lang="pl-PL" sz="2200" dirty="0"/>
              <a:t>działalności kulturalnej </a:t>
            </a:r>
            <a:r>
              <a:rPr lang="pl-PL" sz="2200" dirty="0" smtClean="0"/>
              <a:t>dla </a:t>
            </a:r>
            <a:r>
              <a:rPr lang="pl-PL" sz="2200" dirty="0" err="1" smtClean="0"/>
              <a:t>jst</a:t>
            </a:r>
            <a:r>
              <a:rPr lang="pl-PL" sz="2200" dirty="0"/>
              <a:t>:</a:t>
            </a:r>
            <a:endParaRPr lang="pl-PL" sz="2200" dirty="0" smtClean="0"/>
          </a:p>
          <a:p>
            <a:pPr marL="1098550" indent="-457200">
              <a:spcBef>
                <a:spcPts val="0"/>
              </a:spcBef>
              <a:buFont typeface="+mj-lt"/>
              <a:buAutoNum type="arabicPeriod"/>
            </a:pPr>
            <a:r>
              <a:rPr lang="pl-PL" sz="2200" dirty="0"/>
              <a:t>j</a:t>
            </a:r>
            <a:r>
              <a:rPr lang="pl-PL" sz="2200" dirty="0" smtClean="0"/>
              <a:t>est ich </a:t>
            </a:r>
            <a:r>
              <a:rPr lang="pl-PL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zadaniem własnym</a:t>
            </a:r>
            <a:endParaRPr lang="pl-PL" sz="2200" dirty="0" smtClean="0"/>
          </a:p>
          <a:p>
            <a:pPr marL="1098550" indent="-457200">
              <a:spcBef>
                <a:spcPts val="0"/>
              </a:spcBef>
              <a:buFont typeface="+mj-lt"/>
              <a:buAutoNum type="arabicPeriod"/>
            </a:pPr>
            <a:r>
              <a:rPr lang="pl-PL" sz="2200" dirty="0" smtClean="0"/>
              <a:t>ma </a:t>
            </a:r>
            <a:r>
              <a:rPr lang="pl-PL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charakter obowiązkowy</a:t>
            </a:r>
            <a:r>
              <a:rPr lang="pl-PL" sz="2200" dirty="0" smtClean="0"/>
              <a:t>.</a:t>
            </a:r>
            <a:endParaRPr lang="pl-PL" sz="2200" dirty="0"/>
          </a:p>
          <a:p>
            <a:pPr marL="0" indent="0">
              <a:spcBef>
                <a:spcPts val="0"/>
              </a:spcBef>
              <a:buNone/>
            </a:pPr>
            <a:endParaRPr lang="pl-PL" sz="1000" dirty="0" smtClean="0"/>
          </a:p>
          <a:p>
            <a:pPr marL="0" indent="0">
              <a:spcBef>
                <a:spcPts val="0"/>
              </a:spcBef>
              <a:buNone/>
            </a:pPr>
            <a:endParaRPr lang="pl-PL" sz="1000" dirty="0" smtClean="0"/>
          </a:p>
          <a:p>
            <a:pPr marL="0" indent="0">
              <a:spcBef>
                <a:spcPts val="0"/>
              </a:spcBef>
              <a:buNone/>
            </a:pPr>
            <a:endParaRPr lang="pl-PL" sz="1000" dirty="0"/>
          </a:p>
          <a:p>
            <a:pPr marL="0" indent="0">
              <a:spcBef>
                <a:spcPts val="0"/>
              </a:spcBef>
              <a:buNone/>
            </a:pPr>
            <a:endParaRPr lang="pl-PL" sz="1000" dirty="0" smtClean="0"/>
          </a:p>
          <a:p>
            <a:pPr marL="2606675" indent="0">
              <a:spcBef>
                <a:spcPts val="0"/>
              </a:spcBef>
              <a:buNone/>
            </a:pPr>
            <a:r>
              <a:rPr lang="pl-PL" sz="2200" dirty="0" smtClean="0"/>
              <a:t>Instytucje </a:t>
            </a:r>
            <a:r>
              <a:rPr lang="pl-PL" sz="2200" dirty="0"/>
              <a:t>kultury, </a:t>
            </a:r>
            <a:r>
              <a:rPr lang="pl-PL" sz="2200" dirty="0" smtClean="0"/>
              <a:t>których </a:t>
            </a:r>
            <a:r>
              <a:rPr lang="pl-PL" sz="2200" dirty="0"/>
              <a:t>organizatorami są </a:t>
            </a:r>
            <a:r>
              <a:rPr lang="pl-PL" sz="2200" dirty="0" err="1" smtClean="0"/>
              <a:t>jst</a:t>
            </a:r>
            <a:r>
              <a:rPr lang="pl-PL" sz="2200" dirty="0" smtClean="0"/>
              <a:t>, </a:t>
            </a:r>
          </a:p>
          <a:p>
            <a:pPr marL="2606675" indent="0">
              <a:spcBef>
                <a:spcPts val="0"/>
              </a:spcBef>
              <a:buNone/>
            </a:pPr>
            <a:r>
              <a:rPr lang="pl-PL" sz="2200" dirty="0" smtClean="0"/>
              <a:t>mogą otrzymywać </a:t>
            </a:r>
            <a:r>
              <a:rPr lang="pl-PL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dotacje celowe</a:t>
            </a:r>
            <a:r>
              <a:rPr lang="pl-PL" sz="2200" dirty="0" smtClean="0"/>
              <a:t>*</a:t>
            </a:r>
            <a:r>
              <a:rPr lang="pl-PL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2606675" indent="0">
              <a:spcBef>
                <a:spcPts val="0"/>
              </a:spcBef>
              <a:buNone/>
            </a:pPr>
            <a:r>
              <a:rPr lang="pl-PL" sz="2200" dirty="0" smtClean="0"/>
              <a:t>na </a:t>
            </a:r>
            <a:r>
              <a:rPr lang="pl-PL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zadania objęte </a:t>
            </a:r>
            <a:r>
              <a:rPr lang="pl-PL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mecenatem </a:t>
            </a:r>
            <a:r>
              <a:rPr lang="pl-PL" sz="2200" dirty="0" smtClean="0"/>
              <a:t>państwa** </a:t>
            </a:r>
          </a:p>
          <a:p>
            <a:pPr marL="0" indent="0">
              <a:spcBef>
                <a:spcPts val="0"/>
              </a:spcBef>
              <a:buNone/>
            </a:pPr>
            <a:endParaRPr lang="pl-PL" sz="1400" dirty="0" smtClean="0"/>
          </a:p>
          <a:p>
            <a:pPr marL="0" indent="0">
              <a:spcBef>
                <a:spcPts val="0"/>
              </a:spcBef>
              <a:buNone/>
            </a:pPr>
            <a:endParaRPr lang="pl-PL" sz="2200" dirty="0"/>
          </a:p>
          <a:p>
            <a:pPr marL="0" indent="0">
              <a:spcBef>
                <a:spcPts val="0"/>
              </a:spcBef>
              <a:buNone/>
            </a:pPr>
            <a:endParaRPr lang="pl-PL" sz="2200" dirty="0" smtClean="0"/>
          </a:p>
          <a:p>
            <a:pPr marL="0" indent="0">
              <a:spcBef>
                <a:spcPts val="0"/>
              </a:spcBef>
              <a:buNone/>
            </a:pPr>
            <a:endParaRPr lang="pl-PL" sz="2200" dirty="0"/>
          </a:p>
        </p:txBody>
      </p:sp>
      <p:sp>
        <p:nvSpPr>
          <p:cNvPr id="7" name="Prostokąt 6"/>
          <p:cNvSpPr/>
          <p:nvPr/>
        </p:nvSpPr>
        <p:spPr>
          <a:xfrm>
            <a:off x="1499052" y="980728"/>
            <a:ext cx="606903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DZIAŁALNOŚĆ KULTURALNA JST a. 9.2-3</a:t>
            </a:r>
            <a:endParaRPr lang="pl-PL" sz="28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24437" y="4611231"/>
            <a:ext cx="9143999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900" dirty="0" smtClean="0"/>
              <a:t>* w </a:t>
            </a:r>
            <a:r>
              <a:rPr lang="pl-PL" sz="1900" dirty="0"/>
              <a:t>tym </a:t>
            </a:r>
            <a:r>
              <a:rPr lang="pl-PL" sz="1900" dirty="0" smtClean="0"/>
              <a:t>z budżetu państwa na </a:t>
            </a:r>
            <a:r>
              <a:rPr lang="pl-PL" sz="1900" u="sng" dirty="0" smtClean="0"/>
              <a:t>finansowanie/ dofinansowanie</a:t>
            </a:r>
            <a:r>
              <a:rPr lang="pl-PL" sz="1900" dirty="0" smtClean="0"/>
              <a:t> </a:t>
            </a:r>
            <a:r>
              <a:rPr lang="pl-PL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kosztów realizacji inwestycji</a:t>
            </a:r>
            <a:r>
              <a:rPr lang="pl-PL" sz="1900" dirty="0" smtClean="0"/>
              <a:t>.</a:t>
            </a:r>
          </a:p>
          <a:p>
            <a:pPr algn="just"/>
            <a:endParaRPr lang="pl-PL" sz="800" dirty="0" smtClean="0"/>
          </a:p>
          <a:p>
            <a:pPr algn="just"/>
            <a:r>
              <a:rPr lang="pl-PL" sz="1900" dirty="0" smtClean="0"/>
              <a:t>** minister </a:t>
            </a:r>
            <a:r>
              <a:rPr lang="pl-PL" sz="1900" dirty="0"/>
              <a:t>właściwy do spraw kultury i ochrony dziedzictwa narodowego określi</a:t>
            </a:r>
            <a:r>
              <a:rPr lang="pl-PL" sz="1900" dirty="0" smtClean="0"/>
              <a:t>,</a:t>
            </a:r>
          </a:p>
          <a:p>
            <a:pPr algn="just"/>
            <a:r>
              <a:rPr lang="pl-PL" sz="1900" dirty="0" smtClean="0"/>
              <a:t>w </a:t>
            </a:r>
            <a:r>
              <a:rPr lang="pl-PL" sz="1900" dirty="0"/>
              <a:t>drodze </a:t>
            </a:r>
            <a:r>
              <a:rPr lang="pl-PL" sz="1900" b="1" dirty="0"/>
              <a:t>rozporządzenia</a:t>
            </a:r>
            <a:r>
              <a:rPr lang="pl-PL" sz="1900" dirty="0"/>
              <a:t>, </a:t>
            </a:r>
            <a:r>
              <a:rPr lang="pl-PL" sz="1900" dirty="0" smtClean="0"/>
              <a:t>(1)</a:t>
            </a:r>
            <a:r>
              <a:rPr lang="pl-PL" sz="1900" b="1" u="sng" dirty="0" smtClean="0"/>
              <a:t>zakres </a:t>
            </a:r>
            <a:r>
              <a:rPr lang="pl-PL" sz="1900" b="1" u="sng" dirty="0"/>
              <a:t>zadań objętych mecenatem państwa</a:t>
            </a:r>
            <a:r>
              <a:rPr lang="pl-PL" sz="1900" dirty="0" smtClean="0"/>
              <a:t>,</a:t>
            </a:r>
          </a:p>
          <a:p>
            <a:pPr algn="just"/>
            <a:r>
              <a:rPr lang="pl-PL" sz="1900" dirty="0" smtClean="0"/>
              <a:t>(2) szczegółowy </a:t>
            </a:r>
            <a:r>
              <a:rPr lang="pl-PL" sz="1900" u="sng" dirty="0" smtClean="0"/>
              <a:t>tryb składania wniosków </a:t>
            </a:r>
            <a:r>
              <a:rPr lang="pl-PL" sz="1900" dirty="0" smtClean="0"/>
              <a:t>o udzielenie dotacji </a:t>
            </a:r>
          </a:p>
          <a:p>
            <a:pPr algn="just"/>
            <a:r>
              <a:rPr lang="pl-PL" sz="1900" dirty="0" smtClean="0"/>
              <a:t>(3) szczegółowy </a:t>
            </a:r>
            <a:r>
              <a:rPr lang="pl-PL" sz="1900" u="sng" dirty="0" smtClean="0"/>
              <a:t>tryb przekazywania i rozliczania </a:t>
            </a:r>
            <a:r>
              <a:rPr lang="pl-PL" sz="1900" dirty="0" smtClean="0"/>
              <a:t>dotacji </a:t>
            </a:r>
          </a:p>
          <a:p>
            <a:pPr algn="just"/>
            <a:r>
              <a:rPr lang="pl-PL" sz="1900" dirty="0" smtClean="0"/>
              <a:t>uwzględniając rządowe programy z zakresu kultury </a:t>
            </a:r>
            <a:r>
              <a:rPr lang="pl-PL" sz="1900" dirty="0"/>
              <a:t>i dziedzictwa narodowego </a:t>
            </a:r>
            <a:endParaRPr lang="pl-PL" sz="1900" dirty="0" smtClean="0"/>
          </a:p>
          <a:p>
            <a:pPr algn="just"/>
            <a:r>
              <a:rPr lang="pl-PL" sz="1900" dirty="0" smtClean="0"/>
              <a:t>oraz </a:t>
            </a:r>
            <a:r>
              <a:rPr lang="pl-PL" sz="1900" dirty="0"/>
              <a:t>konieczności zapewnienia ciągłości realizowanych zadań. (a. 9a</a:t>
            </a:r>
            <a:r>
              <a:rPr lang="pl-PL" sz="1900" dirty="0" smtClean="0"/>
              <a:t>)</a:t>
            </a:r>
            <a:endParaRPr lang="pl-PL" sz="1900" dirty="0"/>
          </a:p>
        </p:txBody>
      </p:sp>
      <p:cxnSp>
        <p:nvCxnSpPr>
          <p:cNvPr id="8" name="Łącznik prostoliniowy 7"/>
          <p:cNvCxnSpPr/>
          <p:nvPr/>
        </p:nvCxnSpPr>
        <p:spPr>
          <a:xfrm>
            <a:off x="246664" y="4591634"/>
            <a:ext cx="85738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076" y="1772816"/>
            <a:ext cx="1509752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</p:spTree>
    <p:extLst>
      <p:ext uri="{BB962C8B-B14F-4D97-AF65-F5344CB8AC3E}">
        <p14:creationId xmlns:p14="http://schemas.microsoft.com/office/powerpoint/2010/main" val="186878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756" y="1332029"/>
            <a:ext cx="8964488" cy="5409339"/>
          </a:xfrm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4000" dirty="0" smtClean="0"/>
              <a:t>Organizator </a:t>
            </a:r>
            <a:r>
              <a:rPr lang="pl-PL" sz="4000" b="1" dirty="0"/>
              <a:t>wydaje</a:t>
            </a:r>
            <a:r>
              <a:rPr lang="pl-PL" sz="4000" dirty="0"/>
              <a:t> </a:t>
            </a:r>
            <a:r>
              <a:rPr lang="pl-PL" sz="40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 o utworzeniu instytucji kultury</a:t>
            </a:r>
            <a:r>
              <a:rPr lang="pl-PL" sz="4000" dirty="0"/>
              <a:t>, </a:t>
            </a:r>
            <a:r>
              <a:rPr lang="pl-PL" sz="4000" dirty="0" smtClean="0"/>
              <a:t>w którym określa:</a:t>
            </a:r>
          </a:p>
          <a:p>
            <a:pPr marL="725488">
              <a:lnSpc>
                <a:spcPct val="120000"/>
              </a:lnSpc>
              <a:spcBef>
                <a:spcPts val="0"/>
              </a:spcBef>
            </a:pPr>
            <a:r>
              <a:rPr lang="pl-PL" sz="4000" dirty="0" smtClean="0"/>
              <a:t>przedmiot </a:t>
            </a:r>
            <a:r>
              <a:rPr lang="pl-PL" sz="4000" dirty="0"/>
              <a:t>działania, </a:t>
            </a:r>
            <a:r>
              <a:rPr lang="pl-PL" sz="4000" dirty="0" smtClean="0"/>
              <a:t>nazwę</a:t>
            </a:r>
            <a:r>
              <a:rPr lang="pl-PL" sz="4000" dirty="0" smtClean="0"/>
              <a:t>,</a:t>
            </a:r>
            <a:r>
              <a:rPr lang="pl-PL" sz="4000" dirty="0"/>
              <a:t> </a:t>
            </a:r>
            <a:r>
              <a:rPr lang="pl-PL" sz="4000" dirty="0" smtClean="0"/>
              <a:t>siedzibę, </a:t>
            </a:r>
          </a:p>
          <a:p>
            <a:pPr marL="725488">
              <a:lnSpc>
                <a:spcPct val="120000"/>
              </a:lnSpc>
              <a:spcBef>
                <a:spcPts val="0"/>
              </a:spcBef>
            </a:pPr>
            <a:r>
              <a:rPr lang="pl-PL" sz="4000" dirty="0" smtClean="0"/>
              <a:t>czy </a:t>
            </a:r>
            <a:r>
              <a:rPr lang="pl-PL" sz="4000" dirty="0"/>
              <a:t>dana </a:t>
            </a:r>
            <a:r>
              <a:rPr lang="pl-PL" sz="4000" dirty="0" smtClean="0"/>
              <a:t>instytucja kultury </a:t>
            </a:r>
            <a:r>
              <a:rPr lang="pl-PL" sz="4000" dirty="0"/>
              <a:t>jest instytucją </a:t>
            </a:r>
            <a:r>
              <a:rPr lang="pl-PL" sz="4000" dirty="0" smtClean="0"/>
              <a:t>artystyczną*.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18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4000" dirty="0" smtClean="0"/>
              <a:t>Może </a:t>
            </a:r>
            <a:r>
              <a:rPr lang="pl-PL" sz="4000" dirty="0"/>
              <a:t>być utworzona </a:t>
            </a:r>
            <a:r>
              <a:rPr lang="pl-PL" sz="4000" dirty="0" smtClean="0"/>
              <a:t>instytucja kultury </a:t>
            </a:r>
            <a:r>
              <a:rPr lang="pl-PL" sz="4000" dirty="0"/>
              <a:t>prowadząca działalność kulturalną </a:t>
            </a:r>
            <a:endParaRPr lang="pl-PL" sz="40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</a:t>
            </a:r>
            <a:r>
              <a:rPr lang="pl-PL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więcej niż jednej formie organizacyjnej</a:t>
            </a:r>
            <a:r>
              <a:rPr lang="pl-PL" sz="4000" dirty="0" smtClean="0"/>
              <a:t>, wymienionej </a:t>
            </a:r>
            <a:r>
              <a:rPr lang="pl-PL" sz="4000" dirty="0"/>
              <a:t>w art. 2</a:t>
            </a:r>
            <a:r>
              <a:rPr lang="pl-PL" sz="4000" dirty="0" smtClean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18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1800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4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ORGANIZATOR ZAPEWNIA ŚRODKI NIEZBĘDNE DO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pl-PL" sz="38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3800" dirty="0" smtClean="0"/>
              <a:t>	</a:t>
            </a:r>
            <a:r>
              <a:rPr lang="pl-PL" sz="3800" b="1" dirty="0" smtClean="0"/>
              <a:t>rozpoczęcia </a:t>
            </a:r>
            <a:r>
              <a:rPr lang="pl-PL" sz="3800" b="1" dirty="0"/>
              <a:t>i prowadzenia </a:t>
            </a:r>
            <a:r>
              <a:rPr lang="pl-PL" sz="3800" dirty="0" smtClean="0"/>
              <a:t>		</a:t>
            </a:r>
            <a:r>
              <a:rPr lang="pl-PL" sz="3800" b="1" dirty="0" smtClean="0"/>
              <a:t>utrzymania obiektu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3800" dirty="0" smtClean="0"/>
              <a:t>	działalności </a:t>
            </a:r>
            <a:r>
              <a:rPr lang="pl-PL" sz="3800" dirty="0"/>
              <a:t>kulturalnej </a:t>
            </a:r>
            <a:r>
              <a:rPr lang="pl-PL" sz="3800" dirty="0" smtClean="0"/>
              <a:t>			w </a:t>
            </a:r>
            <a:r>
              <a:rPr lang="pl-PL" sz="3800" dirty="0"/>
              <a:t>którym ta działalność </a:t>
            </a:r>
            <a:endParaRPr lang="pl-PL" sz="38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3800" dirty="0"/>
              <a:t>	</a:t>
            </a:r>
            <a:r>
              <a:rPr lang="pl-PL" sz="3800" dirty="0" smtClean="0"/>
              <a:t>					jest </a:t>
            </a:r>
            <a:r>
              <a:rPr lang="pl-PL" sz="3800" dirty="0"/>
              <a:t>prowadzona.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16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19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3300" dirty="0" smtClean="0"/>
              <a:t>*Instytucje artystyczne – instytucje kultury powołane do prowadzenia działalności artystycznej w dziedzinie teatru, muzyki, tańca, z udziałem twórców i wykonawców, w szczególności: teatry, filharmonie, opery, operetki, orkiestry symfoniczne i kameralne, zespoły pieśni i tańca oraz zespoły chóralne.</a:t>
            </a:r>
          </a:p>
        </p:txBody>
      </p:sp>
      <p:sp>
        <p:nvSpPr>
          <p:cNvPr id="7" name="Prostokąt 6"/>
          <p:cNvSpPr/>
          <p:nvPr/>
        </p:nvSpPr>
        <p:spPr>
          <a:xfrm>
            <a:off x="1164807" y="808809"/>
            <a:ext cx="682962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UTWORZENIE INSTYTUCJI KULTURY a. 11 i 12</a:t>
            </a:r>
            <a:endParaRPr lang="pl-PL" sz="28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8" name="Łącznik prostoliniowy 7"/>
          <p:cNvCxnSpPr/>
          <p:nvPr/>
        </p:nvCxnSpPr>
        <p:spPr>
          <a:xfrm>
            <a:off x="179512" y="5517232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 flipH="1">
            <a:off x="3131840" y="4005064"/>
            <a:ext cx="144778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4579620" y="4005064"/>
            <a:ext cx="1648564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</p:spTree>
    <p:extLst>
      <p:ext uri="{BB962C8B-B14F-4D97-AF65-F5344CB8AC3E}">
        <p14:creationId xmlns:p14="http://schemas.microsoft.com/office/powerpoint/2010/main" val="229274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367" y="1484784"/>
            <a:ext cx="8964488" cy="525658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2200" b="1" dirty="0" smtClean="0"/>
              <a:t>Organizator nadaje </a:t>
            </a:r>
            <a:r>
              <a:rPr lang="pl-PL" sz="2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statut </a:t>
            </a:r>
            <a:r>
              <a:rPr lang="pl-PL" sz="2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instytucji </a:t>
            </a:r>
            <a:r>
              <a:rPr lang="pl-PL" sz="22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kultury</a:t>
            </a:r>
            <a:endParaRPr lang="pl-PL" sz="2200" dirty="0" smtClean="0"/>
          </a:p>
          <a:p>
            <a:pPr marL="0" indent="0">
              <a:spcBef>
                <a:spcPts val="0"/>
              </a:spcBef>
              <a:buNone/>
            </a:pPr>
            <a:endParaRPr lang="pl-PL" sz="2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l-PL" sz="2200" b="1" dirty="0" smtClean="0"/>
              <a:t>Ustawodawca określił treść </a:t>
            </a:r>
            <a:r>
              <a:rPr lang="pl-PL" sz="2200" dirty="0" smtClean="0"/>
              <a:t>statutu a.13.2. </a:t>
            </a:r>
          </a:p>
          <a:p>
            <a:pPr marL="0" indent="0">
              <a:spcBef>
                <a:spcPts val="0"/>
              </a:spcBef>
              <a:buNone/>
            </a:pPr>
            <a:endParaRPr lang="pl-PL" sz="2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 smtClean="0"/>
              <a:t>Cechy przesądzające o </a:t>
            </a:r>
            <a:r>
              <a:rPr lang="pl-PL" sz="2200" b="1" dirty="0" smtClean="0"/>
              <a:t>katalogu zamkniętym* </a:t>
            </a:r>
            <a:r>
              <a:rPr lang="pl-PL" sz="2200" dirty="0" smtClean="0"/>
              <a:t>elementów statutu:</a:t>
            </a:r>
          </a:p>
          <a:p>
            <a:pPr marL="901700">
              <a:spcBef>
                <a:spcPts val="0"/>
              </a:spcBef>
            </a:pPr>
            <a:r>
              <a:rPr lang="pl-PL" sz="2200" dirty="0" smtClean="0"/>
              <a:t>enumeratywne </a:t>
            </a:r>
            <a:r>
              <a:rPr lang="pl-PL" sz="2200" dirty="0"/>
              <a:t>wyliczenie elementów statutu </a:t>
            </a:r>
            <a:endParaRPr lang="pl-PL" sz="2200" dirty="0" smtClean="0"/>
          </a:p>
          <a:p>
            <a:pPr marL="901700">
              <a:spcBef>
                <a:spcPts val="0"/>
              </a:spcBef>
            </a:pPr>
            <a:r>
              <a:rPr lang="pl-PL" sz="2200" dirty="0" smtClean="0"/>
              <a:t>sformułowanie </a:t>
            </a:r>
            <a:r>
              <a:rPr lang="pl-PL" sz="2200" dirty="0"/>
              <a:t>„statut zawiera</a:t>
            </a:r>
            <a:r>
              <a:rPr lang="pl-PL" sz="2200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 smtClean="0"/>
              <a:t>wyr</a:t>
            </a:r>
            <a:r>
              <a:rPr lang="pl-PL" sz="2200" dirty="0"/>
              <a:t>. WSA w Opolu z 10.1.2011 r., </a:t>
            </a:r>
            <a:r>
              <a:rPr lang="pl-PL" sz="2200" dirty="0" smtClean="0"/>
              <a:t>II SA/</a:t>
            </a:r>
            <a:r>
              <a:rPr lang="pl-PL" sz="2200" dirty="0" err="1" smtClean="0"/>
              <a:t>Op</a:t>
            </a:r>
            <a:r>
              <a:rPr lang="pl-PL" sz="2200" dirty="0" smtClean="0"/>
              <a:t> </a:t>
            </a:r>
            <a:r>
              <a:rPr lang="pl-PL" sz="2200" dirty="0"/>
              <a:t>459/2010, </a:t>
            </a:r>
            <a:endParaRPr lang="pl-PL" sz="2200" dirty="0" smtClean="0"/>
          </a:p>
          <a:p>
            <a:pPr marL="0" indent="0">
              <a:spcBef>
                <a:spcPts val="0"/>
              </a:spcBef>
              <a:buNone/>
            </a:pPr>
            <a:endParaRPr lang="pl-PL" sz="2200" dirty="0"/>
          </a:p>
          <a:p>
            <a:pPr marL="0" indent="0">
              <a:spcBef>
                <a:spcPts val="0"/>
              </a:spcBef>
              <a:buNone/>
            </a:pPr>
            <a:endParaRPr lang="pl-PL" sz="2200" dirty="0" smtClean="0"/>
          </a:p>
          <a:p>
            <a:pPr marL="0" indent="0">
              <a:spcBef>
                <a:spcPts val="0"/>
              </a:spcBef>
              <a:buNone/>
            </a:pPr>
            <a:endParaRPr lang="pl-PL" sz="2200" dirty="0"/>
          </a:p>
          <a:p>
            <a:pPr marL="0" indent="0">
              <a:spcBef>
                <a:spcPts val="0"/>
              </a:spcBef>
              <a:buNone/>
            </a:pPr>
            <a:endParaRPr lang="pl-PL" sz="2200" dirty="0" smtClean="0"/>
          </a:p>
          <a:p>
            <a:pPr marL="0" indent="0">
              <a:spcBef>
                <a:spcPts val="0"/>
              </a:spcBef>
              <a:buNone/>
            </a:pPr>
            <a:endParaRPr lang="pl-PL" sz="2200" dirty="0"/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/>
              <a:t>**  </a:t>
            </a:r>
            <a:r>
              <a:rPr lang="pl-PL" sz="1800" dirty="0" smtClean="0"/>
              <a:t>Oznacza to</a:t>
            </a:r>
            <a:r>
              <a:rPr lang="pl-PL" sz="1800" dirty="0"/>
              <a:t>, że np. rada gminy nie może w statucie regulować innych kwestii niż wskazane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/>
              <a:t>w art. 13 ust. </a:t>
            </a:r>
            <a:r>
              <a:rPr lang="pl-PL" sz="1800" dirty="0" smtClean="0"/>
              <a:t>2, jeśli to zrobi przepis taki będzie nieważny.</a:t>
            </a:r>
          </a:p>
        </p:txBody>
      </p:sp>
      <p:sp>
        <p:nvSpPr>
          <p:cNvPr id="7" name="Prostokąt 6"/>
          <p:cNvSpPr/>
          <p:nvPr/>
        </p:nvSpPr>
        <p:spPr>
          <a:xfrm>
            <a:off x="1382014" y="808809"/>
            <a:ext cx="63952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UTWORZENIE INSTYTUCJI KULTURY a. 13</a:t>
            </a:r>
            <a:endParaRPr lang="pl-PL" sz="28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  <p:cxnSp>
        <p:nvCxnSpPr>
          <p:cNvPr id="4" name="Łącznik prostoliniowy 3"/>
          <p:cNvCxnSpPr/>
          <p:nvPr/>
        </p:nvCxnSpPr>
        <p:spPr>
          <a:xfrm>
            <a:off x="179512" y="5661248"/>
            <a:ext cx="8784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51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95135" y="1379753"/>
            <a:ext cx="8568952" cy="1947122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l-PL" sz="2200" b="1" dirty="0" smtClean="0"/>
              <a:t>INSTYTUCJE KULTURY DZIAŁAJĄ NA PODSTAWIE </a:t>
            </a:r>
          </a:p>
          <a:p>
            <a:pPr marL="0" indent="0" algn="ctr">
              <a:spcBef>
                <a:spcPts val="0"/>
              </a:spcBef>
              <a:buNone/>
            </a:pPr>
            <a:endParaRPr lang="pl-PL" sz="2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 smtClean="0"/>
              <a:t>		</a:t>
            </a:r>
            <a:r>
              <a:rPr lang="pl-PL" sz="2200" b="1" dirty="0" smtClean="0">
                <a:solidFill>
                  <a:srgbClr val="CC0000"/>
                </a:solidFill>
              </a:rPr>
              <a:t>AKTU 				STATUTU</a:t>
            </a:r>
          </a:p>
          <a:p>
            <a:pPr marL="0" indent="0">
              <a:spcBef>
                <a:spcPts val="0"/>
              </a:spcBef>
              <a:buNone/>
            </a:pPr>
            <a:endParaRPr lang="pl-PL" sz="1000" b="1" dirty="0">
              <a:solidFill>
                <a:srgbClr val="CC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 smtClean="0"/>
              <a:t>	(</a:t>
            </a:r>
            <a:r>
              <a:rPr lang="pl-PL" sz="2200" u="sng" dirty="0" smtClean="0"/>
              <a:t>wydaje</a:t>
            </a:r>
            <a:r>
              <a:rPr lang="pl-PL" sz="2200" dirty="0" smtClean="0"/>
              <a:t> organizator)		           (</a:t>
            </a:r>
            <a:r>
              <a:rPr lang="pl-PL" sz="2200" u="sng" dirty="0" smtClean="0"/>
              <a:t>nadaje</a:t>
            </a:r>
            <a:r>
              <a:rPr lang="pl-PL" sz="2200" dirty="0" smtClean="0"/>
              <a:t> organizator)</a:t>
            </a:r>
            <a:endParaRPr lang="pl-PL" sz="2200" dirty="0"/>
          </a:p>
          <a:p>
            <a:pPr marL="0" indent="0">
              <a:spcBef>
                <a:spcPts val="0"/>
              </a:spcBef>
              <a:buNone/>
            </a:pPr>
            <a:endParaRPr lang="pl-PL" sz="2200" dirty="0" smtClean="0"/>
          </a:p>
          <a:p>
            <a:pPr marL="0" indent="0">
              <a:spcBef>
                <a:spcPts val="0"/>
              </a:spcBef>
              <a:buNone/>
            </a:pPr>
            <a:endParaRPr lang="pl-PL" sz="2200" dirty="0"/>
          </a:p>
        </p:txBody>
      </p:sp>
      <p:sp>
        <p:nvSpPr>
          <p:cNvPr id="6" name="Prostokąt 5"/>
          <p:cNvSpPr/>
          <p:nvPr/>
        </p:nvSpPr>
        <p:spPr>
          <a:xfrm>
            <a:off x="1382014" y="808809"/>
            <a:ext cx="63952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UTWORZENIE INSTYTUCJI KULTURY a. 13</a:t>
            </a:r>
            <a:endParaRPr lang="pl-PL" sz="28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464810" y="3356992"/>
            <a:ext cx="353112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/>
              <a:t>przedmiot działania, 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/>
              <a:t>nazwę,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/>
              <a:t>siedzibę, 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2000" dirty="0" smtClean="0"/>
              <a:t>określenie instytucji </a:t>
            </a:r>
            <a:r>
              <a:rPr lang="pl-PL" sz="2000" dirty="0"/>
              <a:t>kultury </a:t>
            </a:r>
            <a:r>
              <a:rPr lang="pl-PL" sz="2000" dirty="0" smtClean="0"/>
              <a:t>jako instytucji artystycznej.</a:t>
            </a:r>
            <a:endParaRPr lang="pl-PL" sz="2000" dirty="0"/>
          </a:p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359288" y="2996952"/>
            <a:ext cx="474051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nazwa, </a:t>
            </a:r>
            <a:r>
              <a:rPr lang="pl-PL" sz="2000" dirty="0"/>
              <a:t>teren działania i </a:t>
            </a:r>
            <a:r>
              <a:rPr lang="pl-PL" sz="2000" dirty="0" smtClean="0"/>
              <a:t>siedziba,</a:t>
            </a:r>
            <a:endParaRPr lang="pl-P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zakres działalności,</a:t>
            </a:r>
            <a:endParaRPr lang="pl-P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organy zarządzające, </a:t>
            </a:r>
            <a:r>
              <a:rPr lang="pl-PL" sz="2000" dirty="0"/>
              <a:t>doradcze </a:t>
            </a:r>
            <a:r>
              <a:rPr lang="pl-PL" sz="2000" dirty="0" smtClean="0"/>
              <a:t>i </a:t>
            </a:r>
            <a:r>
              <a:rPr lang="pl-PL" sz="2000" dirty="0"/>
              <a:t>sposób </a:t>
            </a:r>
            <a:r>
              <a:rPr lang="pl-PL" sz="2000" dirty="0" smtClean="0"/>
              <a:t>ich powoływania,</a:t>
            </a:r>
            <a:endParaRPr lang="pl-P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źródła finansowania,</a:t>
            </a:r>
            <a:endParaRPr lang="pl-P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zasady </a:t>
            </a:r>
            <a:r>
              <a:rPr lang="pl-PL" sz="2000" dirty="0"/>
              <a:t>dokonywania zmian </a:t>
            </a:r>
            <a:r>
              <a:rPr lang="pl-PL" sz="2000" dirty="0" smtClean="0"/>
              <a:t>statutowych,</a:t>
            </a:r>
            <a:endParaRPr lang="pl-P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postanowienia </a:t>
            </a:r>
            <a:r>
              <a:rPr lang="pl-PL" sz="2000" dirty="0"/>
              <a:t>dotyczące prowadzenia działalności innej niż </a:t>
            </a:r>
            <a:r>
              <a:rPr lang="pl-PL" sz="2000" dirty="0" smtClean="0"/>
              <a:t>kulturalna.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może </a:t>
            </a:r>
            <a:r>
              <a:rPr lang="pl-PL" sz="2000" dirty="0"/>
              <a:t>przewidywać utworzenie </a:t>
            </a:r>
            <a:r>
              <a:rPr lang="pl-PL" sz="2000" dirty="0" smtClean="0"/>
              <a:t>stanowiska lub stanowisk zastępców dyrektora, ich liczbę, tryb powoływania </a:t>
            </a:r>
            <a:r>
              <a:rPr lang="pl-PL" sz="2000" dirty="0"/>
              <a:t>i </a:t>
            </a:r>
            <a:r>
              <a:rPr lang="pl-PL" sz="2000" dirty="0" smtClean="0"/>
              <a:t>odwoływania (a.15.8)</a:t>
            </a:r>
            <a:endParaRPr lang="pl-P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dirty="0"/>
          </a:p>
        </p:txBody>
      </p:sp>
      <p:sp>
        <p:nvSpPr>
          <p:cNvPr id="10" name="Prostokąt zaokrąglony 9"/>
          <p:cNvSpPr/>
          <p:nvPr/>
        </p:nvSpPr>
        <p:spPr>
          <a:xfrm>
            <a:off x="899592" y="1875527"/>
            <a:ext cx="3096344" cy="648072"/>
          </a:xfrm>
          <a:prstGeom prst="round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/>
              <a:t>AKTU O UTWORZENIU</a:t>
            </a:r>
            <a:endParaRPr lang="pl-PL" sz="2000" b="1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5220072" y="1875527"/>
            <a:ext cx="3096344" cy="648072"/>
          </a:xfrm>
          <a:prstGeom prst="round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/>
              <a:t>STATUTU</a:t>
            </a:r>
            <a:endParaRPr lang="pl-PL" sz="2000" b="1" dirty="0"/>
          </a:p>
        </p:txBody>
      </p:sp>
      <p:cxnSp>
        <p:nvCxnSpPr>
          <p:cNvPr id="15" name="Łącznik prosty ze strzałką 14"/>
          <p:cNvCxnSpPr/>
          <p:nvPr/>
        </p:nvCxnSpPr>
        <p:spPr>
          <a:xfrm flipH="1">
            <a:off x="4151980" y="1778117"/>
            <a:ext cx="427640" cy="4214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>
            <a:off x="4579620" y="1778117"/>
            <a:ext cx="352420" cy="4214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</p:spTree>
    <p:extLst>
      <p:ext uri="{BB962C8B-B14F-4D97-AF65-F5344CB8AC3E}">
        <p14:creationId xmlns:p14="http://schemas.microsoft.com/office/powerpoint/2010/main" val="153744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1947122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l-PL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 DZIAŁAJĄ TAKŻE ZGODNIE </a:t>
            </a:r>
          </a:p>
          <a:p>
            <a:pPr marL="0" indent="0" algn="ctr">
              <a:spcBef>
                <a:spcPts val="0"/>
              </a:spcBef>
              <a:buNone/>
            </a:pPr>
            <a:endParaRPr lang="pl-PL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	 				</a:t>
            </a:r>
            <a:endParaRPr lang="pl-PL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 smtClean="0"/>
              <a:t>		</a:t>
            </a:r>
          </a:p>
          <a:p>
            <a:pPr marL="0" indent="0">
              <a:spcBef>
                <a:spcPts val="0"/>
              </a:spcBef>
              <a:buNone/>
            </a:pPr>
            <a:endParaRPr lang="pl-PL" sz="2200" dirty="0"/>
          </a:p>
        </p:txBody>
      </p:sp>
      <p:sp>
        <p:nvSpPr>
          <p:cNvPr id="6" name="Prostokąt 5"/>
          <p:cNvSpPr/>
          <p:nvPr/>
        </p:nvSpPr>
        <p:spPr>
          <a:xfrm>
            <a:off x="1382014" y="808809"/>
            <a:ext cx="63952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UTWORZENIE INSTYTUCJI KULTURY a. 13</a:t>
            </a:r>
            <a:endParaRPr lang="pl-PL" sz="28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464811" y="2996952"/>
            <a:ext cx="687835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200" dirty="0" smtClean="0"/>
              <a:t>Określa on </a:t>
            </a:r>
            <a:r>
              <a:rPr lang="pl-PL" sz="2200" b="1" dirty="0" smtClean="0"/>
              <a:t>organizację </a:t>
            </a:r>
            <a:r>
              <a:rPr lang="pl-PL" sz="2200" b="1" dirty="0"/>
              <a:t>wewnętrzną </a:t>
            </a:r>
            <a:r>
              <a:rPr lang="pl-PL" sz="2200" dirty="0"/>
              <a:t>instytucji </a:t>
            </a:r>
            <a:r>
              <a:rPr lang="pl-PL" sz="2200" dirty="0" smtClean="0"/>
              <a:t>kultury.</a:t>
            </a:r>
          </a:p>
          <a:p>
            <a:endParaRPr lang="pl-PL" sz="2200" b="1" dirty="0" smtClean="0"/>
          </a:p>
          <a:p>
            <a:r>
              <a:rPr lang="pl-PL" sz="2200" b="1" dirty="0" smtClean="0"/>
              <a:t>Nadaje go dyrektor </a:t>
            </a:r>
            <a:r>
              <a:rPr lang="pl-PL" sz="2200" dirty="0" smtClean="0"/>
              <a:t>danej instytucji</a:t>
            </a:r>
            <a:r>
              <a:rPr lang="pl-PL" sz="2200" dirty="0"/>
              <a:t>, po zasięgnięciu </a:t>
            </a:r>
            <a:r>
              <a:rPr lang="pl-PL" sz="2200" dirty="0" smtClean="0"/>
              <a:t>opinii: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 smtClean="0"/>
              <a:t>organizatora,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/>
              <a:t>o</a:t>
            </a:r>
            <a:r>
              <a:rPr lang="pl-PL" sz="2200" dirty="0" smtClean="0"/>
              <a:t>rganizacji związkowych (działających w instytucji),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 smtClean="0"/>
              <a:t>stowarzyszeń twórców (działających w instytucji).</a:t>
            </a:r>
            <a:endParaRPr lang="pl-PL" sz="2200" dirty="0"/>
          </a:p>
        </p:txBody>
      </p:sp>
      <p:sp>
        <p:nvSpPr>
          <p:cNvPr id="12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2472951" y="1928818"/>
            <a:ext cx="4213338" cy="648072"/>
          </a:xfrm>
          <a:prstGeom prst="round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/>
              <a:t>REGULAMINEM ORGANIZACYJNYM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162536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648072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PODSUMOWANIE</a:t>
            </a:r>
            <a:endParaRPr lang="pl-PL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 smtClean="0"/>
              <a:t>		</a:t>
            </a:r>
          </a:p>
          <a:p>
            <a:pPr marL="0" indent="0">
              <a:spcBef>
                <a:spcPts val="0"/>
              </a:spcBef>
              <a:buNone/>
            </a:pPr>
            <a:endParaRPr lang="pl-PL" sz="2200" dirty="0"/>
          </a:p>
        </p:txBody>
      </p:sp>
      <p:sp>
        <p:nvSpPr>
          <p:cNvPr id="6" name="Prostokąt 5"/>
          <p:cNvSpPr/>
          <p:nvPr/>
        </p:nvSpPr>
        <p:spPr>
          <a:xfrm>
            <a:off x="1742689" y="808809"/>
            <a:ext cx="567386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cap="none" spc="0" dirty="0" smtClean="0">
                <a:ln w="11430"/>
                <a:solidFill>
                  <a:srgbClr val="CC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UTWORZENIE INSTYTUCJI KULTURY </a:t>
            </a:r>
            <a:endParaRPr lang="pl-PL" sz="2800" b="1" cap="none" spc="0" dirty="0">
              <a:ln w="11430"/>
              <a:solidFill>
                <a:srgbClr val="CC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2572540" y="2580291"/>
            <a:ext cx="417646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 smtClean="0"/>
              <a:t>wydany</a:t>
            </a:r>
            <a:r>
              <a:rPr lang="pl-PL" sz="2200" dirty="0" smtClean="0"/>
              <a:t> przez </a:t>
            </a:r>
          </a:p>
          <a:p>
            <a:r>
              <a:rPr lang="pl-PL" sz="2200" dirty="0" smtClean="0"/>
              <a:t>organizatora instytucji kultury</a:t>
            </a:r>
          </a:p>
          <a:p>
            <a:r>
              <a:rPr lang="pl-PL" sz="2200" dirty="0" smtClean="0"/>
              <a:t>niezbędny dla istnienia </a:t>
            </a:r>
          </a:p>
          <a:p>
            <a:endParaRPr lang="pl-PL" sz="2200" dirty="0" smtClean="0"/>
          </a:p>
          <a:p>
            <a:r>
              <a:rPr lang="pl-PL" sz="2200" b="1" dirty="0" smtClean="0"/>
              <a:t>nadany</a:t>
            </a:r>
            <a:r>
              <a:rPr lang="pl-PL" sz="2200" dirty="0" smtClean="0"/>
              <a:t> przez </a:t>
            </a:r>
          </a:p>
          <a:p>
            <a:r>
              <a:rPr lang="pl-PL" sz="2200" dirty="0" smtClean="0"/>
              <a:t>organizatora instytucji kultury</a:t>
            </a:r>
          </a:p>
          <a:p>
            <a:r>
              <a:rPr lang="pl-PL" sz="2200" dirty="0" smtClean="0"/>
              <a:t>„konstytucja” organizacyjna</a:t>
            </a:r>
          </a:p>
          <a:p>
            <a:endParaRPr lang="pl-PL" sz="2200" dirty="0" smtClean="0"/>
          </a:p>
          <a:p>
            <a:r>
              <a:rPr lang="pl-PL" sz="2200" b="1" dirty="0" smtClean="0"/>
              <a:t>wprowadzony</a:t>
            </a:r>
            <a:r>
              <a:rPr lang="pl-PL" sz="2200" dirty="0" smtClean="0"/>
              <a:t> przez </a:t>
            </a:r>
          </a:p>
          <a:p>
            <a:r>
              <a:rPr lang="pl-PL" sz="2100" dirty="0" smtClean="0"/>
              <a:t>organ zarządzający instytucją kultury</a:t>
            </a:r>
          </a:p>
          <a:p>
            <a:r>
              <a:rPr lang="pl-PL" sz="2100" dirty="0" smtClean="0"/>
              <a:t>szczegółowe regulacje organizacyjne</a:t>
            </a:r>
            <a:endParaRPr lang="pl-PL" sz="2100" dirty="0"/>
          </a:p>
        </p:txBody>
      </p:sp>
      <p:sp>
        <p:nvSpPr>
          <p:cNvPr id="7" name="Prostokąt zaokrąglony 6"/>
          <p:cNvSpPr/>
          <p:nvPr/>
        </p:nvSpPr>
        <p:spPr>
          <a:xfrm>
            <a:off x="323528" y="2805008"/>
            <a:ext cx="2162973" cy="648072"/>
          </a:xfrm>
          <a:prstGeom prst="round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/>
              <a:t>AKT </a:t>
            </a:r>
          </a:p>
          <a:p>
            <a:pPr algn="ctr"/>
            <a:r>
              <a:rPr lang="pl-PL" sz="2000" b="1" dirty="0" smtClean="0"/>
              <a:t>O UTWORZENIU</a:t>
            </a:r>
            <a:endParaRPr lang="pl-PL" sz="2000" b="1" dirty="0"/>
          </a:p>
        </p:txBody>
      </p:sp>
      <p:sp>
        <p:nvSpPr>
          <p:cNvPr id="8" name="Prostokąt zaokrąglony 7"/>
          <p:cNvSpPr/>
          <p:nvPr/>
        </p:nvSpPr>
        <p:spPr>
          <a:xfrm>
            <a:off x="323527" y="4149081"/>
            <a:ext cx="2162973" cy="648072"/>
          </a:xfrm>
          <a:prstGeom prst="round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/>
              <a:t>STATUTU</a:t>
            </a:r>
            <a:endParaRPr lang="pl-PL" sz="2000" b="1" dirty="0"/>
          </a:p>
        </p:txBody>
      </p:sp>
      <p:sp>
        <p:nvSpPr>
          <p:cNvPr id="10" name="Prostokąt zaokrąglony 9"/>
          <p:cNvSpPr/>
          <p:nvPr/>
        </p:nvSpPr>
        <p:spPr>
          <a:xfrm>
            <a:off x="323528" y="5517232"/>
            <a:ext cx="2162973" cy="648072"/>
          </a:xfrm>
          <a:prstGeom prst="round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/>
              <a:t>REGULAMIN</a:t>
            </a:r>
            <a:endParaRPr lang="pl-PL" sz="2000" b="1" dirty="0"/>
          </a:p>
        </p:txBody>
      </p:sp>
      <p:sp>
        <p:nvSpPr>
          <p:cNvPr id="11" name="Tytuł 1"/>
          <p:cNvSpPr txBox="1">
            <a:spLocks/>
          </p:cNvSpPr>
          <p:nvPr/>
        </p:nvSpPr>
        <p:spPr>
          <a:xfrm>
            <a:off x="464811" y="188640"/>
            <a:ext cx="8229600" cy="576064"/>
          </a:xfrm>
          <a:prstGeom prst="rect">
            <a:avLst/>
          </a:prstGeom>
          <a:ln>
            <a:solidFill>
              <a:srgbClr val="CC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KULTURY</a:t>
            </a:r>
          </a:p>
        </p:txBody>
      </p:sp>
      <p:sp>
        <p:nvSpPr>
          <p:cNvPr id="12" name="Prostokąt zaokrąglony 11"/>
          <p:cNvSpPr/>
          <p:nvPr/>
        </p:nvSpPr>
        <p:spPr>
          <a:xfrm>
            <a:off x="6775255" y="3189877"/>
            <a:ext cx="2189233" cy="1141703"/>
          </a:xfrm>
          <a:prstGeom prst="round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formalno-prawne podstawy działania</a:t>
            </a:r>
          </a:p>
        </p:txBody>
      </p:sp>
      <p:sp>
        <p:nvSpPr>
          <p:cNvPr id="4" name="Nawias klamrowy zamykający 3"/>
          <p:cNvSpPr/>
          <p:nvPr/>
        </p:nvSpPr>
        <p:spPr>
          <a:xfrm>
            <a:off x="6156175" y="2580291"/>
            <a:ext cx="403055" cy="236087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Nawias klamrowy zamykający 4"/>
          <p:cNvSpPr/>
          <p:nvPr/>
        </p:nvSpPr>
        <p:spPr>
          <a:xfrm>
            <a:off x="6559231" y="3760729"/>
            <a:ext cx="216024" cy="2662458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zaokrąglony 12"/>
          <p:cNvSpPr/>
          <p:nvPr/>
        </p:nvSpPr>
        <p:spPr>
          <a:xfrm>
            <a:off x="6775255" y="4581939"/>
            <a:ext cx="2189233" cy="1020037"/>
          </a:xfrm>
          <a:prstGeom prst="round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w</a:t>
            </a:r>
            <a:r>
              <a:rPr lang="pl-PL" sz="2000" b="1" dirty="0" smtClean="0"/>
              <a:t>ewnętrzne</a:t>
            </a:r>
          </a:p>
          <a:p>
            <a:pPr algn="ctr"/>
            <a:r>
              <a:rPr lang="pl-PL" sz="2000" b="1" dirty="0" smtClean="0"/>
              <a:t>podstawy </a:t>
            </a:r>
            <a:r>
              <a:rPr lang="pl-PL" sz="2000" b="1" dirty="0"/>
              <a:t>działania</a:t>
            </a:r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6372200" y="3760728"/>
            <a:ext cx="37680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2537</TotalTime>
  <Words>1606</Words>
  <Application>Microsoft Office PowerPoint</Application>
  <PresentationFormat>Pokaz na ekranie (4:3)</PresentationFormat>
  <Paragraphs>378</Paragraphs>
  <Slides>25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6" baseType="lpstr">
      <vt:lpstr>Motyw pakietu Office</vt:lpstr>
      <vt:lpstr>ORGANIZACJA I PROWADZENIE DZIAŁALNOŚCI KULTURALNEJ instytucje kultury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mg</dc:creator>
  <cp:lastModifiedBy>mg</cp:lastModifiedBy>
  <cp:revision>214</cp:revision>
  <dcterms:created xsi:type="dcterms:W3CDTF">2018-02-23T12:01:19Z</dcterms:created>
  <dcterms:modified xsi:type="dcterms:W3CDTF">2018-03-26T00:33:38Z</dcterms:modified>
</cp:coreProperties>
</file>