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79" r:id="rId5"/>
    <p:sldId id="284" r:id="rId6"/>
    <p:sldId id="285" r:id="rId7"/>
    <p:sldId id="286" r:id="rId8"/>
    <p:sldId id="287" r:id="rId9"/>
    <p:sldId id="280" r:id="rId10"/>
    <p:sldId id="299" r:id="rId11"/>
    <p:sldId id="298" r:id="rId12"/>
    <p:sldId id="300" r:id="rId13"/>
    <p:sldId id="281" r:id="rId14"/>
    <p:sldId id="282" r:id="rId15"/>
    <p:sldId id="289" r:id="rId16"/>
    <p:sldId id="291" r:id="rId17"/>
    <p:sldId id="288" r:id="rId18"/>
    <p:sldId id="292" r:id="rId19"/>
    <p:sldId id="293" r:id="rId20"/>
    <p:sldId id="290" r:id="rId21"/>
    <p:sldId id="294" r:id="rId22"/>
    <p:sldId id="296" r:id="rId23"/>
    <p:sldId id="295" r:id="rId24"/>
    <p:sldId id="297" r:id="rId25"/>
    <p:sldId id="270" r:id="rId26"/>
    <p:sldId id="283" r:id="rId2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47522AC-B2B8-4118-9241-0C345860E9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785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BED30C-7D29-4F03-A13D-D422AD2AA9B5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331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9941A4-09F3-4B98-B68B-E76490B21CD9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8433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FCF90E-639B-448F-B81B-9371DFC25A04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4168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FCF90E-639B-448F-B81B-9371DFC25A04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416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F16FFD-819D-4753-A1FF-C5B0DEB5D0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038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9F7C5-6905-4B1A-BAF3-B9568371F1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707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836E9-2C41-4011-85D8-BD2CDC0C60B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8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621D2B10-3062-4477-9692-5C8EC504261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028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16EDF0-3F36-416E-8ABB-7D00BBB183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21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377365-C2F3-4B1C-B46C-AA6AAEBC57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47C6DB-11D4-4404-AB84-22037205DD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99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3A09D0-2668-46D3-83F5-18DF65CD5B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450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1959AC-1796-47B8-AAB3-1FD44D3991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2590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569B2D-5D75-4131-9E18-E72DF7F4E5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739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D8ACDE-A3AA-4068-962E-87171D9255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824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1D561-1D5E-4191-91B2-0F5FA0FB29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9482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D7B5D3-EF8C-4AE9-9DFF-21AF958B471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270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9B721F-C232-4F50-B9CF-64AAFE9E63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418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558CF7-6612-4CFD-B5AB-809C2D8341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083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1EF72F-A334-45B3-91A3-EB696EF377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928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7F4C0B-79A6-4DE2-B02F-F456A4A03E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58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F7DC3-602B-44CF-82FD-A84FAD4C20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47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547028-B90F-496E-B42D-CA89C1C793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05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61C817-2380-4D53-A487-BF0D34D0572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971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48F674-A440-4154-89E1-628EE017E4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144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E5D0C1-C432-4339-A6AA-FBC5D5C3EF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82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D4865B-7C9A-4319-8187-160259B90A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38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tytułuKliknij, aby edytować styl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26856EAD-629A-49D4-85C4-E78898BD7D67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tytułuKliknij, aby edytować styl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0"/>
            <a:r>
              <a:rPr lang="en-GB" altLang="pl-PL" smtClean="0"/>
              <a:t>Dziewiąty poziom konspektuKliknij,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EC874B77-F8E1-447C-94BE-EBB34E969D5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szarf.ips.uw.edu.pl/apub/02n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8191"/>
            <a:ext cx="7772400" cy="1823784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4000" b="1" dirty="0"/>
              <a:t>POLITYKA  ADMINISTRACYJNA</a:t>
            </a:r>
            <a:br>
              <a:rPr lang="pl-PL" altLang="pl-PL" sz="4000" b="1" dirty="0"/>
            </a:br>
            <a:r>
              <a:rPr lang="pl-PL" altLang="pl-PL" sz="4000" b="1" dirty="0" smtClean="0"/>
              <a:t>formy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polityka rozwoju</a:t>
            </a:r>
            <a:endParaRPr lang="pl-PL" altLang="pl-PL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5229"/>
          <a:stretch>
            <a:fillRect/>
          </a:stretch>
        </p:blipFill>
        <p:spPr bwMode="auto">
          <a:xfrm>
            <a:off x="-1588" y="1831975"/>
            <a:ext cx="9144001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93" r="52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0650" y="6167438"/>
            <a:ext cx="3200400" cy="63976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 b="1">
                <a:latin typeface="Calibri" charset="0"/>
              </a:rPr>
              <a:t>Małgorzata Giełda</a:t>
            </a:r>
          </a:p>
          <a:p>
            <a:pPr hangingPunct="1">
              <a:lnSpc>
                <a:spcPct val="100000"/>
              </a:lnSpc>
            </a:pPr>
            <a:r>
              <a:rPr lang="pl-PL" altLang="pl-PL" b="1">
                <a:latin typeface="Calibri" charset="0"/>
              </a:rPr>
              <a:t>Zakład Nauki Administracji UWr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1"/>
            <a:ext cx="8785225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FORMY WYRAŻANIA POLITYKI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79386" y="1278705"/>
            <a:ext cx="8785225" cy="424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200" dirty="0">
              <a:latin typeface="+mn-lt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KANAŁY WPŁYWU INTERESARIUSZY 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ZEWNĘTRZNYCH</a:t>
            </a:r>
          </a:p>
          <a:p>
            <a:endParaRPr 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sz="2200" b="1" dirty="0" smtClean="0">
                <a:latin typeface="+mn-lt"/>
              </a:rPr>
              <a:t>• </a:t>
            </a:r>
            <a:r>
              <a:rPr lang="pl-PL" sz="2200" b="1" dirty="0">
                <a:latin typeface="+mn-lt"/>
              </a:rPr>
              <a:t>Lobbing </a:t>
            </a:r>
            <a:endParaRPr lang="pl-PL" sz="2200" b="1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(</a:t>
            </a:r>
            <a:r>
              <a:rPr lang="pl-PL" sz="2200" dirty="0">
                <a:latin typeface="+mn-lt"/>
              </a:rPr>
              <a:t>w Polsce uregulowana jest tylko zawodowa działalność tego typu – </a:t>
            </a:r>
            <a:r>
              <a:rPr lang="pl-PL" sz="2200" dirty="0" smtClean="0">
                <a:latin typeface="+mn-lt"/>
              </a:rPr>
              <a:t>ustawa o </a:t>
            </a:r>
            <a:r>
              <a:rPr lang="pl-PL" sz="2200" dirty="0">
                <a:latin typeface="+mn-lt"/>
              </a:rPr>
              <a:t>działalności lobbingowej w procesie stanowienia prawa)</a:t>
            </a:r>
          </a:p>
          <a:p>
            <a:r>
              <a:rPr lang="pl-PL" sz="2200" b="1" dirty="0">
                <a:latin typeface="+mn-lt"/>
              </a:rPr>
              <a:t>• Udział w konsultacjach społecznych </a:t>
            </a:r>
            <a:endParaRPr lang="pl-PL" sz="2200" b="1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(</a:t>
            </a:r>
            <a:r>
              <a:rPr lang="pl-PL" sz="2200" dirty="0">
                <a:latin typeface="+mn-lt"/>
              </a:rPr>
              <a:t>szczególną formą jest wysłuchanie publiczne)</a:t>
            </a:r>
          </a:p>
          <a:p>
            <a:r>
              <a:rPr lang="pl-PL" sz="2200" b="1" dirty="0">
                <a:latin typeface="+mn-lt"/>
              </a:rPr>
              <a:t>• Kampanie informacyjne i edukacyjne</a:t>
            </a:r>
          </a:p>
          <a:p>
            <a:r>
              <a:rPr lang="pl-PL" sz="2200" b="1" dirty="0">
                <a:latin typeface="+mn-lt"/>
              </a:rPr>
              <a:t>• Przeprowadzanie i publikowanie badań, studiów i analiz</a:t>
            </a:r>
          </a:p>
          <a:p>
            <a:r>
              <a:rPr lang="pl-PL" sz="2200" b="1" dirty="0">
                <a:latin typeface="+mn-lt"/>
              </a:rPr>
              <a:t>• Budowanie koalicji na rzecz poparcia lub protestu</a:t>
            </a:r>
          </a:p>
          <a:p>
            <a:r>
              <a:rPr lang="pl-PL" sz="2200" b="1" dirty="0">
                <a:latin typeface="+mn-lt"/>
              </a:rPr>
              <a:t>• Udział w ciałach doradczych i eksperckich</a:t>
            </a:r>
          </a:p>
          <a:p>
            <a:r>
              <a:rPr lang="pl-PL" sz="2200" b="1" dirty="0">
                <a:latin typeface="+mn-lt"/>
              </a:rPr>
              <a:t>• Inicjatywy obywatelskie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671763"/>
            <a:ext cx="16192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14538"/>
            <a:ext cx="428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60802"/>
            <a:ext cx="3870374" cy="30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48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776803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FORMY WYRAŻANIA POLITYKI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09206" y="1484784"/>
            <a:ext cx="8785225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200" dirty="0">
              <a:latin typeface="+mn-lt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KANAŁY WPŁYWU INTERESARIUSZY 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ZEWNĘTRZNYCH - LOBBING</a:t>
            </a:r>
          </a:p>
          <a:p>
            <a:r>
              <a:rPr lang="pl-PL" sz="2200" b="1" dirty="0" smtClean="0">
                <a:latin typeface="+mn-lt"/>
              </a:rPr>
              <a:t> </a:t>
            </a:r>
            <a:endParaRPr lang="pl-PL" sz="2200" b="1" dirty="0" smtClean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8925" r="3233" b="4576"/>
          <a:stretch/>
        </p:blipFill>
        <p:spPr bwMode="auto">
          <a:xfrm>
            <a:off x="4665077" y="3191879"/>
            <a:ext cx="4478923" cy="3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2264" r="3288" b="4996"/>
          <a:stretch/>
        </p:blipFill>
        <p:spPr bwMode="auto">
          <a:xfrm>
            <a:off x="-391928" y="3201693"/>
            <a:ext cx="4865052" cy="367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92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FORMY WYRAŻANIA POLITYKI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55113" y="1628800"/>
            <a:ext cx="8785225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DWIE PODSTAWOWE FAZY PROWADZENIA POLITYKI </a:t>
            </a:r>
          </a:p>
          <a:p>
            <a:pPr algn="ctr"/>
            <a:endParaRPr lang="pl-PL" sz="2200" dirty="0" smtClean="0">
              <a:latin typeface="+mn-lt"/>
            </a:endParaRPr>
          </a:p>
          <a:p>
            <a:pPr algn="ctr"/>
            <a:r>
              <a:rPr lang="pl-PL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FAZA I</a:t>
            </a:r>
            <a:r>
              <a:rPr 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				</a:t>
            </a:r>
            <a:r>
              <a:rPr lang="pl-PL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FAZA II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2636912"/>
            <a:ext cx="4547725" cy="355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+mn-lt"/>
              </a:rPr>
              <a:t>Walka </a:t>
            </a:r>
            <a:r>
              <a:rPr lang="pl-PL" sz="2200" b="1" dirty="0">
                <a:latin typeface="+mn-lt"/>
              </a:rPr>
              <a:t>o zdobycie władzy </a:t>
            </a:r>
            <a:endParaRPr lang="pl-PL" sz="2200" b="1" dirty="0" smtClean="0">
              <a:latin typeface="+mn-lt"/>
            </a:endParaRPr>
          </a:p>
          <a:p>
            <a:pPr algn="ctr"/>
            <a:r>
              <a:rPr lang="pl-PL" sz="2200" dirty="0" smtClean="0">
                <a:latin typeface="+mn-lt"/>
              </a:rPr>
              <a:t>nad rządem/ samorządem</a:t>
            </a:r>
          </a:p>
          <a:p>
            <a:pPr algn="ctr"/>
            <a:endParaRPr lang="pl-PL" sz="2200" dirty="0">
              <a:latin typeface="+mn-lt"/>
            </a:endParaRPr>
          </a:p>
          <a:p>
            <a:pPr algn="ctr"/>
            <a:r>
              <a:rPr lang="pl-PL" sz="2200" u="sng" dirty="0" smtClean="0">
                <a:latin typeface="+mn-lt"/>
              </a:rPr>
              <a:t>Polityka publiczna </a:t>
            </a:r>
            <a:r>
              <a:rPr lang="pl-PL" sz="2200" b="1" u="sng" dirty="0" smtClean="0">
                <a:latin typeface="+mn-lt"/>
              </a:rPr>
              <a:t>dotyczy</a:t>
            </a:r>
            <a:r>
              <a:rPr lang="pl-PL" sz="2200" u="sng" dirty="0" smtClean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przedstawienia postulatów</a:t>
            </a:r>
          </a:p>
          <a:p>
            <a:pPr algn="ctr"/>
            <a:r>
              <a:rPr lang="pl-PL" sz="2200" dirty="0">
                <a:latin typeface="+mn-lt"/>
              </a:rPr>
              <a:t>(</a:t>
            </a:r>
            <a:r>
              <a:rPr lang="pl-PL" sz="2200" dirty="0" smtClean="0">
                <a:latin typeface="+mn-lt"/>
              </a:rPr>
              <a:t>zamiarów politycznych)</a:t>
            </a:r>
          </a:p>
          <a:p>
            <a:pPr algn="ctr"/>
            <a:endParaRPr lang="pl-PL" sz="2200" dirty="0">
              <a:latin typeface="+mn-lt"/>
            </a:endParaRPr>
          </a:p>
          <a:p>
            <a:pPr algn="ctr"/>
            <a:r>
              <a:rPr lang="pl-PL" sz="2200" u="sng" dirty="0" smtClean="0">
                <a:latin typeface="+mn-lt"/>
              </a:rPr>
              <a:t>Polityka publiczna </a:t>
            </a:r>
            <a:r>
              <a:rPr lang="pl-PL" sz="2200" b="1" u="sng" dirty="0" smtClean="0">
                <a:latin typeface="+mn-lt"/>
              </a:rPr>
              <a:t>wyrażana jest w</a:t>
            </a:r>
            <a:r>
              <a:rPr lang="pl-PL" sz="2200" b="1" dirty="0" smtClean="0">
                <a:latin typeface="+mn-lt"/>
              </a:rPr>
              <a:t>:</a:t>
            </a:r>
            <a:r>
              <a:rPr lang="pl-PL" sz="2200" dirty="0" smtClean="0">
                <a:latin typeface="+mn-lt"/>
              </a:rPr>
              <a:t> 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programach wyborczych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debatach publicznych</a:t>
            </a:r>
          </a:p>
          <a:p>
            <a:pPr marL="696913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wiecach wyborczych</a:t>
            </a:r>
            <a:endParaRPr lang="pl-PL" sz="2200" dirty="0"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72000" y="2636911"/>
            <a:ext cx="4571999" cy="418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+mn-lt"/>
              </a:rPr>
              <a:t>Sprawowanie </a:t>
            </a:r>
            <a:r>
              <a:rPr lang="pl-PL" sz="2200" b="1" dirty="0">
                <a:latin typeface="+mn-lt"/>
              </a:rPr>
              <a:t>zdobytej władzy </a:t>
            </a:r>
            <a:endParaRPr lang="pl-PL" sz="2200" b="1" dirty="0" smtClean="0">
              <a:latin typeface="+mn-lt"/>
            </a:endParaRPr>
          </a:p>
          <a:p>
            <a:pPr algn="ctr"/>
            <a:r>
              <a:rPr lang="pl-PL" sz="2200" dirty="0" smtClean="0">
                <a:latin typeface="+mn-lt"/>
              </a:rPr>
              <a:t>przez </a:t>
            </a:r>
            <a:r>
              <a:rPr lang="pl-PL" sz="2200" dirty="0">
                <a:latin typeface="+mn-lt"/>
              </a:rPr>
              <a:t>rząd / samorząd </a:t>
            </a:r>
            <a:endParaRPr lang="pl-PL" sz="2200" dirty="0" smtClean="0">
              <a:latin typeface="+mn-lt"/>
            </a:endParaRPr>
          </a:p>
          <a:p>
            <a:pPr algn="ctr"/>
            <a:endParaRPr lang="pl-PL" sz="2200" dirty="0">
              <a:latin typeface="+mn-lt"/>
            </a:endParaRPr>
          </a:p>
          <a:p>
            <a:pPr algn="ctr"/>
            <a:r>
              <a:rPr lang="pl-PL" sz="2200" u="sng" dirty="0" smtClean="0">
                <a:latin typeface="+mn-lt"/>
              </a:rPr>
              <a:t>Polityka publiczna </a:t>
            </a:r>
            <a:r>
              <a:rPr lang="pl-PL" sz="2200" b="1" u="sng" dirty="0" smtClean="0">
                <a:latin typeface="+mn-lt"/>
              </a:rPr>
              <a:t>dotyczy </a:t>
            </a:r>
          </a:p>
          <a:p>
            <a:pPr algn="ctr"/>
            <a:r>
              <a:rPr lang="pl-PL" sz="2200" dirty="0" smtClean="0">
                <a:latin typeface="+mn-lt"/>
              </a:rPr>
              <a:t>realizacji wcześniejszych postulatów</a:t>
            </a:r>
          </a:p>
          <a:p>
            <a:pPr algn="ctr"/>
            <a:endParaRPr lang="pl-PL" sz="2200" dirty="0">
              <a:latin typeface="+mn-lt"/>
            </a:endParaRPr>
          </a:p>
          <a:p>
            <a:pPr algn="ctr"/>
            <a:endParaRPr lang="pl-PL" sz="2200" dirty="0" smtClean="0">
              <a:latin typeface="+mn-lt"/>
            </a:endParaRPr>
          </a:p>
          <a:p>
            <a:pPr algn="ctr"/>
            <a:r>
              <a:rPr lang="pl-PL" sz="2200" u="sng" dirty="0" smtClean="0">
                <a:latin typeface="+mn-lt"/>
              </a:rPr>
              <a:t>Polityka publiczna </a:t>
            </a:r>
            <a:r>
              <a:rPr lang="pl-PL" sz="2200" b="1" u="sng" dirty="0" smtClean="0">
                <a:latin typeface="+mn-lt"/>
              </a:rPr>
              <a:t>wyrażana jest w: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strategiach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programach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aktach legislacyjnych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działaniach </a:t>
            </a:r>
            <a:r>
              <a:rPr lang="pl-PL" sz="2200" dirty="0" err="1" smtClean="0">
                <a:latin typeface="+mn-lt"/>
              </a:rPr>
              <a:t>pozalegislacyjnych</a:t>
            </a:r>
            <a:endParaRPr lang="pl-PL" sz="2200" dirty="0" smtClean="0">
              <a:latin typeface="+mn-lt"/>
            </a:endParaRPr>
          </a:p>
          <a:p>
            <a:pPr marL="725488" indent="-342900">
              <a:buFont typeface="Arial" panose="020B0604020202020204" pitchFamily="34" charset="0"/>
              <a:buChar char="•"/>
            </a:pPr>
            <a:endParaRPr lang="pl-PL" sz="2200" dirty="0">
              <a:latin typeface="+mn-lt"/>
            </a:endParaRPr>
          </a:p>
        </p:txBody>
      </p:sp>
      <p:cxnSp>
        <p:nvCxnSpPr>
          <p:cNvPr id="6" name="Łącznik prosty ze strzałką 5"/>
          <p:cNvCxnSpPr/>
          <p:nvPr/>
        </p:nvCxnSpPr>
        <p:spPr bwMode="auto">
          <a:xfrm flipH="1">
            <a:off x="2273862" y="1988840"/>
            <a:ext cx="2273863" cy="2880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Łącznik prosty ze strzałką 7"/>
          <p:cNvCxnSpPr/>
          <p:nvPr/>
        </p:nvCxnSpPr>
        <p:spPr bwMode="auto">
          <a:xfrm>
            <a:off x="4547725" y="1988840"/>
            <a:ext cx="2112507" cy="2880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45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820390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FORMY WYRAŻANIA POLITYKI PUBLICZNEJ</a:t>
            </a: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1115616" y="1634457"/>
            <a:ext cx="1656244" cy="440075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Faza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walki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 władzę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l-PL" sz="1600" dirty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Postulaty wprowadzenia reform  A, H, I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dirty="0" smtClean="0"/>
              <a:t>Postulaty wprowadzenia reform D, H, Z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dirty="0" smtClean="0">
                <a:solidFill>
                  <a:schemeClr val="bg1"/>
                </a:solidFill>
              </a:rPr>
              <a:t>Postulaty wprowadzenia reform  A, D, J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999015" y="1634455"/>
            <a:ext cx="2088232" cy="474374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Faza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 sprawowania władzy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b="1" dirty="0" smtClean="0">
                <a:solidFill>
                  <a:schemeClr val="bg1"/>
                </a:solidFill>
              </a:rPr>
              <a:t>Okres</a:t>
            </a:r>
            <a:r>
              <a:rPr lang="pl-PL" sz="1600" dirty="0" smtClean="0">
                <a:solidFill>
                  <a:schemeClr val="bg1"/>
                </a:solidFill>
              </a:rPr>
              <a:t> planistyczny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5087247" y="1634457"/>
            <a:ext cx="2088232" cy="4743744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Faza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 sprawowania</a:t>
            </a:r>
            <a:r>
              <a:rPr kumimoji="0" lang="pl-PL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 rządów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b="1" baseline="0" dirty="0" smtClean="0">
                <a:solidFill>
                  <a:schemeClr val="bg1"/>
                </a:solidFill>
              </a:rPr>
              <a:t>Okres</a:t>
            </a:r>
            <a:r>
              <a:rPr lang="pl-PL" sz="1600" b="1" dirty="0" smtClean="0">
                <a:solidFill>
                  <a:schemeClr val="bg1"/>
                </a:solidFill>
              </a:rPr>
              <a:t> 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dirty="0" smtClean="0">
                <a:solidFill>
                  <a:schemeClr val="bg1"/>
                </a:solidFill>
              </a:rPr>
              <a:t>legislacyjny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7170297" y="1634456"/>
            <a:ext cx="2082223" cy="474374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Faza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rPr>
              <a:t> sprawowania  rządów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b="1" dirty="0" smtClean="0">
                <a:solidFill>
                  <a:schemeClr val="bg1"/>
                </a:solidFill>
              </a:rPr>
              <a:t>Okres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sz="1600" dirty="0" smtClean="0">
                <a:solidFill>
                  <a:schemeClr val="bg1"/>
                </a:solidFill>
              </a:rPr>
              <a:t>realizacji  polityk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-13074" y="2734491"/>
            <a:ext cx="1128690" cy="648072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PARTIA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b="1" dirty="0">
                <a:solidFill>
                  <a:schemeClr val="bg1"/>
                </a:solidFill>
              </a:rPr>
              <a:t>X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0" y="3627918"/>
            <a:ext cx="1115616" cy="946824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1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</a:rPr>
              <a:t>PARTIA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b="1" dirty="0" smtClean="0"/>
              <a:t>Y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0" y="5013176"/>
            <a:ext cx="1115616" cy="648072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PARTIA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l-PL" b="1" dirty="0" smtClean="0">
                <a:solidFill>
                  <a:schemeClr val="bg1"/>
                </a:solidFill>
              </a:rPr>
              <a:t>Z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15616" y="1026854"/>
            <a:ext cx="7886023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PROGRAMY			    PLANY		</a:t>
            </a:r>
            <a:r>
              <a:rPr lang="pl-PL" b="1" dirty="0"/>
              <a:t> </a:t>
            </a:r>
            <a:r>
              <a:rPr lang="pl-PL" b="1" dirty="0" smtClean="0"/>
              <a:t>     PLANY		   UCHWALONE</a:t>
            </a:r>
          </a:p>
          <a:p>
            <a:r>
              <a:rPr lang="pl-PL" b="1" dirty="0" smtClean="0"/>
              <a:t>WYBORCZE			RZĄDZENIA		  LEGISLACJI	        USTAWY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645402" y="6221308"/>
            <a:ext cx="2126458" cy="63669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OKRES PRZEDWYBORCZY</a:t>
            </a:r>
          </a:p>
        </p:txBody>
      </p:sp>
      <p:sp>
        <p:nvSpPr>
          <p:cNvPr id="16" name="Prostokąt 15"/>
          <p:cNvSpPr/>
          <p:nvPr/>
        </p:nvSpPr>
        <p:spPr bwMode="auto">
          <a:xfrm>
            <a:off x="3087120" y="6539654"/>
            <a:ext cx="6040427" cy="3457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OKRES PO WYBORACH – SPRAWOWANIE WŁADZY</a:t>
            </a: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2771860" y="1873938"/>
            <a:ext cx="288032" cy="417503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WYNIK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pl-PL" b="1" dirty="0"/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1" i="0" u="none" strike="noStrike" cap="none" normalizeH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800" b="1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WYBORÓW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Strzałka w prawo 14"/>
          <p:cNvSpPr/>
          <p:nvPr/>
        </p:nvSpPr>
        <p:spPr bwMode="auto">
          <a:xfrm>
            <a:off x="1115615" y="3289812"/>
            <a:ext cx="3943011" cy="49071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Od programu do planu</a:t>
            </a:r>
            <a:r>
              <a:rPr kumimoji="0" lang="pl-PL" sz="1500" b="1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 rządzenia</a:t>
            </a:r>
            <a:endParaRPr kumimoji="0" lang="pl-PL" sz="15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1" name="Strzałka w prawo 20"/>
          <p:cNvSpPr/>
          <p:nvPr/>
        </p:nvSpPr>
        <p:spPr bwMode="auto">
          <a:xfrm>
            <a:off x="3086222" y="4329386"/>
            <a:ext cx="4092432" cy="49071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Od planu rządzenia do planu legislacji</a:t>
            </a:r>
          </a:p>
        </p:txBody>
      </p:sp>
      <p:sp>
        <p:nvSpPr>
          <p:cNvPr id="22" name="Strzałka w prawo 21"/>
          <p:cNvSpPr/>
          <p:nvPr/>
        </p:nvSpPr>
        <p:spPr bwMode="auto">
          <a:xfrm>
            <a:off x="5115986" y="5337212"/>
            <a:ext cx="4011561" cy="49071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Od planu legislacji do uchwalenia</a:t>
            </a:r>
            <a:r>
              <a:rPr kumimoji="0" lang="pl-PL" sz="1500" b="1" i="0" u="none" strike="noStrike" cap="none" normalizeH="0" dirty="0" smtClean="0">
                <a:ln>
                  <a:noFill/>
                </a:ln>
                <a:effectLst/>
                <a:latin typeface="Arial" charset="0"/>
                <a:ea typeface="Microsoft YaHei" charset="-122"/>
              </a:rPr>
              <a:t> ustaw</a:t>
            </a:r>
            <a:endParaRPr kumimoji="0" lang="pl-PL" sz="15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071023" y="3711704"/>
            <a:ext cx="2016224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Podczas </a:t>
            </a:r>
            <a:r>
              <a:rPr lang="pl-PL" sz="1600" dirty="0" smtClean="0"/>
              <a:t>rządów </a:t>
            </a:r>
            <a:r>
              <a:rPr lang="pl-PL" sz="1600" dirty="0"/>
              <a:t>wprowadzimy reformy A, H i G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115985" y="4745060"/>
            <a:ext cx="2005781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Reformy poprzez zmiany ustaw lub nowe ustawy</a:t>
            </a:r>
            <a:endParaRPr lang="pl-PL" sz="16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178655" y="5702835"/>
            <a:ext cx="207386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Zmienione/ uchwalone </a:t>
            </a:r>
            <a:r>
              <a:rPr lang="pl-PL" sz="1600" dirty="0"/>
              <a:t>ustawy</a:t>
            </a:r>
          </a:p>
        </p:txBody>
      </p:sp>
    </p:spTree>
    <p:extLst>
      <p:ext uri="{BB962C8B-B14F-4D97-AF65-F5344CB8AC3E}">
        <p14:creationId xmlns:p14="http://schemas.microsoft.com/office/powerpoint/2010/main" val="1031133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820390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0"/>
            <a:ext cx="8568952" cy="567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PODSTAWY PRAWNE:</a:t>
            </a:r>
          </a:p>
          <a:p>
            <a:pPr marL="457200" indent="-457200">
              <a:buFont typeface="+mj-lt"/>
              <a:buAutoNum type="arabicPeriod"/>
            </a:pPr>
            <a:endParaRPr lang="pl-PL" sz="22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200" dirty="0" smtClean="0">
                <a:latin typeface="+mn-lt"/>
              </a:rPr>
              <a:t>Konstytucja RP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 smtClean="0">
                <a:latin typeface="+mn-lt"/>
              </a:rPr>
              <a:t>ustawa z </a:t>
            </a:r>
            <a:r>
              <a:rPr lang="pl-PL" sz="2200" dirty="0">
                <a:latin typeface="+mn-lt"/>
              </a:rPr>
              <a:t>dnia 6 grudnia 2006 r</a:t>
            </a:r>
            <a:r>
              <a:rPr lang="pl-PL" sz="2200" dirty="0" smtClean="0">
                <a:latin typeface="+mn-lt"/>
              </a:rPr>
              <a:t>. o </a:t>
            </a:r>
            <a:r>
              <a:rPr lang="pl-PL" sz="2200" dirty="0">
                <a:latin typeface="+mn-lt"/>
              </a:rPr>
              <a:t>zasadach prowadzenia polityki </a:t>
            </a:r>
            <a:r>
              <a:rPr lang="pl-PL" sz="2200" dirty="0" smtClean="0">
                <a:latin typeface="+mn-lt"/>
              </a:rPr>
              <a:t>rozwoju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http://prawo.sejm.gov.pl/isap.nsf/download.xsp/WDU20062271658/U/D20061658Lj.pdf</a:t>
            </a:r>
            <a:endParaRPr lang="pl-PL" dirty="0" smtClean="0">
              <a:solidFill>
                <a:srgbClr val="0070C0"/>
              </a:solidFill>
              <a:latin typeface="+mn-lt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pl-PL" sz="2200" dirty="0" smtClean="0">
                <a:latin typeface="+mn-lt"/>
              </a:rPr>
              <a:t>właściwe akty prawa Unii Europejskiej, np.: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r</a:t>
            </a:r>
            <a:r>
              <a:rPr lang="pl-PL" dirty="0" smtClean="0">
                <a:latin typeface="+mn-lt"/>
              </a:rPr>
              <a:t>ozporządzenie Rady </a:t>
            </a:r>
            <a:r>
              <a:rPr lang="pl-PL" dirty="0">
                <a:latin typeface="+mn-lt"/>
              </a:rPr>
              <a:t>(WE) nr 1083/2006 z dnia 11 lipca 2006 r. </a:t>
            </a:r>
            <a:r>
              <a:rPr lang="pl-PL" dirty="0" smtClean="0">
                <a:latin typeface="+mn-lt"/>
              </a:rPr>
              <a:t>ustanawiające przepisy ogólne </a:t>
            </a:r>
            <a:r>
              <a:rPr lang="pl-PL" dirty="0">
                <a:latin typeface="+mn-lt"/>
              </a:rPr>
              <a:t>dotyczące Europejskiego Funduszu Rozwoju Regionalnego</a:t>
            </a:r>
            <a:r>
              <a:rPr lang="pl-PL" dirty="0" smtClean="0">
                <a:latin typeface="+mn-lt"/>
              </a:rPr>
              <a:t>, Europejskiego </a:t>
            </a:r>
            <a:r>
              <a:rPr lang="pl-PL" dirty="0">
                <a:latin typeface="+mn-lt"/>
              </a:rPr>
              <a:t>Funduszu Społecznego oraz Funduszu </a:t>
            </a:r>
            <a:r>
              <a:rPr lang="pl-PL" dirty="0" smtClean="0">
                <a:latin typeface="+mn-lt"/>
              </a:rPr>
              <a:t>Spójności i </a:t>
            </a:r>
            <a:r>
              <a:rPr lang="pl-PL" dirty="0">
                <a:latin typeface="+mn-lt"/>
              </a:rPr>
              <a:t>uchylającym rozporządzenie (WE) nr </a:t>
            </a:r>
            <a:r>
              <a:rPr lang="pl-PL" dirty="0" smtClean="0">
                <a:latin typeface="+mn-lt"/>
              </a:rPr>
              <a:t>1260/1999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rozporządzenie </a:t>
            </a:r>
            <a:r>
              <a:rPr lang="pl-PL" dirty="0">
                <a:latin typeface="+mn-lt"/>
              </a:rPr>
              <a:t>Parlamentu Europejskiego i Rady (UE</a:t>
            </a:r>
            <a:r>
              <a:rPr lang="pl-PL" dirty="0" smtClean="0">
                <a:latin typeface="+mn-lt"/>
              </a:rPr>
              <a:t>) nr </a:t>
            </a:r>
            <a:r>
              <a:rPr lang="pl-PL" dirty="0">
                <a:latin typeface="+mn-lt"/>
              </a:rPr>
              <a:t>1303/2013 z dnia 17 grudnia 2013 r. ustanawiającym wspólne </a:t>
            </a:r>
            <a:r>
              <a:rPr lang="pl-PL" dirty="0" smtClean="0">
                <a:latin typeface="+mn-lt"/>
              </a:rPr>
              <a:t>przepisy dotyczące </a:t>
            </a:r>
            <a:r>
              <a:rPr lang="pl-PL" dirty="0">
                <a:latin typeface="+mn-lt"/>
              </a:rPr>
              <a:t>Europejskiego Funduszu Rozwoju Regionalnego, </a:t>
            </a:r>
            <a:r>
              <a:rPr lang="pl-PL" dirty="0" smtClean="0">
                <a:latin typeface="+mn-lt"/>
              </a:rPr>
              <a:t>Europejskiego Funduszu Społecznego</a:t>
            </a:r>
            <a:r>
              <a:rPr lang="pl-PL" dirty="0">
                <a:latin typeface="+mn-lt"/>
              </a:rPr>
              <a:t>, Funduszu Spójności, Europejskiego </a:t>
            </a:r>
            <a:r>
              <a:rPr lang="pl-PL" dirty="0" smtClean="0">
                <a:latin typeface="+mn-lt"/>
              </a:rPr>
              <a:t>Funduszu Rolnego </a:t>
            </a:r>
            <a:r>
              <a:rPr lang="pl-PL" dirty="0">
                <a:latin typeface="+mn-lt"/>
              </a:rPr>
              <a:t>na rzecz Rozwoju Obszarów Wiejskich oraz </a:t>
            </a:r>
            <a:r>
              <a:rPr lang="pl-PL" dirty="0" smtClean="0">
                <a:latin typeface="+mn-lt"/>
              </a:rPr>
              <a:t>Europejskiego Funduszu </a:t>
            </a:r>
            <a:r>
              <a:rPr lang="pl-PL" dirty="0">
                <a:latin typeface="+mn-lt"/>
              </a:rPr>
              <a:t>Morskiego i Rybackiego oraz ustanawiającym przepisy </a:t>
            </a:r>
            <a:r>
              <a:rPr lang="pl-PL" dirty="0" smtClean="0">
                <a:latin typeface="+mn-lt"/>
              </a:rPr>
              <a:t>ogólne dotyczące </a:t>
            </a:r>
            <a:r>
              <a:rPr lang="pl-PL" dirty="0">
                <a:latin typeface="+mn-lt"/>
              </a:rPr>
              <a:t>Europejskiego Funduszu Rozwoju Regionalnego, </a:t>
            </a:r>
            <a:r>
              <a:rPr lang="pl-PL" dirty="0" smtClean="0">
                <a:latin typeface="+mn-lt"/>
              </a:rPr>
              <a:t>Europejskiego Funduszu </a:t>
            </a:r>
            <a:r>
              <a:rPr lang="pl-PL" dirty="0">
                <a:latin typeface="+mn-lt"/>
              </a:rPr>
              <a:t>Społecznego, Funduszu Spójności i Europejskiego </a:t>
            </a:r>
            <a:r>
              <a:rPr lang="pl-PL" dirty="0" smtClean="0">
                <a:latin typeface="+mn-lt"/>
              </a:rPr>
              <a:t>Funduszu Morskiego </a:t>
            </a:r>
            <a:r>
              <a:rPr lang="pl-PL" dirty="0">
                <a:latin typeface="+mn-lt"/>
              </a:rPr>
              <a:t>i Rybackiego oraz uchylającym </a:t>
            </a:r>
            <a:r>
              <a:rPr lang="pl-PL" dirty="0" smtClean="0">
                <a:latin typeface="+mn-lt"/>
              </a:rPr>
              <a:t>rozporządzenie </a:t>
            </a:r>
            <a:r>
              <a:rPr lang="pl-PL" dirty="0">
                <a:latin typeface="+mn-lt"/>
              </a:rPr>
              <a:t>Rady (WE</a:t>
            </a:r>
            <a:r>
              <a:rPr lang="pl-PL" dirty="0" smtClean="0">
                <a:latin typeface="+mn-lt"/>
              </a:rPr>
              <a:t>) nr </a:t>
            </a:r>
            <a:r>
              <a:rPr lang="pl-PL" dirty="0">
                <a:latin typeface="+mn-lt"/>
              </a:rPr>
              <a:t>1083/2006 </a:t>
            </a:r>
            <a:endParaRPr lang="pl-PL" dirty="0" smtClean="0">
              <a:latin typeface="+mn-lt"/>
            </a:endParaRPr>
          </a:p>
          <a:p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886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820390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57200" y="1268760"/>
            <a:ext cx="8229600" cy="452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PODSTAWY PRAWNE – KONSTYTUCJA RP</a:t>
            </a:r>
          </a:p>
          <a:p>
            <a:pPr marL="457200" indent="-457200">
              <a:buFont typeface="+mj-lt"/>
              <a:buAutoNum type="arabicPeriod"/>
            </a:pPr>
            <a:endParaRPr lang="pl-PL" sz="2200" dirty="0">
              <a:latin typeface="+mn-lt"/>
            </a:endParaRPr>
          </a:p>
          <a:p>
            <a:r>
              <a:rPr lang="pl-PL" sz="2200" dirty="0">
                <a:latin typeface="+mn-lt"/>
              </a:rPr>
              <a:t>Art. 5.</a:t>
            </a:r>
          </a:p>
          <a:p>
            <a:r>
              <a:rPr lang="pl-PL" sz="2200" dirty="0" smtClean="0">
                <a:latin typeface="+mn-lt"/>
              </a:rPr>
              <a:t>Rzeczpospolita </a:t>
            </a:r>
            <a:r>
              <a:rPr lang="pl-PL" sz="2200" dirty="0">
                <a:latin typeface="+mn-lt"/>
              </a:rPr>
              <a:t>Polska strzeże niepodległości i nienaruszalności swojego terytorium, zapewnia wolności i prawa człowieka i obywatela oraz bezpieczeństwo obywateli, strzeże dziedzictwa narodowego oraz zapewnia ochronę środowiska,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kierując się zasadą zrównoważonego rozwoju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Art</a:t>
            </a:r>
            <a:r>
              <a:rPr lang="pl-PL" sz="2200" dirty="0">
                <a:latin typeface="+mn-lt"/>
              </a:rPr>
              <a:t>. 6.</a:t>
            </a:r>
          </a:p>
          <a:p>
            <a:r>
              <a:rPr lang="pl-PL" sz="2200" dirty="0" smtClean="0">
                <a:latin typeface="+mn-lt"/>
              </a:rPr>
              <a:t>1. Rzeczpospolita </a:t>
            </a:r>
            <a:r>
              <a:rPr lang="pl-PL" sz="2200" dirty="0">
                <a:latin typeface="+mn-lt"/>
              </a:rPr>
              <a:t>Polska stwarza warunki upowszechniania i równego dostępu do dóbr kultury, będącej źródłem tożsamości narodu polskiego, jego trwania i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rozwoju</a:t>
            </a:r>
            <a:r>
              <a:rPr lang="pl-PL" sz="2200" dirty="0">
                <a:latin typeface="+mn-lt"/>
              </a:rPr>
              <a:t>.</a:t>
            </a:r>
          </a:p>
          <a:p>
            <a:r>
              <a:rPr lang="pl-PL" sz="2200" dirty="0" smtClean="0">
                <a:latin typeface="+mn-lt"/>
              </a:rPr>
              <a:t>2. (…)</a:t>
            </a: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502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820390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1128626"/>
            <a:ext cx="9144000" cy="584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DEFINICJA (a. 2):</a:t>
            </a:r>
          </a:p>
          <a:p>
            <a:r>
              <a:rPr lang="pl-PL" sz="2200" dirty="0" smtClean="0">
                <a:latin typeface="+mn-lt"/>
              </a:rPr>
              <a:t>Przez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politykę rozwoju </a:t>
            </a:r>
            <a:r>
              <a:rPr lang="pl-PL" sz="2200" dirty="0">
                <a:latin typeface="+mn-lt"/>
              </a:rPr>
              <a:t>rozumie się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zespół </a:t>
            </a:r>
            <a:r>
              <a:rPr lang="pl-PL" sz="2200" dirty="0">
                <a:latin typeface="+mn-lt"/>
              </a:rPr>
              <a:t>wzajemnie </a:t>
            </a:r>
            <a:r>
              <a:rPr lang="pl-PL" sz="2200" dirty="0" smtClean="0">
                <a:latin typeface="+mn-lt"/>
              </a:rPr>
              <a:t>powiązanych działań </a:t>
            </a:r>
          </a:p>
          <a:p>
            <a:r>
              <a:rPr lang="pl-PL" sz="2200" dirty="0" smtClean="0">
                <a:latin typeface="+mn-lt"/>
              </a:rPr>
              <a:t>podejmowanych </a:t>
            </a:r>
            <a:r>
              <a:rPr lang="pl-PL" sz="2200" dirty="0">
                <a:latin typeface="+mn-lt"/>
              </a:rPr>
              <a:t>i realizowanych w celu zapewnienia </a:t>
            </a:r>
            <a:endParaRPr lang="pl-PL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trwałego i </a:t>
            </a:r>
            <a:r>
              <a:rPr lang="pl-PL" sz="2200" dirty="0">
                <a:latin typeface="+mn-lt"/>
              </a:rPr>
              <a:t>zrównoważonego rozwoju kraju, </a:t>
            </a:r>
            <a:endParaRPr lang="pl-PL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spójności </a:t>
            </a:r>
            <a:r>
              <a:rPr lang="pl-PL" sz="2200" dirty="0">
                <a:latin typeface="+mn-lt"/>
              </a:rPr>
              <a:t>społeczno-gospodarczej, </a:t>
            </a:r>
            <a:endParaRPr lang="pl-PL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s</a:t>
            </a:r>
            <a:r>
              <a:rPr lang="pl-PL" sz="2200" dirty="0" smtClean="0">
                <a:latin typeface="+mn-lt"/>
              </a:rPr>
              <a:t>pójności regionalnej i przestrzennej</a:t>
            </a:r>
            <a:r>
              <a:rPr lang="pl-PL" sz="2200" dirty="0">
                <a:latin typeface="+mn-lt"/>
              </a:rPr>
              <a:t>, </a:t>
            </a:r>
            <a:endParaRPr lang="pl-PL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podnoszenia </a:t>
            </a:r>
            <a:r>
              <a:rPr lang="pl-PL" sz="2200" dirty="0">
                <a:latin typeface="+mn-lt"/>
              </a:rPr>
              <a:t>konkurencyjności </a:t>
            </a:r>
            <a:r>
              <a:rPr lang="pl-PL" sz="2200" dirty="0" smtClean="0">
                <a:latin typeface="+mn-lt"/>
              </a:rPr>
              <a:t>gospodarki,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tworzenia nowych miejsc </a:t>
            </a:r>
            <a:r>
              <a:rPr lang="pl-PL" sz="2200" dirty="0">
                <a:latin typeface="+mn-lt"/>
              </a:rPr>
              <a:t>pracy w skali krajowej, regionalnej lub </a:t>
            </a:r>
            <a:r>
              <a:rPr lang="pl-PL" sz="2200" dirty="0" smtClean="0">
                <a:latin typeface="+mn-lt"/>
              </a:rPr>
              <a:t>lokalnej.</a:t>
            </a:r>
          </a:p>
          <a:p>
            <a:endParaRPr lang="pl-PL" sz="2200" b="1" dirty="0" smtClean="0">
              <a:latin typeface="+mn-lt"/>
            </a:endParaRPr>
          </a:p>
          <a:p>
            <a:pPr marL="442913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PRZYKŁADOWE OSZARY AKTYWNOŚCI PAŃSTWA OBJĘTE POLITYKĄ ROZWOJU:</a:t>
            </a: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143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społeczna,			</a:t>
            </a:r>
            <a:endParaRPr lang="pl-PL" sz="2200" dirty="0">
              <a:latin typeface="+mn-lt"/>
            </a:endParaRPr>
          </a:p>
          <a:p>
            <a:pPr marL="8143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regionalna,</a:t>
            </a:r>
            <a:endParaRPr lang="pl-PL" sz="2200" dirty="0">
              <a:latin typeface="+mn-lt"/>
            </a:endParaRPr>
          </a:p>
          <a:p>
            <a:pPr marL="814388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polityka </a:t>
            </a:r>
            <a:r>
              <a:rPr lang="pl-PL" sz="2200" dirty="0" smtClean="0">
                <a:latin typeface="+mn-lt"/>
              </a:rPr>
              <a:t>przemysłowa,</a:t>
            </a:r>
            <a:endParaRPr lang="pl-PL" sz="2200" dirty="0">
              <a:latin typeface="+mn-lt"/>
            </a:endParaRPr>
          </a:p>
          <a:p>
            <a:pPr marL="814388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polityka </a:t>
            </a:r>
            <a:r>
              <a:rPr lang="pl-PL" sz="2200" dirty="0" smtClean="0">
                <a:latin typeface="+mn-lt"/>
              </a:rPr>
              <a:t>rolna,</a:t>
            </a:r>
            <a:endParaRPr lang="pl-PL" sz="2200" dirty="0">
              <a:latin typeface="+mn-lt"/>
            </a:endParaRPr>
          </a:p>
          <a:p>
            <a:pPr marL="814388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polityka </a:t>
            </a:r>
            <a:r>
              <a:rPr lang="pl-PL" sz="2200" dirty="0" smtClean="0">
                <a:latin typeface="+mn-lt"/>
              </a:rPr>
              <a:t>gospodarcza,</a:t>
            </a:r>
            <a:endParaRPr lang="pl-PL" sz="2200" dirty="0">
              <a:latin typeface="+mn-lt"/>
            </a:endParaRPr>
          </a:p>
          <a:p>
            <a:pPr marL="814388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polityka </a:t>
            </a:r>
            <a:r>
              <a:rPr lang="pl-PL" sz="2200" dirty="0" smtClean="0">
                <a:latin typeface="+mn-lt"/>
              </a:rPr>
              <a:t>ekologiczna, </a:t>
            </a:r>
            <a:endParaRPr lang="pl-PL" sz="2200" dirty="0"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18076" y="4869160"/>
            <a:ext cx="3846502" cy="1981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przestrzenna,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ochrony środowiska,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edukacyjna,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kulturalna,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turystyczna,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polityka energetyczna, …</a:t>
            </a: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587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676374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99830" y="980728"/>
            <a:ext cx="9577064" cy="593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PODMIOTY PROWADZĄCE POLITYKĘ ROZWOJU (a. 3):</a:t>
            </a:r>
          </a:p>
          <a:p>
            <a:r>
              <a:rPr lang="pl-PL" sz="2200" dirty="0" smtClean="0">
                <a:latin typeface="+mn-lt"/>
              </a:rPr>
              <a:t>Politykę </a:t>
            </a:r>
            <a:r>
              <a:rPr lang="pl-PL" sz="2200" dirty="0">
                <a:latin typeface="+mn-lt"/>
              </a:rPr>
              <a:t>rozwoju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prowadzą</a:t>
            </a:r>
            <a:r>
              <a:rPr lang="pl-PL" sz="2200" dirty="0">
                <a:latin typeface="+mn-lt"/>
              </a:rPr>
              <a:t>: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Rada </a:t>
            </a:r>
            <a:r>
              <a:rPr lang="pl-PL" sz="2200" dirty="0">
                <a:latin typeface="+mn-lt"/>
              </a:rPr>
              <a:t>Ministrów;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samorząd </a:t>
            </a:r>
            <a:r>
              <a:rPr lang="pl-PL" sz="2200" dirty="0">
                <a:latin typeface="+mn-lt"/>
              </a:rPr>
              <a:t>województwa;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związki </a:t>
            </a:r>
            <a:r>
              <a:rPr lang="pl-PL" sz="2200" dirty="0">
                <a:latin typeface="+mn-lt"/>
              </a:rPr>
              <a:t>metropolitalne;</a:t>
            </a:r>
          </a:p>
          <a:p>
            <a:pPr marL="725488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samorząd </a:t>
            </a:r>
            <a:r>
              <a:rPr lang="pl-PL" sz="2200" dirty="0">
                <a:latin typeface="+mn-lt"/>
              </a:rPr>
              <a:t>powiatowy i gminny</a:t>
            </a:r>
            <a:r>
              <a:rPr lang="pl-PL" sz="2200" dirty="0" smtClean="0">
                <a:latin typeface="+mn-lt"/>
              </a:rPr>
              <a:t>.</a:t>
            </a:r>
            <a:endParaRPr lang="pl-PL" sz="2200" dirty="0">
              <a:latin typeface="+mn-lt"/>
            </a:endParaRPr>
          </a:p>
          <a:p>
            <a:endParaRPr lang="pl-PL" sz="1000" dirty="0">
              <a:latin typeface="+mn-lt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SZCZEGÓLNA ROLA MINISTRA DS. ROZWOJU (a. 3a):</a:t>
            </a:r>
          </a:p>
          <a:p>
            <a:r>
              <a:rPr lang="pl-PL" sz="2200" b="1" dirty="0" smtClean="0">
                <a:latin typeface="+mn-lt"/>
              </a:rPr>
              <a:t>Koordynuje</a:t>
            </a:r>
            <a:r>
              <a:rPr lang="pl-PL" sz="2200" dirty="0" smtClean="0">
                <a:latin typeface="+mn-lt"/>
              </a:rPr>
              <a:t> realizację </a:t>
            </a:r>
            <a:r>
              <a:rPr lang="pl-PL" sz="2200" dirty="0">
                <a:latin typeface="+mn-lt"/>
              </a:rPr>
              <a:t>strategii rozwoju </a:t>
            </a:r>
            <a:r>
              <a:rPr lang="pl-PL" sz="2200" dirty="0" smtClean="0">
                <a:latin typeface="+mn-lt"/>
              </a:rPr>
              <a:t>współfinansowanych ze: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środków </a:t>
            </a:r>
            <a:r>
              <a:rPr lang="pl-PL" sz="2200" dirty="0">
                <a:latin typeface="+mn-lt"/>
              </a:rPr>
              <a:t>budżetu </a:t>
            </a:r>
            <a:r>
              <a:rPr lang="pl-PL" sz="2200" dirty="0" smtClean="0">
                <a:latin typeface="+mn-lt"/>
              </a:rPr>
              <a:t>państwa,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środków </a:t>
            </a:r>
            <a:r>
              <a:rPr lang="pl-PL" sz="2200" dirty="0">
                <a:latin typeface="+mn-lt"/>
              </a:rPr>
              <a:t>rozwojowych pochodzących z Unii </a:t>
            </a:r>
            <a:r>
              <a:rPr lang="pl-PL" sz="2200" dirty="0" smtClean="0">
                <a:latin typeface="+mn-lt"/>
              </a:rPr>
              <a:t>Europejskiej,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środków pochodzących </a:t>
            </a:r>
            <a:r>
              <a:rPr lang="pl-PL" sz="2200" dirty="0">
                <a:latin typeface="+mn-lt"/>
              </a:rPr>
              <a:t>z innych </a:t>
            </a:r>
            <a:r>
              <a:rPr lang="pl-PL" sz="2200" dirty="0" smtClean="0">
                <a:latin typeface="+mn-lt"/>
              </a:rPr>
              <a:t>źródeł zagranicznych.</a:t>
            </a:r>
          </a:p>
          <a:p>
            <a:endParaRPr lang="pl-PL" sz="10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Zajmuje się także: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programowaniem i realizacją </a:t>
            </a:r>
            <a:r>
              <a:rPr lang="pl-PL" sz="2200" b="1" dirty="0" smtClean="0">
                <a:latin typeface="+mn-lt"/>
              </a:rPr>
              <a:t>polityki regionalnej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50" dirty="0" smtClean="0">
                <a:latin typeface="+mn-lt"/>
              </a:rPr>
              <a:t>podejmowaniem </a:t>
            </a:r>
            <a:r>
              <a:rPr lang="pl-PL" sz="2150" dirty="0">
                <a:latin typeface="+mn-lt"/>
              </a:rPr>
              <a:t>inicjatyw, </a:t>
            </a:r>
            <a:r>
              <a:rPr lang="pl-PL" sz="2150" dirty="0" smtClean="0">
                <a:latin typeface="+mn-lt"/>
              </a:rPr>
              <a:t>programowaniem </a:t>
            </a:r>
            <a:r>
              <a:rPr lang="pl-PL" sz="2150" dirty="0">
                <a:latin typeface="+mn-lt"/>
              </a:rPr>
              <a:t>i </a:t>
            </a:r>
            <a:r>
              <a:rPr lang="pl-PL" sz="2150" dirty="0" smtClean="0">
                <a:latin typeface="+mn-lt"/>
              </a:rPr>
              <a:t>prowadzeniem </a:t>
            </a:r>
            <a:r>
              <a:rPr lang="pl-PL" sz="2150" b="1" dirty="0">
                <a:latin typeface="+mn-lt"/>
              </a:rPr>
              <a:t>polityki </a:t>
            </a:r>
            <a:r>
              <a:rPr lang="pl-PL" sz="2150" b="1" dirty="0" smtClean="0">
                <a:latin typeface="+mn-lt"/>
              </a:rPr>
              <a:t>miejskiej</a:t>
            </a:r>
            <a:endParaRPr lang="pl-PL" sz="2150" b="1" dirty="0">
              <a:latin typeface="+mn-lt"/>
            </a:endParaRPr>
          </a:p>
          <a:p>
            <a:r>
              <a:rPr lang="pl-PL" sz="2200" b="1" dirty="0" smtClean="0">
                <a:latin typeface="+mn-lt"/>
              </a:rPr>
              <a:t>Ponadto ustawa przyznaje mu </a:t>
            </a:r>
            <a:r>
              <a:rPr lang="pl-PL" sz="2200" b="1" u="sng" dirty="0" smtClean="0">
                <a:latin typeface="+mn-lt"/>
              </a:rPr>
              <a:t>szereg innych kompetencji.</a:t>
            </a:r>
          </a:p>
          <a:p>
            <a:endParaRPr lang="pl-PL" sz="1100" b="1" u="sng" dirty="0">
              <a:latin typeface="+mn-lt"/>
            </a:endParaRPr>
          </a:p>
          <a:p>
            <a:pPr algn="ctr"/>
            <a:r>
              <a:rPr 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*KOORDYNACJA*OPRACOWANIE PROJEKTU/ RAPORTU*NEGOCJACJE* *PODEJMOWANIE INICJATYW*NEGOCJACJE* EWALUACJA*OCENA*</a:t>
            </a:r>
          </a:p>
        </p:txBody>
      </p:sp>
    </p:spTree>
    <p:extLst>
      <p:ext uri="{BB962C8B-B14F-4D97-AF65-F5344CB8AC3E}">
        <p14:creationId xmlns:p14="http://schemas.microsoft.com/office/powerpoint/2010/main" val="1257179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820390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5969" y="1124744"/>
            <a:ext cx="8238250" cy="263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200" b="1" dirty="0">
              <a:latin typeface="+mn-lt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PODSTAWA PROWADZENIA POLITYKI ROZWOJU (a. 4)</a:t>
            </a:r>
          </a:p>
          <a:p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Politykę </a:t>
            </a:r>
            <a:r>
              <a:rPr lang="pl-PL" sz="2200" dirty="0">
                <a:latin typeface="+mn-lt"/>
              </a:rPr>
              <a:t>rozwoju prowadzi się na </a:t>
            </a:r>
            <a:r>
              <a:rPr lang="pl-PL" sz="2200" dirty="0" smtClean="0">
                <a:latin typeface="+mn-lt"/>
              </a:rPr>
              <a:t>podstawie: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strategii rozwoju,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programów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instrumentów prawnych (np. decyzje, umowy, porozumienia)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instrumentów finansowych (np. fundacje, darowizny, fundusze)</a:t>
            </a:r>
            <a:endParaRPr lang="pl-PL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3813"/>
            <a:ext cx="4191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24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Akty planistyczne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" y="1303080"/>
            <a:ext cx="9144000" cy="575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STRATEGIE ROZWOJU (a. 9):</a:t>
            </a:r>
          </a:p>
          <a:p>
            <a:pPr algn="ctr"/>
            <a:endParaRPr lang="pl-PL" sz="10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długookresowa </a:t>
            </a:r>
            <a:r>
              <a:rPr lang="pl-PL" sz="2200" b="1" dirty="0">
                <a:latin typeface="+mn-lt"/>
              </a:rPr>
              <a:t>strategia rozwoju </a:t>
            </a:r>
            <a:r>
              <a:rPr lang="pl-PL" sz="2200" b="1" dirty="0" smtClean="0">
                <a:latin typeface="+mn-lt"/>
              </a:rPr>
              <a:t>kraju</a:t>
            </a:r>
          </a:p>
          <a:p>
            <a:r>
              <a:rPr lang="pl-PL" sz="2200" dirty="0" smtClean="0">
                <a:latin typeface="+mn-lt"/>
              </a:rPr>
              <a:t>dokument </a:t>
            </a:r>
            <a:r>
              <a:rPr lang="pl-PL" sz="2200" dirty="0">
                <a:latin typeface="+mn-lt"/>
              </a:rPr>
              <a:t>określający główne cele</a:t>
            </a:r>
            <a:r>
              <a:rPr lang="pl-PL" sz="2200" dirty="0" smtClean="0">
                <a:latin typeface="+mn-lt"/>
              </a:rPr>
              <a:t>, wyzwania </a:t>
            </a:r>
            <a:r>
              <a:rPr lang="pl-PL" sz="2200" dirty="0">
                <a:latin typeface="+mn-lt"/>
              </a:rPr>
              <a:t>i kierunki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rozwoju </a:t>
            </a:r>
            <a:r>
              <a:rPr lang="pl-PL" sz="2200" dirty="0">
                <a:latin typeface="+mn-lt"/>
              </a:rPr>
              <a:t>społeczno-gospodarczego kraju,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z uwzględnieniem zasady </a:t>
            </a:r>
            <a:r>
              <a:rPr lang="pl-PL" sz="2200" dirty="0">
                <a:latin typeface="+mn-lt"/>
              </a:rPr>
              <a:t>zrównoważonego rozwoju,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obejmujący </a:t>
            </a:r>
            <a:r>
              <a:rPr lang="pl-PL" sz="2200" dirty="0">
                <a:latin typeface="+mn-lt"/>
              </a:rPr>
              <a:t>okres co najmniej 15 lat</a:t>
            </a:r>
            <a:r>
              <a:rPr lang="pl-PL" sz="2200" dirty="0" smtClean="0">
                <a:latin typeface="+mn-lt"/>
              </a:rPr>
              <a:t>; </a:t>
            </a:r>
          </a:p>
          <a:p>
            <a:endParaRPr lang="pl-PL" sz="1000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średniookresowa </a:t>
            </a:r>
            <a:r>
              <a:rPr lang="pl-PL" sz="2200" b="1" dirty="0">
                <a:latin typeface="+mn-lt"/>
              </a:rPr>
              <a:t>strategia rozwoju </a:t>
            </a:r>
            <a:r>
              <a:rPr lang="pl-PL" sz="2200" b="1" dirty="0" smtClean="0">
                <a:latin typeface="+mn-lt"/>
              </a:rPr>
              <a:t>kraju</a:t>
            </a:r>
          </a:p>
          <a:p>
            <a:r>
              <a:rPr lang="pl-PL" sz="2150" dirty="0" smtClean="0">
                <a:latin typeface="+mn-lt"/>
              </a:rPr>
              <a:t>dokument </a:t>
            </a:r>
            <a:r>
              <a:rPr lang="pl-PL" sz="2150" dirty="0">
                <a:latin typeface="+mn-lt"/>
              </a:rPr>
              <a:t>określający </a:t>
            </a:r>
            <a:r>
              <a:rPr lang="pl-PL" sz="2150" dirty="0" smtClean="0">
                <a:latin typeface="+mn-lt"/>
              </a:rPr>
              <a:t>podstawowe uwarunkowania</a:t>
            </a:r>
            <a:r>
              <a:rPr lang="pl-PL" sz="2150" dirty="0">
                <a:latin typeface="+mn-lt"/>
              </a:rPr>
              <a:t>, </a:t>
            </a:r>
            <a:r>
              <a:rPr lang="pl-PL" sz="2150" dirty="0" smtClean="0">
                <a:latin typeface="+mn-lt"/>
              </a:rPr>
              <a:t>cele </a:t>
            </a:r>
            <a:r>
              <a:rPr lang="pl-PL" sz="2150" dirty="0">
                <a:latin typeface="+mn-lt"/>
              </a:rPr>
              <a:t>i kierunki </a:t>
            </a:r>
            <a:r>
              <a:rPr lang="pl-PL" sz="2150" dirty="0" smtClean="0">
                <a:latin typeface="+mn-lt"/>
              </a:rPr>
              <a:t>rozwoju kraju</a:t>
            </a:r>
          </a:p>
          <a:p>
            <a:r>
              <a:rPr lang="pl-PL" sz="2200" dirty="0" smtClean="0">
                <a:latin typeface="+mn-lt"/>
              </a:rPr>
              <a:t>w </a:t>
            </a:r>
            <a:r>
              <a:rPr lang="pl-PL" sz="2200" dirty="0">
                <a:latin typeface="+mn-lt"/>
              </a:rPr>
              <a:t>wymiarze społecznym</a:t>
            </a:r>
            <a:r>
              <a:rPr lang="pl-PL" sz="2200" dirty="0" smtClean="0">
                <a:latin typeface="+mn-lt"/>
              </a:rPr>
              <a:t>, gospodarczym</a:t>
            </a:r>
            <a:r>
              <a:rPr lang="pl-PL" sz="2200" dirty="0">
                <a:latin typeface="+mn-lt"/>
              </a:rPr>
              <a:t>, regionalnym i przestrzennym,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obejmujący </a:t>
            </a:r>
            <a:r>
              <a:rPr lang="pl-PL" sz="2200" dirty="0">
                <a:latin typeface="+mn-lt"/>
              </a:rPr>
              <a:t>okres 4–10 lat</a:t>
            </a:r>
            <a:r>
              <a:rPr lang="pl-PL" sz="2200" dirty="0" smtClean="0">
                <a:latin typeface="+mn-lt"/>
              </a:rPr>
              <a:t>, </a:t>
            </a:r>
          </a:p>
          <a:p>
            <a:r>
              <a:rPr lang="pl-PL" sz="2200" dirty="0" smtClean="0">
                <a:latin typeface="+mn-lt"/>
              </a:rPr>
              <a:t>realizowany </a:t>
            </a:r>
            <a:r>
              <a:rPr lang="pl-PL" sz="2200" dirty="0">
                <a:latin typeface="+mn-lt"/>
              </a:rPr>
              <a:t>przez strategie rozwoju oraz przy pomocy programów</a:t>
            </a:r>
            <a:r>
              <a:rPr lang="pl-PL" sz="2200" dirty="0" smtClean="0">
                <a:latin typeface="+mn-lt"/>
              </a:rPr>
              <a:t>, </a:t>
            </a:r>
          </a:p>
          <a:p>
            <a:r>
              <a:rPr lang="pl-PL" sz="2200" dirty="0" smtClean="0">
                <a:latin typeface="+mn-lt"/>
              </a:rPr>
              <a:t>z </a:t>
            </a:r>
            <a:r>
              <a:rPr lang="pl-PL" sz="2200" dirty="0">
                <a:latin typeface="+mn-lt"/>
              </a:rPr>
              <a:t>uwzględnieniem okresu programowania Unii Europejskiej</a:t>
            </a:r>
            <a:r>
              <a:rPr lang="pl-PL" sz="2200" dirty="0" smtClean="0">
                <a:latin typeface="+mn-lt"/>
              </a:rPr>
              <a:t>;</a:t>
            </a:r>
          </a:p>
          <a:p>
            <a:endParaRPr lang="pl-PL" sz="1000" dirty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inne </a:t>
            </a:r>
            <a:r>
              <a:rPr lang="pl-PL" sz="2200" b="1" dirty="0">
                <a:latin typeface="+mn-lt"/>
              </a:rPr>
              <a:t>strategie </a:t>
            </a:r>
            <a:r>
              <a:rPr lang="pl-PL" sz="2200" b="1" dirty="0" smtClean="0">
                <a:latin typeface="+mn-lt"/>
              </a:rPr>
              <a:t>rozwoju</a:t>
            </a:r>
          </a:p>
          <a:p>
            <a:r>
              <a:rPr lang="pl-PL" sz="2200" dirty="0" smtClean="0">
                <a:latin typeface="+mn-lt"/>
              </a:rPr>
              <a:t>dokumenty </a:t>
            </a:r>
            <a:r>
              <a:rPr lang="pl-PL" sz="2200" dirty="0">
                <a:latin typeface="+mn-lt"/>
              </a:rPr>
              <a:t>określające podstawowe uwarunkowania</a:t>
            </a:r>
            <a:r>
              <a:rPr lang="pl-PL" sz="2200" dirty="0" smtClean="0">
                <a:latin typeface="+mn-lt"/>
              </a:rPr>
              <a:t>, cele </a:t>
            </a:r>
            <a:r>
              <a:rPr lang="pl-PL" sz="2200" dirty="0">
                <a:latin typeface="+mn-lt"/>
              </a:rPr>
              <a:t>i kierunki </a:t>
            </a:r>
            <a:r>
              <a:rPr lang="pl-PL" sz="2200" dirty="0" smtClean="0">
                <a:latin typeface="+mn-lt"/>
              </a:rPr>
              <a:t>rozwoju</a:t>
            </a:r>
          </a:p>
          <a:p>
            <a:r>
              <a:rPr lang="pl-PL" sz="2200" dirty="0" smtClean="0">
                <a:latin typeface="+mn-lt"/>
              </a:rPr>
              <a:t>odnoszące </a:t>
            </a:r>
            <a:r>
              <a:rPr lang="pl-PL" sz="2200" dirty="0">
                <a:latin typeface="+mn-lt"/>
              </a:rPr>
              <a:t>się do sektorów, dziedzin, regionów </a:t>
            </a:r>
            <a:r>
              <a:rPr lang="pl-PL" sz="2200" dirty="0" smtClean="0">
                <a:latin typeface="+mn-lt"/>
              </a:rPr>
              <a:t>lub rozwoju </a:t>
            </a:r>
            <a:r>
              <a:rPr lang="pl-PL" sz="2200" dirty="0">
                <a:latin typeface="+mn-lt"/>
              </a:rPr>
              <a:t>przestrzennego,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w </a:t>
            </a:r>
            <a:r>
              <a:rPr lang="pl-PL" sz="2200" dirty="0">
                <a:latin typeface="+mn-lt"/>
              </a:rPr>
              <a:t>tym obszarów metropolitalnych i </a:t>
            </a:r>
            <a:r>
              <a:rPr lang="pl-PL" sz="2200" dirty="0" smtClean="0">
                <a:latin typeface="+mn-lt"/>
              </a:rPr>
              <a:t>obszarów funkcjonalnych</a:t>
            </a:r>
            <a:r>
              <a:rPr lang="pl-PL" sz="22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34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ln cap="flat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z="4000" b="1" dirty="0" smtClean="0"/>
              <a:t>FORMY I POLITYKA ROZWOJU</a:t>
            </a:r>
            <a:endParaRPr lang="pl-PL" altLang="pl-PL" sz="48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576" y="3140969"/>
            <a:ext cx="77403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700" dirty="0" smtClean="0">
                <a:latin typeface="Calibri" charset="0"/>
              </a:rPr>
              <a:t>Prawne formy działania administracji publicznej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700" dirty="0" smtClean="0">
                <a:latin typeface="Calibri" charset="0"/>
              </a:rPr>
              <a:t>Formy wyrażania polityki publicznej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700" dirty="0" smtClean="0">
                <a:latin typeface="Calibri" charset="0"/>
              </a:rPr>
              <a:t>Polityka rozwoju</a:t>
            </a:r>
            <a:endParaRPr lang="pl-PL" altLang="pl-PL" sz="2600" dirty="0" smtClean="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altLang="pl-PL" sz="2600" dirty="0" smtClean="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altLang="pl-PL" sz="3200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Akty planistyczne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15605" y="1844824"/>
            <a:ext cx="9144000" cy="470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STRATEGIE ROZWOJU (a. 9):</a:t>
            </a:r>
          </a:p>
          <a:p>
            <a:pPr algn="ctr"/>
            <a:endParaRPr lang="pl-PL" sz="16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długookresowa </a:t>
            </a:r>
            <a:r>
              <a:rPr lang="pl-PL" sz="2200" b="1" dirty="0">
                <a:latin typeface="+mn-lt"/>
              </a:rPr>
              <a:t>strategia rozwoju </a:t>
            </a:r>
            <a:r>
              <a:rPr lang="pl-PL" sz="2200" b="1" dirty="0" smtClean="0">
                <a:latin typeface="+mn-lt"/>
              </a:rPr>
              <a:t>kraju</a:t>
            </a:r>
          </a:p>
          <a:p>
            <a:pPr algn="ctr"/>
            <a:endParaRPr lang="pl-PL" sz="12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średniookresowa </a:t>
            </a:r>
            <a:r>
              <a:rPr lang="pl-PL" sz="2200" b="1" dirty="0">
                <a:latin typeface="+mn-lt"/>
              </a:rPr>
              <a:t>strategia rozwoju </a:t>
            </a:r>
            <a:r>
              <a:rPr lang="pl-PL" sz="2200" b="1" dirty="0" smtClean="0">
                <a:latin typeface="+mn-lt"/>
              </a:rPr>
              <a:t>kraju</a:t>
            </a:r>
          </a:p>
          <a:p>
            <a:endParaRPr lang="pl-PL" sz="1200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inne </a:t>
            </a:r>
            <a:r>
              <a:rPr lang="pl-PL" sz="2200" b="1" dirty="0">
                <a:latin typeface="+mn-lt"/>
              </a:rPr>
              <a:t>strategie </a:t>
            </a:r>
            <a:r>
              <a:rPr lang="pl-PL" sz="2200" b="1" dirty="0" smtClean="0">
                <a:latin typeface="+mn-lt"/>
              </a:rPr>
              <a:t>rozwoju</a:t>
            </a:r>
          </a:p>
          <a:p>
            <a:pPr algn="ctr"/>
            <a:endParaRPr lang="pl-PL" sz="2200" b="1" dirty="0" smtClean="0">
              <a:latin typeface="+mn-lt"/>
            </a:endParaRPr>
          </a:p>
          <a:p>
            <a:pPr algn="ctr"/>
            <a:endParaRPr lang="pl-PL" sz="2200" b="1" dirty="0">
              <a:latin typeface="+mn-lt"/>
            </a:endParaRPr>
          </a:p>
          <a:p>
            <a:pPr algn="ctr"/>
            <a:r>
              <a:rPr 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POZOSTAŁE AKTY PLANISTYCZNE:</a:t>
            </a:r>
          </a:p>
          <a:p>
            <a:pPr algn="ctr"/>
            <a:endParaRPr lang="pl-PL" sz="16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plany zagospodarowania przestrzennego</a:t>
            </a:r>
          </a:p>
          <a:p>
            <a:pPr algn="ctr"/>
            <a:r>
              <a:rPr lang="pl-PL" sz="2200" b="1" dirty="0" smtClean="0">
                <a:latin typeface="+mn-lt"/>
              </a:rPr>
              <a:t>strategie rozwoju miast/ gmin/ powiatów/ województw/ regionów</a:t>
            </a:r>
          </a:p>
          <a:p>
            <a:pPr algn="ctr"/>
            <a:r>
              <a:rPr lang="pl-PL" sz="2200" b="1" dirty="0" smtClean="0">
                <a:latin typeface="+mn-lt"/>
              </a:rPr>
              <a:t>strategie zatrudnienia w ministerstwie/ urzędzie</a:t>
            </a:r>
          </a:p>
          <a:p>
            <a:pPr algn="ctr"/>
            <a:r>
              <a:rPr lang="pl-PL" sz="2200" b="1" dirty="0" smtClean="0">
                <a:latin typeface="+mn-lt"/>
              </a:rPr>
              <a:t>budżet państwa/ gminy/ powiatu/ województwa</a:t>
            </a:r>
          </a:p>
          <a:p>
            <a:pPr algn="ctr"/>
            <a:r>
              <a:rPr lang="pl-PL" sz="2200" b="1" dirty="0" smtClean="0">
                <a:latin typeface="+mn-lt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70880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Akty planistyczne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" y="1303080"/>
            <a:ext cx="9144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STRATEGIE ROZWOJU (a. 9):</a:t>
            </a:r>
          </a:p>
          <a:p>
            <a:pPr algn="ctr"/>
            <a:endParaRPr lang="pl-PL" sz="16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długookresowa </a:t>
            </a:r>
            <a:r>
              <a:rPr lang="pl-PL" sz="2200" b="1" dirty="0">
                <a:latin typeface="+mn-lt"/>
              </a:rPr>
              <a:t>strategia rozwoju </a:t>
            </a:r>
            <a:r>
              <a:rPr lang="pl-PL" sz="2200" b="1" dirty="0" smtClean="0">
                <a:latin typeface="+mn-lt"/>
              </a:rPr>
              <a:t>kraju</a:t>
            </a:r>
          </a:p>
          <a:p>
            <a:r>
              <a:rPr lang="pl-PL" dirty="0">
                <a:latin typeface="+mn-lt"/>
              </a:rPr>
              <a:t>Długookresowa Strategia Rozwoju Kraju „Polska 2030. Trzecia fala nowoczesności”</a:t>
            </a:r>
          </a:p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http</a:t>
            </a:r>
            <a:r>
              <a:rPr lang="pl-PL" dirty="0">
                <a:solidFill>
                  <a:srgbClr val="0070C0"/>
                </a:solidFill>
                <a:latin typeface="+mn-lt"/>
              </a:rPr>
              <a:t>://prawo.sejm.gov.pl/isap.nsf/download.xsp/WMP20130000121/O/M20130121.pdf</a:t>
            </a:r>
          </a:p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http</a:t>
            </a:r>
            <a:r>
              <a:rPr lang="pl-PL" dirty="0">
                <a:solidFill>
                  <a:srgbClr val="0070C0"/>
                </a:solidFill>
                <a:latin typeface="+mn-lt"/>
              </a:rPr>
              <a:t>://polska2030.pl/dlugookresowa-strategia-rozwoju-kraju-polska-2030-trzecia-fala-nowoczesnosci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/</a:t>
            </a:r>
          </a:p>
          <a:p>
            <a:r>
              <a:rPr lang="pl-PL" dirty="0">
                <a:latin typeface="+mn-lt"/>
              </a:rPr>
              <a:t>Zielona Księga – Ramy polityki w zakresie klimatu i energii do roku 2030</a:t>
            </a:r>
            <a:endParaRPr lang="pl-PL" dirty="0" smtClean="0">
              <a:latin typeface="+mn-lt"/>
            </a:endParaRP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https://www.mos.gov.pl/g2/big/2013_05/3dea32c1403f7e52a91aeca337bc5343.pdf</a:t>
            </a:r>
            <a:endParaRPr lang="pl-PL" dirty="0" smtClean="0">
              <a:solidFill>
                <a:srgbClr val="0070C0"/>
              </a:solidFill>
              <a:latin typeface="+mn-lt"/>
            </a:endParaRPr>
          </a:p>
          <a:p>
            <a:pPr algn="ctr"/>
            <a:endParaRPr lang="pl-PL" sz="12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średniookresowa </a:t>
            </a:r>
            <a:r>
              <a:rPr lang="pl-PL" sz="2200" b="1" dirty="0">
                <a:latin typeface="+mn-lt"/>
              </a:rPr>
              <a:t>strategia rozwoju </a:t>
            </a:r>
            <a:r>
              <a:rPr lang="pl-PL" sz="2200" b="1" dirty="0" smtClean="0">
                <a:latin typeface="+mn-lt"/>
              </a:rPr>
              <a:t>kraju</a:t>
            </a:r>
          </a:p>
          <a:p>
            <a:r>
              <a:rPr lang="pl-PL" dirty="0">
                <a:latin typeface="+mn-lt"/>
              </a:rPr>
              <a:t>S</a:t>
            </a:r>
            <a:r>
              <a:rPr lang="pl-PL" dirty="0" smtClean="0">
                <a:latin typeface="+mn-lt"/>
              </a:rPr>
              <a:t>trategia rozwoju kraju 2020. Aktywne społeczeństwo, konkurencyjna gospodarka, sprawne państwo </a:t>
            </a:r>
          </a:p>
          <a:p>
            <a:r>
              <a:rPr lang="pl-PL" dirty="0" smtClean="0">
                <a:solidFill>
                  <a:srgbClr val="0070C0"/>
                </a:solidFill>
                <a:latin typeface="+mn-lt"/>
              </a:rPr>
              <a:t>http</a:t>
            </a:r>
            <a:r>
              <a:rPr lang="pl-PL" dirty="0">
                <a:solidFill>
                  <a:srgbClr val="0070C0"/>
                </a:solidFill>
                <a:latin typeface="+mn-lt"/>
              </a:rPr>
              <a:t>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prawo.sejm.gov.pl/isap.nsf/download.xsp/WMP20120000882/O/M20120882.pdf</a:t>
            </a:r>
          </a:p>
          <a:p>
            <a:r>
              <a:rPr lang="pl-PL" dirty="0" smtClean="0">
                <a:latin typeface="+mn-lt"/>
              </a:rPr>
              <a:t>Planu </a:t>
            </a:r>
            <a:r>
              <a:rPr lang="pl-PL" dirty="0">
                <a:latin typeface="+mn-lt"/>
              </a:rPr>
              <a:t>na rzecz odpowiedzialnego </a:t>
            </a:r>
            <a:r>
              <a:rPr lang="pl-PL" dirty="0" smtClean="0">
                <a:latin typeface="+mn-lt"/>
              </a:rPr>
              <a:t>rozwoju 2014-2020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https://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www.miir.gov.pl/media/16403/uchwala_plan_odp_rozw_16022016.pdf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https://www.miir.gov.pl/strony/strategia-na-rzecz-odpowiedzialnego-rozwoju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/</a:t>
            </a:r>
          </a:p>
          <a:p>
            <a:endParaRPr lang="pl-PL" sz="1200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0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Akty planistyczne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" y="1303080"/>
            <a:ext cx="9144000" cy="580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STRATEGIE ROZWOJU (a. 9):</a:t>
            </a:r>
          </a:p>
          <a:p>
            <a:pPr algn="ctr"/>
            <a:r>
              <a:rPr lang="pl-PL" sz="2200" b="1" dirty="0" smtClean="0">
                <a:latin typeface="+mn-lt"/>
              </a:rPr>
              <a:t>inne </a:t>
            </a:r>
            <a:r>
              <a:rPr lang="pl-PL" sz="2200" b="1" dirty="0">
                <a:latin typeface="+mn-lt"/>
              </a:rPr>
              <a:t>strategie </a:t>
            </a:r>
            <a:r>
              <a:rPr lang="pl-PL" sz="2200" b="1" dirty="0" smtClean="0">
                <a:latin typeface="+mn-lt"/>
              </a:rPr>
              <a:t>rozwoju</a:t>
            </a:r>
          </a:p>
          <a:p>
            <a:r>
              <a:rPr lang="pl-PL" dirty="0">
                <a:latin typeface="+mn-lt"/>
              </a:rPr>
              <a:t>Strategia Rozwoju Kapitału Ludzkiego 2020 (SRKL) </a:t>
            </a:r>
            <a:endParaRPr lang="pl-PL" dirty="0" smtClean="0">
              <a:latin typeface="+mn-lt"/>
            </a:endParaRP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http://prawo.sejm.gov.pl/isap.nsf/download.xsp/WMP20130000640/O/M20130640.pdf</a:t>
            </a:r>
            <a:endParaRPr lang="pl-PL" dirty="0" smtClean="0">
              <a:solidFill>
                <a:srgbClr val="0070C0"/>
              </a:solidFill>
              <a:latin typeface="+mn-lt"/>
            </a:endParaRP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Rozwoju Kapitału Społecznego 2020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http://prawo.sejm.gov.pl/isap.nsf/download.xsp/WMP20130000378/O/M20130378.pdf</a:t>
            </a:r>
            <a:endParaRPr lang="pl-PL" dirty="0" smtClean="0">
              <a:solidFill>
                <a:srgbClr val="0070C0"/>
              </a:solidFill>
              <a:latin typeface="+mn-lt"/>
            </a:endParaRP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zrównoważonego rozwoju wsi, rolnictwa i rybactwa na lata </a:t>
            </a:r>
            <a:r>
              <a:rPr lang="pl-PL" dirty="0" smtClean="0">
                <a:latin typeface="+mn-lt"/>
              </a:rPr>
              <a:t>2012-2020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prawo.sejm.gov.pl/isap.nsf/download.xsp/WMP20120000839/O/M20120839.pdf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„Sprawne Państwo 2020</a:t>
            </a:r>
            <a:r>
              <a:rPr lang="pl-PL" dirty="0" smtClean="0">
                <a:latin typeface="+mn-lt"/>
              </a:rPr>
              <a:t>”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prawo.sejm.gov.pl/isap.nsf/download.xsp/WMP20130000136/O/M20130136.pdf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na rzecz Odpowiedzialnego Rozwoju do roku 2020 (z perspektywą do 2030 r</a:t>
            </a:r>
            <a:r>
              <a:rPr lang="pl-PL" dirty="0" smtClean="0">
                <a:latin typeface="+mn-lt"/>
              </a:rPr>
              <a:t>.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prawo.sejm.gov.pl/isap.nsf/download.xsp/WMP20170000260/O/M20170260.pdf</a:t>
            </a:r>
          </a:p>
          <a:p>
            <a:r>
              <a:rPr lang="pl-PL" dirty="0">
                <a:latin typeface="+mn-lt"/>
              </a:rPr>
              <a:t>Bezpieczeństwo Energetyczne i Środowisko - perspektywa do 2020 r</a:t>
            </a:r>
            <a:r>
              <a:rPr lang="pl-PL" dirty="0" smtClean="0">
                <a:latin typeface="+mn-lt"/>
              </a:rPr>
              <a:t>. </a:t>
            </a:r>
            <a:r>
              <a:rPr lang="pl-PL" dirty="0">
                <a:solidFill>
                  <a:srgbClr val="0070C0"/>
                </a:solidFill>
                <a:latin typeface="+mn-lt"/>
              </a:rPr>
              <a:t>http://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prawo.sejm.gov.pl/isap.nsf/download.xsp/WMP20140000469/O/M20140469.pdf</a:t>
            </a:r>
          </a:p>
          <a:p>
            <a:r>
              <a:rPr lang="pl-PL" dirty="0" smtClean="0">
                <a:latin typeface="+mn-lt"/>
              </a:rPr>
              <a:t>Założenia </a:t>
            </a:r>
            <a:r>
              <a:rPr lang="pl-PL" dirty="0">
                <a:latin typeface="+mn-lt"/>
              </a:rPr>
              <a:t>do planów rozwoju śródlądowych dróg wodnych w Polsce na lata 2016-2020 z perspektywą do roku </a:t>
            </a:r>
            <a:r>
              <a:rPr lang="pl-PL" dirty="0" smtClean="0">
                <a:latin typeface="+mn-lt"/>
              </a:rPr>
              <a:t>2030 </a:t>
            </a:r>
            <a:r>
              <a:rPr lang="pl-PL" dirty="0">
                <a:solidFill>
                  <a:srgbClr val="0070C0"/>
                </a:solidFill>
                <a:latin typeface="+mn-lt"/>
              </a:rPr>
              <a:t>http://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prawo.sejm.gov.pl/isap.nsf/download.xsp/WMP20160000711/O/M20160711.pdf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rozwoju systemu bezpieczeństwa narodowego Rzeczypospolitej Polskiej </a:t>
            </a:r>
            <a:r>
              <a:rPr lang="pl-PL" dirty="0" smtClean="0">
                <a:latin typeface="+mn-lt"/>
              </a:rPr>
              <a:t>2022 </a:t>
            </a:r>
            <a:r>
              <a:rPr lang="pl-PL" dirty="0">
                <a:solidFill>
                  <a:srgbClr val="0070C0"/>
                </a:solidFill>
                <a:latin typeface="+mn-lt"/>
              </a:rPr>
              <a:t>http://</a:t>
            </a:r>
            <a:r>
              <a:rPr lang="pl-PL" dirty="0" smtClean="0">
                <a:solidFill>
                  <a:srgbClr val="0070C0"/>
                </a:solidFill>
                <a:latin typeface="+mn-lt"/>
              </a:rPr>
              <a:t>prawo.sejm.gov.pl/isap.nsf/download.xsp/WMP20130000377/O/M20130377.pdf</a:t>
            </a:r>
          </a:p>
          <a:p>
            <a:r>
              <a:rPr lang="pl-PL" dirty="0" smtClean="0">
                <a:latin typeface="+mn-lt"/>
              </a:rPr>
              <a:t>Polska Strategia Kosmiczna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http://prawo.sejm.gov.pl/isap.nsf/download.xsp/WMP20170000203/O/M20170203.pdf</a:t>
            </a:r>
          </a:p>
        </p:txBody>
      </p:sp>
    </p:spTree>
    <p:extLst>
      <p:ext uri="{BB962C8B-B14F-4D97-AF65-F5344CB8AC3E}">
        <p14:creationId xmlns:p14="http://schemas.microsoft.com/office/powerpoint/2010/main" val="3891703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POLITYKA ROZWOJU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Akty planistyczne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-28620" y="1988840"/>
            <a:ext cx="914400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STRATEGIE ROZWOJU (a. 9):</a:t>
            </a:r>
          </a:p>
          <a:p>
            <a:pPr algn="ctr"/>
            <a:endParaRPr lang="pl-PL" sz="1600" b="1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inne </a:t>
            </a:r>
            <a:r>
              <a:rPr lang="pl-PL" sz="2200" b="1" dirty="0">
                <a:latin typeface="+mn-lt"/>
              </a:rPr>
              <a:t>strategie </a:t>
            </a:r>
            <a:r>
              <a:rPr lang="pl-PL" sz="2200" b="1" dirty="0" smtClean="0">
                <a:latin typeface="+mn-lt"/>
              </a:rPr>
              <a:t>rozwoju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rozwoju społeczno-gospodarczego Polski Wschodniej do roku 2020.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https://www.miir.gov.pl/media/3372/Strategia_PW_11_07_2013_zmn.pdf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Rozwoju Polski Południowej do roku 2020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http://prawo.sejm.gov.pl/isap.nsf/download.xsp/WMP20140000152/O/M20140152.pdf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Rozwoju Polski Centralnej do roku 2020 z perspektywą 2030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http://prawo.sejm.gov.pl/isap.nsf/download.xsp/WMP20150000736/O/M20150736.pdf</a:t>
            </a:r>
          </a:p>
          <a:p>
            <a:r>
              <a:rPr lang="pl-PL" dirty="0" smtClean="0">
                <a:latin typeface="+mn-lt"/>
              </a:rPr>
              <a:t>Strategia </a:t>
            </a:r>
            <a:r>
              <a:rPr lang="pl-PL" dirty="0">
                <a:latin typeface="+mn-lt"/>
              </a:rPr>
              <a:t>Rozwoju Polski Zachodniej do roku 2020</a:t>
            </a:r>
          </a:p>
          <a:p>
            <a:r>
              <a:rPr lang="pl-PL" dirty="0">
                <a:solidFill>
                  <a:srgbClr val="0070C0"/>
                </a:solidFill>
                <a:latin typeface="+mn-lt"/>
              </a:rPr>
              <a:t>http://prawo.sejm.gov.pl/isap.nsf/download.xsp/WMP20140000452/O/M20140452.pdf</a:t>
            </a:r>
          </a:p>
          <a:p>
            <a:endParaRPr lang="pl-PL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293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3051" y="548680"/>
            <a:ext cx="8801561" cy="37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 sz="2400" dirty="0" smtClean="0">
                <a:solidFill>
                  <a:schemeClr val="tx1"/>
                </a:solidFill>
                <a:latin typeface="Calibri" charset="0"/>
              </a:rPr>
              <a:t>Źródła:</a:t>
            </a:r>
            <a:endParaRPr lang="pl-PL" altLang="pl-PL" sz="2400" dirty="0" smtClean="0">
              <a:solidFill>
                <a:schemeClr val="tx1"/>
              </a:solidFill>
              <a:latin typeface="Calibri" charset="0"/>
              <a:hlinkClick r:id="rId3"/>
            </a:endParaRPr>
          </a:p>
          <a:p>
            <a:pPr hangingPunct="1">
              <a:lnSpc>
                <a:spcPct val="100000"/>
              </a:lnSpc>
            </a:pPr>
            <a:endParaRPr lang="pl-PL" altLang="pl-PL" sz="2400" dirty="0" smtClean="0">
              <a:latin typeface="Calibri" charset="0"/>
              <a:hlinkClick r:id="rId3"/>
            </a:endParaRPr>
          </a:p>
          <a:p>
            <a:pPr hangingPunct="1">
              <a:lnSpc>
                <a:spcPct val="100000"/>
              </a:lnSpc>
            </a:pPr>
            <a:endParaRPr lang="pl-PL" altLang="pl-PL" sz="2400" dirty="0">
              <a:latin typeface="Calibri" charset="0"/>
              <a:hlinkClick r:id="rId3"/>
            </a:endParaRPr>
          </a:p>
          <a:p>
            <a:pPr hangingPunct="1">
              <a:lnSpc>
                <a:spcPct val="100000"/>
              </a:lnSpc>
            </a:pPr>
            <a:r>
              <a:rPr lang="pl-PL" altLang="pl-PL" sz="2400" dirty="0" smtClean="0">
                <a:solidFill>
                  <a:schemeClr val="tx1"/>
                </a:solidFill>
                <a:latin typeface="Calibri" charset="0"/>
              </a:rPr>
              <a:t>http</a:t>
            </a:r>
            <a:r>
              <a:rPr lang="pl-PL" altLang="pl-PL" sz="2400" dirty="0">
                <a:solidFill>
                  <a:schemeClr val="tx1"/>
                </a:solidFill>
                <a:latin typeface="Calibri" charset="0"/>
              </a:rPr>
              <a:t>://</a:t>
            </a:r>
            <a:r>
              <a:rPr lang="pl-PL" altLang="pl-PL" sz="2400" dirty="0" smtClean="0">
                <a:solidFill>
                  <a:schemeClr val="tx1"/>
                </a:solidFill>
                <a:latin typeface="Calibri" charset="0"/>
              </a:rPr>
              <a:t>rszarf.ips.uw.edu.pl/apub/02n.pdf</a:t>
            </a:r>
          </a:p>
          <a:p>
            <a:pPr hangingPunct="1">
              <a:lnSpc>
                <a:spcPct val="100000"/>
              </a:lnSpc>
            </a:pPr>
            <a:endParaRPr lang="pl-PL" altLang="pl-PL" sz="2400" dirty="0" smtClean="0">
              <a:latin typeface="Calibri" charset="0"/>
            </a:endParaRPr>
          </a:p>
          <a:p>
            <a:pPr hangingPunct="1">
              <a:lnSpc>
                <a:spcPct val="100000"/>
              </a:lnSpc>
            </a:pPr>
            <a:r>
              <a:rPr lang="pl-PL" altLang="pl-PL" sz="2400" dirty="0" smtClean="0">
                <a:latin typeface="Calibri" charset="0"/>
              </a:rPr>
              <a:t>Dawid </a:t>
            </a:r>
            <a:r>
              <a:rPr lang="pl-PL" altLang="pl-PL" sz="2400" dirty="0" err="1">
                <a:latin typeface="Calibri" charset="0"/>
              </a:rPr>
              <a:t>Sześciło</a:t>
            </a:r>
            <a:r>
              <a:rPr lang="pl-PL" altLang="pl-PL" sz="2400" dirty="0">
                <a:latin typeface="Calibri" charset="0"/>
              </a:rPr>
              <a:t> (red</a:t>
            </a:r>
            <a:r>
              <a:rPr lang="pl-PL" altLang="pl-PL" sz="2400" dirty="0" smtClean="0">
                <a:latin typeface="Calibri" charset="0"/>
              </a:rPr>
              <a:t>.), Administracja </a:t>
            </a:r>
            <a:r>
              <a:rPr lang="pl-PL" altLang="pl-PL" sz="2400" dirty="0">
                <a:latin typeface="Calibri" charset="0"/>
              </a:rPr>
              <a:t>i zarządzanie publiczne. Nauka o </a:t>
            </a:r>
            <a:r>
              <a:rPr lang="pl-PL" altLang="pl-PL" sz="2400" dirty="0" smtClean="0">
                <a:latin typeface="Calibri" charset="0"/>
              </a:rPr>
              <a:t>współczesnej administracji</a:t>
            </a:r>
            <a:r>
              <a:rPr lang="pl-PL" altLang="pl-PL" sz="2400" dirty="0">
                <a:latin typeface="Calibri" charset="0"/>
              </a:rPr>
              <a:t>, Stowarzyszenie Absolwentów Wydziału Prawa </a:t>
            </a:r>
            <a:r>
              <a:rPr lang="pl-PL" altLang="pl-PL" sz="2400" dirty="0" smtClean="0">
                <a:latin typeface="Calibri" charset="0"/>
              </a:rPr>
              <a:t>i Administracji </a:t>
            </a:r>
            <a:r>
              <a:rPr lang="pl-PL" altLang="pl-PL" sz="2400" dirty="0">
                <a:latin typeface="Calibri" charset="0"/>
              </a:rPr>
              <a:t>UW, </a:t>
            </a:r>
            <a:r>
              <a:rPr lang="pl-PL" altLang="pl-PL" sz="2400" dirty="0" smtClean="0">
                <a:latin typeface="Calibri" charset="0"/>
              </a:rPr>
              <a:t>2014</a:t>
            </a:r>
          </a:p>
          <a:p>
            <a:pPr hangingPunct="1">
              <a:lnSpc>
                <a:spcPct val="100000"/>
              </a:lnSpc>
            </a:pPr>
            <a:endParaRPr lang="pl-PL" altLang="pl-PL" sz="2400" dirty="0">
              <a:latin typeface="Calibri" charset="0"/>
            </a:endParaRPr>
          </a:p>
          <a:p>
            <a:pPr hangingPunct="1">
              <a:lnSpc>
                <a:spcPct val="100000"/>
              </a:lnSpc>
            </a:pPr>
            <a:r>
              <a:rPr lang="pl-PL" altLang="pl-PL" sz="2400" dirty="0" smtClean="0">
                <a:latin typeface="Calibri" charset="0"/>
              </a:rPr>
              <a:t>J. Boć (red.), Prawo administracyjne, Kolonia Limited, Wrocław 2009</a:t>
            </a:r>
            <a:endParaRPr lang="pl-PL" altLang="pl-PL" sz="2400" dirty="0">
              <a:latin typeface="Calibri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84863" y="6100763"/>
            <a:ext cx="3106737" cy="63976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>
                <a:latin typeface="Calibri" charset="0"/>
              </a:rPr>
              <a:t>Małgorzata Giełda</a:t>
            </a:r>
          </a:p>
          <a:p>
            <a:pPr hangingPunct="1">
              <a:lnSpc>
                <a:spcPct val="100000"/>
              </a:lnSpc>
            </a:pPr>
            <a:r>
              <a:rPr lang="pl-PL" altLang="pl-PL">
                <a:latin typeface="Calibri" charset="0"/>
              </a:rPr>
              <a:t>Zakład Nauki Administracji UWr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60675" y="3068638"/>
            <a:ext cx="36782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 sz="3200" b="1">
                <a:latin typeface="Calibri" charset="0"/>
              </a:rPr>
              <a:t>DZIĘKUJĘ ZA UWAGĘ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84863" y="6100763"/>
            <a:ext cx="3106737" cy="63976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>
                <a:latin typeface="Calibri" charset="0"/>
              </a:rPr>
              <a:t>Małgorzata Giełda</a:t>
            </a:r>
          </a:p>
          <a:p>
            <a:pPr hangingPunct="1">
              <a:lnSpc>
                <a:spcPct val="100000"/>
              </a:lnSpc>
            </a:pPr>
            <a:r>
              <a:rPr lang="pl-PL" altLang="pl-PL">
                <a:latin typeface="Calibri" charset="0"/>
              </a:rPr>
              <a:t>Zakład Nauki Administracji UWr</a:t>
            </a:r>
          </a:p>
        </p:txBody>
      </p:sp>
    </p:spTree>
    <p:extLst>
      <p:ext uri="{BB962C8B-B14F-4D97-AF65-F5344CB8AC3E}">
        <p14:creationId xmlns:p14="http://schemas.microsoft.com/office/powerpoint/2010/main" val="2152382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PRAWNE FORMY DZIAŁANIA 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ADMINISTRACJI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79388" y="2284251"/>
            <a:ext cx="5040683" cy="326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FORMY DZIAŁANIA ADMINISTRACJI </a:t>
            </a:r>
          </a:p>
          <a:p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to takie rodzaje zachowań </a:t>
            </a:r>
          </a:p>
          <a:p>
            <a:r>
              <a:rPr lang="pl-PL" sz="2200" dirty="0" smtClean="0">
                <a:latin typeface="+mn-lt"/>
              </a:rPr>
              <a:t>i ich rzeczowe rezultaty, </a:t>
            </a:r>
          </a:p>
          <a:p>
            <a:r>
              <a:rPr lang="pl-PL" sz="2200" dirty="0" smtClean="0">
                <a:latin typeface="+mn-lt"/>
              </a:rPr>
              <a:t>przez które działania administracji, niezależnie od swojej materialnej treści, przejawiają się w </a:t>
            </a:r>
            <a:r>
              <a:rPr lang="pl-PL" sz="2200" dirty="0" smtClean="0">
                <a:latin typeface="+mn-lt"/>
              </a:rPr>
              <a:t>obszarach: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swych funkcji,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postępowania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+mn-lt"/>
              </a:rPr>
              <a:t>(i) skutków </a:t>
            </a:r>
            <a:r>
              <a:rPr lang="pl-PL" sz="2200" dirty="0" smtClean="0">
                <a:latin typeface="+mn-lt"/>
              </a:rPr>
              <a:t>prawnych.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460384" y="5518567"/>
            <a:ext cx="166378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+mn-lt"/>
              </a:rPr>
              <a:t>Janusz Łętowski</a:t>
            </a:r>
          </a:p>
          <a:p>
            <a:pPr algn="ctr"/>
            <a:r>
              <a:rPr lang="pl-PL" dirty="0" smtClean="0">
                <a:latin typeface="+mn-lt"/>
              </a:rPr>
              <a:t>(1939-1999)</a:t>
            </a:r>
            <a:endParaRPr lang="pl-PL" dirty="0">
              <a:latin typeface="+mn-lt"/>
            </a:endParaRPr>
          </a:p>
        </p:txBody>
      </p:sp>
      <p:pic>
        <p:nvPicPr>
          <p:cNvPr id="1026" name="Picture 2" descr="Znalezione obrazy dla zapytania ÅÄtows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20779" b="23434"/>
          <a:stretch/>
        </p:blipFill>
        <p:spPr bwMode="auto">
          <a:xfrm>
            <a:off x="5483848" y="2284251"/>
            <a:ext cx="3616863" cy="299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6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staroÅciak jer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4743" r="9150" b="3221"/>
          <a:stretch/>
        </p:blipFill>
        <p:spPr bwMode="auto">
          <a:xfrm rot="2336659">
            <a:off x="5187084" y="1336891"/>
            <a:ext cx="2626034" cy="26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PRAWNE FORMY DZIAŁANIA 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ADMINISTRACJI PUBLICZNEJ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189860" y="5918608"/>
            <a:ext cx="164442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+mn-lt"/>
              </a:rPr>
              <a:t>Jerzy </a:t>
            </a:r>
            <a:r>
              <a:rPr lang="pl-PL" dirty="0" err="1" smtClean="0">
                <a:latin typeface="+mn-lt"/>
              </a:rPr>
              <a:t>Starościak</a:t>
            </a:r>
            <a:endParaRPr lang="pl-PL" dirty="0" smtClean="0">
              <a:latin typeface="+mn-lt"/>
            </a:endParaRPr>
          </a:p>
          <a:p>
            <a:pPr algn="ctr"/>
            <a:r>
              <a:rPr lang="pl-PL" dirty="0" smtClean="0">
                <a:latin typeface="+mn-lt"/>
              </a:rPr>
              <a:t>(1914-1974)</a:t>
            </a:r>
            <a:endParaRPr lang="pl-PL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3596" r="5399" b="3354"/>
          <a:stretch/>
        </p:blipFill>
        <p:spPr bwMode="auto">
          <a:xfrm>
            <a:off x="7020272" y="2823333"/>
            <a:ext cx="2038936" cy="291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7581" r="24598" b="4445"/>
          <a:stretch/>
        </p:blipFill>
        <p:spPr bwMode="auto">
          <a:xfrm rot="19203434">
            <a:off x="4878230" y="4196808"/>
            <a:ext cx="1990164" cy="244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169" y="2666682"/>
            <a:ext cx="6453098" cy="232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PRAWNA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FORMA DZIAŁANIA </a:t>
            </a:r>
          </a:p>
          <a:p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to </a:t>
            </a:r>
            <a:r>
              <a:rPr lang="pl-PL" sz="2200" u="sng" dirty="0" smtClean="0">
                <a:latin typeface="+mn-lt"/>
              </a:rPr>
              <a:t>określony przepisami prawa </a:t>
            </a:r>
          </a:p>
          <a:p>
            <a:r>
              <a:rPr lang="pl-PL" sz="2200" u="sng" dirty="0" smtClean="0">
                <a:latin typeface="+mn-lt"/>
              </a:rPr>
              <a:t>typ konkretnej czynności </a:t>
            </a:r>
            <a:r>
              <a:rPr lang="pl-PL" sz="2200" dirty="0" smtClean="0">
                <a:latin typeface="+mn-lt"/>
              </a:rPr>
              <a:t>organu administracyjnego</a:t>
            </a:r>
            <a:r>
              <a:rPr lang="pl-PL" sz="2200" dirty="0" smtClean="0">
                <a:latin typeface="+mn-lt"/>
              </a:rPr>
              <a:t>, </a:t>
            </a:r>
          </a:p>
          <a:p>
            <a:r>
              <a:rPr lang="pl-PL" sz="2200" dirty="0" smtClean="0">
                <a:latin typeface="+mn-lt"/>
              </a:rPr>
              <a:t>czyli </a:t>
            </a:r>
            <a:r>
              <a:rPr lang="pl-PL" sz="2200" u="sng" dirty="0" smtClean="0">
                <a:latin typeface="+mn-lt"/>
              </a:rPr>
              <a:t>dopuszczony prawem </a:t>
            </a:r>
            <a:r>
              <a:rPr lang="pl-PL" sz="2200" u="sng" dirty="0" smtClean="0">
                <a:latin typeface="+mn-lt"/>
              </a:rPr>
              <a:t>środek </a:t>
            </a:r>
          </a:p>
          <a:p>
            <a:r>
              <a:rPr lang="pl-PL" sz="2200" dirty="0" smtClean="0">
                <a:latin typeface="+mn-lt"/>
              </a:rPr>
              <a:t>zastosowany </a:t>
            </a:r>
            <a:r>
              <a:rPr lang="pl-PL" sz="2200" dirty="0" smtClean="0">
                <a:latin typeface="+mn-lt"/>
              </a:rPr>
              <a:t>przez administrację </a:t>
            </a:r>
            <a:endParaRPr lang="pl-PL" sz="2200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dla </a:t>
            </a:r>
            <a:r>
              <a:rPr lang="pl-PL" sz="2200" dirty="0" smtClean="0">
                <a:latin typeface="+mn-lt"/>
              </a:rPr>
              <a:t>załatwienia określonej sprawy</a:t>
            </a:r>
          </a:p>
        </p:txBody>
      </p:sp>
    </p:spTree>
    <p:extLst>
      <p:ext uri="{BB962C8B-B14F-4D97-AF65-F5344CB8AC3E}">
        <p14:creationId xmlns:p14="http://schemas.microsoft.com/office/powerpoint/2010/main" val="4213600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58444"/>
            <a:ext cx="8229600" cy="966300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PRAWNE FORMY DZIAŁANIA 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ADMINISTRACJI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57200" y="1628800"/>
            <a:ext cx="8229600" cy="140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PRAWNA FORMA DZIAŁANIA </a:t>
            </a: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wg. J. </a:t>
            </a:r>
            <a:r>
              <a:rPr lang="pl-PL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Starościaka</a:t>
            </a:r>
            <a:endParaRPr 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pl-PL" sz="2200" dirty="0" smtClean="0">
              <a:latin typeface="+mn-lt"/>
            </a:endParaRPr>
          </a:p>
          <a:p>
            <a:pPr algn="ctr"/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SFERA ZEWNĘTRZNA					SFERA WEWNĘTRZNA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11542" y="3276214"/>
            <a:ext cx="4767331" cy="3240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2200" dirty="0" smtClean="0">
                <a:latin typeface="+mn-lt"/>
              </a:rPr>
              <a:t>Działania organów adm. pub.</a:t>
            </a:r>
          </a:p>
          <a:p>
            <a:pPr algn="ctr"/>
            <a:r>
              <a:rPr lang="pl-PL" sz="2200" dirty="0" smtClean="0">
                <a:latin typeface="+mn-lt"/>
              </a:rPr>
              <a:t>wobec osób i jednostek organizacyjnych</a:t>
            </a:r>
          </a:p>
          <a:p>
            <a:endParaRPr lang="pl-PL" sz="2200" dirty="0" smtClean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Prawne formy działania:</a:t>
            </a:r>
            <a:endParaRPr lang="pl-PL" sz="2200" b="1" dirty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Przepisy ogólnie obowiązujące</a:t>
            </a:r>
          </a:p>
          <a:p>
            <a:r>
              <a:rPr lang="pl-PL" sz="2200" dirty="0" smtClean="0">
                <a:latin typeface="+mn-lt"/>
              </a:rPr>
              <a:t>Akty administracyjne</a:t>
            </a:r>
          </a:p>
          <a:p>
            <a:r>
              <a:rPr lang="pl-PL" sz="2200" dirty="0" smtClean="0">
                <a:latin typeface="+mn-lt"/>
              </a:rPr>
              <a:t>Porozumienia administracyjne</a:t>
            </a:r>
          </a:p>
          <a:p>
            <a:r>
              <a:rPr lang="pl-PL" sz="2200" dirty="0" smtClean="0">
                <a:latin typeface="+mn-lt"/>
              </a:rPr>
              <a:t>Umowy</a:t>
            </a:r>
          </a:p>
          <a:p>
            <a:r>
              <a:rPr lang="pl-PL" sz="2200" dirty="0" smtClean="0">
                <a:latin typeface="+mn-lt"/>
              </a:rPr>
              <a:t>Działalność społeczno-organizatorska</a:t>
            </a:r>
          </a:p>
          <a:p>
            <a:r>
              <a:rPr lang="pl-PL" sz="2200" dirty="0" smtClean="0">
                <a:latin typeface="+mn-lt"/>
              </a:rPr>
              <a:t>Działalność materialno-techniczna</a:t>
            </a:r>
            <a:endParaRPr lang="pl-PL" sz="2200" dirty="0"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70494" y="3284027"/>
            <a:ext cx="4373506" cy="2610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latin typeface="+mn-lt"/>
              </a:rPr>
              <a:t>Działania organów adm. pub. wobec podmiotów w ramach jej struktury</a:t>
            </a:r>
          </a:p>
          <a:p>
            <a:endParaRPr lang="pl-PL" sz="2200" dirty="0" smtClean="0">
              <a:latin typeface="+mn-lt"/>
            </a:endParaRPr>
          </a:p>
          <a:p>
            <a:endParaRPr lang="pl-PL" sz="2200" dirty="0">
              <a:latin typeface="+mn-lt"/>
            </a:endParaRPr>
          </a:p>
          <a:p>
            <a:pPr algn="ctr"/>
            <a:r>
              <a:rPr lang="pl-PL" sz="2200" b="1" dirty="0" smtClean="0">
                <a:latin typeface="+mn-lt"/>
              </a:rPr>
              <a:t>Prawne formy działania:</a:t>
            </a:r>
          </a:p>
          <a:p>
            <a:r>
              <a:rPr lang="pl-PL" sz="2200" dirty="0" smtClean="0">
                <a:latin typeface="+mn-lt"/>
              </a:rPr>
              <a:t>Akty generalne stosowania prawa</a:t>
            </a:r>
          </a:p>
          <a:p>
            <a:r>
              <a:rPr lang="pl-PL" sz="2200" dirty="0" smtClean="0">
                <a:latin typeface="+mn-lt"/>
              </a:rPr>
              <a:t>Polecenia służbowe</a:t>
            </a:r>
          </a:p>
          <a:p>
            <a:r>
              <a:rPr lang="pl-PL" sz="2200" dirty="0" smtClean="0">
                <a:latin typeface="+mn-lt"/>
              </a:rPr>
              <a:t>Czynności materialno-techniczne</a:t>
            </a:r>
            <a:endParaRPr lang="pl-PL" sz="2200" dirty="0">
              <a:latin typeface="+mn-lt"/>
            </a:endParaRPr>
          </a:p>
        </p:txBody>
      </p:sp>
      <p:cxnSp>
        <p:nvCxnSpPr>
          <p:cNvPr id="7" name="Łącznik prosty ze strzałką 6"/>
          <p:cNvCxnSpPr/>
          <p:nvPr/>
        </p:nvCxnSpPr>
        <p:spPr bwMode="auto">
          <a:xfrm flipH="1">
            <a:off x="2372123" y="2333287"/>
            <a:ext cx="2199877" cy="30362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4572000" y="2333287"/>
            <a:ext cx="2088232" cy="30362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6751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PRAWNE FORMY DZIAŁANIA 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ADMINISTRACJI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46777" y="1340768"/>
            <a:ext cx="82296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PODSTAWOWE PRAWNE FORMY DZIAŁANIA </a:t>
            </a: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(współcześnie)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2348880"/>
            <a:ext cx="9324528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4608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</a:rPr>
              <a:t>akty administracyjne</a:t>
            </a:r>
          </a:p>
          <a:p>
            <a:pPr marL="446088" indent="-342900">
              <a:lnSpc>
                <a:spcPct val="100000"/>
              </a:lnSpc>
            </a:pPr>
            <a:r>
              <a:rPr lang="pl-PL" sz="2200" dirty="0" smtClean="0">
                <a:latin typeface="+mn-lt"/>
              </a:rPr>
              <a:t>(decyzja, koncesja, zezwolenie, licencja)</a:t>
            </a:r>
          </a:p>
          <a:p>
            <a:pPr marL="44608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</a:rPr>
              <a:t>akty normatywne</a:t>
            </a:r>
          </a:p>
          <a:p>
            <a:pPr marL="446088" indent="-342900">
              <a:lnSpc>
                <a:spcPct val="100000"/>
              </a:lnSpc>
            </a:pPr>
            <a:r>
              <a:rPr lang="pl-PL" sz="2200" dirty="0" smtClean="0">
                <a:latin typeface="+mn-lt"/>
              </a:rPr>
              <a:t>(przepisy prawa miejscowego, zarządzenia, rozporządzenia)</a:t>
            </a:r>
          </a:p>
          <a:p>
            <a:pPr marL="44608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</a:rPr>
              <a:t>umowy</a:t>
            </a:r>
          </a:p>
          <a:p>
            <a:pPr marL="990600" lvl="1" indent="-342900" defTabSz="6334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u="sng" dirty="0" smtClean="0">
                <a:latin typeface="+mn-lt"/>
              </a:rPr>
              <a:t>cywilnoprawne </a:t>
            </a:r>
          </a:p>
          <a:p>
            <a:pPr marL="647700" lvl="1" indent="0" defTabSz="633413">
              <a:lnSpc>
                <a:spcPct val="100000"/>
              </a:lnSpc>
            </a:pPr>
            <a:r>
              <a:rPr lang="pl-PL" sz="2200" dirty="0" smtClean="0">
                <a:latin typeface="+mn-lt"/>
              </a:rPr>
              <a:t>(dotyczą dysponowania majątkiem </a:t>
            </a:r>
            <a:r>
              <a:rPr lang="pl-PL" sz="2200" dirty="0" err="1" smtClean="0">
                <a:latin typeface="+mn-lt"/>
              </a:rPr>
              <a:t>sp</a:t>
            </a:r>
            <a:r>
              <a:rPr lang="pl-PL" sz="2200" dirty="0" smtClean="0">
                <a:latin typeface="+mn-lt"/>
              </a:rPr>
              <a:t>, np. u. najmu, u. sprzedaży)</a:t>
            </a:r>
          </a:p>
          <a:p>
            <a:pPr marL="990600" lvl="1" indent="-342900" defTabSz="6334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u="sng" dirty="0" smtClean="0">
                <a:latin typeface="+mn-lt"/>
              </a:rPr>
              <a:t>administracyjne </a:t>
            </a:r>
          </a:p>
          <a:p>
            <a:pPr marL="647700" lvl="1" indent="0" defTabSz="633413">
              <a:lnSpc>
                <a:spcPct val="100000"/>
              </a:lnSpc>
            </a:pPr>
            <a:r>
              <a:rPr lang="pl-PL" sz="2200" dirty="0" smtClean="0">
                <a:latin typeface="+mn-lt"/>
              </a:rPr>
              <a:t>(związki komunalne, porozumienia administracyjne, kontrakt terytorialny, umowa między uczelnią a studentem)</a:t>
            </a:r>
          </a:p>
          <a:p>
            <a:pPr marL="44608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</a:rPr>
              <a:t>ugody</a:t>
            </a:r>
          </a:p>
          <a:p>
            <a:pPr marL="44608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+mn-lt"/>
              </a:rPr>
              <a:t>formy działań faktycznych</a:t>
            </a:r>
            <a:endParaRPr lang="pl-PL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560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964406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PRAWNE FORMY DZIAŁANIA 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+mn-lt"/>
              </a:rPr>
              <a:t>ADMINISTRACJI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66747" y="1124744"/>
            <a:ext cx="822960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PODSTAWOWE PRAWNE FORMY DZIAŁANIA </a:t>
            </a: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(współcześnie)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871" y="2371360"/>
            <a:ext cx="932452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03188">
              <a:lnSpc>
                <a:spcPct val="100000"/>
              </a:lnSpc>
            </a:pPr>
            <a:r>
              <a:rPr lang="pl-PL" sz="2400" b="1" dirty="0" smtClean="0">
                <a:latin typeface="+mn-lt"/>
              </a:rPr>
              <a:t>Formy działań faktycznych:</a:t>
            </a:r>
            <a:endParaRPr lang="pl-PL" sz="2400" b="1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3060" y="2996952"/>
            <a:ext cx="8543740" cy="355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Ustalenie</a:t>
            </a:r>
            <a:r>
              <a:rPr lang="pl-PL" sz="2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200" dirty="0">
                <a:latin typeface="+mn-lt"/>
              </a:rPr>
              <a:t>przez organ administracyjny </a:t>
            </a:r>
            <a:r>
              <a:rPr lang="pl-PL" sz="2200" dirty="0" smtClean="0">
                <a:latin typeface="+mn-lt"/>
              </a:rPr>
              <a:t>niektórych </a:t>
            </a:r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sytuacji faktycznych</a:t>
            </a:r>
          </a:p>
          <a:p>
            <a:r>
              <a:rPr lang="pl-PL" sz="2200" dirty="0">
                <a:latin typeface="+mn-lt"/>
              </a:rPr>
              <a:t>Działania faktyczne zmierzające do </a:t>
            </a:r>
            <a:r>
              <a:rPr lang="pl-PL" sz="2200" b="1" dirty="0">
                <a:latin typeface="+mn-lt"/>
              </a:rPr>
              <a:t>nawiązania współpracy </a:t>
            </a:r>
            <a:r>
              <a:rPr lang="pl-PL" sz="2200" dirty="0">
                <a:latin typeface="+mn-lt"/>
              </a:rPr>
              <a:t>z obywatelem</a:t>
            </a:r>
          </a:p>
          <a:p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Przeprowadzanie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ocen </a:t>
            </a:r>
            <a:r>
              <a:rPr lang="pl-PL" sz="2200" dirty="0">
                <a:latin typeface="+mn-lt"/>
              </a:rPr>
              <a:t>przez organ administracyjny</a:t>
            </a:r>
          </a:p>
          <a:p>
            <a:r>
              <a:rPr lang="pl-PL" sz="2200" b="1" dirty="0" smtClean="0">
                <a:latin typeface="+mn-lt"/>
              </a:rPr>
              <a:t>Dokonywanie </a:t>
            </a:r>
            <a:r>
              <a:rPr lang="pl-PL" sz="2200" b="1" dirty="0">
                <a:latin typeface="+mn-lt"/>
              </a:rPr>
              <a:t>wyboru </a:t>
            </a:r>
            <a:r>
              <a:rPr lang="pl-PL" sz="2200" dirty="0">
                <a:latin typeface="+mn-lt"/>
              </a:rPr>
              <a:t>przez organ </a:t>
            </a:r>
            <a:r>
              <a:rPr lang="pl-PL" sz="2200" dirty="0" smtClean="0">
                <a:latin typeface="+mn-lt"/>
              </a:rPr>
              <a:t>administracyjny</a:t>
            </a:r>
          </a:p>
          <a:p>
            <a:r>
              <a:rPr lang="pl-PL" sz="2200" dirty="0">
                <a:latin typeface="+mn-lt"/>
              </a:rPr>
              <a:t>Działania faktyczne o charakterze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materialno-technicznym </a:t>
            </a:r>
          </a:p>
          <a:p>
            <a:r>
              <a:rPr lang="pl-PL" sz="2200" b="1" dirty="0" smtClean="0">
                <a:latin typeface="+mn-lt"/>
              </a:rPr>
              <a:t>Tworzenie </a:t>
            </a:r>
            <a:r>
              <a:rPr lang="pl-PL" sz="2200" b="1" dirty="0">
                <a:latin typeface="+mn-lt"/>
              </a:rPr>
              <a:t>kryteriów </a:t>
            </a:r>
            <a:r>
              <a:rPr lang="pl-PL" sz="2200" dirty="0">
                <a:latin typeface="+mn-lt"/>
              </a:rPr>
              <a:t>oceniania i wyboru</a:t>
            </a:r>
          </a:p>
          <a:p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Projektowanie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wariatów </a:t>
            </a:r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działań</a:t>
            </a:r>
            <a:endParaRPr lang="pl-PL" sz="2200" b="1" dirty="0">
              <a:solidFill>
                <a:srgbClr val="C00000"/>
              </a:solidFill>
              <a:latin typeface="+mn-lt"/>
            </a:endParaRPr>
          </a:p>
          <a:p>
            <a:r>
              <a:rPr lang="pl-PL" sz="2200" b="1" dirty="0" smtClean="0">
                <a:latin typeface="+mn-lt"/>
              </a:rPr>
              <a:t>Tworzenie </a:t>
            </a:r>
            <a:r>
              <a:rPr lang="pl-PL" sz="2200" b="1" dirty="0">
                <a:latin typeface="+mn-lt"/>
              </a:rPr>
              <a:t>norm organizacyjnych</a:t>
            </a:r>
          </a:p>
          <a:p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Podejmowanie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decyzji </a:t>
            </a:r>
            <a:r>
              <a:rPr lang="pl-PL" sz="2200" dirty="0">
                <a:latin typeface="+mn-lt"/>
              </a:rPr>
              <a:t>organizacyjnych </a:t>
            </a:r>
            <a:endParaRPr lang="pl-PL" sz="2200" dirty="0" smtClean="0">
              <a:latin typeface="+mn-lt"/>
            </a:endParaRPr>
          </a:p>
          <a:p>
            <a:r>
              <a:rPr lang="pl-PL" sz="2200" b="1" dirty="0" smtClean="0">
                <a:latin typeface="+mn-lt"/>
              </a:rPr>
              <a:t>Działania </a:t>
            </a:r>
            <a:r>
              <a:rPr lang="pl-PL" sz="2200" b="1" dirty="0">
                <a:latin typeface="+mn-lt"/>
              </a:rPr>
              <a:t>informacyjne</a:t>
            </a:r>
            <a:r>
              <a:rPr lang="pl-PL" sz="2200" dirty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administracji</a:t>
            </a:r>
          </a:p>
          <a:p>
            <a:r>
              <a:rPr lang="pl-PL" sz="2200" b="1" dirty="0">
                <a:solidFill>
                  <a:srgbClr val="C00000"/>
                </a:solidFill>
                <a:latin typeface="+mn-lt"/>
              </a:rPr>
              <a:t>Tworzenie sytuacji </a:t>
            </a:r>
            <a:r>
              <a:rPr lang="pl-PL" sz="2200" b="1" dirty="0" smtClean="0">
                <a:solidFill>
                  <a:srgbClr val="C00000"/>
                </a:solidFill>
                <a:latin typeface="+mn-lt"/>
              </a:rPr>
              <a:t>faktycznych</a:t>
            </a:r>
            <a:endParaRPr lang="pl-PL" sz="2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817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1"/>
            <a:ext cx="8785225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FORMY WYRAŻANIA POLITYKI PUBLICZNEJ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78531" y="1988840"/>
            <a:ext cx="8965469" cy="490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INTERESARIUSZ/ INTERESARIUSZE</a:t>
            </a:r>
          </a:p>
          <a:p>
            <a:r>
              <a:rPr lang="pl-PL" sz="2200" dirty="0">
                <a:latin typeface="+mn-lt"/>
              </a:rPr>
              <a:t>(</a:t>
            </a:r>
            <a:r>
              <a:rPr lang="pl-PL" sz="2200" b="1" dirty="0">
                <a:latin typeface="+mn-lt"/>
              </a:rPr>
              <a:t>ang. </a:t>
            </a:r>
            <a:r>
              <a:rPr lang="pl-PL" sz="2200" b="1" i="1" dirty="0" err="1">
                <a:latin typeface="+mn-lt"/>
              </a:rPr>
              <a:t>stakeholders</a:t>
            </a:r>
            <a:r>
              <a:rPr lang="pl-PL" sz="2200" dirty="0">
                <a:latin typeface="+mn-lt"/>
              </a:rPr>
              <a:t>)</a:t>
            </a:r>
          </a:p>
          <a:p>
            <a:r>
              <a:rPr lang="pl-PL" sz="2200" dirty="0">
                <a:latin typeface="+mn-lt"/>
              </a:rPr>
              <a:t>Różne podmioty, które: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mogą wpływać na organizację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pozostają pod jej wpływem</a:t>
            </a:r>
          </a:p>
          <a:p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PODMIOTY </a:t>
            </a:r>
            <a:r>
              <a:rPr 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ZAANGAŻOWANE W TWORZENIE POLITYKI PUBLICZNEJ</a:t>
            </a:r>
          </a:p>
          <a:p>
            <a:r>
              <a:rPr lang="pl-PL" sz="2200" b="1" dirty="0" smtClean="0">
                <a:latin typeface="+mn-lt"/>
              </a:rPr>
              <a:t>• </a:t>
            </a:r>
            <a:r>
              <a:rPr lang="pl-PL" sz="2200" b="1" dirty="0">
                <a:latin typeface="+mn-lt"/>
              </a:rPr>
              <a:t>Interesariusze wewnętrzni </a:t>
            </a:r>
            <a:endParaRPr lang="pl-PL" sz="2200" b="1" dirty="0" smtClean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(grupy lub osoby za działania, których organizacja* ponosi odpowiedzialność np.  decydenci</a:t>
            </a:r>
            <a:r>
              <a:rPr lang="pl-PL" sz="2200" dirty="0">
                <a:latin typeface="+mn-lt"/>
              </a:rPr>
              <a:t>, politycy partii rządzącej w rządzie, </a:t>
            </a:r>
            <a:r>
              <a:rPr lang="pl-PL" sz="2200" dirty="0" smtClean="0">
                <a:latin typeface="+mn-lt"/>
              </a:rPr>
              <a:t>wyżsi rangą </a:t>
            </a:r>
            <a:r>
              <a:rPr lang="pl-PL" sz="2200" dirty="0">
                <a:latin typeface="+mn-lt"/>
              </a:rPr>
              <a:t>urzędnicy)</a:t>
            </a:r>
          </a:p>
          <a:p>
            <a:r>
              <a:rPr lang="pl-PL" sz="2200" b="1" dirty="0">
                <a:latin typeface="+mn-lt"/>
              </a:rPr>
              <a:t>• Interesariusze </a:t>
            </a:r>
            <a:r>
              <a:rPr lang="pl-PL" sz="2200" b="1" dirty="0" smtClean="0">
                <a:latin typeface="+mn-lt"/>
              </a:rPr>
              <a:t>zewnętrzni</a:t>
            </a:r>
          </a:p>
          <a:p>
            <a:r>
              <a:rPr lang="pl-PL" sz="2200" dirty="0" smtClean="0">
                <a:latin typeface="+mn-lt"/>
              </a:rPr>
              <a:t>(grupy lub osoby w otoczeniu organizacji*, które wywierają na nią wpływ, </a:t>
            </a:r>
          </a:p>
          <a:p>
            <a:r>
              <a:rPr lang="pl-PL" sz="2200" dirty="0" smtClean="0">
                <a:latin typeface="+mn-lt"/>
              </a:rPr>
              <a:t>np. obywatele, mieszkańcy, stowarzyszenia, …)</a:t>
            </a:r>
          </a:p>
          <a:p>
            <a:endParaRPr lang="pl-PL" sz="2200" dirty="0">
              <a:latin typeface="+mn-lt"/>
            </a:endParaRPr>
          </a:p>
          <a:p>
            <a:r>
              <a:rPr lang="pl-PL" sz="2200" dirty="0" smtClean="0">
                <a:latin typeface="+mn-lt"/>
              </a:rPr>
              <a:t>*Organizacja = administracja publiczna</a:t>
            </a:r>
            <a:endParaRPr lang="pl-PL" sz="2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65" y="1999722"/>
            <a:ext cx="4717148" cy="16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28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67874" y="1484784"/>
            <a:ext cx="8785225" cy="9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  <a:spcAft>
                <a:spcPts val="1425"/>
              </a:spcAft>
            </a:pPr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Interesariusze Ministerstwa Zdrowia</a:t>
            </a:r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200" b="1" dirty="0" smtClean="0">
                <a:latin typeface="Calibri" charset="0"/>
              </a:rPr>
              <a:t>FORMY WYRAŻANIA POLITYKI PUBLICZNEJ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0" y="2204864"/>
            <a:ext cx="8312510" cy="45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7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1634</Words>
  <Application>Microsoft Office PowerPoint</Application>
  <PresentationFormat>Pokaz na ekranie (4:3)</PresentationFormat>
  <Paragraphs>383</Paragraphs>
  <Slides>25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Motyw pakietu Office</vt:lpstr>
      <vt:lpstr>Motyw pakietu Office</vt:lpstr>
      <vt:lpstr>POLITYKA  ADMINISTRACYJNA formy polityka rozwoju</vt:lpstr>
      <vt:lpstr>FORMY I POLITYKA ROZWOJU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POLITYKA  ADMINISTRACYJNA pojęcia podstawowe</dc:title>
  <dc:creator>mg</dc:creator>
  <cp:lastModifiedBy>mg</cp:lastModifiedBy>
  <cp:revision>102</cp:revision>
  <cp:lastPrinted>1601-01-01T00:00:00Z</cp:lastPrinted>
  <dcterms:created xsi:type="dcterms:W3CDTF">1601-01-01T00:00:00Z</dcterms:created>
  <dcterms:modified xsi:type="dcterms:W3CDTF">2018-04-08T11:45:03Z</dcterms:modified>
</cp:coreProperties>
</file>